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403" r:id="rId2"/>
    <p:sldId id="404" r:id="rId3"/>
    <p:sldId id="437" r:id="rId4"/>
    <p:sldId id="439" r:id="rId5"/>
    <p:sldId id="405" r:id="rId6"/>
    <p:sldId id="443" r:id="rId7"/>
    <p:sldId id="476" r:id="rId8"/>
    <p:sldId id="477" r:id="rId9"/>
    <p:sldId id="478" r:id="rId10"/>
    <p:sldId id="406" r:id="rId11"/>
    <p:sldId id="441" r:id="rId12"/>
    <p:sldId id="449" r:id="rId13"/>
    <p:sldId id="436" r:id="rId14"/>
    <p:sldId id="466" r:id="rId15"/>
    <p:sldId id="473" r:id="rId16"/>
    <p:sldId id="440" r:id="rId17"/>
    <p:sldId id="444" r:id="rId18"/>
    <p:sldId id="433" r:id="rId19"/>
    <p:sldId id="435" r:id="rId20"/>
    <p:sldId id="467" r:id="rId21"/>
    <p:sldId id="469" r:id="rId22"/>
    <p:sldId id="471" r:id="rId23"/>
    <p:sldId id="472" r:id="rId24"/>
    <p:sldId id="470" r:id="rId25"/>
    <p:sldId id="475" r:id="rId26"/>
    <p:sldId id="438" r:id="rId27"/>
    <p:sldId id="414" r:id="rId28"/>
    <p:sldId id="450" r:id="rId29"/>
    <p:sldId id="426" r:id="rId30"/>
    <p:sldId id="479" r:id="rId31"/>
    <p:sldId id="461" r:id="rId32"/>
    <p:sldId id="454" r:id="rId33"/>
    <p:sldId id="455" r:id="rId34"/>
    <p:sldId id="464" r:id="rId35"/>
    <p:sldId id="456" r:id="rId36"/>
    <p:sldId id="459" r:id="rId37"/>
    <p:sldId id="460" r:id="rId38"/>
    <p:sldId id="465" r:id="rId39"/>
    <p:sldId id="428" r:id="rId40"/>
    <p:sldId id="431" r:id="rId41"/>
    <p:sldId id="448" r:id="rId4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ward Rundle" initials="HR" lastIdx="4" clrIdx="0">
    <p:extLst>
      <p:ext uri="{19B8F6BF-5375-455C-9EA6-DF929625EA0E}">
        <p15:presenceInfo xmlns:p15="http://schemas.microsoft.com/office/powerpoint/2012/main" userId="S-1-5-21-3088164271-1526979842-3276640731-10672" providerId="AD"/>
      </p:ext>
    </p:extLst>
  </p:cmAuthor>
  <p:cmAuthor id="2" name="Howard Rundle" initials="HR [2]" lastIdx="1" clrIdx="1">
    <p:extLst>
      <p:ext uri="{19B8F6BF-5375-455C-9EA6-DF929625EA0E}">
        <p15:presenceInfo xmlns:p15="http://schemas.microsoft.com/office/powerpoint/2012/main" userId="b5ddafac2cc1d5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5F984B-C976-4431-8448-0F26824DC264}" v="206" dt="2022-09-13T17:31:17.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03" autoAdjust="0"/>
    <p:restoredTop sz="86422" autoAdjust="0"/>
  </p:normalViewPr>
  <p:slideViewPr>
    <p:cSldViewPr snapToGrid="0" snapToObjects="1">
      <p:cViewPr varScale="1">
        <p:scale>
          <a:sx n="117" d="100"/>
          <a:sy n="117" d="100"/>
        </p:scale>
        <p:origin x="72" y="484"/>
      </p:cViewPr>
      <p:guideLst>
        <p:guide orient="horz" pos="2160"/>
        <p:guide pos="2880"/>
      </p:guideLst>
    </p:cSldViewPr>
  </p:slideViewPr>
  <p:outlineViewPr>
    <p:cViewPr>
      <p:scale>
        <a:sx n="33" d="100"/>
        <a:sy n="33" d="100"/>
      </p:scale>
      <p:origin x="0" y="512"/>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uhua" userId="9785434e-9de8-4053-8cae-a75fe059478d" providerId="ADAL" clId="{FCAA42F9-DD74-4AC0-AC1F-573A9DDA8025}"/>
    <pc:docChg chg="undo redo custSel addSld modSld sldOrd">
      <pc:chgData name="Xuhua" userId="9785434e-9de8-4053-8cae-a75fe059478d" providerId="ADAL" clId="{FCAA42F9-DD74-4AC0-AC1F-573A9DDA8025}" dt="2022-09-12T03:54:24.102" v="2156" actId="20577"/>
      <pc:docMkLst>
        <pc:docMk/>
      </pc:docMkLst>
      <pc:sldChg chg="addSp modSp mod">
        <pc:chgData name="Xuhua" userId="9785434e-9de8-4053-8cae-a75fe059478d" providerId="ADAL" clId="{FCAA42F9-DD74-4AC0-AC1F-573A9DDA8025}" dt="2022-09-11T03:38:29.232" v="491"/>
        <pc:sldMkLst>
          <pc:docMk/>
          <pc:sldMk cId="1621811806" sldId="403"/>
        </pc:sldMkLst>
        <pc:spChg chg="add mod">
          <ac:chgData name="Xuhua" userId="9785434e-9de8-4053-8cae-a75fe059478d" providerId="ADAL" clId="{FCAA42F9-DD74-4AC0-AC1F-573A9DDA8025}" dt="2022-09-11T03:36:19.725" v="474" actId="1076"/>
          <ac:spMkLst>
            <pc:docMk/>
            <pc:sldMk cId="1621811806" sldId="403"/>
            <ac:spMk id="8" creationId="{37546731-7EB5-09BE-F35B-53D0501C06A8}"/>
          </ac:spMkLst>
        </pc:spChg>
        <pc:spChg chg="add mod">
          <ac:chgData name="Xuhua" userId="9785434e-9de8-4053-8cae-a75fe059478d" providerId="ADAL" clId="{FCAA42F9-DD74-4AC0-AC1F-573A9DDA8025}" dt="2022-09-11T03:38:29.232" v="491"/>
          <ac:spMkLst>
            <pc:docMk/>
            <pc:sldMk cId="1621811806" sldId="403"/>
            <ac:spMk id="9" creationId="{A75FE911-0396-E2D1-D7F0-EE2F7D627AF4}"/>
          </ac:spMkLst>
        </pc:spChg>
        <pc:spChg chg="add mod">
          <ac:chgData name="Xuhua" userId="9785434e-9de8-4053-8cae-a75fe059478d" providerId="ADAL" clId="{FCAA42F9-DD74-4AC0-AC1F-573A9DDA8025}" dt="2022-09-11T03:37:37.283" v="488" actId="1076"/>
          <ac:spMkLst>
            <pc:docMk/>
            <pc:sldMk cId="1621811806" sldId="403"/>
            <ac:spMk id="10" creationId="{92CA76DC-AACE-52D7-44CE-29DFA7E81C3C}"/>
          </ac:spMkLst>
        </pc:spChg>
        <pc:graphicFrameChg chg="add mod">
          <ac:chgData name="Xuhua" userId="9785434e-9de8-4053-8cae-a75fe059478d" providerId="ADAL" clId="{FCAA42F9-DD74-4AC0-AC1F-573A9DDA8025}" dt="2022-09-11T03:35:00.583" v="469" actId="1076"/>
          <ac:graphicFrameMkLst>
            <pc:docMk/>
            <pc:sldMk cId="1621811806" sldId="403"/>
            <ac:graphicFrameMk id="6" creationId="{005E0DEF-42DE-50F2-2944-5981B589349F}"/>
          </ac:graphicFrameMkLst>
        </pc:graphicFrameChg>
        <pc:picChg chg="add mod">
          <ac:chgData name="Xuhua" userId="9785434e-9de8-4053-8cae-a75fe059478d" providerId="ADAL" clId="{FCAA42F9-DD74-4AC0-AC1F-573A9DDA8025}" dt="2022-09-11T03:35:06.207" v="471" actId="14100"/>
          <ac:picMkLst>
            <pc:docMk/>
            <pc:sldMk cId="1621811806" sldId="403"/>
            <ac:picMk id="3" creationId="{91EED48D-DA30-E7C1-8DE9-C5754081B6E3}"/>
          </ac:picMkLst>
        </pc:picChg>
      </pc:sldChg>
      <pc:sldChg chg="modSp mod">
        <pc:chgData name="Xuhua" userId="9785434e-9de8-4053-8cae-a75fe059478d" providerId="ADAL" clId="{FCAA42F9-DD74-4AC0-AC1F-573A9DDA8025}" dt="2022-09-11T03:40:32.913" v="544" actId="20577"/>
        <pc:sldMkLst>
          <pc:docMk/>
          <pc:sldMk cId="2654003640" sldId="404"/>
        </pc:sldMkLst>
        <pc:spChg chg="mod">
          <ac:chgData name="Xuhua" userId="9785434e-9de8-4053-8cae-a75fe059478d" providerId="ADAL" clId="{FCAA42F9-DD74-4AC0-AC1F-573A9DDA8025}" dt="2022-09-11T03:40:32.913" v="544" actId="20577"/>
          <ac:spMkLst>
            <pc:docMk/>
            <pc:sldMk cId="2654003640" sldId="404"/>
            <ac:spMk id="3" creationId="{00000000-0000-0000-0000-000000000000}"/>
          </ac:spMkLst>
        </pc:spChg>
      </pc:sldChg>
      <pc:sldChg chg="modSp mod">
        <pc:chgData name="Xuhua" userId="9785434e-9de8-4053-8cae-a75fe059478d" providerId="ADAL" clId="{FCAA42F9-DD74-4AC0-AC1F-573A9DDA8025}" dt="2022-09-11T03:22:57.922" v="351" actId="20577"/>
        <pc:sldMkLst>
          <pc:docMk/>
          <pc:sldMk cId="935417694" sldId="405"/>
        </pc:sldMkLst>
        <pc:spChg chg="mod">
          <ac:chgData name="Xuhua" userId="9785434e-9de8-4053-8cae-a75fe059478d" providerId="ADAL" clId="{FCAA42F9-DD74-4AC0-AC1F-573A9DDA8025}" dt="2022-09-11T03:22:57.922" v="351" actId="20577"/>
          <ac:spMkLst>
            <pc:docMk/>
            <pc:sldMk cId="935417694" sldId="405"/>
            <ac:spMk id="3" creationId="{00000000-0000-0000-0000-000000000000}"/>
          </ac:spMkLst>
        </pc:spChg>
      </pc:sldChg>
      <pc:sldChg chg="ord">
        <pc:chgData name="Xuhua" userId="9785434e-9de8-4053-8cae-a75fe059478d" providerId="ADAL" clId="{FCAA42F9-DD74-4AC0-AC1F-573A9DDA8025}" dt="2022-09-11T03:21:05.348" v="253" actId="20578"/>
        <pc:sldMkLst>
          <pc:docMk/>
          <pc:sldMk cId="3987731637" sldId="406"/>
        </pc:sldMkLst>
      </pc:sldChg>
      <pc:sldChg chg="ord">
        <pc:chgData name="Xuhua" userId="9785434e-9de8-4053-8cae-a75fe059478d" providerId="ADAL" clId="{FCAA42F9-DD74-4AC0-AC1F-573A9DDA8025}" dt="2022-09-11T03:21:32.738" v="255"/>
        <pc:sldMkLst>
          <pc:docMk/>
          <pc:sldMk cId="680779803" sldId="436"/>
        </pc:sldMkLst>
      </pc:sldChg>
      <pc:sldChg chg="ord">
        <pc:chgData name="Xuhua" userId="9785434e-9de8-4053-8cae-a75fe059478d" providerId="ADAL" clId="{FCAA42F9-DD74-4AC0-AC1F-573A9DDA8025}" dt="2022-09-11T03:51:10.059" v="763"/>
        <pc:sldMkLst>
          <pc:docMk/>
          <pc:sldMk cId="3415956745" sldId="438"/>
        </pc:sldMkLst>
      </pc:sldChg>
      <pc:sldChg chg="addSp modSp mod">
        <pc:chgData name="Xuhua" userId="9785434e-9de8-4053-8cae-a75fe059478d" providerId="ADAL" clId="{FCAA42F9-DD74-4AC0-AC1F-573A9DDA8025}" dt="2022-09-11T03:49:06.227" v="761" actId="1076"/>
        <pc:sldMkLst>
          <pc:docMk/>
          <pc:sldMk cId="3941731193" sldId="439"/>
        </pc:sldMkLst>
        <pc:spChg chg="add mod">
          <ac:chgData name="Xuhua" userId="9785434e-9de8-4053-8cae-a75fe059478d" providerId="ADAL" clId="{FCAA42F9-DD74-4AC0-AC1F-573A9DDA8025}" dt="2022-09-11T03:49:06.227" v="761" actId="1076"/>
          <ac:spMkLst>
            <pc:docMk/>
            <pc:sldMk cId="3941731193" sldId="439"/>
            <ac:spMk id="2" creationId="{095B68DE-C35A-3380-B5D9-65F919D8939C}"/>
          </ac:spMkLst>
        </pc:spChg>
        <pc:spChg chg="mod">
          <ac:chgData name="Xuhua" userId="9785434e-9de8-4053-8cae-a75fe059478d" providerId="ADAL" clId="{FCAA42F9-DD74-4AC0-AC1F-573A9DDA8025}" dt="2022-09-11T03:45:24.573" v="602" actId="1035"/>
          <ac:spMkLst>
            <pc:docMk/>
            <pc:sldMk cId="3941731193" sldId="439"/>
            <ac:spMk id="5" creationId="{00000000-0000-0000-0000-000000000000}"/>
          </ac:spMkLst>
        </pc:spChg>
        <pc:spChg chg="mod">
          <ac:chgData name="Xuhua" userId="9785434e-9de8-4053-8cae-a75fe059478d" providerId="ADAL" clId="{FCAA42F9-DD74-4AC0-AC1F-573A9DDA8025}" dt="2022-09-11T03:45:24.573" v="602" actId="1035"/>
          <ac:spMkLst>
            <pc:docMk/>
            <pc:sldMk cId="3941731193" sldId="439"/>
            <ac:spMk id="6" creationId="{00000000-0000-0000-0000-000000000000}"/>
          </ac:spMkLst>
        </pc:spChg>
        <pc:spChg chg="mod">
          <ac:chgData name="Xuhua" userId="9785434e-9de8-4053-8cae-a75fe059478d" providerId="ADAL" clId="{FCAA42F9-DD74-4AC0-AC1F-573A9DDA8025}" dt="2022-09-11T03:45:24.573" v="602" actId="1035"/>
          <ac:spMkLst>
            <pc:docMk/>
            <pc:sldMk cId="3941731193" sldId="439"/>
            <ac:spMk id="7" creationId="{00000000-0000-0000-0000-000000000000}"/>
          </ac:spMkLst>
        </pc:spChg>
        <pc:spChg chg="mod">
          <ac:chgData name="Xuhua" userId="9785434e-9de8-4053-8cae-a75fe059478d" providerId="ADAL" clId="{FCAA42F9-DD74-4AC0-AC1F-573A9DDA8025}" dt="2022-09-11T03:48:33.619" v="754" actId="164"/>
          <ac:spMkLst>
            <pc:docMk/>
            <pc:sldMk cId="3941731193" sldId="439"/>
            <ac:spMk id="8" creationId="{00000000-0000-0000-0000-000000000000}"/>
          </ac:spMkLst>
        </pc:spChg>
        <pc:spChg chg="mod">
          <ac:chgData name="Xuhua" userId="9785434e-9de8-4053-8cae-a75fe059478d" providerId="ADAL" clId="{FCAA42F9-DD74-4AC0-AC1F-573A9DDA8025}" dt="2022-09-11T03:45:24.573" v="602" actId="1035"/>
          <ac:spMkLst>
            <pc:docMk/>
            <pc:sldMk cId="3941731193" sldId="439"/>
            <ac:spMk id="13" creationId="{00000000-0000-0000-0000-000000000000}"/>
          </ac:spMkLst>
        </pc:spChg>
        <pc:spChg chg="mod">
          <ac:chgData name="Xuhua" userId="9785434e-9de8-4053-8cae-a75fe059478d" providerId="ADAL" clId="{FCAA42F9-DD74-4AC0-AC1F-573A9DDA8025}" dt="2022-09-11T03:48:24.745" v="753" actId="1035"/>
          <ac:spMkLst>
            <pc:docMk/>
            <pc:sldMk cId="3941731193" sldId="439"/>
            <ac:spMk id="14" creationId="{00000000-0000-0000-0000-000000000000}"/>
          </ac:spMkLst>
        </pc:spChg>
        <pc:spChg chg="mod">
          <ac:chgData name="Xuhua" userId="9785434e-9de8-4053-8cae-a75fe059478d" providerId="ADAL" clId="{FCAA42F9-DD74-4AC0-AC1F-573A9DDA8025}" dt="2022-09-11T03:48:24.745" v="753" actId="1035"/>
          <ac:spMkLst>
            <pc:docMk/>
            <pc:sldMk cId="3941731193" sldId="439"/>
            <ac:spMk id="15" creationId="{00000000-0000-0000-0000-000000000000}"/>
          </ac:spMkLst>
        </pc:spChg>
        <pc:spChg chg="mod">
          <ac:chgData name="Xuhua" userId="9785434e-9de8-4053-8cae-a75fe059478d" providerId="ADAL" clId="{FCAA42F9-DD74-4AC0-AC1F-573A9DDA8025}" dt="2022-09-11T03:48:24.745" v="753" actId="1035"/>
          <ac:spMkLst>
            <pc:docMk/>
            <pc:sldMk cId="3941731193" sldId="439"/>
            <ac:spMk id="16" creationId="{00000000-0000-0000-0000-000000000000}"/>
          </ac:spMkLst>
        </pc:spChg>
        <pc:spChg chg="mod">
          <ac:chgData name="Xuhua" userId="9785434e-9de8-4053-8cae-a75fe059478d" providerId="ADAL" clId="{FCAA42F9-DD74-4AC0-AC1F-573A9DDA8025}" dt="2022-09-11T03:48:24.745" v="753" actId="1035"/>
          <ac:spMkLst>
            <pc:docMk/>
            <pc:sldMk cId="3941731193" sldId="439"/>
            <ac:spMk id="20" creationId="{00000000-0000-0000-0000-000000000000}"/>
          </ac:spMkLst>
        </pc:spChg>
        <pc:grpChg chg="add mod">
          <ac:chgData name="Xuhua" userId="9785434e-9de8-4053-8cae-a75fe059478d" providerId="ADAL" clId="{FCAA42F9-DD74-4AC0-AC1F-573A9DDA8025}" dt="2022-09-11T03:48:37.932" v="755" actId="14100"/>
          <ac:grpSpMkLst>
            <pc:docMk/>
            <pc:sldMk cId="3941731193" sldId="439"/>
            <ac:grpSpMk id="3" creationId="{48A729B5-4A91-248D-3C6B-F4F0D8E4746D}"/>
          </ac:grpSpMkLst>
        </pc:grpChg>
        <pc:cxnChg chg="mod">
          <ac:chgData name="Xuhua" userId="9785434e-9de8-4053-8cae-a75fe059478d" providerId="ADAL" clId="{FCAA42F9-DD74-4AC0-AC1F-573A9DDA8025}" dt="2022-09-11T03:48:33.619" v="754" actId="164"/>
          <ac:cxnSpMkLst>
            <pc:docMk/>
            <pc:sldMk cId="3941731193" sldId="439"/>
            <ac:cxnSpMk id="9" creationId="{62EF5791-E541-0519-8C9E-E47B9C2EC2B9}"/>
          </ac:cxnSpMkLst>
        </pc:cxnChg>
        <pc:cxnChg chg="mod">
          <ac:chgData name="Xuhua" userId="9785434e-9de8-4053-8cae-a75fe059478d" providerId="ADAL" clId="{FCAA42F9-DD74-4AC0-AC1F-573A9DDA8025}" dt="2022-09-11T03:45:24.573" v="602" actId="1035"/>
          <ac:cxnSpMkLst>
            <pc:docMk/>
            <pc:sldMk cId="3941731193" sldId="439"/>
            <ac:cxnSpMk id="11" creationId="{00000000-0000-0000-0000-000000000000}"/>
          </ac:cxnSpMkLst>
        </pc:cxnChg>
        <pc:cxnChg chg="mod">
          <ac:chgData name="Xuhua" userId="9785434e-9de8-4053-8cae-a75fe059478d" providerId="ADAL" clId="{FCAA42F9-DD74-4AC0-AC1F-573A9DDA8025}" dt="2022-09-11T03:48:24.745" v="753" actId="1035"/>
          <ac:cxnSpMkLst>
            <pc:docMk/>
            <pc:sldMk cId="3941731193" sldId="439"/>
            <ac:cxnSpMk id="19" creationId="{00000000-0000-0000-0000-000000000000}"/>
          </ac:cxnSpMkLst>
        </pc:cxnChg>
        <pc:cxnChg chg="mod">
          <ac:chgData name="Xuhua" userId="9785434e-9de8-4053-8cae-a75fe059478d" providerId="ADAL" clId="{FCAA42F9-DD74-4AC0-AC1F-573A9DDA8025}" dt="2022-09-11T03:48:33.619" v="754" actId="164"/>
          <ac:cxnSpMkLst>
            <pc:docMk/>
            <pc:sldMk cId="3941731193" sldId="439"/>
            <ac:cxnSpMk id="21" creationId="{43229702-8FEC-6810-4683-C384D0705988}"/>
          </ac:cxnSpMkLst>
        </pc:cxnChg>
      </pc:sldChg>
      <pc:sldChg chg="ord">
        <pc:chgData name="Xuhua" userId="9785434e-9de8-4053-8cae-a75fe059478d" providerId="ADAL" clId="{FCAA42F9-DD74-4AC0-AC1F-573A9DDA8025}" dt="2022-09-11T03:28:16.626" v="356"/>
        <pc:sldMkLst>
          <pc:docMk/>
          <pc:sldMk cId="2373484270" sldId="440"/>
        </pc:sldMkLst>
      </pc:sldChg>
      <pc:sldChg chg="ord">
        <pc:chgData name="Xuhua" userId="9785434e-9de8-4053-8cae-a75fe059478d" providerId="ADAL" clId="{FCAA42F9-DD74-4AC0-AC1F-573A9DDA8025}" dt="2022-09-11T03:24:34.265" v="354"/>
        <pc:sldMkLst>
          <pc:docMk/>
          <pc:sldMk cId="1321196349" sldId="441"/>
        </pc:sldMkLst>
      </pc:sldChg>
      <pc:sldChg chg="addSp delSp modSp mod ord">
        <pc:chgData name="Xuhua" userId="9785434e-9de8-4053-8cae-a75fe059478d" providerId="ADAL" clId="{FCAA42F9-DD74-4AC0-AC1F-573A9DDA8025}" dt="2022-09-12T03:38:01.882" v="1517" actId="20577"/>
        <pc:sldMkLst>
          <pc:docMk/>
          <pc:sldMk cId="29184010" sldId="443"/>
        </pc:sldMkLst>
        <pc:spChg chg="mod">
          <ac:chgData name="Xuhua" userId="9785434e-9de8-4053-8cae-a75fe059478d" providerId="ADAL" clId="{FCAA42F9-DD74-4AC0-AC1F-573A9DDA8025}" dt="2022-09-12T03:38:01.882" v="1517" actId="20577"/>
          <ac:spMkLst>
            <pc:docMk/>
            <pc:sldMk cId="29184010" sldId="443"/>
            <ac:spMk id="4" creationId="{00000000-0000-0000-0000-000000000000}"/>
          </ac:spMkLst>
        </pc:spChg>
        <pc:spChg chg="del">
          <ac:chgData name="Xuhua" userId="9785434e-9de8-4053-8cae-a75fe059478d" providerId="ADAL" clId="{FCAA42F9-DD74-4AC0-AC1F-573A9DDA8025}" dt="2022-09-12T00:01:40.863" v="806" actId="478"/>
          <ac:spMkLst>
            <pc:docMk/>
            <pc:sldMk cId="29184010" sldId="443"/>
            <ac:spMk id="5" creationId="{00000000-0000-0000-0000-000000000000}"/>
          </ac:spMkLst>
        </pc:spChg>
        <pc:spChg chg="add mod">
          <ac:chgData name="Xuhua" userId="9785434e-9de8-4053-8cae-a75fe059478d" providerId="ADAL" clId="{FCAA42F9-DD74-4AC0-AC1F-573A9DDA8025}" dt="2022-09-12T02:55:07.954" v="967" actId="1076"/>
          <ac:spMkLst>
            <pc:docMk/>
            <pc:sldMk cId="29184010" sldId="443"/>
            <ac:spMk id="10" creationId="{F840DDAD-8CC9-EB67-BDE0-11ACCCB6218F}"/>
          </ac:spMkLst>
        </pc:spChg>
        <pc:picChg chg="add del">
          <ac:chgData name="Xuhua" userId="9785434e-9de8-4053-8cae-a75fe059478d" providerId="ADAL" clId="{FCAA42F9-DD74-4AC0-AC1F-573A9DDA8025}" dt="2022-09-12T00:09:50.432" v="932" actId="478"/>
          <ac:picMkLst>
            <pc:docMk/>
            <pc:sldMk cId="29184010" sldId="443"/>
            <ac:picMk id="7" creationId="{4E5BF691-E6F4-532D-43C1-78E4F1CF363F}"/>
          </ac:picMkLst>
        </pc:picChg>
        <pc:picChg chg="add mod">
          <ac:chgData name="Xuhua" userId="9785434e-9de8-4053-8cae-a75fe059478d" providerId="ADAL" clId="{FCAA42F9-DD74-4AC0-AC1F-573A9DDA8025}" dt="2022-09-12T03:16:17.644" v="1355" actId="1076"/>
          <ac:picMkLst>
            <pc:docMk/>
            <pc:sldMk cId="29184010" sldId="443"/>
            <ac:picMk id="9" creationId="{EFA0A9FC-7378-8C82-4FD3-2213FB331757}"/>
          </ac:picMkLst>
        </pc:picChg>
        <pc:picChg chg="add mod">
          <ac:chgData name="Xuhua" userId="9785434e-9de8-4053-8cae-a75fe059478d" providerId="ADAL" clId="{FCAA42F9-DD74-4AC0-AC1F-573A9DDA8025}" dt="2022-09-12T03:16:21.659" v="1356" actId="1076"/>
          <ac:picMkLst>
            <pc:docMk/>
            <pc:sldMk cId="29184010" sldId="443"/>
            <ac:picMk id="1026" creationId="{340F18D7-D57A-3F86-486D-90D588414787}"/>
          </ac:picMkLst>
        </pc:picChg>
        <pc:picChg chg="del">
          <ac:chgData name="Xuhua" userId="9785434e-9de8-4053-8cae-a75fe059478d" providerId="ADAL" clId="{FCAA42F9-DD74-4AC0-AC1F-573A9DDA8025}" dt="2022-09-12T00:01:40.863" v="806" actId="478"/>
          <ac:picMkLst>
            <pc:docMk/>
            <pc:sldMk cId="29184010" sldId="443"/>
            <ac:picMk id="44034" creationId="{00000000-0000-0000-0000-000000000000}"/>
          </ac:picMkLst>
        </pc:picChg>
      </pc:sldChg>
      <pc:sldChg chg="ord">
        <pc:chgData name="Xuhua" userId="9785434e-9de8-4053-8cae-a75fe059478d" providerId="ADAL" clId="{FCAA42F9-DD74-4AC0-AC1F-573A9DDA8025}" dt="2022-09-11T03:28:16.626" v="356"/>
        <pc:sldMkLst>
          <pc:docMk/>
          <pc:sldMk cId="4248811316" sldId="444"/>
        </pc:sldMkLst>
      </pc:sldChg>
      <pc:sldChg chg="addSp modSp mod">
        <pc:chgData name="Xuhua" userId="9785434e-9de8-4053-8cae-a75fe059478d" providerId="ADAL" clId="{FCAA42F9-DD74-4AC0-AC1F-573A9DDA8025}" dt="2022-09-11T03:01:45.848" v="53" actId="14100"/>
        <pc:sldMkLst>
          <pc:docMk/>
          <pc:sldMk cId="3767228203" sldId="473"/>
        </pc:sldMkLst>
        <pc:spChg chg="add mod">
          <ac:chgData name="Xuhua" userId="9785434e-9de8-4053-8cae-a75fe059478d" providerId="ADAL" clId="{FCAA42F9-DD74-4AC0-AC1F-573A9DDA8025}" dt="2022-09-11T03:01:45.848" v="53" actId="14100"/>
          <ac:spMkLst>
            <pc:docMk/>
            <pc:sldMk cId="3767228203" sldId="473"/>
            <ac:spMk id="4" creationId="{8DEA347A-61C5-A003-6CCA-AB742BC048EF}"/>
          </ac:spMkLst>
        </pc:spChg>
        <pc:spChg chg="mod">
          <ac:chgData name="Xuhua" userId="9785434e-9de8-4053-8cae-a75fe059478d" providerId="ADAL" clId="{FCAA42F9-DD74-4AC0-AC1F-573A9DDA8025}" dt="2022-09-11T03:00:43.796" v="49" actId="207"/>
          <ac:spMkLst>
            <pc:docMk/>
            <pc:sldMk cId="3767228203" sldId="473"/>
            <ac:spMk id="6" creationId="{5D749629-8036-A684-19CD-09FEDC803EE6}"/>
          </ac:spMkLst>
        </pc:spChg>
      </pc:sldChg>
      <pc:sldChg chg="addSp delSp modSp new mod modClrScheme chgLayout">
        <pc:chgData name="Xuhua" userId="9785434e-9de8-4053-8cae-a75fe059478d" providerId="ADAL" clId="{FCAA42F9-DD74-4AC0-AC1F-573A9DDA8025}" dt="2022-09-11T03:30:50.351" v="414" actId="1076"/>
        <pc:sldMkLst>
          <pc:docMk/>
          <pc:sldMk cId="3225445310" sldId="474"/>
        </pc:sldMkLst>
        <pc:spChg chg="del">
          <ac:chgData name="Xuhua" userId="9785434e-9de8-4053-8cae-a75fe059478d" providerId="ADAL" clId="{FCAA42F9-DD74-4AC0-AC1F-573A9DDA8025}" dt="2022-09-11T03:29:11.199" v="358" actId="700"/>
          <ac:spMkLst>
            <pc:docMk/>
            <pc:sldMk cId="3225445310" sldId="474"/>
            <ac:spMk id="2" creationId="{B6DB58CE-FD07-60EC-35E7-CA65C6953A31}"/>
          </ac:spMkLst>
        </pc:spChg>
        <pc:spChg chg="mod ord">
          <ac:chgData name="Xuhua" userId="9785434e-9de8-4053-8cae-a75fe059478d" providerId="ADAL" clId="{FCAA42F9-DD74-4AC0-AC1F-573A9DDA8025}" dt="2022-09-11T03:29:11.199" v="358" actId="700"/>
          <ac:spMkLst>
            <pc:docMk/>
            <pc:sldMk cId="3225445310" sldId="474"/>
            <ac:spMk id="3" creationId="{6D540E35-88F6-57F7-8BC7-BE9CF422F1D2}"/>
          </ac:spMkLst>
        </pc:spChg>
        <pc:spChg chg="add del mod">
          <ac:chgData name="Xuhua" userId="9785434e-9de8-4053-8cae-a75fe059478d" providerId="ADAL" clId="{FCAA42F9-DD74-4AC0-AC1F-573A9DDA8025}" dt="2022-09-11T03:29:37.692" v="407" actId="478"/>
          <ac:spMkLst>
            <pc:docMk/>
            <pc:sldMk cId="3225445310" sldId="474"/>
            <ac:spMk id="4" creationId="{6D2C67A2-FEED-C8BA-5673-BD1DFDBD00C6}"/>
          </ac:spMkLst>
        </pc:spChg>
        <pc:spChg chg="add mod">
          <ac:chgData name="Xuhua" userId="9785434e-9de8-4053-8cae-a75fe059478d" providerId="ADAL" clId="{FCAA42F9-DD74-4AC0-AC1F-573A9DDA8025}" dt="2022-09-11T03:30:50.351" v="414" actId="1076"/>
          <ac:spMkLst>
            <pc:docMk/>
            <pc:sldMk cId="3225445310" sldId="474"/>
            <ac:spMk id="5" creationId="{CDEEA99E-C016-020D-A1CC-D4386FE1E69B}"/>
          </ac:spMkLst>
        </pc:spChg>
      </pc:sldChg>
      <pc:sldChg chg="addSp delSp modSp new mod modClrScheme chgLayout">
        <pc:chgData name="Xuhua" userId="9785434e-9de8-4053-8cae-a75fe059478d" providerId="ADAL" clId="{FCAA42F9-DD74-4AC0-AC1F-573A9DDA8025}" dt="2022-09-11T21:39:04.872" v="765" actId="22"/>
        <pc:sldMkLst>
          <pc:docMk/>
          <pc:sldMk cId="3723108516" sldId="475"/>
        </pc:sldMkLst>
        <pc:spChg chg="del mod">
          <ac:chgData name="Xuhua" userId="9785434e-9de8-4053-8cae-a75fe059478d" providerId="ADAL" clId="{FCAA42F9-DD74-4AC0-AC1F-573A9DDA8025}" dt="2022-09-11T03:31:04.553" v="416" actId="700"/>
          <ac:spMkLst>
            <pc:docMk/>
            <pc:sldMk cId="3723108516" sldId="475"/>
            <ac:spMk id="2" creationId="{A37497D0-E6B7-7160-98FF-38757BD0AD9A}"/>
          </ac:spMkLst>
        </pc:spChg>
        <pc:spChg chg="mod ord">
          <ac:chgData name="Xuhua" userId="9785434e-9de8-4053-8cae-a75fe059478d" providerId="ADAL" clId="{FCAA42F9-DD74-4AC0-AC1F-573A9DDA8025}" dt="2022-09-11T03:31:04.553" v="416" actId="700"/>
          <ac:spMkLst>
            <pc:docMk/>
            <pc:sldMk cId="3723108516" sldId="475"/>
            <ac:spMk id="3" creationId="{6BABAE9F-9FE9-6156-1215-30F5A6FF907D}"/>
          </ac:spMkLst>
        </pc:spChg>
        <pc:spChg chg="add mod">
          <ac:chgData name="Xuhua" userId="9785434e-9de8-4053-8cae-a75fe059478d" providerId="ADAL" clId="{FCAA42F9-DD74-4AC0-AC1F-573A9DDA8025}" dt="2022-09-11T03:31:55.583" v="457" actId="20577"/>
          <ac:spMkLst>
            <pc:docMk/>
            <pc:sldMk cId="3723108516" sldId="475"/>
            <ac:spMk id="4" creationId="{DD31B0D3-550C-6785-B690-EFFFED726483}"/>
          </ac:spMkLst>
        </pc:spChg>
        <pc:spChg chg="add del">
          <ac:chgData name="Xuhua" userId="9785434e-9de8-4053-8cae-a75fe059478d" providerId="ADAL" clId="{FCAA42F9-DD74-4AC0-AC1F-573A9DDA8025}" dt="2022-09-11T21:39:04.872" v="765" actId="22"/>
          <ac:spMkLst>
            <pc:docMk/>
            <pc:sldMk cId="3723108516" sldId="475"/>
            <ac:spMk id="5" creationId="{DAE00476-C86D-A522-A9B9-BDBA05703493}"/>
          </ac:spMkLst>
        </pc:spChg>
      </pc:sldChg>
      <pc:sldChg chg="modSp add mod">
        <pc:chgData name="Xuhua" userId="9785434e-9de8-4053-8cae-a75fe059478d" providerId="ADAL" clId="{FCAA42F9-DD74-4AC0-AC1F-573A9DDA8025}" dt="2022-09-12T03:47:28.747" v="1895" actId="27636"/>
        <pc:sldMkLst>
          <pc:docMk/>
          <pc:sldMk cId="3026601906" sldId="476"/>
        </pc:sldMkLst>
        <pc:spChg chg="mod">
          <ac:chgData name="Xuhua" userId="9785434e-9de8-4053-8cae-a75fe059478d" providerId="ADAL" clId="{FCAA42F9-DD74-4AC0-AC1F-573A9DDA8025}" dt="2022-09-12T03:40:45.499" v="1539" actId="20577"/>
          <ac:spMkLst>
            <pc:docMk/>
            <pc:sldMk cId="3026601906" sldId="476"/>
            <ac:spMk id="2" creationId="{00000000-0000-0000-0000-000000000000}"/>
          </ac:spMkLst>
        </pc:spChg>
        <pc:spChg chg="mod">
          <ac:chgData name="Xuhua" userId="9785434e-9de8-4053-8cae-a75fe059478d" providerId="ADAL" clId="{FCAA42F9-DD74-4AC0-AC1F-573A9DDA8025}" dt="2022-09-12T03:47:28.747" v="1895" actId="27636"/>
          <ac:spMkLst>
            <pc:docMk/>
            <pc:sldMk cId="3026601906" sldId="476"/>
            <ac:spMk id="4" creationId="{00000000-0000-0000-0000-000000000000}"/>
          </ac:spMkLst>
        </pc:spChg>
      </pc:sldChg>
      <pc:sldChg chg="addSp delSp modSp new mod modClrScheme chgLayout">
        <pc:chgData name="Xuhua" userId="9785434e-9de8-4053-8cae-a75fe059478d" providerId="ADAL" clId="{FCAA42F9-DD74-4AC0-AC1F-573A9DDA8025}" dt="2022-09-12T03:54:24.102" v="2156" actId="20577"/>
        <pc:sldMkLst>
          <pc:docMk/>
          <pc:sldMk cId="2111886121" sldId="477"/>
        </pc:sldMkLst>
        <pc:spChg chg="del mod ord">
          <ac:chgData name="Xuhua" userId="9785434e-9de8-4053-8cae-a75fe059478d" providerId="ADAL" clId="{FCAA42F9-DD74-4AC0-AC1F-573A9DDA8025}" dt="2022-09-12T03:50:25.160" v="1927" actId="700"/>
          <ac:spMkLst>
            <pc:docMk/>
            <pc:sldMk cId="2111886121" sldId="477"/>
            <ac:spMk id="2" creationId="{3B229E53-0A12-CE42-38CB-07DB7C6EEA94}"/>
          </ac:spMkLst>
        </pc:spChg>
        <pc:spChg chg="del mod ord">
          <ac:chgData name="Xuhua" userId="9785434e-9de8-4053-8cae-a75fe059478d" providerId="ADAL" clId="{FCAA42F9-DD74-4AC0-AC1F-573A9DDA8025}" dt="2022-09-12T03:51:34.525" v="1990" actId="478"/>
          <ac:spMkLst>
            <pc:docMk/>
            <pc:sldMk cId="2111886121" sldId="477"/>
            <ac:spMk id="3" creationId="{0C601ECD-98E2-A67D-CAD7-7385022F0032}"/>
          </ac:spMkLst>
        </pc:spChg>
        <pc:spChg chg="mod ord">
          <ac:chgData name="Xuhua" userId="9785434e-9de8-4053-8cae-a75fe059478d" providerId="ADAL" clId="{FCAA42F9-DD74-4AC0-AC1F-573A9DDA8025}" dt="2022-09-12T03:50:25.160" v="1927" actId="700"/>
          <ac:spMkLst>
            <pc:docMk/>
            <pc:sldMk cId="2111886121" sldId="477"/>
            <ac:spMk id="4" creationId="{2728F836-5671-3393-6857-2F32AC23C7BA}"/>
          </ac:spMkLst>
        </pc:spChg>
        <pc:spChg chg="add mod ord">
          <ac:chgData name="Xuhua" userId="9785434e-9de8-4053-8cae-a75fe059478d" providerId="ADAL" clId="{FCAA42F9-DD74-4AC0-AC1F-573A9DDA8025}" dt="2022-09-12T03:51:31.197" v="1989" actId="20577"/>
          <ac:spMkLst>
            <pc:docMk/>
            <pc:sldMk cId="2111886121" sldId="477"/>
            <ac:spMk id="5" creationId="{8239AEA4-759B-DA48-9321-AB7F494D8354}"/>
          </ac:spMkLst>
        </pc:spChg>
        <pc:spChg chg="add mod">
          <ac:chgData name="Xuhua" userId="9785434e-9de8-4053-8cae-a75fe059478d" providerId="ADAL" clId="{FCAA42F9-DD74-4AC0-AC1F-573A9DDA8025}" dt="2022-09-12T03:53:44.122" v="2113" actId="1076"/>
          <ac:spMkLst>
            <pc:docMk/>
            <pc:sldMk cId="2111886121" sldId="477"/>
            <ac:spMk id="7" creationId="{4E220B24-74AC-C0B5-415D-F46127C23B69}"/>
          </ac:spMkLst>
        </pc:spChg>
        <pc:spChg chg="add mod">
          <ac:chgData name="Xuhua" userId="9785434e-9de8-4053-8cae-a75fe059478d" providerId="ADAL" clId="{FCAA42F9-DD74-4AC0-AC1F-573A9DDA8025}" dt="2022-09-12T03:54:24.102" v="2156" actId="20577"/>
          <ac:spMkLst>
            <pc:docMk/>
            <pc:sldMk cId="2111886121" sldId="477"/>
            <ac:spMk id="10" creationId="{5265A070-B2F4-A8C8-CAC3-BA1EC85F2CDA}"/>
          </ac:spMkLst>
        </pc:spChg>
        <pc:picChg chg="add mod">
          <ac:chgData name="Xuhua" userId="9785434e-9de8-4053-8cae-a75fe059478d" providerId="ADAL" clId="{FCAA42F9-DD74-4AC0-AC1F-573A9DDA8025}" dt="2022-09-12T03:52:43.766" v="1997" actId="1076"/>
          <ac:picMkLst>
            <pc:docMk/>
            <pc:sldMk cId="2111886121" sldId="477"/>
            <ac:picMk id="9" creationId="{E33EFAD1-2A36-C001-9AAC-3A42CADB3368}"/>
          </ac:picMkLst>
        </pc:picChg>
      </pc:sldChg>
    </pc:docChg>
  </pc:docChgLst>
  <pc:docChgLst>
    <pc:chgData name="Xuhua Xia" userId="9785434e-9de8-4053-8cae-a75fe059478d" providerId="ADAL" clId="{C05F984B-C976-4431-8448-0F26824DC264}"/>
    <pc:docChg chg="undo redo custSel addSld delSld modSld sldOrd">
      <pc:chgData name="Xuhua Xia" userId="9785434e-9de8-4053-8cae-a75fe059478d" providerId="ADAL" clId="{C05F984B-C976-4431-8448-0F26824DC264}" dt="2022-09-13T17:47:15.355" v="2382" actId="20577"/>
      <pc:docMkLst>
        <pc:docMk/>
      </pc:docMkLst>
      <pc:sldChg chg="modSp mod">
        <pc:chgData name="Xuhua Xia" userId="9785434e-9de8-4053-8cae-a75fe059478d" providerId="ADAL" clId="{C05F984B-C976-4431-8448-0F26824DC264}" dt="2022-09-08T16:34:49.635" v="3" actId="20577"/>
        <pc:sldMkLst>
          <pc:docMk/>
          <pc:sldMk cId="935417694" sldId="405"/>
        </pc:sldMkLst>
        <pc:spChg chg="mod">
          <ac:chgData name="Xuhua Xia" userId="9785434e-9de8-4053-8cae-a75fe059478d" providerId="ADAL" clId="{C05F984B-C976-4431-8448-0F26824DC264}" dt="2022-09-08T16:34:49.635" v="3" actId="20577"/>
          <ac:spMkLst>
            <pc:docMk/>
            <pc:sldMk cId="935417694" sldId="405"/>
            <ac:spMk id="3" creationId="{00000000-0000-0000-0000-000000000000}"/>
          </ac:spMkLst>
        </pc:spChg>
      </pc:sldChg>
      <pc:sldChg chg="delSp modSp mod">
        <pc:chgData name="Xuhua Xia" userId="9785434e-9de8-4053-8cae-a75fe059478d" providerId="ADAL" clId="{C05F984B-C976-4431-8448-0F26824DC264}" dt="2022-09-12T21:14:40.699" v="1392" actId="20577"/>
        <pc:sldMkLst>
          <pc:docMk/>
          <pc:sldMk cId="2323773910" sldId="426"/>
        </pc:sldMkLst>
        <pc:spChg chg="mod">
          <ac:chgData name="Xuhua Xia" userId="9785434e-9de8-4053-8cae-a75fe059478d" providerId="ADAL" clId="{C05F984B-C976-4431-8448-0F26824DC264}" dt="2022-09-12T21:09:44.473" v="1385" actId="20577"/>
          <ac:spMkLst>
            <pc:docMk/>
            <pc:sldMk cId="2323773910" sldId="426"/>
            <ac:spMk id="2" creationId="{00000000-0000-0000-0000-000000000000}"/>
          </ac:spMkLst>
        </pc:spChg>
        <pc:spChg chg="mod">
          <ac:chgData name="Xuhua Xia" userId="9785434e-9de8-4053-8cae-a75fe059478d" providerId="ADAL" clId="{C05F984B-C976-4431-8448-0F26824DC264}" dt="2022-09-12T21:14:40.699" v="1392" actId="20577"/>
          <ac:spMkLst>
            <pc:docMk/>
            <pc:sldMk cId="2323773910" sldId="426"/>
            <ac:spMk id="14" creationId="{00000000-0000-0000-0000-000000000000}"/>
          </ac:spMkLst>
        </pc:spChg>
        <pc:grpChg chg="del">
          <ac:chgData name="Xuhua Xia" userId="9785434e-9de8-4053-8cae-a75fe059478d" providerId="ADAL" clId="{C05F984B-C976-4431-8448-0F26824DC264}" dt="2022-09-12T21:09:19.055" v="1347" actId="478"/>
          <ac:grpSpMkLst>
            <pc:docMk/>
            <pc:sldMk cId="2323773910" sldId="426"/>
            <ac:grpSpMk id="7" creationId="{00000000-0000-0000-0000-000000000000}"/>
          </ac:grpSpMkLst>
        </pc:grpChg>
        <pc:graphicFrameChg chg="modGraphic">
          <ac:chgData name="Xuhua Xia" userId="9785434e-9de8-4053-8cae-a75fe059478d" providerId="ADAL" clId="{C05F984B-C976-4431-8448-0F26824DC264}" dt="2022-09-12T21:11:57.823" v="1387" actId="58"/>
          <ac:graphicFrameMkLst>
            <pc:docMk/>
            <pc:sldMk cId="2323773910" sldId="426"/>
            <ac:graphicFrameMk id="5" creationId="{00000000-0000-0000-0000-000000000000}"/>
          </ac:graphicFrameMkLst>
        </pc:graphicFrameChg>
      </pc:sldChg>
      <pc:sldChg chg="modSp mod">
        <pc:chgData name="Xuhua Xia" userId="9785434e-9de8-4053-8cae-a75fe059478d" providerId="ADAL" clId="{C05F984B-C976-4431-8448-0F26824DC264}" dt="2022-09-13T17:47:15.355" v="2382" actId="20577"/>
        <pc:sldMkLst>
          <pc:docMk/>
          <pc:sldMk cId="2330942270" sldId="431"/>
        </pc:sldMkLst>
        <pc:spChg chg="mod">
          <ac:chgData name="Xuhua Xia" userId="9785434e-9de8-4053-8cae-a75fe059478d" providerId="ADAL" clId="{C05F984B-C976-4431-8448-0F26824DC264}" dt="2022-09-13T17:47:15.355" v="2382" actId="20577"/>
          <ac:spMkLst>
            <pc:docMk/>
            <pc:sldMk cId="2330942270" sldId="431"/>
            <ac:spMk id="3" creationId="{00000000-0000-0000-0000-000000000000}"/>
          </ac:spMkLst>
        </pc:spChg>
      </pc:sldChg>
      <pc:sldChg chg="addSp modSp mod">
        <pc:chgData name="Xuhua Xia" userId="9785434e-9de8-4053-8cae-a75fe059478d" providerId="ADAL" clId="{C05F984B-C976-4431-8448-0F26824DC264}" dt="2022-09-12T19:49:19.140" v="1001" actId="14100"/>
        <pc:sldMkLst>
          <pc:docMk/>
          <pc:sldMk cId="372140455" sldId="433"/>
        </pc:sldMkLst>
        <pc:spChg chg="add mod">
          <ac:chgData name="Xuhua Xia" userId="9785434e-9de8-4053-8cae-a75fe059478d" providerId="ADAL" clId="{C05F984B-C976-4431-8448-0F26824DC264}" dt="2022-09-12T19:49:09.491" v="1000" actId="14100"/>
          <ac:spMkLst>
            <pc:docMk/>
            <pc:sldMk cId="372140455" sldId="433"/>
            <ac:spMk id="2" creationId="{F19069FC-0C0A-76CA-9B74-607270249496}"/>
          </ac:spMkLst>
        </pc:spChg>
        <pc:spChg chg="mod">
          <ac:chgData name="Xuhua Xia" userId="9785434e-9de8-4053-8cae-a75fe059478d" providerId="ADAL" clId="{C05F984B-C976-4431-8448-0F26824DC264}" dt="2022-09-12T19:49:19.140" v="1001" actId="14100"/>
          <ac:spMkLst>
            <pc:docMk/>
            <pc:sldMk cId="372140455" sldId="433"/>
            <ac:spMk id="6" creationId="{00000000-0000-0000-0000-000000000000}"/>
          </ac:spMkLst>
        </pc:spChg>
        <pc:grpChg chg="add mod">
          <ac:chgData name="Xuhua Xia" userId="9785434e-9de8-4053-8cae-a75fe059478d" providerId="ADAL" clId="{C05F984B-C976-4431-8448-0F26824DC264}" dt="2022-09-12T19:49:09.491" v="1000" actId="14100"/>
          <ac:grpSpMkLst>
            <pc:docMk/>
            <pc:sldMk cId="372140455" sldId="433"/>
            <ac:grpSpMk id="7" creationId="{8A5CC8E9-29D8-3357-2ECF-FAB496CA5950}"/>
          </ac:grpSpMkLst>
        </pc:grpChg>
        <pc:picChg chg="add mod">
          <ac:chgData name="Xuhua Xia" userId="9785434e-9de8-4053-8cae-a75fe059478d" providerId="ADAL" clId="{C05F984B-C976-4431-8448-0F26824DC264}" dt="2022-09-12T19:49:09.491" v="1000" actId="14100"/>
          <ac:picMkLst>
            <pc:docMk/>
            <pc:sldMk cId="372140455" sldId="433"/>
            <ac:picMk id="2050" creationId="{47ACA16A-AA3A-356B-E8F3-8D24D4F9633C}"/>
          </ac:picMkLst>
        </pc:picChg>
      </pc:sldChg>
      <pc:sldChg chg="addSp delSp modSp mod ord">
        <pc:chgData name="Xuhua Xia" userId="9785434e-9de8-4053-8cae-a75fe059478d" providerId="ADAL" clId="{C05F984B-C976-4431-8448-0F26824DC264}" dt="2022-09-12T15:52:17.130" v="754" actId="1076"/>
        <pc:sldMkLst>
          <pc:docMk/>
          <pc:sldMk cId="680779803" sldId="436"/>
        </pc:sldMkLst>
        <pc:spChg chg="mod">
          <ac:chgData name="Xuhua Xia" userId="9785434e-9de8-4053-8cae-a75fe059478d" providerId="ADAL" clId="{C05F984B-C976-4431-8448-0F26824DC264}" dt="2022-09-12T15:51:34.993" v="724" actId="1076"/>
          <ac:spMkLst>
            <pc:docMk/>
            <pc:sldMk cId="680779803" sldId="436"/>
            <ac:spMk id="7" creationId="{00000000-0000-0000-0000-000000000000}"/>
          </ac:spMkLst>
        </pc:spChg>
        <pc:spChg chg="mod">
          <ac:chgData name="Xuhua Xia" userId="9785434e-9de8-4053-8cae-a75fe059478d" providerId="ADAL" clId="{C05F984B-C976-4431-8448-0F26824DC264}" dt="2022-09-12T15:51:34.993" v="724" actId="1076"/>
          <ac:spMkLst>
            <pc:docMk/>
            <pc:sldMk cId="680779803" sldId="436"/>
            <ac:spMk id="8" creationId="{00000000-0000-0000-0000-000000000000}"/>
          </ac:spMkLst>
        </pc:spChg>
        <pc:spChg chg="mod">
          <ac:chgData name="Xuhua Xia" userId="9785434e-9de8-4053-8cae-a75fe059478d" providerId="ADAL" clId="{C05F984B-C976-4431-8448-0F26824DC264}" dt="2022-09-12T15:45:06.461" v="722" actId="1036"/>
          <ac:spMkLst>
            <pc:docMk/>
            <pc:sldMk cId="680779803" sldId="436"/>
            <ac:spMk id="26" creationId="{00000000-0000-0000-0000-000000000000}"/>
          </ac:spMkLst>
        </pc:spChg>
        <pc:spChg chg="mod">
          <ac:chgData name="Xuhua Xia" userId="9785434e-9de8-4053-8cae-a75fe059478d" providerId="ADAL" clId="{C05F984B-C976-4431-8448-0F26824DC264}" dt="2022-09-12T15:45:06.461" v="722" actId="1036"/>
          <ac:spMkLst>
            <pc:docMk/>
            <pc:sldMk cId="680779803" sldId="436"/>
            <ac:spMk id="27" creationId="{00000000-0000-0000-0000-000000000000}"/>
          </ac:spMkLst>
        </pc:spChg>
        <pc:spChg chg="add mod">
          <ac:chgData name="Xuhua Xia" userId="9785434e-9de8-4053-8cae-a75fe059478d" providerId="ADAL" clId="{C05F984B-C976-4431-8448-0F26824DC264}" dt="2022-09-12T15:45:06.461" v="722" actId="1036"/>
          <ac:spMkLst>
            <pc:docMk/>
            <pc:sldMk cId="680779803" sldId="436"/>
            <ac:spMk id="31" creationId="{4D96E290-EC6A-4D01-F256-FA72B0008739}"/>
          </ac:spMkLst>
        </pc:spChg>
        <pc:spChg chg="mod">
          <ac:chgData name="Xuhua Xia" userId="9785434e-9de8-4053-8cae-a75fe059478d" providerId="ADAL" clId="{C05F984B-C976-4431-8448-0F26824DC264}" dt="2022-09-12T15:45:06.461" v="722" actId="1036"/>
          <ac:spMkLst>
            <pc:docMk/>
            <pc:sldMk cId="680779803" sldId="436"/>
            <ac:spMk id="32" creationId="{00000000-0000-0000-0000-000000000000}"/>
          </ac:spMkLst>
        </pc:spChg>
        <pc:spChg chg="mod">
          <ac:chgData name="Xuhua Xia" userId="9785434e-9de8-4053-8cae-a75fe059478d" providerId="ADAL" clId="{C05F984B-C976-4431-8448-0F26824DC264}" dt="2022-09-12T15:45:06.461" v="722" actId="1036"/>
          <ac:spMkLst>
            <pc:docMk/>
            <pc:sldMk cId="680779803" sldId="436"/>
            <ac:spMk id="33" creationId="{00000000-0000-0000-0000-000000000000}"/>
          </ac:spMkLst>
        </pc:spChg>
        <pc:spChg chg="mod">
          <ac:chgData name="Xuhua Xia" userId="9785434e-9de8-4053-8cae-a75fe059478d" providerId="ADAL" clId="{C05F984B-C976-4431-8448-0F26824DC264}" dt="2022-09-12T15:45:06.461" v="722" actId="1036"/>
          <ac:spMkLst>
            <pc:docMk/>
            <pc:sldMk cId="680779803" sldId="436"/>
            <ac:spMk id="34" creationId="{00000000-0000-0000-0000-000000000000}"/>
          </ac:spMkLst>
        </pc:spChg>
        <pc:spChg chg="add mod">
          <ac:chgData name="Xuhua Xia" userId="9785434e-9de8-4053-8cae-a75fe059478d" providerId="ADAL" clId="{C05F984B-C976-4431-8448-0F26824DC264}" dt="2022-09-12T15:52:17.130" v="754" actId="1076"/>
          <ac:spMkLst>
            <pc:docMk/>
            <pc:sldMk cId="680779803" sldId="436"/>
            <ac:spMk id="38" creationId="{04109B64-EBA4-7320-1986-21E6783D2846}"/>
          </ac:spMkLst>
        </pc:spChg>
        <pc:grpChg chg="mod">
          <ac:chgData name="Xuhua Xia" userId="9785434e-9de8-4053-8cae-a75fe059478d" providerId="ADAL" clId="{C05F984B-C976-4431-8448-0F26824DC264}" dt="2022-09-12T15:51:34.993" v="724" actId="1076"/>
          <ac:grpSpMkLst>
            <pc:docMk/>
            <pc:sldMk cId="680779803" sldId="436"/>
            <ac:grpSpMk id="4" creationId="{00000000-0000-0000-0000-000000000000}"/>
          </ac:grpSpMkLst>
        </pc:grpChg>
        <pc:picChg chg="mod">
          <ac:chgData name="Xuhua Xia" userId="9785434e-9de8-4053-8cae-a75fe059478d" providerId="ADAL" clId="{C05F984B-C976-4431-8448-0F26824DC264}" dt="2022-09-12T15:51:34.993" v="724" actId="1076"/>
          <ac:picMkLst>
            <pc:docMk/>
            <pc:sldMk cId="680779803" sldId="436"/>
            <ac:picMk id="5" creationId="{00000000-0000-0000-0000-000000000000}"/>
          </ac:picMkLst>
        </pc:picChg>
        <pc:picChg chg="mod">
          <ac:chgData name="Xuhua Xia" userId="9785434e-9de8-4053-8cae-a75fe059478d" providerId="ADAL" clId="{C05F984B-C976-4431-8448-0F26824DC264}" dt="2022-09-12T15:51:34.993" v="724" actId="1076"/>
          <ac:picMkLst>
            <pc:docMk/>
            <pc:sldMk cId="680779803" sldId="436"/>
            <ac:picMk id="6" creationId="{00000000-0000-0000-0000-000000000000}"/>
          </ac:picMkLst>
        </pc:picChg>
        <pc:cxnChg chg="add mod">
          <ac:chgData name="Xuhua Xia" userId="9785434e-9de8-4053-8cae-a75fe059478d" providerId="ADAL" clId="{C05F984B-C976-4431-8448-0F26824DC264}" dt="2022-09-12T15:45:06.461" v="722" actId="1036"/>
          <ac:cxnSpMkLst>
            <pc:docMk/>
            <pc:sldMk cId="680779803" sldId="436"/>
            <ac:cxnSpMk id="10" creationId="{37DE9A2A-D570-9C7D-F792-EE8AB3267396}"/>
          </ac:cxnSpMkLst>
        </pc:cxnChg>
        <pc:cxnChg chg="add del mod">
          <ac:chgData name="Xuhua Xia" userId="9785434e-9de8-4053-8cae-a75fe059478d" providerId="ADAL" clId="{C05F984B-C976-4431-8448-0F26824DC264}" dt="2022-09-12T15:44:29.064" v="674" actId="478"/>
          <ac:cxnSpMkLst>
            <pc:docMk/>
            <pc:sldMk cId="680779803" sldId="436"/>
            <ac:cxnSpMk id="29" creationId="{37C6F8A2-226A-4823-4252-98030D0F5B9B}"/>
          </ac:cxnSpMkLst>
        </pc:cxnChg>
      </pc:sldChg>
      <pc:sldChg chg="modSp mod">
        <pc:chgData name="Xuhua Xia" userId="9785434e-9de8-4053-8cae-a75fe059478d" providerId="ADAL" clId="{C05F984B-C976-4431-8448-0F26824DC264}" dt="2022-09-09T21:18:56.809" v="62" actId="20577"/>
        <pc:sldMkLst>
          <pc:docMk/>
          <pc:sldMk cId="1642078815" sldId="437"/>
        </pc:sldMkLst>
        <pc:spChg chg="mod">
          <ac:chgData name="Xuhua Xia" userId="9785434e-9de8-4053-8cae-a75fe059478d" providerId="ADAL" clId="{C05F984B-C976-4431-8448-0F26824DC264}" dt="2022-09-09T21:18:56.809" v="62" actId="20577"/>
          <ac:spMkLst>
            <pc:docMk/>
            <pc:sldMk cId="1642078815" sldId="437"/>
            <ac:spMk id="3" creationId="{00000000-0000-0000-0000-000000000000}"/>
          </ac:spMkLst>
        </pc:spChg>
      </pc:sldChg>
      <pc:sldChg chg="modSp mod">
        <pc:chgData name="Xuhua Xia" userId="9785434e-9de8-4053-8cae-a75fe059478d" providerId="ADAL" clId="{C05F984B-C976-4431-8448-0F26824DC264}" dt="2022-09-12T20:52:54.253" v="1346" actId="207"/>
        <pc:sldMkLst>
          <pc:docMk/>
          <pc:sldMk cId="3415956745" sldId="438"/>
        </pc:sldMkLst>
        <pc:spChg chg="mod">
          <ac:chgData name="Xuhua Xia" userId="9785434e-9de8-4053-8cae-a75fe059478d" providerId="ADAL" clId="{C05F984B-C976-4431-8448-0F26824DC264}" dt="2022-09-12T20:52:54.253" v="1346" actId="207"/>
          <ac:spMkLst>
            <pc:docMk/>
            <pc:sldMk cId="3415956745" sldId="438"/>
            <ac:spMk id="3" creationId="{00000000-0000-0000-0000-000000000000}"/>
          </ac:spMkLst>
        </pc:spChg>
      </pc:sldChg>
      <pc:sldChg chg="addSp modSp mod">
        <pc:chgData name="Xuhua Xia" userId="9785434e-9de8-4053-8cae-a75fe059478d" providerId="ADAL" clId="{C05F984B-C976-4431-8448-0F26824DC264}" dt="2022-09-12T15:11:17.303" v="669" actId="255"/>
        <pc:sldMkLst>
          <pc:docMk/>
          <pc:sldMk cId="1321196349" sldId="441"/>
        </pc:sldMkLst>
        <pc:spChg chg="add mod">
          <ac:chgData name="Xuhua Xia" userId="9785434e-9de8-4053-8cae-a75fe059478d" providerId="ADAL" clId="{C05F984B-C976-4431-8448-0F26824DC264}" dt="2022-09-12T15:11:17.303" v="669" actId="255"/>
          <ac:spMkLst>
            <pc:docMk/>
            <pc:sldMk cId="1321196349" sldId="441"/>
            <ac:spMk id="6" creationId="{8B8ACBBE-D1BF-9D94-A635-0601D0CBD53F}"/>
          </ac:spMkLst>
        </pc:spChg>
      </pc:sldChg>
      <pc:sldChg chg="addSp delSp modSp">
        <pc:chgData name="Xuhua Xia" userId="9785434e-9de8-4053-8cae-a75fe059478d" providerId="ADAL" clId="{C05F984B-C976-4431-8448-0F26824DC264}" dt="2022-09-12T19:42:30.846" v="945" actId="1036"/>
        <pc:sldMkLst>
          <pc:docMk/>
          <pc:sldMk cId="4248811316" sldId="444"/>
        </pc:sldMkLst>
        <pc:spChg chg="add mod">
          <ac:chgData name="Xuhua Xia" userId="9785434e-9de8-4053-8cae-a75fe059478d" providerId="ADAL" clId="{C05F984B-C976-4431-8448-0F26824DC264}" dt="2022-09-12T19:42:30.846" v="945" actId="1036"/>
          <ac:spMkLst>
            <pc:docMk/>
            <pc:sldMk cId="4248811316" sldId="444"/>
            <ac:spMk id="5" creationId="{2B9EAF53-3FC0-4E9B-DCF4-0C220EB77678}"/>
          </ac:spMkLst>
        </pc:spChg>
        <pc:spChg chg="add mod">
          <ac:chgData name="Xuhua Xia" userId="9785434e-9de8-4053-8cae-a75fe059478d" providerId="ADAL" clId="{C05F984B-C976-4431-8448-0F26824DC264}" dt="2022-09-12T19:42:30.846" v="945" actId="1036"/>
          <ac:spMkLst>
            <pc:docMk/>
            <pc:sldMk cId="4248811316" sldId="444"/>
            <ac:spMk id="14" creationId="{C9220C31-F8F2-77ED-03AB-066402049E52}"/>
          </ac:spMkLst>
        </pc:spChg>
        <pc:spChg chg="add mod">
          <ac:chgData name="Xuhua Xia" userId="9785434e-9de8-4053-8cae-a75fe059478d" providerId="ADAL" clId="{C05F984B-C976-4431-8448-0F26824DC264}" dt="2022-09-12T19:42:30.846" v="945" actId="1036"/>
          <ac:spMkLst>
            <pc:docMk/>
            <pc:sldMk cId="4248811316" sldId="444"/>
            <ac:spMk id="15" creationId="{70387A72-1B83-9CE8-15FB-6D48D50F3765}"/>
          </ac:spMkLst>
        </pc:spChg>
        <pc:spChg chg="add mod">
          <ac:chgData name="Xuhua Xia" userId="9785434e-9de8-4053-8cae-a75fe059478d" providerId="ADAL" clId="{C05F984B-C976-4431-8448-0F26824DC264}" dt="2022-09-12T19:42:30.846" v="945" actId="1036"/>
          <ac:spMkLst>
            <pc:docMk/>
            <pc:sldMk cId="4248811316" sldId="444"/>
            <ac:spMk id="17" creationId="{8E6C466A-3840-14DB-986C-5622E2537E6F}"/>
          </ac:spMkLst>
        </pc:spChg>
        <pc:spChg chg="add mod">
          <ac:chgData name="Xuhua Xia" userId="9785434e-9de8-4053-8cae-a75fe059478d" providerId="ADAL" clId="{C05F984B-C976-4431-8448-0F26824DC264}" dt="2022-09-12T19:42:30.846" v="945" actId="1036"/>
          <ac:spMkLst>
            <pc:docMk/>
            <pc:sldMk cId="4248811316" sldId="444"/>
            <ac:spMk id="18" creationId="{FB03C973-3C14-433A-E8A9-A24BFD7D2154}"/>
          </ac:spMkLst>
        </pc:spChg>
        <pc:spChg chg="add mod">
          <ac:chgData name="Xuhua Xia" userId="9785434e-9de8-4053-8cae-a75fe059478d" providerId="ADAL" clId="{C05F984B-C976-4431-8448-0F26824DC264}" dt="2022-09-12T19:42:30.846" v="945" actId="1036"/>
          <ac:spMkLst>
            <pc:docMk/>
            <pc:sldMk cId="4248811316" sldId="444"/>
            <ac:spMk id="20" creationId="{E883B247-0070-CA8C-53E8-E0B7482AB419}"/>
          </ac:spMkLst>
        </pc:spChg>
        <pc:spChg chg="add mod">
          <ac:chgData name="Xuhua Xia" userId="9785434e-9de8-4053-8cae-a75fe059478d" providerId="ADAL" clId="{C05F984B-C976-4431-8448-0F26824DC264}" dt="2022-09-12T19:42:30.846" v="945" actId="1036"/>
          <ac:spMkLst>
            <pc:docMk/>
            <pc:sldMk cId="4248811316" sldId="444"/>
            <ac:spMk id="21" creationId="{9DCC496C-289B-6B0A-1FBD-CD56FB8D9D25}"/>
          </ac:spMkLst>
        </pc:spChg>
        <pc:grpChg chg="del">
          <ac:chgData name="Xuhua Xia" userId="9785434e-9de8-4053-8cae-a75fe059478d" providerId="ADAL" clId="{C05F984B-C976-4431-8448-0F26824DC264}" dt="2022-09-12T19:42:20.290" v="918" actId="478"/>
          <ac:grpSpMkLst>
            <pc:docMk/>
            <pc:sldMk cId="4248811316" sldId="444"/>
            <ac:grpSpMk id="16" creationId="{00000000-0000-0000-0000-000000000000}"/>
          </ac:grpSpMkLst>
        </pc:grpChg>
        <pc:picChg chg="add mod">
          <ac:chgData name="Xuhua Xia" userId="9785434e-9de8-4053-8cae-a75fe059478d" providerId="ADAL" clId="{C05F984B-C976-4431-8448-0F26824DC264}" dt="2022-09-12T19:42:30.846" v="945" actId="1036"/>
          <ac:picMkLst>
            <pc:docMk/>
            <pc:sldMk cId="4248811316" sldId="444"/>
            <ac:picMk id="4" creationId="{2EDAA7AF-2835-D6AD-977C-1A85AEB57663}"/>
          </ac:picMkLst>
        </pc:picChg>
        <pc:cxnChg chg="add mod">
          <ac:chgData name="Xuhua Xia" userId="9785434e-9de8-4053-8cae-a75fe059478d" providerId="ADAL" clId="{C05F984B-C976-4431-8448-0F26824DC264}" dt="2022-09-12T19:42:30.846" v="945" actId="1036"/>
          <ac:cxnSpMkLst>
            <pc:docMk/>
            <pc:sldMk cId="4248811316" sldId="444"/>
            <ac:cxnSpMk id="19" creationId="{D6AE05EE-6DC4-BE25-49D0-39FEFE422DBB}"/>
          </ac:cxnSpMkLst>
        </pc:cxnChg>
      </pc:sldChg>
      <pc:sldChg chg="ord">
        <pc:chgData name="Xuhua Xia" userId="9785434e-9de8-4053-8cae-a75fe059478d" providerId="ADAL" clId="{C05F984B-C976-4431-8448-0F26824DC264}" dt="2022-09-12T15:00:38.342" v="602"/>
        <pc:sldMkLst>
          <pc:docMk/>
          <pc:sldMk cId="1239552065" sldId="449"/>
        </pc:sldMkLst>
      </pc:sldChg>
      <pc:sldChg chg="modSp mod">
        <pc:chgData name="Xuhua Xia" userId="9785434e-9de8-4053-8cae-a75fe059478d" providerId="ADAL" clId="{C05F984B-C976-4431-8448-0F26824DC264}" dt="2022-09-12T21:33:52.923" v="1712" actId="20577"/>
        <pc:sldMkLst>
          <pc:docMk/>
          <pc:sldMk cId="3430385232" sldId="454"/>
        </pc:sldMkLst>
        <pc:spChg chg="mod">
          <ac:chgData name="Xuhua Xia" userId="9785434e-9de8-4053-8cae-a75fe059478d" providerId="ADAL" clId="{C05F984B-C976-4431-8448-0F26824DC264}" dt="2022-09-12T21:33:52.923" v="1712" actId="20577"/>
          <ac:spMkLst>
            <pc:docMk/>
            <pc:sldMk cId="3430385232" sldId="454"/>
            <ac:spMk id="15" creationId="{00000000-0000-0000-0000-000000000000}"/>
          </ac:spMkLst>
        </pc:spChg>
        <pc:spChg chg="mod">
          <ac:chgData name="Xuhua Xia" userId="9785434e-9de8-4053-8cae-a75fe059478d" providerId="ADAL" clId="{C05F984B-C976-4431-8448-0F26824DC264}" dt="2022-09-12T21:31:58.442" v="1577" actId="1076"/>
          <ac:spMkLst>
            <pc:docMk/>
            <pc:sldMk cId="3430385232" sldId="454"/>
            <ac:spMk id="16" creationId="{00000000-0000-0000-0000-000000000000}"/>
          </ac:spMkLst>
        </pc:spChg>
        <pc:graphicFrameChg chg="mod modGraphic">
          <ac:chgData name="Xuhua Xia" userId="9785434e-9de8-4053-8cae-a75fe059478d" providerId="ADAL" clId="{C05F984B-C976-4431-8448-0F26824DC264}" dt="2022-09-12T21:31:58.442" v="1577" actId="1076"/>
          <ac:graphicFrameMkLst>
            <pc:docMk/>
            <pc:sldMk cId="3430385232" sldId="454"/>
            <ac:graphicFrameMk id="4" creationId="{00000000-0000-0000-0000-000000000000}"/>
          </ac:graphicFrameMkLst>
        </pc:graphicFrameChg>
      </pc:sldChg>
      <pc:sldChg chg="modSp mod">
        <pc:chgData name="Xuhua Xia" userId="9785434e-9de8-4053-8cae-a75fe059478d" providerId="ADAL" clId="{C05F984B-C976-4431-8448-0F26824DC264}" dt="2022-09-12T21:41:16.675" v="1735"/>
        <pc:sldMkLst>
          <pc:docMk/>
          <pc:sldMk cId="1380397739" sldId="455"/>
        </pc:sldMkLst>
        <pc:spChg chg="mod">
          <ac:chgData name="Xuhua Xia" userId="9785434e-9de8-4053-8cae-a75fe059478d" providerId="ADAL" clId="{C05F984B-C976-4431-8448-0F26824DC264}" dt="2022-09-12T21:40:12.419" v="1731" actId="20577"/>
          <ac:spMkLst>
            <pc:docMk/>
            <pc:sldMk cId="1380397739" sldId="455"/>
            <ac:spMk id="2" creationId="{00000000-0000-0000-0000-000000000000}"/>
          </ac:spMkLst>
        </pc:spChg>
        <pc:graphicFrameChg chg="mod modGraphic">
          <ac:chgData name="Xuhua Xia" userId="9785434e-9de8-4053-8cae-a75fe059478d" providerId="ADAL" clId="{C05F984B-C976-4431-8448-0F26824DC264}" dt="2022-09-12T21:41:16.675" v="1735"/>
          <ac:graphicFrameMkLst>
            <pc:docMk/>
            <pc:sldMk cId="1380397739" sldId="455"/>
            <ac:graphicFrameMk id="6" creationId="{00000000-0000-0000-0000-000000000000}"/>
          </ac:graphicFrameMkLst>
        </pc:graphicFrameChg>
      </pc:sldChg>
      <pc:sldChg chg="modSp mod">
        <pc:chgData name="Xuhua Xia" userId="9785434e-9de8-4053-8cae-a75fe059478d" providerId="ADAL" clId="{C05F984B-C976-4431-8448-0F26824DC264}" dt="2022-09-13T17:31:17.244" v="2206" actId="20577"/>
        <pc:sldMkLst>
          <pc:docMk/>
          <pc:sldMk cId="1412701043" sldId="456"/>
        </pc:sldMkLst>
        <pc:spChg chg="mod">
          <ac:chgData name="Xuhua Xia" userId="9785434e-9de8-4053-8cae-a75fe059478d" providerId="ADAL" clId="{C05F984B-C976-4431-8448-0F26824DC264}" dt="2022-09-13T17:31:17.244" v="2206" actId="20577"/>
          <ac:spMkLst>
            <pc:docMk/>
            <pc:sldMk cId="1412701043" sldId="456"/>
            <ac:spMk id="13" creationId="{00000000-0000-0000-0000-000000000000}"/>
          </ac:spMkLst>
        </pc:spChg>
      </pc:sldChg>
      <pc:sldChg chg="modSp mod">
        <pc:chgData name="Xuhua Xia" userId="9785434e-9de8-4053-8cae-a75fe059478d" providerId="ADAL" clId="{C05F984B-C976-4431-8448-0F26824DC264}" dt="2022-09-13T17:39:54.097" v="2354" actId="20577"/>
        <pc:sldMkLst>
          <pc:docMk/>
          <pc:sldMk cId="1286036638" sldId="459"/>
        </pc:sldMkLst>
        <pc:spChg chg="mod">
          <ac:chgData name="Xuhua Xia" userId="9785434e-9de8-4053-8cae-a75fe059478d" providerId="ADAL" clId="{C05F984B-C976-4431-8448-0F26824DC264}" dt="2022-09-13T17:38:12.763" v="2320" actId="1036"/>
          <ac:spMkLst>
            <pc:docMk/>
            <pc:sldMk cId="1286036638" sldId="459"/>
            <ac:spMk id="4" creationId="{00000000-0000-0000-0000-000000000000}"/>
          </ac:spMkLst>
        </pc:spChg>
        <pc:spChg chg="mod">
          <ac:chgData name="Xuhua Xia" userId="9785434e-9de8-4053-8cae-a75fe059478d" providerId="ADAL" clId="{C05F984B-C976-4431-8448-0F26824DC264}" dt="2022-09-13T17:39:54.097" v="2354" actId="20577"/>
          <ac:spMkLst>
            <pc:docMk/>
            <pc:sldMk cId="1286036638" sldId="459"/>
            <ac:spMk id="13" creationId="{00000000-0000-0000-0000-000000000000}"/>
          </ac:spMkLst>
        </pc:spChg>
        <pc:graphicFrameChg chg="mod">
          <ac:chgData name="Xuhua Xia" userId="9785434e-9de8-4053-8cae-a75fe059478d" providerId="ADAL" clId="{C05F984B-C976-4431-8448-0F26824DC264}" dt="2022-09-13T17:38:12.763" v="2320" actId="1036"/>
          <ac:graphicFrameMkLst>
            <pc:docMk/>
            <pc:sldMk cId="1286036638" sldId="459"/>
            <ac:graphicFrameMk id="3" creationId="{00000000-0000-0000-0000-000000000000}"/>
          </ac:graphicFrameMkLst>
        </pc:graphicFrameChg>
      </pc:sldChg>
      <pc:sldChg chg="modSp mod">
        <pc:chgData name="Xuhua Xia" userId="9785434e-9de8-4053-8cae-a75fe059478d" providerId="ADAL" clId="{C05F984B-C976-4431-8448-0F26824DC264}" dt="2022-09-13T17:41:27.877" v="2366" actId="1035"/>
        <pc:sldMkLst>
          <pc:docMk/>
          <pc:sldMk cId="2150264348" sldId="460"/>
        </pc:sldMkLst>
        <pc:spChg chg="mod">
          <ac:chgData name="Xuhua Xia" userId="9785434e-9de8-4053-8cae-a75fe059478d" providerId="ADAL" clId="{C05F984B-C976-4431-8448-0F26824DC264}" dt="2022-09-13T17:40:28.494" v="2356" actId="1076"/>
          <ac:spMkLst>
            <pc:docMk/>
            <pc:sldMk cId="2150264348" sldId="460"/>
            <ac:spMk id="5" creationId="{00000000-0000-0000-0000-000000000000}"/>
          </ac:spMkLst>
        </pc:spChg>
        <pc:spChg chg="mod">
          <ac:chgData name="Xuhua Xia" userId="9785434e-9de8-4053-8cae-a75fe059478d" providerId="ADAL" clId="{C05F984B-C976-4431-8448-0F26824DC264}" dt="2022-09-13T17:41:27.877" v="2366" actId="1035"/>
          <ac:spMkLst>
            <pc:docMk/>
            <pc:sldMk cId="2150264348" sldId="460"/>
            <ac:spMk id="13" creationId="{00000000-0000-0000-0000-000000000000}"/>
          </ac:spMkLst>
        </pc:spChg>
      </pc:sldChg>
      <pc:sldChg chg="modSp mod">
        <pc:chgData name="Xuhua Xia" userId="9785434e-9de8-4053-8cae-a75fe059478d" providerId="ADAL" clId="{C05F984B-C976-4431-8448-0F26824DC264}" dt="2022-09-12T21:30:26.943" v="1575"/>
        <pc:sldMkLst>
          <pc:docMk/>
          <pc:sldMk cId="344292273" sldId="461"/>
        </pc:sldMkLst>
        <pc:spChg chg="mod">
          <ac:chgData name="Xuhua Xia" userId="9785434e-9de8-4053-8cae-a75fe059478d" providerId="ADAL" clId="{C05F984B-C976-4431-8448-0F26824DC264}" dt="2022-09-12T21:26:16.601" v="1550" actId="58"/>
          <ac:spMkLst>
            <pc:docMk/>
            <pc:sldMk cId="344292273" sldId="461"/>
            <ac:spMk id="2" creationId="{00000000-0000-0000-0000-000000000000}"/>
          </ac:spMkLst>
        </pc:spChg>
        <pc:spChg chg="mod">
          <ac:chgData name="Xuhua Xia" userId="9785434e-9de8-4053-8cae-a75fe059478d" providerId="ADAL" clId="{C05F984B-C976-4431-8448-0F26824DC264}" dt="2022-09-12T21:24:37.122" v="1543" actId="20577"/>
          <ac:spMkLst>
            <pc:docMk/>
            <pc:sldMk cId="344292273" sldId="461"/>
            <ac:spMk id="17" creationId="{00000000-0000-0000-0000-000000000000}"/>
          </ac:spMkLst>
        </pc:spChg>
        <pc:graphicFrameChg chg="mod">
          <ac:chgData name="Xuhua Xia" userId="9785434e-9de8-4053-8cae-a75fe059478d" providerId="ADAL" clId="{C05F984B-C976-4431-8448-0F26824DC264}" dt="2022-09-12T21:30:26.943" v="1575"/>
          <ac:graphicFrameMkLst>
            <pc:docMk/>
            <pc:sldMk cId="344292273" sldId="461"/>
            <ac:graphicFrameMk id="5" creationId="{00000000-0000-0000-0000-000000000000}"/>
          </ac:graphicFrameMkLst>
        </pc:graphicFrameChg>
        <pc:graphicFrameChg chg="modGraphic">
          <ac:chgData name="Xuhua Xia" userId="9785434e-9de8-4053-8cae-a75fe059478d" providerId="ADAL" clId="{C05F984B-C976-4431-8448-0F26824DC264}" dt="2022-09-12T21:15:49.577" v="1393" actId="58"/>
          <ac:graphicFrameMkLst>
            <pc:docMk/>
            <pc:sldMk cId="344292273" sldId="461"/>
            <ac:graphicFrameMk id="6" creationId="{00000000-0000-0000-0000-000000000000}"/>
          </ac:graphicFrameMkLst>
        </pc:graphicFrameChg>
      </pc:sldChg>
      <pc:sldChg chg="modSp mod">
        <pc:chgData name="Xuhua Xia" userId="9785434e-9de8-4053-8cae-a75fe059478d" providerId="ADAL" clId="{C05F984B-C976-4431-8448-0F26824DC264}" dt="2022-09-13T16:43:33.185" v="1736" actId="1076"/>
        <pc:sldMkLst>
          <pc:docMk/>
          <pc:sldMk cId="3418581211" sldId="464"/>
        </pc:sldMkLst>
        <pc:spChg chg="mod">
          <ac:chgData name="Xuhua Xia" userId="9785434e-9de8-4053-8cae-a75fe059478d" providerId="ADAL" clId="{C05F984B-C976-4431-8448-0F26824DC264}" dt="2022-09-13T16:43:33.185" v="1736" actId="1076"/>
          <ac:spMkLst>
            <pc:docMk/>
            <pc:sldMk cId="3418581211" sldId="464"/>
            <ac:spMk id="15" creationId="{00000000-0000-0000-0000-000000000000}"/>
          </ac:spMkLst>
        </pc:spChg>
      </pc:sldChg>
      <pc:sldChg chg="modSp mod ord">
        <pc:chgData name="Xuhua Xia" userId="9785434e-9de8-4053-8cae-a75fe059478d" providerId="ADAL" clId="{C05F984B-C976-4431-8448-0F26824DC264}" dt="2022-09-12T20:28:36.050" v="1297" actId="20577"/>
        <pc:sldMkLst>
          <pc:docMk/>
          <pc:sldMk cId="2540113303" sldId="466"/>
        </pc:sldMkLst>
        <pc:spChg chg="mod">
          <ac:chgData name="Xuhua Xia" userId="9785434e-9de8-4053-8cae-a75fe059478d" providerId="ADAL" clId="{C05F984B-C976-4431-8448-0F26824DC264}" dt="2022-09-12T17:47:20.127" v="796" actId="20577"/>
          <ac:spMkLst>
            <pc:docMk/>
            <pc:sldMk cId="2540113303" sldId="466"/>
            <ac:spMk id="2" creationId="{00000000-0000-0000-0000-000000000000}"/>
          </ac:spMkLst>
        </pc:spChg>
        <pc:spChg chg="mod">
          <ac:chgData name="Xuhua Xia" userId="9785434e-9de8-4053-8cae-a75fe059478d" providerId="ADAL" clId="{C05F984B-C976-4431-8448-0F26824DC264}" dt="2022-09-12T20:28:36.050" v="1297" actId="20577"/>
          <ac:spMkLst>
            <pc:docMk/>
            <pc:sldMk cId="2540113303" sldId="466"/>
            <ac:spMk id="4" creationId="{00000000-0000-0000-0000-000000000000}"/>
          </ac:spMkLst>
        </pc:spChg>
      </pc:sldChg>
      <pc:sldChg chg="delSp modSp mod">
        <pc:chgData name="Xuhua Xia" userId="9785434e-9de8-4053-8cae-a75fe059478d" providerId="ADAL" clId="{C05F984B-C976-4431-8448-0F26824DC264}" dt="2022-09-12T20:23:05.205" v="1168" actId="478"/>
        <pc:sldMkLst>
          <pc:docMk/>
          <pc:sldMk cId="471217569" sldId="467"/>
        </pc:sldMkLst>
        <pc:spChg chg="mod">
          <ac:chgData name="Xuhua Xia" userId="9785434e-9de8-4053-8cae-a75fe059478d" providerId="ADAL" clId="{C05F984B-C976-4431-8448-0F26824DC264}" dt="2022-09-12T20:05:47.936" v="1163" actId="27636"/>
          <ac:spMkLst>
            <pc:docMk/>
            <pc:sldMk cId="471217569" sldId="467"/>
            <ac:spMk id="2" creationId="{00000000-0000-0000-0000-000000000000}"/>
          </ac:spMkLst>
        </pc:spChg>
        <pc:spChg chg="del mod">
          <ac:chgData name="Xuhua Xia" userId="9785434e-9de8-4053-8cae-a75fe059478d" providerId="ADAL" clId="{C05F984B-C976-4431-8448-0F26824DC264}" dt="2022-09-12T20:23:05.205" v="1168" actId="478"/>
          <ac:spMkLst>
            <pc:docMk/>
            <pc:sldMk cId="471217569" sldId="467"/>
            <ac:spMk id="7" creationId="{00000000-0000-0000-0000-000000000000}"/>
          </ac:spMkLst>
        </pc:spChg>
        <pc:spChg chg="mod">
          <ac:chgData name="Xuhua Xia" userId="9785434e-9de8-4053-8cae-a75fe059478d" providerId="ADAL" clId="{C05F984B-C976-4431-8448-0F26824DC264}" dt="2022-09-12T20:03:10.026" v="1133" actId="207"/>
          <ac:spMkLst>
            <pc:docMk/>
            <pc:sldMk cId="471217569" sldId="467"/>
            <ac:spMk id="10" creationId="{86088E24-5D5F-4698-8673-A5E640A94195}"/>
          </ac:spMkLst>
        </pc:spChg>
      </pc:sldChg>
      <pc:sldChg chg="delSp mod">
        <pc:chgData name="Xuhua Xia" userId="9785434e-9de8-4053-8cae-a75fe059478d" providerId="ADAL" clId="{C05F984B-C976-4431-8448-0F26824DC264}" dt="2022-09-12T20:23:12.527" v="1169" actId="478"/>
        <pc:sldMkLst>
          <pc:docMk/>
          <pc:sldMk cId="2898003983" sldId="469"/>
        </pc:sldMkLst>
        <pc:spChg chg="del">
          <ac:chgData name="Xuhua Xia" userId="9785434e-9de8-4053-8cae-a75fe059478d" providerId="ADAL" clId="{C05F984B-C976-4431-8448-0F26824DC264}" dt="2022-09-12T20:23:12.527" v="1169" actId="478"/>
          <ac:spMkLst>
            <pc:docMk/>
            <pc:sldMk cId="2898003983" sldId="469"/>
            <ac:spMk id="7" creationId="{00000000-0000-0000-0000-000000000000}"/>
          </ac:spMkLst>
        </pc:spChg>
      </pc:sldChg>
      <pc:sldChg chg="addSp delSp modSp mod">
        <pc:chgData name="Xuhua Xia" userId="9785434e-9de8-4053-8cae-a75fe059478d" providerId="ADAL" clId="{C05F984B-C976-4431-8448-0F26824DC264}" dt="2022-09-12T20:47:42.494" v="1345" actId="478"/>
        <pc:sldMkLst>
          <pc:docMk/>
          <pc:sldMk cId="2200535350" sldId="470"/>
        </pc:sldMkLst>
        <pc:spChg chg="add">
          <ac:chgData name="Xuhua Xia" userId="9785434e-9de8-4053-8cae-a75fe059478d" providerId="ADAL" clId="{C05F984B-C976-4431-8448-0F26824DC264}" dt="2022-09-12T20:47:13.525" v="1298" actId="11529"/>
          <ac:spMkLst>
            <pc:docMk/>
            <pc:sldMk cId="2200535350" sldId="470"/>
            <ac:spMk id="6" creationId="{25C63461-4850-6755-371D-4055A29D816E}"/>
          </ac:spMkLst>
        </pc:spChg>
        <pc:spChg chg="del">
          <ac:chgData name="Xuhua Xia" userId="9785434e-9de8-4053-8cae-a75fe059478d" providerId="ADAL" clId="{C05F984B-C976-4431-8448-0F26824DC264}" dt="2022-09-12T20:47:42.494" v="1345" actId="478"/>
          <ac:spMkLst>
            <pc:docMk/>
            <pc:sldMk cId="2200535350" sldId="470"/>
            <ac:spMk id="7" creationId="{00000000-0000-0000-0000-000000000000}"/>
          </ac:spMkLst>
        </pc:spChg>
        <pc:spChg chg="add mod">
          <ac:chgData name="Xuhua Xia" userId="9785434e-9de8-4053-8cae-a75fe059478d" providerId="ADAL" clId="{C05F984B-C976-4431-8448-0F26824DC264}" dt="2022-09-12T20:47:38.773" v="1344" actId="1037"/>
          <ac:spMkLst>
            <pc:docMk/>
            <pc:sldMk cId="2200535350" sldId="470"/>
            <ac:spMk id="8" creationId="{D33D4E21-6625-B2DD-D747-B72F77795E20}"/>
          </ac:spMkLst>
        </pc:spChg>
      </pc:sldChg>
      <pc:sldChg chg="delSp modSp mod">
        <pc:chgData name="Xuhua Xia" userId="9785434e-9de8-4053-8cae-a75fe059478d" providerId="ADAL" clId="{C05F984B-C976-4431-8448-0F26824DC264}" dt="2022-09-12T20:26:41.237" v="1247" actId="21"/>
        <pc:sldMkLst>
          <pc:docMk/>
          <pc:sldMk cId="1753338766" sldId="471"/>
        </pc:sldMkLst>
        <pc:spChg chg="del mod">
          <ac:chgData name="Xuhua Xia" userId="9785434e-9de8-4053-8cae-a75fe059478d" providerId="ADAL" clId="{C05F984B-C976-4431-8448-0F26824DC264}" dt="2022-09-12T20:26:41.237" v="1247" actId="21"/>
          <ac:spMkLst>
            <pc:docMk/>
            <pc:sldMk cId="1753338766" sldId="471"/>
            <ac:spMk id="7" creationId="{00000000-0000-0000-0000-000000000000}"/>
          </ac:spMkLst>
        </pc:spChg>
      </pc:sldChg>
      <pc:sldChg chg="addSp delSp modSp mod">
        <pc:chgData name="Xuhua Xia" userId="9785434e-9de8-4053-8cae-a75fe059478d" providerId="ADAL" clId="{C05F984B-C976-4431-8448-0F26824DC264}" dt="2022-09-12T20:26:47.835" v="1249" actId="14100"/>
        <pc:sldMkLst>
          <pc:docMk/>
          <pc:sldMk cId="288592001" sldId="472"/>
        </pc:sldMkLst>
        <pc:spChg chg="del mod">
          <ac:chgData name="Xuhua Xia" userId="9785434e-9de8-4053-8cae-a75fe059478d" providerId="ADAL" clId="{C05F984B-C976-4431-8448-0F26824DC264}" dt="2022-09-12T20:26:34.577" v="1246" actId="478"/>
          <ac:spMkLst>
            <pc:docMk/>
            <pc:sldMk cId="288592001" sldId="472"/>
            <ac:spMk id="7" creationId="{00000000-0000-0000-0000-000000000000}"/>
          </ac:spMkLst>
        </pc:spChg>
        <pc:spChg chg="add mod">
          <ac:chgData name="Xuhua Xia" userId="9785434e-9de8-4053-8cae-a75fe059478d" providerId="ADAL" clId="{C05F984B-C976-4431-8448-0F26824DC264}" dt="2022-09-12T20:26:47.835" v="1249" actId="14100"/>
          <ac:spMkLst>
            <pc:docMk/>
            <pc:sldMk cId="288592001" sldId="472"/>
            <ac:spMk id="8" creationId="{7D3737BB-5D0F-FDE2-7C32-86A2733C137E}"/>
          </ac:spMkLst>
        </pc:spChg>
      </pc:sldChg>
      <pc:sldChg chg="ord">
        <pc:chgData name="Xuhua Xia" userId="9785434e-9de8-4053-8cae-a75fe059478d" providerId="ADAL" clId="{C05F984B-C976-4431-8448-0F26824DC264}" dt="2022-09-12T17:57:27.346" v="917"/>
        <pc:sldMkLst>
          <pc:docMk/>
          <pc:sldMk cId="3767228203" sldId="473"/>
        </pc:sldMkLst>
      </pc:sldChg>
      <pc:sldChg chg="add del">
        <pc:chgData name="Xuhua Xia" userId="9785434e-9de8-4053-8cae-a75fe059478d" providerId="ADAL" clId="{C05F984B-C976-4431-8448-0F26824DC264}" dt="2022-09-12T17:46:58.175" v="761" actId="2696"/>
        <pc:sldMkLst>
          <pc:docMk/>
          <pc:sldMk cId="3225445310" sldId="474"/>
        </pc:sldMkLst>
      </pc:sldChg>
      <pc:sldChg chg="modSp mod">
        <pc:chgData name="Xuhua Xia" userId="9785434e-9de8-4053-8cae-a75fe059478d" providerId="ADAL" clId="{C05F984B-C976-4431-8448-0F26824DC264}" dt="2022-09-12T13:13:34.572" v="334" actId="1076"/>
        <pc:sldMkLst>
          <pc:docMk/>
          <pc:sldMk cId="3026601906" sldId="476"/>
        </pc:sldMkLst>
        <pc:spChg chg="mod">
          <ac:chgData name="Xuhua Xia" userId="9785434e-9de8-4053-8cae-a75fe059478d" providerId="ADAL" clId="{C05F984B-C976-4431-8448-0F26824DC264}" dt="2022-09-12T13:07:34.556" v="333" actId="20577"/>
          <ac:spMkLst>
            <pc:docMk/>
            <pc:sldMk cId="3026601906" sldId="476"/>
            <ac:spMk id="4" creationId="{00000000-0000-0000-0000-000000000000}"/>
          </ac:spMkLst>
        </pc:spChg>
        <pc:spChg chg="mod">
          <ac:chgData name="Xuhua Xia" userId="9785434e-9de8-4053-8cae-a75fe059478d" providerId="ADAL" clId="{C05F984B-C976-4431-8448-0F26824DC264}" dt="2022-09-12T13:13:34.572" v="334" actId="1076"/>
          <ac:spMkLst>
            <pc:docMk/>
            <pc:sldMk cId="3026601906" sldId="476"/>
            <ac:spMk id="5" creationId="{00000000-0000-0000-0000-000000000000}"/>
          </ac:spMkLst>
        </pc:spChg>
      </pc:sldChg>
      <pc:sldChg chg="addSp delSp modSp mod">
        <pc:chgData name="Xuhua Xia" userId="9785434e-9de8-4053-8cae-a75fe059478d" providerId="ADAL" clId="{C05F984B-C976-4431-8448-0F26824DC264}" dt="2022-09-12T13:55:35.144" v="380" actId="22"/>
        <pc:sldMkLst>
          <pc:docMk/>
          <pc:sldMk cId="2111886121" sldId="477"/>
        </pc:sldMkLst>
        <pc:spChg chg="add mod">
          <ac:chgData name="Xuhua Xia" userId="9785434e-9de8-4053-8cae-a75fe059478d" providerId="ADAL" clId="{C05F984B-C976-4431-8448-0F26824DC264}" dt="2022-09-12T13:32:21.703" v="345" actId="114"/>
          <ac:spMkLst>
            <pc:docMk/>
            <pc:sldMk cId="2111886121" sldId="477"/>
            <ac:spMk id="2" creationId="{7EEC0DC8-C5CB-3737-9564-8E3E13D36B61}"/>
          </ac:spMkLst>
        </pc:spChg>
        <pc:spChg chg="mod ord">
          <ac:chgData name="Xuhua Xia" userId="9785434e-9de8-4053-8cae-a75fe059478d" providerId="ADAL" clId="{C05F984B-C976-4431-8448-0F26824DC264}" dt="2022-09-12T13:32:00.305" v="338" actId="166"/>
          <ac:spMkLst>
            <pc:docMk/>
            <pc:sldMk cId="2111886121" sldId="477"/>
            <ac:spMk id="7" creationId="{4E220B24-74AC-C0B5-415D-F46127C23B69}"/>
          </ac:spMkLst>
        </pc:spChg>
        <pc:spChg chg="mod">
          <ac:chgData name="Xuhua Xia" userId="9785434e-9de8-4053-8cae-a75fe059478d" providerId="ADAL" clId="{C05F984B-C976-4431-8448-0F26824DC264}" dt="2022-09-12T13:31:45.420" v="336" actId="1076"/>
          <ac:spMkLst>
            <pc:docMk/>
            <pc:sldMk cId="2111886121" sldId="477"/>
            <ac:spMk id="10" creationId="{5265A070-B2F4-A8C8-CAC3-BA1EC85F2CDA}"/>
          </ac:spMkLst>
        </pc:spChg>
        <pc:spChg chg="add mod">
          <ac:chgData name="Xuhua Xia" userId="9785434e-9de8-4053-8cae-a75fe059478d" providerId="ADAL" clId="{C05F984B-C976-4431-8448-0F26824DC264}" dt="2022-09-12T13:33:18.468" v="360" actId="14100"/>
          <ac:spMkLst>
            <pc:docMk/>
            <pc:sldMk cId="2111886121" sldId="477"/>
            <ac:spMk id="14" creationId="{9FB921D0-6D3E-7DB9-358E-54055D79000E}"/>
          </ac:spMkLst>
        </pc:spChg>
        <pc:spChg chg="add mod">
          <ac:chgData name="Xuhua Xia" userId="9785434e-9de8-4053-8cae-a75fe059478d" providerId="ADAL" clId="{C05F984B-C976-4431-8448-0F26824DC264}" dt="2022-09-12T13:33:37.149" v="378" actId="14100"/>
          <ac:spMkLst>
            <pc:docMk/>
            <pc:sldMk cId="2111886121" sldId="477"/>
            <ac:spMk id="16" creationId="{CB407E9E-8D49-1D60-5A62-641BA8649631}"/>
          </ac:spMkLst>
        </pc:spChg>
        <pc:spChg chg="add del">
          <ac:chgData name="Xuhua Xia" userId="9785434e-9de8-4053-8cae-a75fe059478d" providerId="ADAL" clId="{C05F984B-C976-4431-8448-0F26824DC264}" dt="2022-09-12T13:55:35.144" v="380" actId="22"/>
          <ac:spMkLst>
            <pc:docMk/>
            <pc:sldMk cId="2111886121" sldId="477"/>
            <ac:spMk id="18" creationId="{88CB0456-6481-CDA9-53F5-850663141C42}"/>
          </ac:spMkLst>
        </pc:spChg>
        <pc:grpChg chg="add mod">
          <ac:chgData name="Xuhua Xia" userId="9785434e-9de8-4053-8cae-a75fe059478d" providerId="ADAL" clId="{C05F984B-C976-4431-8448-0F26824DC264}" dt="2022-09-12T13:02:11.767" v="281" actId="164"/>
          <ac:grpSpMkLst>
            <pc:docMk/>
            <pc:sldMk cId="2111886121" sldId="477"/>
            <ac:grpSpMk id="3" creationId="{71B973D8-189E-EAC0-91E7-6B6A6BBD4D6B}"/>
          </ac:grpSpMkLst>
        </pc:grpChg>
        <pc:picChg chg="mod">
          <ac:chgData name="Xuhua Xia" userId="9785434e-9de8-4053-8cae-a75fe059478d" providerId="ADAL" clId="{C05F984B-C976-4431-8448-0F26824DC264}" dt="2022-09-12T13:31:40.669" v="335" actId="1076"/>
          <ac:picMkLst>
            <pc:docMk/>
            <pc:sldMk cId="2111886121" sldId="477"/>
            <ac:picMk id="9" creationId="{E33EFAD1-2A36-C001-9AAC-3A42CADB3368}"/>
          </ac:picMkLst>
        </pc:picChg>
        <pc:picChg chg="add mod">
          <ac:chgData name="Xuhua Xia" userId="9785434e-9de8-4053-8cae-a75fe059478d" providerId="ADAL" clId="{C05F984B-C976-4431-8448-0F26824DC264}" dt="2022-09-12T13:02:11.767" v="281" actId="164"/>
          <ac:picMkLst>
            <pc:docMk/>
            <pc:sldMk cId="2111886121" sldId="477"/>
            <ac:picMk id="1026" creationId="{88FC5578-B159-C6D0-6828-4E7F7272A7AC}"/>
          </ac:picMkLst>
        </pc:picChg>
        <pc:cxnChg chg="add">
          <ac:chgData name="Xuhua Xia" userId="9785434e-9de8-4053-8cae-a75fe059478d" providerId="ADAL" clId="{C05F984B-C976-4431-8448-0F26824DC264}" dt="2022-09-12T13:32:42.102" v="346" actId="11529"/>
          <ac:cxnSpMkLst>
            <pc:docMk/>
            <pc:sldMk cId="2111886121" sldId="477"/>
            <ac:cxnSpMk id="8" creationId="{F42526A7-D6FC-940C-623A-77E715BD0B96}"/>
          </ac:cxnSpMkLst>
        </pc:cxnChg>
        <pc:cxnChg chg="add">
          <ac:chgData name="Xuhua Xia" userId="9785434e-9de8-4053-8cae-a75fe059478d" providerId="ADAL" clId="{C05F984B-C976-4431-8448-0F26824DC264}" dt="2022-09-12T13:32:58.750" v="347" actId="11529"/>
          <ac:cxnSpMkLst>
            <pc:docMk/>
            <pc:sldMk cId="2111886121" sldId="477"/>
            <ac:cxnSpMk id="12" creationId="{93112DCA-C8A8-B75F-06FD-98EF1E811DB0}"/>
          </ac:cxnSpMkLst>
        </pc:cxnChg>
      </pc:sldChg>
      <pc:sldChg chg="addSp modSp add mod">
        <pc:chgData name="Xuhua Xia" userId="9785434e-9de8-4053-8cae-a75fe059478d" providerId="ADAL" clId="{C05F984B-C976-4431-8448-0F26824DC264}" dt="2022-09-12T14:08:46.223" v="598" actId="20577"/>
        <pc:sldMkLst>
          <pc:docMk/>
          <pc:sldMk cId="945173925" sldId="478"/>
        </pc:sldMkLst>
        <pc:spChg chg="add mod">
          <ac:chgData name="Xuhua Xia" userId="9785434e-9de8-4053-8cae-a75fe059478d" providerId="ADAL" clId="{C05F984B-C976-4431-8448-0F26824DC264}" dt="2022-09-12T13:57:34.533" v="545" actId="208"/>
          <ac:spMkLst>
            <pc:docMk/>
            <pc:sldMk cId="945173925" sldId="478"/>
            <ac:spMk id="6" creationId="{CF8A7E4C-4E9B-61B3-C3ED-3C058704FE7D}"/>
          </ac:spMkLst>
        </pc:spChg>
        <pc:spChg chg="add">
          <ac:chgData name="Xuhua Xia" userId="9785434e-9de8-4053-8cae-a75fe059478d" providerId="ADAL" clId="{C05F984B-C976-4431-8448-0F26824DC264}" dt="2022-09-12T13:59:08.118" v="546" actId="11529"/>
          <ac:spMkLst>
            <pc:docMk/>
            <pc:sldMk cId="945173925" sldId="478"/>
            <ac:spMk id="11" creationId="{45F905B0-565E-43E0-0003-A035ECD168A3}"/>
          </ac:spMkLst>
        </pc:spChg>
        <pc:spChg chg="add mod">
          <ac:chgData name="Xuhua Xia" userId="9785434e-9de8-4053-8cae-a75fe059478d" providerId="ADAL" clId="{C05F984B-C976-4431-8448-0F26824DC264}" dt="2022-09-12T14:08:46.223" v="598" actId="20577"/>
          <ac:spMkLst>
            <pc:docMk/>
            <pc:sldMk cId="945173925" sldId="478"/>
            <ac:spMk id="15" creationId="{9509DDDF-F86A-F888-28FA-2A055348CF7F}"/>
          </ac:spMkLst>
        </pc:spChg>
      </pc:sldChg>
      <pc:sldChg chg="addSp delSp modSp add mod">
        <pc:chgData name="Xuhua Xia" userId="9785434e-9de8-4053-8cae-a75fe059478d" providerId="ADAL" clId="{C05F984B-C976-4431-8448-0F26824DC264}" dt="2022-09-12T21:22:51.730" v="1537" actId="1076"/>
        <pc:sldMkLst>
          <pc:docMk/>
          <pc:sldMk cId="3380355921" sldId="479"/>
        </pc:sldMkLst>
        <pc:spChg chg="mod">
          <ac:chgData name="Xuhua Xia" userId="9785434e-9de8-4053-8cae-a75fe059478d" providerId="ADAL" clId="{C05F984B-C976-4431-8448-0F26824DC264}" dt="2022-09-12T21:17:13.368" v="1402" actId="20577"/>
          <ac:spMkLst>
            <pc:docMk/>
            <pc:sldMk cId="3380355921" sldId="479"/>
            <ac:spMk id="2" creationId="{00000000-0000-0000-0000-000000000000}"/>
          </ac:spMkLst>
        </pc:spChg>
        <pc:spChg chg="add mod">
          <ac:chgData name="Xuhua Xia" userId="9785434e-9de8-4053-8cae-a75fe059478d" providerId="ADAL" clId="{C05F984B-C976-4431-8448-0F26824DC264}" dt="2022-09-12T21:22:51.730" v="1537" actId="1076"/>
          <ac:spMkLst>
            <pc:docMk/>
            <pc:sldMk cId="3380355921" sldId="479"/>
            <ac:spMk id="3" creationId="{25B4C996-8CC1-4F4D-F693-A3D5E7F7FEA0}"/>
          </ac:spMkLst>
        </pc:spChg>
        <pc:spChg chg="del">
          <ac:chgData name="Xuhua Xia" userId="9785434e-9de8-4053-8cae-a75fe059478d" providerId="ADAL" clId="{C05F984B-C976-4431-8448-0F26824DC264}" dt="2022-09-12T21:18:55.404" v="1514" actId="478"/>
          <ac:spMkLst>
            <pc:docMk/>
            <pc:sldMk cId="3380355921" sldId="479"/>
            <ac:spMk id="13" creationId="{00000000-0000-0000-0000-000000000000}"/>
          </ac:spMkLst>
        </pc:spChg>
        <pc:spChg chg="del">
          <ac:chgData name="Xuhua Xia" userId="9785434e-9de8-4053-8cae-a75fe059478d" providerId="ADAL" clId="{C05F984B-C976-4431-8448-0F26824DC264}" dt="2022-09-12T21:18:55.404" v="1514" actId="478"/>
          <ac:spMkLst>
            <pc:docMk/>
            <pc:sldMk cId="3380355921" sldId="479"/>
            <ac:spMk id="14" creationId="{00000000-0000-0000-0000-000000000000}"/>
          </ac:spMkLst>
        </pc:spChg>
        <pc:spChg chg="del">
          <ac:chgData name="Xuhua Xia" userId="9785434e-9de8-4053-8cae-a75fe059478d" providerId="ADAL" clId="{C05F984B-C976-4431-8448-0F26824DC264}" dt="2022-09-12T21:18:55.404" v="1514" actId="478"/>
          <ac:spMkLst>
            <pc:docMk/>
            <pc:sldMk cId="3380355921" sldId="479"/>
            <ac:spMk id="15" creationId="{00000000-0000-0000-0000-000000000000}"/>
          </ac:spMkLst>
        </pc:spChg>
        <pc:graphicFrameChg chg="del">
          <ac:chgData name="Xuhua Xia" userId="9785434e-9de8-4053-8cae-a75fe059478d" providerId="ADAL" clId="{C05F984B-C976-4431-8448-0F26824DC264}" dt="2022-09-12T21:18:55.404" v="1514" actId="478"/>
          <ac:graphicFrameMkLst>
            <pc:docMk/>
            <pc:sldMk cId="3380355921" sldId="479"/>
            <ac:graphicFrameMk id="5"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Age</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Sheet1!$A$2:$A$13</c:f>
              <c:numCache>
                <c:formatCode>General</c:formatCode>
                <c:ptCount val="12"/>
                <c:pt idx="0">
                  <c:v>39</c:v>
                </c:pt>
                <c:pt idx="1">
                  <c:v>40</c:v>
                </c:pt>
                <c:pt idx="2">
                  <c:v>41</c:v>
                </c:pt>
                <c:pt idx="3">
                  <c:v>42</c:v>
                </c:pt>
                <c:pt idx="4">
                  <c:v>43</c:v>
                </c:pt>
                <c:pt idx="5">
                  <c:v>44</c:v>
                </c:pt>
                <c:pt idx="6">
                  <c:v>45</c:v>
                </c:pt>
                <c:pt idx="7">
                  <c:v>46</c:v>
                </c:pt>
                <c:pt idx="8">
                  <c:v>47</c:v>
                </c:pt>
                <c:pt idx="9">
                  <c:v>48</c:v>
                </c:pt>
                <c:pt idx="10">
                  <c:v>49</c:v>
                </c:pt>
                <c:pt idx="11">
                  <c:v>50</c:v>
                </c:pt>
              </c:numCache>
            </c:numRef>
          </c:xVal>
          <c:yVal>
            <c:numRef>
              <c:f>Sheet1!$B$2:$B$13</c:f>
              <c:numCache>
                <c:formatCode>General</c:formatCode>
                <c:ptCount val="12"/>
                <c:pt idx="0">
                  <c:v>66</c:v>
                </c:pt>
                <c:pt idx="1">
                  <c:v>59</c:v>
                </c:pt>
                <c:pt idx="2">
                  <c:v>54</c:v>
                </c:pt>
                <c:pt idx="3">
                  <c:v>49</c:v>
                </c:pt>
                <c:pt idx="4">
                  <c:v>44</c:v>
                </c:pt>
                <c:pt idx="5">
                  <c:v>42</c:v>
                </c:pt>
                <c:pt idx="6">
                  <c:v>37</c:v>
                </c:pt>
                <c:pt idx="7">
                  <c:v>36</c:v>
                </c:pt>
                <c:pt idx="8">
                  <c:v>33</c:v>
                </c:pt>
                <c:pt idx="9">
                  <c:v>32</c:v>
                </c:pt>
                <c:pt idx="10">
                  <c:v>28</c:v>
                </c:pt>
                <c:pt idx="11">
                  <c:v>27</c:v>
                </c:pt>
              </c:numCache>
            </c:numRef>
          </c:yVal>
          <c:smooth val="0"/>
          <c:extLst>
            <c:ext xmlns:c16="http://schemas.microsoft.com/office/drawing/2014/chart" uri="{C3380CC4-5D6E-409C-BE32-E72D297353CC}">
              <c16:uniqueId val="{00000000-632C-4BA0-B975-9D0F52BE448E}"/>
            </c:ext>
          </c:extLst>
        </c:ser>
        <c:dLbls>
          <c:showLegendKey val="0"/>
          <c:showVal val="0"/>
          <c:showCatName val="0"/>
          <c:showSerName val="0"/>
          <c:showPercent val="0"/>
          <c:showBubbleSize val="0"/>
        </c:dLbls>
        <c:axId val="200839584"/>
        <c:axId val="200833344"/>
      </c:scatterChart>
      <c:valAx>
        <c:axId val="200839584"/>
        <c:scaling>
          <c:orientation val="minMax"/>
          <c:max val="51"/>
          <c:min val="38"/>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Number of CAG repeats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0833344"/>
        <c:crosses val="autoZero"/>
        <c:crossBetween val="midCat"/>
        <c:majorUnit val="2"/>
      </c:valAx>
      <c:valAx>
        <c:axId val="200833344"/>
        <c:scaling>
          <c:orientation val="minMax"/>
          <c:max val="67"/>
          <c:min val="25"/>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Median age of onset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083958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0AA1E3F-8B02-F64F-97C6-DBA6A367A728}" type="datetimeFigureOut">
              <a:rPr lang="en-US" smtClean="0"/>
              <a:pPr/>
              <a:t>9/12/2022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0B05B49-2867-6945-A9A5-DB8AE0AA9F66}" type="slidenum">
              <a:rPr lang="en-US" smtClean="0"/>
              <a:pPr/>
              <a:t>‹#›</a:t>
            </a:fld>
            <a:endParaRPr lang="en-US"/>
          </a:p>
        </p:txBody>
      </p:sp>
    </p:spTree>
    <p:extLst>
      <p:ext uri="{BB962C8B-B14F-4D97-AF65-F5344CB8AC3E}">
        <p14:creationId xmlns:p14="http://schemas.microsoft.com/office/powerpoint/2010/main" val="8066142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AD79F3B-DC1F-114D-8692-3BEF54A7D9C4}" type="datetimeFigureOut">
              <a:rPr lang="en-US" smtClean="0"/>
              <a:pPr/>
              <a:t>9/12/2022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05B7677-0AC4-5A4D-9CF7-896B142D3E4E}" type="slidenum">
              <a:rPr lang="en-US" smtClean="0"/>
              <a:pPr/>
              <a:t>‹#›</a:t>
            </a:fld>
            <a:endParaRPr lang="en-US"/>
          </a:p>
        </p:txBody>
      </p:sp>
    </p:spTree>
    <p:extLst>
      <p:ext uri="{BB962C8B-B14F-4D97-AF65-F5344CB8AC3E}">
        <p14:creationId xmlns:p14="http://schemas.microsoft.com/office/powerpoint/2010/main" val="8107280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mutation!</a:t>
            </a:r>
          </a:p>
        </p:txBody>
      </p:sp>
      <p:sp>
        <p:nvSpPr>
          <p:cNvPr id="4" name="Slide Number Placeholder 3"/>
          <p:cNvSpPr>
            <a:spLocks noGrp="1"/>
          </p:cNvSpPr>
          <p:nvPr>
            <p:ph type="sldNum" sz="quarter" idx="10"/>
          </p:nvPr>
        </p:nvSpPr>
        <p:spPr/>
        <p:txBody>
          <a:bodyPr/>
          <a:lstStyle/>
          <a:p>
            <a:fld id="{D76DDBE9-B6D5-B944-BA09-C1DC9BC89DDE}" type="slidenum">
              <a:rPr lang="en-US" smtClean="0"/>
              <a:pPr/>
              <a:t>5</a:t>
            </a:fld>
            <a:endParaRPr lang="en-US"/>
          </a:p>
        </p:txBody>
      </p:sp>
    </p:spTree>
    <p:extLst>
      <p:ext uri="{BB962C8B-B14F-4D97-AF65-F5344CB8AC3E}">
        <p14:creationId xmlns:p14="http://schemas.microsoft.com/office/powerpoint/2010/main" val="1025854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1012B31-960C-8443-85CC-B21B69BEE010}" type="slidenum">
              <a:rPr lang="en-US" smtClean="0"/>
              <a:pPr/>
              <a:t>22</a:t>
            </a:fld>
            <a:endParaRPr lang="en-US"/>
          </a:p>
        </p:txBody>
      </p:sp>
    </p:spTree>
    <p:extLst>
      <p:ext uri="{BB962C8B-B14F-4D97-AF65-F5344CB8AC3E}">
        <p14:creationId xmlns:p14="http://schemas.microsoft.com/office/powerpoint/2010/main" val="2517368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1012B31-960C-8443-85CC-B21B69BEE010}" type="slidenum">
              <a:rPr lang="en-US" smtClean="0"/>
              <a:pPr/>
              <a:t>23</a:t>
            </a:fld>
            <a:endParaRPr lang="en-US"/>
          </a:p>
        </p:txBody>
      </p:sp>
    </p:spTree>
    <p:extLst>
      <p:ext uri="{BB962C8B-B14F-4D97-AF65-F5344CB8AC3E}">
        <p14:creationId xmlns:p14="http://schemas.microsoft.com/office/powerpoint/2010/main" val="3416710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1012B31-960C-8443-85CC-B21B69BEE010}" type="slidenum">
              <a:rPr lang="en-US" smtClean="0"/>
              <a:pPr/>
              <a:t>24</a:t>
            </a:fld>
            <a:endParaRPr lang="en-US"/>
          </a:p>
        </p:txBody>
      </p:sp>
    </p:spTree>
    <p:extLst>
      <p:ext uri="{BB962C8B-B14F-4D97-AF65-F5344CB8AC3E}">
        <p14:creationId xmlns:p14="http://schemas.microsoft.com/office/powerpoint/2010/main" val="1031281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938FBF-B44A-764F-82C4-FB95712CA818}" type="slidenum">
              <a:rPr lang="en-US" smtClean="0"/>
              <a:pPr/>
              <a:t>26</a:t>
            </a:fld>
            <a:endParaRPr lang="en-US"/>
          </a:p>
        </p:txBody>
      </p:sp>
    </p:spTree>
    <p:extLst>
      <p:ext uri="{BB962C8B-B14F-4D97-AF65-F5344CB8AC3E}">
        <p14:creationId xmlns:p14="http://schemas.microsoft.com/office/powerpoint/2010/main" val="1703644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a:t>
            </a:r>
            <a:r>
              <a:rPr lang="en-US" baseline="0" dirty="0"/>
              <a:t> frequency from a finite sample is an approximation to a probability.</a:t>
            </a:r>
            <a:endParaRPr lang="en-US" dirty="0"/>
          </a:p>
        </p:txBody>
      </p:sp>
      <p:sp>
        <p:nvSpPr>
          <p:cNvPr id="4" name="Slide Number Placeholder 3"/>
          <p:cNvSpPr>
            <a:spLocks noGrp="1"/>
          </p:cNvSpPr>
          <p:nvPr>
            <p:ph type="sldNum" sz="quarter" idx="10"/>
          </p:nvPr>
        </p:nvSpPr>
        <p:spPr/>
        <p:txBody>
          <a:bodyPr/>
          <a:lstStyle/>
          <a:p>
            <a:fld id="{592172DD-0912-C84E-AFD0-B06469A443FF}" type="slidenum">
              <a:rPr lang="en-US" smtClean="0"/>
              <a:pPr/>
              <a:t>27</a:t>
            </a:fld>
            <a:endParaRPr lang="en-US"/>
          </a:p>
        </p:txBody>
      </p:sp>
    </p:spTree>
    <p:extLst>
      <p:ext uri="{BB962C8B-B14F-4D97-AF65-F5344CB8AC3E}">
        <p14:creationId xmlns:p14="http://schemas.microsoft.com/office/powerpoint/2010/main" val="3325933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5B7677-0AC4-5A4D-9CF7-896B142D3E4E}" type="slidenum">
              <a:rPr lang="en-US" smtClean="0"/>
              <a:pPr/>
              <a:t>28</a:t>
            </a:fld>
            <a:endParaRPr lang="en-US"/>
          </a:p>
        </p:txBody>
      </p:sp>
    </p:spTree>
    <p:extLst>
      <p:ext uri="{BB962C8B-B14F-4D97-AF65-F5344CB8AC3E}">
        <p14:creationId xmlns:p14="http://schemas.microsoft.com/office/powerpoint/2010/main" val="1667417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64B2D6-166C-F042-B70E-A69E22632497}" type="slidenum">
              <a:rPr lang="en-US" smtClean="0"/>
              <a:pPr/>
              <a:t>29</a:t>
            </a:fld>
            <a:endParaRPr lang="en-US"/>
          </a:p>
        </p:txBody>
      </p:sp>
    </p:spTree>
    <p:extLst>
      <p:ext uri="{BB962C8B-B14F-4D97-AF65-F5344CB8AC3E}">
        <p14:creationId xmlns:p14="http://schemas.microsoft.com/office/powerpoint/2010/main" val="2584293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64B2D6-166C-F042-B70E-A69E22632497}" type="slidenum">
              <a:rPr lang="en-US" smtClean="0"/>
              <a:pPr/>
              <a:t>30</a:t>
            </a:fld>
            <a:endParaRPr lang="en-US"/>
          </a:p>
        </p:txBody>
      </p:sp>
    </p:spTree>
    <p:extLst>
      <p:ext uri="{BB962C8B-B14F-4D97-AF65-F5344CB8AC3E}">
        <p14:creationId xmlns:p14="http://schemas.microsoft.com/office/powerpoint/2010/main" val="1568265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64B2D6-166C-F042-B70E-A69E22632497}" type="slidenum">
              <a:rPr lang="en-US" smtClean="0"/>
              <a:pPr/>
              <a:t>31</a:t>
            </a:fld>
            <a:endParaRPr lang="en-US"/>
          </a:p>
        </p:txBody>
      </p:sp>
    </p:spTree>
    <p:extLst>
      <p:ext uri="{BB962C8B-B14F-4D97-AF65-F5344CB8AC3E}">
        <p14:creationId xmlns:p14="http://schemas.microsoft.com/office/powerpoint/2010/main" val="2472508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64B2D6-166C-F042-B70E-A69E22632497}" type="slidenum">
              <a:rPr lang="en-US" smtClean="0"/>
              <a:pPr/>
              <a:t>32</a:t>
            </a:fld>
            <a:endParaRPr lang="en-US"/>
          </a:p>
        </p:txBody>
      </p:sp>
    </p:spTree>
    <p:extLst>
      <p:ext uri="{BB962C8B-B14F-4D97-AF65-F5344CB8AC3E}">
        <p14:creationId xmlns:p14="http://schemas.microsoft.com/office/powerpoint/2010/main" val="2731475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5B7677-0AC4-5A4D-9CF7-896B142D3E4E}" type="slidenum">
              <a:rPr lang="en-US" smtClean="0"/>
              <a:pPr/>
              <a:t>6</a:t>
            </a:fld>
            <a:endParaRPr lang="en-US"/>
          </a:p>
        </p:txBody>
      </p:sp>
    </p:spTree>
    <p:extLst>
      <p:ext uri="{BB962C8B-B14F-4D97-AF65-F5344CB8AC3E}">
        <p14:creationId xmlns:p14="http://schemas.microsoft.com/office/powerpoint/2010/main" val="1804010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64B2D6-166C-F042-B70E-A69E22632497}" type="slidenum">
              <a:rPr lang="en-US" smtClean="0"/>
              <a:pPr/>
              <a:t>33</a:t>
            </a:fld>
            <a:endParaRPr lang="en-US"/>
          </a:p>
        </p:txBody>
      </p:sp>
    </p:spTree>
    <p:extLst>
      <p:ext uri="{BB962C8B-B14F-4D97-AF65-F5344CB8AC3E}">
        <p14:creationId xmlns:p14="http://schemas.microsoft.com/office/powerpoint/2010/main" val="3392288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9AC022-452B-4ADB-A040-20D5BD490554}" type="slidenum">
              <a:rPr lang="en-US" altLang="en-US" smtClean="0"/>
              <a:pPr/>
              <a:t>34</a:t>
            </a:fld>
            <a:endParaRPr lang="en-US" altLang="en-US"/>
          </a:p>
        </p:txBody>
      </p:sp>
    </p:spTree>
    <p:extLst>
      <p:ext uri="{BB962C8B-B14F-4D97-AF65-F5344CB8AC3E}">
        <p14:creationId xmlns:p14="http://schemas.microsoft.com/office/powerpoint/2010/main" val="389436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9AC022-452B-4ADB-A040-20D5BD490554}" type="slidenum">
              <a:rPr lang="en-US" altLang="en-US" smtClean="0"/>
              <a:pPr/>
              <a:t>35</a:t>
            </a:fld>
            <a:endParaRPr lang="en-US" altLang="en-US"/>
          </a:p>
        </p:txBody>
      </p:sp>
    </p:spTree>
    <p:extLst>
      <p:ext uri="{BB962C8B-B14F-4D97-AF65-F5344CB8AC3E}">
        <p14:creationId xmlns:p14="http://schemas.microsoft.com/office/powerpoint/2010/main" val="362895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64B2D6-166C-F042-B70E-A69E22632497}" type="slidenum">
              <a:rPr lang="en-US" smtClean="0"/>
              <a:pPr/>
              <a:t>36</a:t>
            </a:fld>
            <a:endParaRPr lang="en-US"/>
          </a:p>
        </p:txBody>
      </p:sp>
    </p:spTree>
    <p:extLst>
      <p:ext uri="{BB962C8B-B14F-4D97-AF65-F5344CB8AC3E}">
        <p14:creationId xmlns:p14="http://schemas.microsoft.com/office/powerpoint/2010/main" val="2223718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64B2D6-166C-F042-B70E-A69E22632497}" type="slidenum">
              <a:rPr lang="en-US" smtClean="0"/>
              <a:pPr/>
              <a:t>37</a:t>
            </a:fld>
            <a:endParaRPr lang="en-US"/>
          </a:p>
        </p:txBody>
      </p:sp>
    </p:spTree>
    <p:extLst>
      <p:ext uri="{BB962C8B-B14F-4D97-AF65-F5344CB8AC3E}">
        <p14:creationId xmlns:p14="http://schemas.microsoft.com/office/powerpoint/2010/main" val="442412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Example of how</a:t>
            </a:r>
            <a:r>
              <a:rPr lang="en-US" baseline="0" dirty="0"/>
              <a:t> to calculate </a:t>
            </a:r>
            <a:r>
              <a:rPr lang="en-US" baseline="0" dirty="0" err="1"/>
              <a:t>heterozygosity</a:t>
            </a:r>
            <a:r>
              <a:rPr lang="en-US" baseline="0" dirty="0"/>
              <a:t>. For example, in B, 4 of the 10 are </a:t>
            </a:r>
            <a:r>
              <a:rPr lang="en-US" baseline="0" dirty="0" err="1"/>
              <a:t>heterozygotes</a:t>
            </a:r>
            <a:endParaRPr lang="en-US" dirty="0"/>
          </a:p>
        </p:txBody>
      </p:sp>
      <p:sp>
        <p:nvSpPr>
          <p:cNvPr id="4" name="Slide Number Placeholder 3"/>
          <p:cNvSpPr>
            <a:spLocks noGrp="1"/>
          </p:cNvSpPr>
          <p:nvPr>
            <p:ph type="sldNum" sz="quarter" idx="10"/>
          </p:nvPr>
        </p:nvSpPr>
        <p:spPr/>
        <p:txBody>
          <a:bodyPr/>
          <a:lstStyle/>
          <a:p>
            <a:fld id="{8664B2D6-166C-F042-B70E-A69E22632497}" type="slidenum">
              <a:rPr lang="en-US" smtClean="0"/>
              <a:pPr/>
              <a:t>39</a:t>
            </a:fld>
            <a:endParaRPr lang="en-US"/>
          </a:p>
        </p:txBody>
      </p:sp>
    </p:spTree>
    <p:extLst>
      <p:ext uri="{BB962C8B-B14F-4D97-AF65-F5344CB8AC3E}">
        <p14:creationId xmlns:p14="http://schemas.microsoft.com/office/powerpoint/2010/main" val="2963289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938FBF-B44A-764F-82C4-FB95712CA818}" type="slidenum">
              <a:rPr lang="en-US" smtClean="0"/>
              <a:pPr/>
              <a:t>41</a:t>
            </a:fld>
            <a:endParaRPr lang="en-US"/>
          </a:p>
        </p:txBody>
      </p:sp>
    </p:spTree>
    <p:extLst>
      <p:ext uri="{BB962C8B-B14F-4D97-AF65-F5344CB8AC3E}">
        <p14:creationId xmlns:p14="http://schemas.microsoft.com/office/powerpoint/2010/main" val="1530112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5B7677-0AC4-5A4D-9CF7-896B142D3E4E}" type="slidenum">
              <a:rPr lang="en-US" smtClean="0"/>
              <a:pPr/>
              <a:t>7</a:t>
            </a:fld>
            <a:endParaRPr lang="en-US"/>
          </a:p>
        </p:txBody>
      </p:sp>
    </p:spTree>
    <p:extLst>
      <p:ext uri="{BB962C8B-B14F-4D97-AF65-F5344CB8AC3E}">
        <p14:creationId xmlns:p14="http://schemas.microsoft.com/office/powerpoint/2010/main" val="201090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2172DD-0912-C84E-AFD0-B06469A443FF}" type="slidenum">
              <a:rPr lang="en-US" smtClean="0"/>
              <a:pPr/>
              <a:t>10</a:t>
            </a:fld>
            <a:endParaRPr lang="en-US"/>
          </a:p>
        </p:txBody>
      </p:sp>
    </p:spTree>
    <p:extLst>
      <p:ext uri="{BB962C8B-B14F-4D97-AF65-F5344CB8AC3E}">
        <p14:creationId xmlns:p14="http://schemas.microsoft.com/office/powerpoint/2010/main" val="327751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9AC022-452B-4ADB-A040-20D5BD490554}" type="slidenum">
              <a:rPr lang="en-US" altLang="en-US" smtClean="0"/>
              <a:pPr/>
              <a:t>11</a:t>
            </a:fld>
            <a:endParaRPr lang="en-US" altLang="en-US"/>
          </a:p>
        </p:txBody>
      </p:sp>
    </p:spTree>
    <p:extLst>
      <p:ext uri="{BB962C8B-B14F-4D97-AF65-F5344CB8AC3E}">
        <p14:creationId xmlns:p14="http://schemas.microsoft.com/office/powerpoint/2010/main" val="759336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05B7677-0AC4-5A4D-9CF7-896B142D3E4E}" type="slidenum">
              <a:rPr lang="en-US" smtClean="0"/>
              <a:pPr/>
              <a:t>15</a:t>
            </a:fld>
            <a:endParaRPr lang="en-US"/>
          </a:p>
        </p:txBody>
      </p:sp>
    </p:spTree>
    <p:extLst>
      <p:ext uri="{BB962C8B-B14F-4D97-AF65-F5344CB8AC3E}">
        <p14:creationId xmlns:p14="http://schemas.microsoft.com/office/powerpoint/2010/main" val="3320746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a:solidFill>
                  <a:schemeClr val="tx1"/>
                </a:solidFill>
                <a:effectLst/>
                <a:latin typeface="Times New Roman" panose="02020603050405020304" pitchFamily="18" charset="0"/>
                <a:ea typeface="+mn-ea"/>
                <a:cs typeface="+mn-cs"/>
              </a:rPr>
              <a:t>Rotting fruit may contain more than 4% of ethanol </a:t>
            </a:r>
            <a:r>
              <a:rPr lang="en-CA" sz="1200" b="0" i="0" kern="1200">
                <a:solidFill>
                  <a:schemeClr val="tx1"/>
                </a:solidFill>
                <a:effectLst/>
                <a:latin typeface="Times New Roman" panose="02020603050405020304" pitchFamily="18" charset="0"/>
                <a:ea typeface="+mn-ea"/>
                <a:cs typeface="+mn-cs"/>
                <a:sym typeface="Wingdings" panose="05000000000000000000" pitchFamily="2" charset="2"/>
              </a:rPr>
              <a:t></a:t>
            </a:r>
            <a:r>
              <a:rPr lang="en-CA" sz="1200" b="0" i="0" kern="1200">
                <a:solidFill>
                  <a:schemeClr val="tx1"/>
                </a:solidFill>
                <a:effectLst/>
                <a:latin typeface="Times New Roman" panose="02020603050405020304" pitchFamily="18" charset="0"/>
                <a:ea typeface="+mn-ea"/>
                <a:cs typeface="+mn-cs"/>
              </a:rPr>
              <a:t>ADH. ADH-3 is also a key component of nitric oxide signaling which is associated with penile erection in human</a:t>
            </a:r>
            <a:endParaRPr lang="en-US"/>
          </a:p>
        </p:txBody>
      </p:sp>
      <p:sp>
        <p:nvSpPr>
          <p:cNvPr id="4" name="Slide Number Placeholder 3"/>
          <p:cNvSpPr>
            <a:spLocks noGrp="1"/>
          </p:cNvSpPr>
          <p:nvPr>
            <p:ph type="sldNum" sz="quarter" idx="10"/>
          </p:nvPr>
        </p:nvSpPr>
        <p:spPr/>
        <p:txBody>
          <a:bodyPr/>
          <a:lstStyle/>
          <a:p>
            <a:fld id="{D09AC022-452B-4ADB-A040-20D5BD490554}" type="slidenum">
              <a:rPr lang="en-US" altLang="en-US" smtClean="0"/>
              <a:pPr/>
              <a:t>16</a:t>
            </a:fld>
            <a:endParaRPr lang="en-US" altLang="en-US"/>
          </a:p>
        </p:txBody>
      </p:sp>
    </p:spTree>
    <p:extLst>
      <p:ext uri="{BB962C8B-B14F-4D97-AF65-F5344CB8AC3E}">
        <p14:creationId xmlns:p14="http://schemas.microsoft.com/office/powerpoint/2010/main" val="2295183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1012B31-960C-8443-85CC-B21B69BEE010}" type="slidenum">
              <a:rPr lang="en-US" smtClean="0"/>
              <a:pPr/>
              <a:t>20</a:t>
            </a:fld>
            <a:endParaRPr lang="en-US"/>
          </a:p>
        </p:txBody>
      </p:sp>
    </p:spTree>
    <p:extLst>
      <p:ext uri="{BB962C8B-B14F-4D97-AF65-F5344CB8AC3E}">
        <p14:creationId xmlns:p14="http://schemas.microsoft.com/office/powerpoint/2010/main" val="1565103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1012B31-960C-8443-85CC-B21B69BEE010}" type="slidenum">
              <a:rPr lang="en-US" smtClean="0"/>
              <a:pPr/>
              <a:t>21</a:t>
            </a:fld>
            <a:endParaRPr lang="en-US"/>
          </a:p>
        </p:txBody>
      </p:sp>
    </p:spTree>
    <p:extLst>
      <p:ext uri="{BB962C8B-B14F-4D97-AF65-F5344CB8AC3E}">
        <p14:creationId xmlns:p14="http://schemas.microsoft.com/office/powerpoint/2010/main" val="80966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4277"/>
            <a:ext cx="7772400" cy="1264847"/>
          </a:xfrm>
        </p:spPr>
        <p:txBody>
          <a:bodyPr/>
          <a:lstStyle/>
          <a:p>
            <a:r>
              <a:rPr lang="en-CA"/>
              <a:t>Click to edit Master title style</a:t>
            </a:r>
            <a:endParaRPr lang="en-US"/>
          </a:p>
        </p:txBody>
      </p:sp>
      <p:sp>
        <p:nvSpPr>
          <p:cNvPr id="3" name="Subtitle 2"/>
          <p:cNvSpPr>
            <a:spLocks noGrp="1"/>
          </p:cNvSpPr>
          <p:nvPr>
            <p:ph type="subTitle" idx="1"/>
          </p:nvPr>
        </p:nvSpPr>
        <p:spPr>
          <a:xfrm>
            <a:off x="1278467" y="3687164"/>
            <a:ext cx="6400800" cy="2198557"/>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4" name="Date Placeholder 3"/>
          <p:cNvSpPr>
            <a:spLocks noGrp="1"/>
          </p:cNvSpPr>
          <p:nvPr>
            <p:ph type="dt" sz="half" idx="10"/>
          </p:nvPr>
        </p:nvSpPr>
        <p:spPr/>
        <p:txBody>
          <a:bodyPr/>
          <a:lstStyle/>
          <a:p>
            <a:fld id="{4517A0FC-C1E4-4F4A-91FB-D7B08D662550}" type="datetime1">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0D2BD-ADA9-8E4F-9CAB-B69F2D0F4F4C}" type="slidenum">
              <a:rPr lang="en-US" smtClean="0"/>
              <a:pPr/>
              <a:t>‹#›</a:t>
            </a:fld>
            <a:endParaRPr lang="en-US"/>
          </a:p>
        </p:txBody>
      </p:sp>
      <p:grpSp>
        <p:nvGrpSpPr>
          <p:cNvPr id="7" name="Group 6"/>
          <p:cNvGrpSpPr>
            <a:grpSpLocks/>
          </p:cNvGrpSpPr>
          <p:nvPr userDrawn="1"/>
        </p:nvGrpSpPr>
        <p:grpSpPr bwMode="auto">
          <a:xfrm>
            <a:off x="11112" y="3092450"/>
            <a:ext cx="9132888" cy="152400"/>
            <a:chOff x="0" y="900"/>
            <a:chExt cx="5753" cy="96"/>
          </a:xfrm>
        </p:grpSpPr>
        <p:sp>
          <p:nvSpPr>
            <p:cNvPr id="8" name="Rectangle 7"/>
            <p:cNvSpPr>
              <a:spLocks noChangeArrowheads="1"/>
            </p:cNvSpPr>
            <p:nvPr/>
          </p:nvSpPr>
          <p:spPr bwMode="auto">
            <a:xfrm>
              <a:off x="0" y="900"/>
              <a:ext cx="5753" cy="47"/>
            </a:xfrm>
            <a:prstGeom prst="rect">
              <a:avLst/>
            </a:prstGeom>
            <a:gradFill rotWithShape="0">
              <a:gsLst>
                <a:gs pos="0">
                  <a:srgbClr val="00C0C0">
                    <a:gamma/>
                    <a:shade val="49804"/>
                    <a:invGamma/>
                  </a:srgbClr>
                </a:gs>
                <a:gs pos="50000">
                  <a:srgbClr val="00C0C0"/>
                </a:gs>
                <a:gs pos="100000">
                  <a:srgbClr val="00C0C0">
                    <a:gamma/>
                    <a:shade val="4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9" name="Rectangle 8"/>
            <p:cNvSpPr>
              <a:spLocks noChangeArrowheads="1"/>
            </p:cNvSpPr>
            <p:nvPr/>
          </p:nvSpPr>
          <p:spPr bwMode="auto">
            <a:xfrm>
              <a:off x="0" y="972"/>
              <a:ext cx="5753" cy="24"/>
            </a:xfrm>
            <a:prstGeom prst="rect">
              <a:avLst/>
            </a:prstGeom>
            <a:gradFill rotWithShape="0">
              <a:gsLst>
                <a:gs pos="0">
                  <a:srgbClr val="FF00FF">
                    <a:gamma/>
                    <a:shade val="69804"/>
                    <a:invGamma/>
                  </a:srgbClr>
                </a:gs>
                <a:gs pos="50000">
                  <a:srgbClr val="FF00FF"/>
                </a:gs>
                <a:gs pos="100000">
                  <a:srgbClr val="FF00FF">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831"/>
          </a:xfrm>
        </p:spPr>
        <p:txBody>
          <a:bodyPr/>
          <a:lstStyle/>
          <a:p>
            <a:r>
              <a:rPr lang="en-CA"/>
              <a:t>Click to edit Master title style</a:t>
            </a:r>
            <a:endParaRPr lang="en-US"/>
          </a:p>
        </p:txBody>
      </p:sp>
      <p:sp>
        <p:nvSpPr>
          <p:cNvPr id="3" name="Content Placeholder 2"/>
          <p:cNvSpPr>
            <a:spLocks noGrp="1"/>
          </p:cNvSpPr>
          <p:nvPr>
            <p:ph idx="1"/>
          </p:nvPr>
        </p:nvSpPr>
        <p:spPr>
          <a:xfrm>
            <a:off x="457200" y="1086788"/>
            <a:ext cx="8229600" cy="5039376"/>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8C284DA-0186-4C7A-AFD1-FBC65ABFD31F}" type="datetime1">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0D2BD-ADA9-8E4F-9CAB-B69F2D0F4F4C}" type="slidenum">
              <a:rPr lang="en-US" smtClean="0"/>
              <a:pPr/>
              <a:t>‹#›</a:t>
            </a:fld>
            <a:endParaRPr lang="en-US"/>
          </a:p>
        </p:txBody>
      </p:sp>
      <p:grpSp>
        <p:nvGrpSpPr>
          <p:cNvPr id="7" name="Group 6"/>
          <p:cNvGrpSpPr>
            <a:grpSpLocks/>
          </p:cNvGrpSpPr>
          <p:nvPr userDrawn="1"/>
        </p:nvGrpSpPr>
        <p:grpSpPr bwMode="auto">
          <a:xfrm>
            <a:off x="0" y="838200"/>
            <a:ext cx="9132888" cy="152400"/>
            <a:chOff x="0" y="900"/>
            <a:chExt cx="5753" cy="96"/>
          </a:xfrm>
        </p:grpSpPr>
        <p:sp>
          <p:nvSpPr>
            <p:cNvPr id="8" name="Rectangle 7"/>
            <p:cNvSpPr>
              <a:spLocks noChangeArrowheads="1"/>
            </p:cNvSpPr>
            <p:nvPr/>
          </p:nvSpPr>
          <p:spPr bwMode="auto">
            <a:xfrm>
              <a:off x="0" y="900"/>
              <a:ext cx="5753" cy="47"/>
            </a:xfrm>
            <a:prstGeom prst="rect">
              <a:avLst/>
            </a:prstGeom>
            <a:gradFill rotWithShape="0">
              <a:gsLst>
                <a:gs pos="0">
                  <a:srgbClr val="00C0C0">
                    <a:gamma/>
                    <a:shade val="49804"/>
                    <a:invGamma/>
                  </a:srgbClr>
                </a:gs>
                <a:gs pos="50000">
                  <a:srgbClr val="00C0C0"/>
                </a:gs>
                <a:gs pos="100000">
                  <a:srgbClr val="00C0C0">
                    <a:gamma/>
                    <a:shade val="4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9" name="Rectangle 8"/>
            <p:cNvSpPr>
              <a:spLocks noChangeArrowheads="1"/>
            </p:cNvSpPr>
            <p:nvPr/>
          </p:nvSpPr>
          <p:spPr bwMode="auto">
            <a:xfrm>
              <a:off x="0" y="972"/>
              <a:ext cx="5753" cy="24"/>
            </a:xfrm>
            <a:prstGeom prst="rect">
              <a:avLst/>
            </a:prstGeom>
            <a:gradFill rotWithShape="0">
              <a:gsLst>
                <a:gs pos="0">
                  <a:srgbClr val="FF00FF">
                    <a:gamma/>
                    <a:shade val="69804"/>
                    <a:invGamma/>
                  </a:srgbClr>
                </a:gs>
                <a:gs pos="50000">
                  <a:srgbClr val="FF00FF"/>
                </a:gs>
                <a:gs pos="100000">
                  <a:srgbClr val="FF00FF">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7296"/>
          </a:xfrm>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646FEAF9-4E24-4045-AD0A-1A566E46536A}" type="datetime1">
              <a:rPr lang="en-US" smtClean="0"/>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0D2BD-ADA9-8E4F-9CAB-B69F2D0F4F4C}" type="slidenum">
              <a:rPr lang="en-US" smtClean="0"/>
              <a:pPr/>
              <a:t>‹#›</a:t>
            </a:fld>
            <a:endParaRPr lang="en-US"/>
          </a:p>
        </p:txBody>
      </p:sp>
      <p:grpSp>
        <p:nvGrpSpPr>
          <p:cNvPr id="6" name="Group 6"/>
          <p:cNvGrpSpPr>
            <a:grpSpLocks/>
          </p:cNvGrpSpPr>
          <p:nvPr userDrawn="1"/>
        </p:nvGrpSpPr>
        <p:grpSpPr bwMode="auto">
          <a:xfrm>
            <a:off x="0" y="838200"/>
            <a:ext cx="9132888" cy="152400"/>
            <a:chOff x="0" y="900"/>
            <a:chExt cx="5753" cy="96"/>
          </a:xfrm>
        </p:grpSpPr>
        <p:sp>
          <p:nvSpPr>
            <p:cNvPr id="7" name="Rectangle 7"/>
            <p:cNvSpPr>
              <a:spLocks noChangeArrowheads="1"/>
            </p:cNvSpPr>
            <p:nvPr/>
          </p:nvSpPr>
          <p:spPr bwMode="auto">
            <a:xfrm>
              <a:off x="0" y="900"/>
              <a:ext cx="5753" cy="47"/>
            </a:xfrm>
            <a:prstGeom prst="rect">
              <a:avLst/>
            </a:prstGeom>
            <a:gradFill rotWithShape="0">
              <a:gsLst>
                <a:gs pos="0">
                  <a:srgbClr val="00C0C0">
                    <a:gamma/>
                    <a:shade val="49804"/>
                    <a:invGamma/>
                  </a:srgbClr>
                </a:gs>
                <a:gs pos="50000">
                  <a:srgbClr val="00C0C0"/>
                </a:gs>
                <a:gs pos="100000">
                  <a:srgbClr val="00C0C0">
                    <a:gamma/>
                    <a:shade val="4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8" name="Rectangle 8"/>
            <p:cNvSpPr>
              <a:spLocks noChangeArrowheads="1"/>
            </p:cNvSpPr>
            <p:nvPr/>
          </p:nvSpPr>
          <p:spPr bwMode="auto">
            <a:xfrm>
              <a:off x="0" y="972"/>
              <a:ext cx="5753" cy="24"/>
            </a:xfrm>
            <a:prstGeom prst="rect">
              <a:avLst/>
            </a:prstGeom>
            <a:gradFill rotWithShape="0">
              <a:gsLst>
                <a:gs pos="0">
                  <a:srgbClr val="FF00FF">
                    <a:gamma/>
                    <a:shade val="69804"/>
                    <a:invGamma/>
                  </a:srgbClr>
                </a:gs>
                <a:gs pos="50000">
                  <a:srgbClr val="FF00FF"/>
                </a:gs>
                <a:gs pos="100000">
                  <a:srgbClr val="FF00FF">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6D773-63E5-46D5-A368-A5C81897C373}" type="datetime1">
              <a:rPr lang="en-US" smtClean="0"/>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20D2BD-ADA9-8E4F-9CAB-B69F2D0F4F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D7E22-BBEE-4471-9A71-3A9A56354845}" type="datetime1">
              <a:rPr lang="en-US" smtClean="0"/>
              <a:t>9/12/2022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0D2BD-ADA9-8E4F-9CAB-B69F2D0F4F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20.png"/><Relationship Id="rId7" Type="http://schemas.openxmlformats.org/officeDocument/2006/relationships/image" Target="../media/image2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210.png"/><Relationship Id="rId2" Type="http://schemas.openxmlformats.org/officeDocument/2006/relationships/notesSlide" Target="../notesSlides/notesSlide16.xml"/><Relationship Id="rId1" Type="http://schemas.openxmlformats.org/officeDocument/2006/relationships/slideLayout" Target="../slideLayouts/slideLayout3.xml"/><Relationship Id="rId9" Type="http://schemas.openxmlformats.org/officeDocument/2006/relationships/image" Target="../media/image2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s>
</file>

<file path=ppt/slides/_rels/slide34.xml.rels><?xml version="1.0" encoding="UTF-8" standalone="yes"?>
<Relationships xmlns="http://schemas.openxmlformats.org/package/2006/relationships"><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a:t>Introduction </a:t>
            </a:r>
            <a:r>
              <a:rPr lang="en-US" b="1" dirty="0"/>
              <a:t>to Genetic Variation</a:t>
            </a:r>
          </a:p>
        </p:txBody>
      </p:sp>
      <p:sp>
        <p:nvSpPr>
          <p:cNvPr id="5" name="Slide Number Placeholder 4"/>
          <p:cNvSpPr>
            <a:spLocks noGrp="1"/>
          </p:cNvSpPr>
          <p:nvPr>
            <p:ph type="sldNum" sz="quarter" idx="12"/>
          </p:nvPr>
        </p:nvSpPr>
        <p:spPr/>
        <p:txBody>
          <a:bodyPr/>
          <a:lstStyle/>
          <a:p>
            <a:fld id="{5AC1D250-753D-4A48-8FF0-B3F2BCB64F2F}" type="slidenum">
              <a:rPr lang="en-US" smtClean="0"/>
              <a:pPr/>
              <a:t>1</a:t>
            </a:fld>
            <a:endParaRPr lang="en-US"/>
          </a:p>
        </p:txBody>
      </p:sp>
      <p:sp>
        <p:nvSpPr>
          <p:cNvPr id="4" name="Rectangle 3"/>
          <p:cNvSpPr>
            <a:spLocks noGrp="1" noChangeArrowheads="1"/>
          </p:cNvSpPr>
          <p:nvPr>
            <p:ph type="subTitle" idx="1"/>
          </p:nvPr>
        </p:nvSpPr>
        <p:spPr>
          <a:xfrm>
            <a:off x="1371600" y="3440243"/>
            <a:ext cx="6400800" cy="2198557"/>
          </a:xfrm>
        </p:spPr>
        <p:txBody>
          <a:bodyPr>
            <a:normAutofit/>
          </a:bodyPr>
          <a:lstStyle/>
          <a:p>
            <a:r>
              <a:rPr lang="en-US" altLang="en-US" sz="2400" dirty="0"/>
              <a:t>Prof. Xuhua Xia</a:t>
            </a:r>
          </a:p>
          <a:p>
            <a:r>
              <a:rPr lang="en-US" altLang="en-US" sz="2400" dirty="0"/>
              <a:t>xxia@uottawa.ca</a:t>
            </a:r>
          </a:p>
          <a:p>
            <a:r>
              <a:rPr lang="en-US" altLang="en-US" sz="2400" dirty="0"/>
              <a:t>http://dambe.bio.uottawa.ca</a:t>
            </a:r>
          </a:p>
          <a:p>
            <a:r>
              <a:rPr lang="en-US" altLang="en-US" sz="2400"/>
              <a:t>©University of Ottawa</a:t>
            </a:r>
            <a:endParaRPr lang="en-US" altLang="en-US" sz="2400" dirty="0"/>
          </a:p>
        </p:txBody>
      </p:sp>
      <p:pic>
        <p:nvPicPr>
          <p:cNvPr id="3" name="Picture 2">
            <a:extLst>
              <a:ext uri="{FF2B5EF4-FFF2-40B4-BE49-F238E27FC236}">
                <a16:creationId xmlns:a16="http://schemas.microsoft.com/office/drawing/2014/main" id="{91EED48D-DA30-E7C1-8DE9-C5754081B6E3}"/>
              </a:ext>
            </a:extLst>
          </p:cNvPr>
          <p:cNvPicPr>
            <a:picLocks noChangeAspect="1"/>
          </p:cNvPicPr>
          <p:nvPr/>
        </p:nvPicPr>
        <p:blipFill>
          <a:blip r:embed="rId2"/>
          <a:stretch>
            <a:fillRect/>
          </a:stretch>
        </p:blipFill>
        <p:spPr>
          <a:xfrm>
            <a:off x="116754" y="4593107"/>
            <a:ext cx="2133600" cy="2058009"/>
          </a:xfrm>
          <a:prstGeom prst="rect">
            <a:avLst/>
          </a:prstGeom>
        </p:spPr>
      </p:pic>
      <p:graphicFrame>
        <p:nvGraphicFramePr>
          <p:cNvPr id="6" name="Object 5">
            <a:extLst>
              <a:ext uri="{FF2B5EF4-FFF2-40B4-BE49-F238E27FC236}">
                <a16:creationId xmlns:a16="http://schemas.microsoft.com/office/drawing/2014/main" id="{005E0DEF-42DE-50F2-2944-5981B589349F}"/>
              </a:ext>
            </a:extLst>
          </p:cNvPr>
          <p:cNvGraphicFramePr>
            <a:graphicFrameLocks noChangeAspect="1"/>
          </p:cNvGraphicFramePr>
          <p:nvPr>
            <p:extLst>
              <p:ext uri="{D42A27DB-BD31-4B8C-83A1-F6EECF244321}">
                <p14:modId xmlns:p14="http://schemas.microsoft.com/office/powerpoint/2010/main" val="665492157"/>
              </p:ext>
            </p:extLst>
          </p:nvPr>
        </p:nvGraphicFramePr>
        <p:xfrm>
          <a:off x="323668" y="3676002"/>
          <a:ext cx="1470627" cy="617475"/>
        </p:xfrm>
        <a:graphic>
          <a:graphicData uri="http://schemas.openxmlformats.org/presentationml/2006/ole">
            <mc:AlternateContent xmlns:mc="http://schemas.openxmlformats.org/markup-compatibility/2006">
              <mc:Choice xmlns:v="urn:schemas-microsoft-com:vml" Requires="v">
                <p:oleObj name="Photo Editor Photo" r:id="rId3" imgW="5334745" imgH="2238687" progId="MSPhotoEd.3">
                  <p:embed/>
                </p:oleObj>
              </mc:Choice>
              <mc:Fallback>
                <p:oleObj name="Photo Editor Photo" r:id="rId3" imgW="5334745" imgH="2238687" progId="MSPhotoEd.3">
                  <p:embed/>
                  <p:pic>
                    <p:nvPicPr>
                      <p:cNvPr id="6" name="Object 5">
                        <a:extLst>
                          <a:ext uri="{FF2B5EF4-FFF2-40B4-BE49-F238E27FC236}">
                            <a16:creationId xmlns:a16="http://schemas.microsoft.com/office/drawing/2014/main" id="{005E0DEF-42DE-50F2-2944-5981B5893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668" y="3676002"/>
                        <a:ext cx="1470627" cy="617475"/>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7546731-7EB5-09BE-F35B-53D0501C06A8}"/>
                  </a:ext>
                </a:extLst>
              </p:cNvPr>
              <p:cNvSpPr txBox="1"/>
              <p:nvPr/>
            </p:nvSpPr>
            <p:spPr>
              <a:xfrm>
                <a:off x="6879389" y="4313923"/>
                <a:ext cx="1940943" cy="6942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GR" sz="180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m:t>
                      </m:r>
                      <m:r>
                        <a:rPr lang="en-CA" sz="1800" i="1">
                          <a:solidFill>
                            <a:srgbClr val="FF0000"/>
                          </a:solidFill>
                          <a:latin typeface="Cambria Math" panose="02040503050406030204" pitchFamily="18" charset="0"/>
                          <a:ea typeface="Cambria Math" panose="02040503050406030204" pitchFamily="18" charset="0"/>
                        </a:rPr>
                        <m:t>=</m:t>
                      </m:r>
                      <m:f>
                        <m:fPr>
                          <m:ctrlPr>
                            <a:rPr lang="en-US" sz="1800" i="1">
                              <a:solidFill>
                                <a:srgbClr val="FF0000"/>
                              </a:solidFill>
                              <a:latin typeface="Cambria Math" panose="02040503050406030204" pitchFamily="18" charset="0"/>
                              <a:ea typeface="Cambria Math" panose="02040503050406030204" pitchFamily="18" charset="0"/>
                            </a:rPr>
                          </m:ctrlPr>
                        </m:fPr>
                        <m:num>
                          <m:nary>
                            <m:naryPr>
                              <m:chr m:val="∑"/>
                              <m:limLoc m:val="subSup"/>
                              <m:supHide m:val="on"/>
                              <m:ctrlPr>
                                <a:rPr lang="en-CA" sz="1800" i="1">
                                  <a:solidFill>
                                    <a:srgbClr val="FF0000"/>
                                  </a:solidFill>
                                  <a:latin typeface="Cambria Math" panose="02040503050406030204" pitchFamily="18" charset="0"/>
                                  <a:ea typeface="Cambria Math" panose="02040503050406030204" pitchFamily="18" charset="0"/>
                                </a:rPr>
                              </m:ctrlPr>
                            </m:naryPr>
                            <m:sub>
                              <m:r>
                                <m:rPr>
                                  <m:brk m:alnAt="9"/>
                                </m:rPr>
                                <a:rPr lang="en-CA" sz="1800" i="1">
                                  <a:solidFill>
                                    <a:srgbClr val="FF0000"/>
                                  </a:solidFill>
                                  <a:latin typeface="Cambria Math" panose="02040503050406030204" pitchFamily="18" charset="0"/>
                                  <a:ea typeface="Cambria Math" panose="02040503050406030204" pitchFamily="18" charset="0"/>
                                </a:rPr>
                                <m:t>𝑖</m:t>
                              </m:r>
                              <m:r>
                                <a:rPr lang="en-CA" sz="1800" i="1">
                                  <a:solidFill>
                                    <a:srgbClr val="FF0000"/>
                                  </a:solidFill>
                                  <a:latin typeface="Cambria Math" panose="02040503050406030204" pitchFamily="18" charset="0"/>
                                  <a:ea typeface="Cambria Math" panose="02040503050406030204" pitchFamily="18" charset="0"/>
                                </a:rPr>
                                <m:t>𝑗</m:t>
                              </m:r>
                              <m:r>
                                <a:rPr lang="en-US" sz="1800" i="1">
                                  <a:solidFill>
                                    <a:srgbClr val="FF0000"/>
                                  </a:solidFill>
                                  <a:latin typeface="Cambria Math" panose="02040503050406030204" pitchFamily="18" charset="0"/>
                                  <a:ea typeface="Cambria Math" panose="02040503050406030204" pitchFamily="18" charset="0"/>
                                </a:rPr>
                                <m:t>,</m:t>
                              </m:r>
                              <m:r>
                                <a:rPr lang="en-US" sz="1800" i="1">
                                  <a:solidFill>
                                    <a:srgbClr val="FF0000"/>
                                  </a:solidFill>
                                  <a:latin typeface="Cambria Math" panose="02040503050406030204" pitchFamily="18" charset="0"/>
                                  <a:ea typeface="Cambria Math" panose="02040503050406030204" pitchFamily="18" charset="0"/>
                                </a:rPr>
                                <m:t>𝑖</m:t>
                              </m:r>
                              <m:r>
                                <a:rPr lang="en-US" sz="1800" i="1">
                                  <a:solidFill>
                                    <a:srgbClr val="FF0000"/>
                                  </a:solidFill>
                                  <a:latin typeface="Cambria Math" panose="02040503050406030204" pitchFamily="18" charset="0"/>
                                  <a:ea typeface="Cambria Math" panose="02040503050406030204" pitchFamily="18" charset="0"/>
                                </a:rPr>
                                <m:t>≠</m:t>
                              </m:r>
                              <m:r>
                                <a:rPr lang="en-US" sz="1800" i="1">
                                  <a:solidFill>
                                    <a:srgbClr val="FF0000"/>
                                  </a:solidFill>
                                  <a:latin typeface="Cambria Math" panose="02040503050406030204" pitchFamily="18" charset="0"/>
                                  <a:ea typeface="Cambria Math" panose="02040503050406030204" pitchFamily="18" charset="0"/>
                                </a:rPr>
                                <m:t>𝑗</m:t>
                              </m:r>
                            </m:sub>
                            <m:sup/>
                            <m:e>
                              <m:sSub>
                                <m:sSubPr>
                                  <m:ctrlPr>
                                    <a:rPr lang="en-CA" sz="1800" i="1">
                                      <a:solidFill>
                                        <a:srgbClr val="FF0000"/>
                                      </a:solidFill>
                                      <a:latin typeface="Cambria Math" panose="02040503050406030204" pitchFamily="18" charset="0"/>
                                      <a:ea typeface="Cambria Math" panose="02040503050406030204" pitchFamily="18" charset="0"/>
                                    </a:rPr>
                                  </m:ctrlPr>
                                </m:sSubPr>
                                <m:e>
                                  <m:r>
                                    <a:rPr lang="en-CA" sz="1800" i="1">
                                      <a:solidFill>
                                        <a:srgbClr val="FF0000"/>
                                      </a:solidFill>
                                      <a:latin typeface="Cambria Math" panose="02040503050406030204" pitchFamily="18" charset="0"/>
                                      <a:ea typeface="Cambria Math" panose="02040503050406030204" pitchFamily="18" charset="0"/>
                                    </a:rPr>
                                    <m:t>𝜋</m:t>
                                  </m:r>
                                </m:e>
                                <m:sub>
                                  <m:r>
                                    <a:rPr lang="en-CA" sz="1800" i="1">
                                      <a:solidFill>
                                        <a:srgbClr val="FF0000"/>
                                      </a:solidFill>
                                      <a:latin typeface="Cambria Math" panose="02040503050406030204" pitchFamily="18" charset="0"/>
                                      <a:ea typeface="Cambria Math" panose="02040503050406030204" pitchFamily="18" charset="0"/>
                                    </a:rPr>
                                    <m:t>𝑖𝑗</m:t>
                                  </m:r>
                                </m:sub>
                              </m:sSub>
                            </m:e>
                          </m:nary>
                        </m:num>
                        <m:den>
                          <m:r>
                            <a:rPr lang="en-US" sz="1800" i="1">
                              <a:solidFill>
                                <a:srgbClr val="FF0000"/>
                              </a:solidFill>
                              <a:latin typeface="Cambria Math" panose="02040503050406030204" pitchFamily="18" charset="0"/>
                              <a:ea typeface="Cambria Math" panose="02040503050406030204" pitchFamily="18" charset="0"/>
                            </a:rPr>
                            <m:t>𝑛</m:t>
                          </m:r>
                          <m:r>
                            <a:rPr lang="en-US" sz="1800" i="1">
                              <a:solidFill>
                                <a:srgbClr val="FF0000"/>
                              </a:solidFill>
                              <a:latin typeface="Cambria Math" panose="02040503050406030204" pitchFamily="18" charset="0"/>
                              <a:ea typeface="Cambria Math" panose="02040503050406030204" pitchFamily="18" charset="0"/>
                            </a:rPr>
                            <m:t>(</m:t>
                          </m:r>
                          <m:r>
                            <a:rPr lang="en-US" sz="1800" i="1">
                              <a:solidFill>
                                <a:srgbClr val="FF0000"/>
                              </a:solidFill>
                              <a:latin typeface="Cambria Math" panose="02040503050406030204" pitchFamily="18" charset="0"/>
                              <a:ea typeface="Cambria Math" panose="02040503050406030204" pitchFamily="18" charset="0"/>
                            </a:rPr>
                            <m:t>𝑛</m:t>
                          </m:r>
                          <m:r>
                            <a:rPr lang="en-US" sz="1800" i="1">
                              <a:solidFill>
                                <a:srgbClr val="FF0000"/>
                              </a:solidFill>
                              <a:latin typeface="Cambria Math" panose="02040503050406030204" pitchFamily="18" charset="0"/>
                              <a:ea typeface="Cambria Math" panose="02040503050406030204" pitchFamily="18" charset="0"/>
                            </a:rPr>
                            <m:t>−1)/2</m:t>
                          </m:r>
                        </m:den>
                      </m:f>
                    </m:oMath>
                  </m:oMathPara>
                </a14:m>
                <a:endParaRPr lang="en-CA" dirty="0">
                  <a:solidFill>
                    <a:srgbClr val="FF0000"/>
                  </a:solidFill>
                </a:endParaRPr>
              </a:p>
            </p:txBody>
          </p:sp>
        </mc:Choice>
        <mc:Fallback xmlns="">
          <p:sp>
            <p:nvSpPr>
              <p:cNvPr id="8" name="TextBox 7">
                <a:extLst>
                  <a:ext uri="{FF2B5EF4-FFF2-40B4-BE49-F238E27FC236}">
                    <a16:creationId xmlns:a16="http://schemas.microsoft.com/office/drawing/2014/main" id="{37546731-7EB5-09BE-F35B-53D0501C06A8}"/>
                  </a:ext>
                </a:extLst>
              </p:cNvPr>
              <p:cNvSpPr txBox="1">
                <a:spLocks noRot="1" noChangeAspect="1" noMove="1" noResize="1" noEditPoints="1" noAdjustHandles="1" noChangeArrowheads="1" noChangeShapeType="1" noTextEdit="1"/>
              </p:cNvSpPr>
              <p:nvPr/>
            </p:nvSpPr>
            <p:spPr>
              <a:xfrm>
                <a:off x="6879389" y="4313923"/>
                <a:ext cx="1940943" cy="694229"/>
              </a:xfrm>
              <a:prstGeom prst="rect">
                <a:avLst/>
              </a:prstGeom>
              <a:blipFill>
                <a:blip r:embed="rId5"/>
                <a:stretch>
                  <a:fillRect/>
                </a:stretch>
              </a:blipFill>
            </p:spPr>
            <p:txBody>
              <a:bodyPr/>
              <a:lstStyle/>
              <a:p>
                <a:r>
                  <a:rPr lang="en-CA">
                    <a:noFill/>
                  </a:rPr>
                  <a:t> </a:t>
                </a:r>
              </a:p>
            </p:txBody>
          </p:sp>
        </mc:Fallback>
      </mc:AlternateContent>
      <p:sp>
        <p:nvSpPr>
          <p:cNvPr id="9" name="Arrow: Right 8">
            <a:extLst>
              <a:ext uri="{FF2B5EF4-FFF2-40B4-BE49-F238E27FC236}">
                <a16:creationId xmlns:a16="http://schemas.microsoft.com/office/drawing/2014/main" id="{A75FE911-0396-E2D1-D7F0-EE2F7D627AF4}"/>
              </a:ext>
            </a:extLst>
          </p:cNvPr>
          <p:cNvSpPr/>
          <p:nvPr/>
        </p:nvSpPr>
        <p:spPr>
          <a:xfrm>
            <a:off x="6510068" y="5797843"/>
            <a:ext cx="580845" cy="292406"/>
          </a:xfrm>
          <a:prstGeom prst="rightArrow">
            <a:avLst/>
          </a:prstGeom>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92CA76DC-AACE-52D7-44CE-29DFA7E81C3C}"/>
              </a:ext>
            </a:extLst>
          </p:cNvPr>
          <p:cNvSpPr txBox="1"/>
          <p:nvPr/>
        </p:nvSpPr>
        <p:spPr>
          <a:xfrm>
            <a:off x="7148245" y="5740308"/>
            <a:ext cx="1403230" cy="369332"/>
          </a:xfrm>
          <a:prstGeom prst="rect">
            <a:avLst/>
          </a:prstGeom>
          <a:noFill/>
        </p:spPr>
        <p:txBody>
          <a:bodyPr wrap="square" rtlCol="0">
            <a:spAutoFit/>
          </a:bodyPr>
          <a:lstStyle/>
          <a:p>
            <a:r>
              <a:rPr lang="en-CA" dirty="0"/>
              <a:t>Math/Stats</a:t>
            </a:r>
          </a:p>
        </p:txBody>
      </p:sp>
    </p:spTree>
    <p:extLst>
      <p:ext uri="{BB962C8B-B14F-4D97-AF65-F5344CB8AC3E}">
        <p14:creationId xmlns:p14="http://schemas.microsoft.com/office/powerpoint/2010/main" val="1621811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Natural selection and genetic variation</a:t>
            </a:r>
            <a:endParaRPr lang="en-US" dirty="0"/>
          </a:p>
        </p:txBody>
      </p:sp>
      <p:sp>
        <p:nvSpPr>
          <p:cNvPr id="12" name="Slide Number Placeholder 11"/>
          <p:cNvSpPr>
            <a:spLocks noGrp="1"/>
          </p:cNvSpPr>
          <p:nvPr>
            <p:ph type="sldNum" sz="quarter" idx="12"/>
          </p:nvPr>
        </p:nvSpPr>
        <p:spPr/>
        <p:txBody>
          <a:bodyPr/>
          <a:lstStyle/>
          <a:p>
            <a:fld id="{5AC1D250-753D-4A48-8FF0-B3F2BCB64F2F}" type="slidenum">
              <a:rPr lang="en-US" smtClean="0"/>
              <a:pPr/>
              <a:t>10</a:t>
            </a:fld>
            <a:endParaRPr lang="en-US"/>
          </a:p>
        </p:txBody>
      </p:sp>
      <p:pic>
        <p:nvPicPr>
          <p:cNvPr id="41986" name="Picture 2" descr="mela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865" y="2318636"/>
            <a:ext cx="1435385" cy="1035133"/>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typic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069" y="1116420"/>
            <a:ext cx="1444802" cy="114063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8864" y="6407796"/>
            <a:ext cx="3366812" cy="246221"/>
          </a:xfrm>
          <a:prstGeom prst="rect">
            <a:avLst/>
          </a:prstGeom>
          <a:noFill/>
        </p:spPr>
        <p:txBody>
          <a:bodyPr wrap="square" rtlCol="0">
            <a:spAutoFit/>
          </a:bodyPr>
          <a:lstStyle/>
          <a:p>
            <a:r>
              <a:rPr lang="en-US" sz="1000"/>
              <a:t>https://en.wikipedia.org/wiki/Industrial_melanism</a:t>
            </a:r>
          </a:p>
        </p:txBody>
      </p:sp>
      <p:sp>
        <p:nvSpPr>
          <p:cNvPr id="14" name="TextBox 13"/>
          <p:cNvSpPr txBox="1"/>
          <p:nvPr/>
        </p:nvSpPr>
        <p:spPr>
          <a:xfrm>
            <a:off x="841726" y="3283635"/>
            <a:ext cx="4366956" cy="523220"/>
          </a:xfrm>
          <a:prstGeom prst="rect">
            <a:avLst/>
          </a:prstGeom>
          <a:noFill/>
        </p:spPr>
        <p:txBody>
          <a:bodyPr wrap="square" rtlCol="0">
            <a:spAutoFit/>
          </a:bodyPr>
          <a:lstStyle/>
          <a:p>
            <a:r>
              <a:rPr lang="en-US" sz="1400" i="1"/>
              <a:t>Odontopera bidentata</a:t>
            </a:r>
          </a:p>
          <a:p>
            <a:r>
              <a:rPr lang="en-US" sz="1400"/>
              <a:t>scalloped hazel moth</a:t>
            </a:r>
          </a:p>
        </p:txBody>
      </p:sp>
      <p:pic>
        <p:nvPicPr>
          <p:cNvPr id="41992" name="Picture 8" descr="typic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713" y="4108592"/>
            <a:ext cx="1714500" cy="1019176"/>
          </a:xfrm>
          <a:prstGeom prst="rect">
            <a:avLst/>
          </a:prstGeom>
          <a:noFill/>
          <a:extLst>
            <a:ext uri="{909E8E84-426E-40DD-AFC4-6F175D3DCCD1}">
              <a14:hiddenFill xmlns:a14="http://schemas.microsoft.com/office/drawing/2010/main">
                <a:solidFill>
                  <a:srgbClr val="FFFFFF"/>
                </a:solidFill>
              </a14:hiddenFill>
            </a:ext>
          </a:extLst>
        </p:spPr>
      </p:pic>
      <p:pic>
        <p:nvPicPr>
          <p:cNvPr id="41994" name="Picture 10" descr="Fig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3014" y="3986219"/>
            <a:ext cx="3046762" cy="2374795"/>
          </a:xfrm>
          <a:prstGeom prst="rect">
            <a:avLst/>
          </a:prstGeom>
          <a:noFill/>
          <a:extLst>
            <a:ext uri="{909E8E84-426E-40DD-AFC4-6F175D3DCCD1}">
              <a14:hiddenFill xmlns:a14="http://schemas.microsoft.com/office/drawing/2010/main">
                <a:solidFill>
                  <a:srgbClr val="FFFFFF"/>
                </a:solidFill>
              </a14:hiddenFill>
            </a:ext>
          </a:extLst>
        </p:spPr>
      </p:pic>
      <p:pic>
        <p:nvPicPr>
          <p:cNvPr id="41996" name="Picture 12" descr="Fig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3319" y="1274858"/>
            <a:ext cx="3359131" cy="2628521"/>
          </a:xfrm>
          <a:prstGeom prst="rect">
            <a:avLst/>
          </a:prstGeom>
          <a:noFill/>
          <a:extLst>
            <a:ext uri="{909E8E84-426E-40DD-AFC4-6F175D3DCCD1}">
              <a14:hiddenFill xmlns:a14="http://schemas.microsoft.com/office/drawing/2010/main">
                <a:solidFill>
                  <a:srgbClr val="FFFFFF"/>
                </a:solidFill>
              </a14:hiddenFill>
            </a:ext>
          </a:extLst>
        </p:spPr>
      </p:pic>
      <p:pic>
        <p:nvPicPr>
          <p:cNvPr id="41998" name="Picture 14" descr="melani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0713" y="5140216"/>
            <a:ext cx="1736264" cy="84445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697665" y="6356350"/>
            <a:ext cx="5008911" cy="400110"/>
          </a:xfrm>
          <a:prstGeom prst="rect">
            <a:avLst/>
          </a:prstGeom>
          <a:noFill/>
        </p:spPr>
        <p:txBody>
          <a:bodyPr wrap="square" rtlCol="0">
            <a:spAutoFit/>
          </a:bodyPr>
          <a:lstStyle/>
          <a:p>
            <a:r>
              <a:rPr lang="en-CA" sz="1000"/>
              <a:t>Cook, L. M.; Turner, J. R. G. (2008). "Decline of melanism in two British moths: spatial, temporal and inter-specific variation". Heredity. 101 (6): 483–489</a:t>
            </a:r>
            <a:endParaRPr lang="en-US" sz="1000"/>
          </a:p>
        </p:txBody>
      </p:sp>
      <p:sp>
        <p:nvSpPr>
          <p:cNvPr id="17" name="TextBox 16"/>
          <p:cNvSpPr txBox="1"/>
          <p:nvPr/>
        </p:nvSpPr>
        <p:spPr>
          <a:xfrm>
            <a:off x="779102" y="5966946"/>
            <a:ext cx="1754736" cy="523220"/>
          </a:xfrm>
          <a:prstGeom prst="rect">
            <a:avLst/>
          </a:prstGeom>
          <a:noFill/>
        </p:spPr>
        <p:txBody>
          <a:bodyPr wrap="square" rtlCol="0">
            <a:spAutoFit/>
          </a:bodyPr>
          <a:lstStyle/>
          <a:p>
            <a:r>
              <a:rPr lang="en-CA" sz="1400" i="1"/>
              <a:t>Biston betularia</a:t>
            </a:r>
            <a:r>
              <a:rPr lang="en-CA" sz="1400"/>
              <a:t> the peppered moth</a:t>
            </a:r>
            <a:endParaRPr lang="en-US" sz="1400"/>
          </a:p>
        </p:txBody>
      </p:sp>
      <p:sp>
        <p:nvSpPr>
          <p:cNvPr id="3" name="Rectangle 2"/>
          <p:cNvSpPr/>
          <p:nvPr/>
        </p:nvSpPr>
        <p:spPr>
          <a:xfrm>
            <a:off x="2606977" y="938878"/>
            <a:ext cx="2076851" cy="369332"/>
          </a:xfrm>
          <a:prstGeom prst="rect">
            <a:avLst/>
          </a:prstGeom>
        </p:spPr>
        <p:txBody>
          <a:bodyPr wrap="none">
            <a:spAutoFit/>
          </a:bodyPr>
          <a:lstStyle/>
          <a:p>
            <a:r>
              <a:rPr lang="en-US" b="1"/>
              <a:t>Industrial melanism</a:t>
            </a:r>
          </a:p>
        </p:txBody>
      </p:sp>
    </p:spTree>
    <p:extLst>
      <p:ext uri="{BB962C8B-B14F-4D97-AF65-F5344CB8AC3E}">
        <p14:creationId xmlns:p14="http://schemas.microsoft.com/office/powerpoint/2010/main" val="398773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2"/>
          <p:cNvSpPr>
            <a:spLocks noGrp="1"/>
          </p:cNvSpPr>
          <p:nvPr>
            <p:ph type="dt" sz="half" idx="10"/>
          </p:nvPr>
        </p:nvSpPr>
        <p:spPr/>
        <p:txBody>
          <a:bodyPr/>
          <a:lstStyle/>
          <a:p>
            <a:r>
              <a:rPr lang="en-US" altLang="en-US"/>
              <a:t>Xuhua Xia</a:t>
            </a:r>
          </a:p>
        </p:txBody>
      </p:sp>
      <p:sp>
        <p:nvSpPr>
          <p:cNvPr id="39" name="Slide Number Placeholder 3"/>
          <p:cNvSpPr>
            <a:spLocks noGrp="1"/>
          </p:cNvSpPr>
          <p:nvPr>
            <p:ph type="sldNum" sz="quarter" idx="11"/>
          </p:nvPr>
        </p:nvSpPr>
        <p:spPr/>
        <p:txBody>
          <a:bodyPr/>
          <a:lstStyle/>
          <a:p>
            <a:r>
              <a:rPr lang="en-US" altLang="en-US"/>
              <a:t>Slide </a:t>
            </a:r>
            <a:fld id="{81D6D50B-9182-4FCA-B0F0-8A47CA9D3EC0}" type="slidenum">
              <a:rPr lang="en-US" altLang="en-US"/>
              <a:pPr/>
              <a:t>11</a:t>
            </a:fld>
            <a:endParaRPr lang="en-US" altLang="en-US"/>
          </a:p>
        </p:txBody>
      </p:sp>
      <p:sp>
        <p:nvSpPr>
          <p:cNvPr id="413698" name="Rectangle 2"/>
          <p:cNvSpPr>
            <a:spLocks noGrp="1" noChangeArrowheads="1"/>
          </p:cNvSpPr>
          <p:nvPr>
            <p:ph type="title"/>
          </p:nvPr>
        </p:nvSpPr>
        <p:spPr/>
        <p:txBody>
          <a:bodyPr>
            <a:normAutofit fontScale="90000"/>
          </a:bodyPr>
          <a:lstStyle/>
          <a:p>
            <a:r>
              <a:rPr lang="en-US" altLang="en-US">
                <a:solidFill>
                  <a:schemeClr val="tx1"/>
                </a:solidFill>
              </a:rPr>
              <a:t>Alleles visualized in electrophoresis</a:t>
            </a:r>
          </a:p>
        </p:txBody>
      </p:sp>
      <p:grpSp>
        <p:nvGrpSpPr>
          <p:cNvPr id="2" name="Group 1"/>
          <p:cNvGrpSpPr/>
          <p:nvPr/>
        </p:nvGrpSpPr>
        <p:grpSpPr>
          <a:xfrm>
            <a:off x="179512" y="1124744"/>
            <a:ext cx="8659688" cy="5169822"/>
            <a:chOff x="179512" y="1124744"/>
            <a:chExt cx="8659688" cy="5169822"/>
          </a:xfrm>
        </p:grpSpPr>
        <p:sp>
          <p:nvSpPr>
            <p:cNvPr id="413699" name="Rectangle 3"/>
            <p:cNvSpPr>
              <a:spLocks noChangeArrowheads="1"/>
            </p:cNvSpPr>
            <p:nvPr/>
          </p:nvSpPr>
          <p:spPr bwMode="auto">
            <a:xfrm>
              <a:off x="304800" y="1981200"/>
              <a:ext cx="8382000" cy="3886200"/>
            </a:xfrm>
            <a:prstGeom prst="rect">
              <a:avLst/>
            </a:prstGeom>
            <a:solidFill>
              <a:srgbClr val="666699">
                <a:alpha val="50000"/>
              </a:srgbClr>
            </a:solidFill>
            <a:ln w="9525">
              <a:solidFill>
                <a:schemeClr val="tx1"/>
              </a:solidFill>
              <a:miter lim="800000"/>
              <a:headEnd/>
              <a:tailEnd/>
            </a:ln>
            <a:effectLst>
              <a:outerShdw dist="107763" dir="8100000" algn="ctr" rotWithShape="0">
                <a:schemeClr val="bg2"/>
              </a:outerShdw>
            </a:effectLst>
          </p:spPr>
          <p:txBody>
            <a:bodyPr wrap="none" anchor="ctr"/>
            <a:lstStyle/>
            <a:p>
              <a:endParaRPr lang="en-CA"/>
            </a:p>
          </p:txBody>
        </p:sp>
        <p:sp>
          <p:nvSpPr>
            <p:cNvPr id="413700" name="Text Box 4"/>
            <p:cNvSpPr txBox="1">
              <a:spLocks noChangeArrowheads="1"/>
            </p:cNvSpPr>
            <p:nvPr/>
          </p:nvSpPr>
          <p:spPr bwMode="auto">
            <a:xfrm>
              <a:off x="2292926" y="1141229"/>
              <a:ext cx="26670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a:t>Gel with alkaline running buffer</a:t>
              </a:r>
            </a:p>
          </p:txBody>
        </p:sp>
        <p:sp>
          <p:nvSpPr>
            <p:cNvPr id="413701" name="Text Box 5"/>
            <p:cNvSpPr txBox="1">
              <a:spLocks noChangeArrowheads="1"/>
            </p:cNvSpPr>
            <p:nvPr/>
          </p:nvSpPr>
          <p:spPr bwMode="auto">
            <a:xfrm>
              <a:off x="685800" y="12192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Samples</a:t>
              </a:r>
            </a:p>
          </p:txBody>
        </p:sp>
        <p:sp>
          <p:nvSpPr>
            <p:cNvPr id="413702" name="Line 6"/>
            <p:cNvSpPr>
              <a:spLocks noChangeShapeType="1"/>
            </p:cNvSpPr>
            <p:nvPr/>
          </p:nvSpPr>
          <p:spPr bwMode="auto">
            <a:xfrm flipH="1">
              <a:off x="609600" y="1676400"/>
              <a:ext cx="457200" cy="4572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03" name="Line 7"/>
            <p:cNvSpPr>
              <a:spLocks noChangeShapeType="1"/>
            </p:cNvSpPr>
            <p:nvPr/>
          </p:nvSpPr>
          <p:spPr bwMode="auto">
            <a:xfrm>
              <a:off x="3626427" y="1891680"/>
              <a:ext cx="0" cy="4572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413704" name="Group 8"/>
            <p:cNvGrpSpPr>
              <a:grpSpLocks/>
            </p:cNvGrpSpPr>
            <p:nvPr/>
          </p:nvGrpSpPr>
          <p:grpSpPr bwMode="auto">
            <a:xfrm>
              <a:off x="457200" y="2209800"/>
              <a:ext cx="152400" cy="3505200"/>
              <a:chOff x="288" y="1392"/>
              <a:chExt cx="96" cy="2208"/>
            </a:xfrm>
          </p:grpSpPr>
          <p:sp>
            <p:nvSpPr>
              <p:cNvPr id="413705" name="Rectangle 9"/>
              <p:cNvSpPr>
                <a:spLocks noChangeArrowheads="1"/>
              </p:cNvSpPr>
              <p:nvPr/>
            </p:nvSpPr>
            <p:spPr bwMode="auto">
              <a:xfrm>
                <a:off x="288" y="1392"/>
                <a:ext cx="96" cy="19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06" name="Rectangle 10"/>
              <p:cNvSpPr>
                <a:spLocks noChangeArrowheads="1"/>
              </p:cNvSpPr>
              <p:nvPr/>
            </p:nvSpPr>
            <p:spPr bwMode="auto">
              <a:xfrm>
                <a:off x="288" y="1728"/>
                <a:ext cx="96" cy="19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07" name="Rectangle 11"/>
              <p:cNvSpPr>
                <a:spLocks noChangeArrowheads="1"/>
              </p:cNvSpPr>
              <p:nvPr/>
            </p:nvSpPr>
            <p:spPr bwMode="auto">
              <a:xfrm>
                <a:off x="288" y="2064"/>
                <a:ext cx="96" cy="19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08" name="Rectangle 12"/>
              <p:cNvSpPr>
                <a:spLocks noChangeArrowheads="1"/>
              </p:cNvSpPr>
              <p:nvPr/>
            </p:nvSpPr>
            <p:spPr bwMode="auto">
              <a:xfrm>
                <a:off x="288" y="2400"/>
                <a:ext cx="96" cy="19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09" name="Rectangle 13"/>
              <p:cNvSpPr>
                <a:spLocks noChangeArrowheads="1"/>
              </p:cNvSpPr>
              <p:nvPr/>
            </p:nvSpPr>
            <p:spPr bwMode="auto">
              <a:xfrm>
                <a:off x="288" y="2736"/>
                <a:ext cx="96" cy="19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10" name="Rectangle 14"/>
              <p:cNvSpPr>
                <a:spLocks noChangeArrowheads="1"/>
              </p:cNvSpPr>
              <p:nvPr/>
            </p:nvSpPr>
            <p:spPr bwMode="auto">
              <a:xfrm>
                <a:off x="288" y="3072"/>
                <a:ext cx="96" cy="19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11" name="Rectangle 15"/>
              <p:cNvSpPr>
                <a:spLocks noChangeArrowheads="1"/>
              </p:cNvSpPr>
              <p:nvPr/>
            </p:nvSpPr>
            <p:spPr bwMode="auto">
              <a:xfrm>
                <a:off x="288" y="3408"/>
                <a:ext cx="96" cy="19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413712" name="Text Box 16"/>
            <p:cNvSpPr txBox="1">
              <a:spLocks noChangeArrowheads="1"/>
            </p:cNvSpPr>
            <p:nvPr/>
          </p:nvSpPr>
          <p:spPr bwMode="auto">
            <a:xfrm>
              <a:off x="5181600" y="1124744"/>
              <a:ext cx="365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These bands are invisible without staining.</a:t>
              </a:r>
            </a:p>
          </p:txBody>
        </p:sp>
        <p:sp>
          <p:nvSpPr>
            <p:cNvPr id="413713" name="Line 17"/>
            <p:cNvSpPr>
              <a:spLocks noChangeShapeType="1"/>
            </p:cNvSpPr>
            <p:nvPr/>
          </p:nvSpPr>
          <p:spPr bwMode="auto">
            <a:xfrm>
              <a:off x="6096000" y="1905000"/>
              <a:ext cx="152400" cy="2286000"/>
            </a:xfrm>
            <a:prstGeom prst="line">
              <a:avLst/>
            </a:prstGeom>
            <a:noFill/>
            <a:ln w="28575">
              <a:solidFill>
                <a:srgbClr val="FF33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14" name="Line 18"/>
            <p:cNvSpPr>
              <a:spLocks noChangeShapeType="1"/>
            </p:cNvSpPr>
            <p:nvPr/>
          </p:nvSpPr>
          <p:spPr bwMode="auto">
            <a:xfrm>
              <a:off x="6781800" y="1905000"/>
              <a:ext cx="152400" cy="2286000"/>
            </a:xfrm>
            <a:prstGeom prst="line">
              <a:avLst/>
            </a:prstGeom>
            <a:noFill/>
            <a:ln w="28575">
              <a:solidFill>
                <a:srgbClr val="FF33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nvGrpSpPr>
            <p:cNvPr id="413715" name="Group 19"/>
            <p:cNvGrpSpPr>
              <a:grpSpLocks/>
            </p:cNvGrpSpPr>
            <p:nvPr/>
          </p:nvGrpSpPr>
          <p:grpSpPr bwMode="auto">
            <a:xfrm>
              <a:off x="533400" y="2209800"/>
              <a:ext cx="0" cy="3505200"/>
              <a:chOff x="528" y="1392"/>
              <a:chExt cx="0" cy="2208"/>
            </a:xfrm>
          </p:grpSpPr>
          <p:sp>
            <p:nvSpPr>
              <p:cNvPr id="413716" name="Line 20"/>
              <p:cNvSpPr>
                <a:spLocks noChangeShapeType="1"/>
              </p:cNvSpPr>
              <p:nvPr/>
            </p:nvSpPr>
            <p:spPr bwMode="auto">
              <a:xfrm>
                <a:off x="528" y="1728"/>
                <a:ext cx="0" cy="19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17" name="Line 21"/>
              <p:cNvSpPr>
                <a:spLocks noChangeShapeType="1"/>
              </p:cNvSpPr>
              <p:nvPr/>
            </p:nvSpPr>
            <p:spPr bwMode="auto">
              <a:xfrm>
                <a:off x="528" y="3072"/>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18" name="Line 22"/>
              <p:cNvSpPr>
                <a:spLocks noChangeShapeType="1"/>
              </p:cNvSpPr>
              <p:nvPr/>
            </p:nvSpPr>
            <p:spPr bwMode="auto">
              <a:xfrm>
                <a:off x="528" y="3408"/>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19" name="Line 23"/>
              <p:cNvSpPr>
                <a:spLocks noChangeShapeType="1"/>
              </p:cNvSpPr>
              <p:nvPr/>
            </p:nvSpPr>
            <p:spPr bwMode="auto">
              <a:xfrm>
                <a:off x="528" y="2064"/>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20" name="Line 24"/>
              <p:cNvSpPr>
                <a:spLocks noChangeShapeType="1"/>
              </p:cNvSpPr>
              <p:nvPr/>
            </p:nvSpPr>
            <p:spPr bwMode="auto">
              <a:xfrm>
                <a:off x="528" y="2400"/>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21" name="Line 25"/>
              <p:cNvSpPr>
                <a:spLocks noChangeShapeType="1"/>
              </p:cNvSpPr>
              <p:nvPr/>
            </p:nvSpPr>
            <p:spPr bwMode="auto">
              <a:xfrm>
                <a:off x="528" y="1392"/>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22" name="Line 26"/>
              <p:cNvSpPr>
                <a:spLocks noChangeShapeType="1"/>
              </p:cNvSpPr>
              <p:nvPr/>
            </p:nvSpPr>
            <p:spPr bwMode="auto">
              <a:xfrm>
                <a:off x="528" y="1728"/>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23" name="Line 27"/>
              <p:cNvSpPr>
                <a:spLocks noChangeShapeType="1"/>
              </p:cNvSpPr>
              <p:nvPr/>
            </p:nvSpPr>
            <p:spPr bwMode="auto">
              <a:xfrm>
                <a:off x="528" y="2736"/>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grpSp>
          <p:nvGrpSpPr>
            <p:cNvPr id="413724" name="Group 28"/>
            <p:cNvGrpSpPr>
              <a:grpSpLocks/>
            </p:cNvGrpSpPr>
            <p:nvPr/>
          </p:nvGrpSpPr>
          <p:grpSpPr bwMode="auto">
            <a:xfrm>
              <a:off x="838200" y="2209800"/>
              <a:ext cx="6400800" cy="3505200"/>
              <a:chOff x="528" y="1392"/>
              <a:chExt cx="4032" cy="2208"/>
            </a:xfrm>
          </p:grpSpPr>
          <p:sp>
            <p:nvSpPr>
              <p:cNvPr id="413725" name="Line 29"/>
              <p:cNvSpPr>
                <a:spLocks noChangeShapeType="1"/>
              </p:cNvSpPr>
              <p:nvPr/>
            </p:nvSpPr>
            <p:spPr bwMode="auto">
              <a:xfrm>
                <a:off x="3984" y="2736"/>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26" name="Line 30"/>
              <p:cNvSpPr>
                <a:spLocks noChangeShapeType="1"/>
              </p:cNvSpPr>
              <p:nvPr/>
            </p:nvSpPr>
            <p:spPr bwMode="auto">
              <a:xfrm>
                <a:off x="3984" y="3072"/>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27" name="Line 31"/>
              <p:cNvSpPr>
                <a:spLocks noChangeShapeType="1"/>
              </p:cNvSpPr>
              <p:nvPr/>
            </p:nvSpPr>
            <p:spPr bwMode="auto">
              <a:xfrm>
                <a:off x="3984" y="3408"/>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28" name="Line 32"/>
              <p:cNvSpPr>
                <a:spLocks noChangeShapeType="1"/>
              </p:cNvSpPr>
              <p:nvPr/>
            </p:nvSpPr>
            <p:spPr bwMode="auto">
              <a:xfrm>
                <a:off x="4488" y="2064"/>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29" name="Line 33"/>
              <p:cNvSpPr>
                <a:spLocks noChangeShapeType="1"/>
              </p:cNvSpPr>
              <p:nvPr/>
            </p:nvSpPr>
            <p:spPr bwMode="auto">
              <a:xfrm>
                <a:off x="4488" y="2400"/>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30" name="Line 34"/>
              <p:cNvSpPr>
                <a:spLocks noChangeShapeType="1"/>
              </p:cNvSpPr>
              <p:nvPr/>
            </p:nvSpPr>
            <p:spPr bwMode="auto">
              <a:xfrm>
                <a:off x="4488" y="1392"/>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31" name="Line 35"/>
              <p:cNvSpPr>
                <a:spLocks noChangeShapeType="1"/>
              </p:cNvSpPr>
              <p:nvPr/>
            </p:nvSpPr>
            <p:spPr bwMode="auto">
              <a:xfrm>
                <a:off x="4488" y="1728"/>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32" name="Line 36"/>
              <p:cNvSpPr>
                <a:spLocks noChangeShapeType="1"/>
              </p:cNvSpPr>
              <p:nvPr/>
            </p:nvSpPr>
            <p:spPr bwMode="auto">
              <a:xfrm>
                <a:off x="4488" y="2736"/>
                <a:ext cx="0" cy="19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13733" name="Rectangle 37"/>
              <p:cNvSpPr>
                <a:spLocks noChangeArrowheads="1"/>
              </p:cNvSpPr>
              <p:nvPr/>
            </p:nvSpPr>
            <p:spPr bwMode="auto">
              <a:xfrm>
                <a:off x="528" y="1392"/>
                <a:ext cx="4032" cy="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3" name="Minus 2"/>
            <p:cNvSpPr/>
            <p:nvPr/>
          </p:nvSpPr>
          <p:spPr bwMode="auto">
            <a:xfrm>
              <a:off x="179512" y="5981700"/>
              <a:ext cx="394662" cy="304800"/>
            </a:xfrm>
            <a:prstGeom prst="mathMinus">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4" name="Plus 3"/>
            <p:cNvSpPr/>
            <p:nvPr/>
          </p:nvSpPr>
          <p:spPr bwMode="auto">
            <a:xfrm>
              <a:off x="8440881" y="5983188"/>
              <a:ext cx="367148" cy="303312"/>
            </a:xfrm>
            <a:prstGeom prst="mathPlus">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5" name="TextBox 4"/>
            <p:cNvSpPr txBox="1"/>
            <p:nvPr/>
          </p:nvSpPr>
          <p:spPr>
            <a:xfrm>
              <a:off x="753616" y="5925234"/>
              <a:ext cx="7706816" cy="369332"/>
            </a:xfrm>
            <a:prstGeom prst="rect">
              <a:avLst/>
            </a:prstGeom>
            <a:noFill/>
          </p:spPr>
          <p:txBody>
            <a:bodyPr wrap="square" rtlCol="0">
              <a:spAutoFit/>
            </a:bodyPr>
            <a:lstStyle/>
            <a:p>
              <a:r>
                <a:rPr lang="en-US" sz="1800"/>
                <a:t>Proteins, negatively charged in alkaline buffer, migrate towards the positive pole.</a:t>
              </a:r>
            </a:p>
          </p:txBody>
        </p:sp>
      </p:grpSp>
      <p:sp>
        <p:nvSpPr>
          <p:cNvPr id="6" name="TextBox 5">
            <a:extLst>
              <a:ext uri="{FF2B5EF4-FFF2-40B4-BE49-F238E27FC236}">
                <a16:creationId xmlns:a16="http://schemas.microsoft.com/office/drawing/2014/main" id="{8B8ACBBE-D1BF-9D94-A635-0601D0CBD53F}"/>
              </a:ext>
            </a:extLst>
          </p:cNvPr>
          <p:cNvSpPr txBox="1"/>
          <p:nvPr/>
        </p:nvSpPr>
        <p:spPr>
          <a:xfrm>
            <a:off x="7627434" y="2064827"/>
            <a:ext cx="747631" cy="3754874"/>
          </a:xfrm>
          <a:prstGeom prst="rect">
            <a:avLst/>
          </a:prstGeom>
          <a:noFill/>
        </p:spPr>
        <p:txBody>
          <a:bodyPr wrap="square" rtlCol="0">
            <a:spAutoFit/>
          </a:bodyPr>
          <a:lstStyle/>
          <a:p>
            <a:r>
              <a:rPr lang="en-CA" sz="3400" dirty="0"/>
              <a:t>FF</a:t>
            </a:r>
          </a:p>
          <a:p>
            <a:r>
              <a:rPr lang="en-CA" sz="3400" dirty="0"/>
              <a:t>FF</a:t>
            </a:r>
          </a:p>
          <a:p>
            <a:r>
              <a:rPr lang="en-CA" sz="3400" dirty="0"/>
              <a:t>FF</a:t>
            </a:r>
          </a:p>
          <a:p>
            <a:r>
              <a:rPr lang="en-CA" sz="3400" dirty="0"/>
              <a:t>FF</a:t>
            </a:r>
          </a:p>
          <a:p>
            <a:r>
              <a:rPr lang="en-CA" sz="3400" dirty="0"/>
              <a:t>FS</a:t>
            </a:r>
          </a:p>
          <a:p>
            <a:r>
              <a:rPr lang="en-CA" sz="3400" dirty="0"/>
              <a:t>SS</a:t>
            </a:r>
          </a:p>
          <a:p>
            <a:r>
              <a:rPr lang="en-CA" sz="3400" dirty="0"/>
              <a:t>SS</a:t>
            </a:r>
          </a:p>
        </p:txBody>
      </p:sp>
    </p:spTree>
    <p:extLst>
      <p:ext uri="{BB962C8B-B14F-4D97-AF65-F5344CB8AC3E}">
        <p14:creationId xmlns:p14="http://schemas.microsoft.com/office/powerpoint/2010/main" val="132119634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Detect multiple Paternity (esterase-1)</a:t>
            </a:r>
            <a:endParaRPr lang="en-US"/>
          </a:p>
        </p:txBody>
      </p:sp>
      <p:sp>
        <p:nvSpPr>
          <p:cNvPr id="3" name="Slide Number Placeholder 2"/>
          <p:cNvSpPr>
            <a:spLocks noGrp="1"/>
          </p:cNvSpPr>
          <p:nvPr>
            <p:ph type="sldNum" sz="quarter" idx="12"/>
          </p:nvPr>
        </p:nvSpPr>
        <p:spPr/>
        <p:txBody>
          <a:bodyPr/>
          <a:lstStyle/>
          <a:p>
            <a:fld id="{A120D2BD-ADA9-8E4F-9CAB-B69F2D0F4F4C}" type="slidenum">
              <a:rPr lang="en-US" smtClean="0"/>
              <a:pPr/>
              <a:t>12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354628999"/>
              </p:ext>
            </p:extLst>
          </p:nvPr>
        </p:nvGraphicFramePr>
        <p:xfrm>
          <a:off x="3539332" y="2087721"/>
          <a:ext cx="4885148" cy="2026920"/>
        </p:xfrm>
        <a:graphic>
          <a:graphicData uri="http://schemas.openxmlformats.org/drawingml/2006/table">
            <a:tbl>
              <a:tblPr>
                <a:tableStyleId>{5C22544A-7EE6-4342-B048-85BDC9FD1C3A}</a:tableStyleId>
              </a:tblPr>
              <a:tblGrid>
                <a:gridCol w="600287">
                  <a:extLst>
                    <a:ext uri="{9D8B030D-6E8A-4147-A177-3AD203B41FA5}">
                      <a16:colId xmlns:a16="http://schemas.microsoft.com/office/drawing/2014/main" val="1952146278"/>
                    </a:ext>
                  </a:extLst>
                </a:gridCol>
                <a:gridCol w="683139">
                  <a:extLst>
                    <a:ext uri="{9D8B030D-6E8A-4147-A177-3AD203B41FA5}">
                      <a16:colId xmlns:a16="http://schemas.microsoft.com/office/drawing/2014/main" val="984863172"/>
                    </a:ext>
                  </a:extLst>
                </a:gridCol>
                <a:gridCol w="600287">
                  <a:extLst>
                    <a:ext uri="{9D8B030D-6E8A-4147-A177-3AD203B41FA5}">
                      <a16:colId xmlns:a16="http://schemas.microsoft.com/office/drawing/2014/main" val="727011448"/>
                    </a:ext>
                  </a:extLst>
                </a:gridCol>
                <a:gridCol w="600287">
                  <a:extLst>
                    <a:ext uri="{9D8B030D-6E8A-4147-A177-3AD203B41FA5}">
                      <a16:colId xmlns:a16="http://schemas.microsoft.com/office/drawing/2014/main" val="157099374"/>
                    </a:ext>
                  </a:extLst>
                </a:gridCol>
                <a:gridCol w="600287">
                  <a:extLst>
                    <a:ext uri="{9D8B030D-6E8A-4147-A177-3AD203B41FA5}">
                      <a16:colId xmlns:a16="http://schemas.microsoft.com/office/drawing/2014/main" val="3431309027"/>
                    </a:ext>
                  </a:extLst>
                </a:gridCol>
                <a:gridCol w="600287">
                  <a:extLst>
                    <a:ext uri="{9D8B030D-6E8A-4147-A177-3AD203B41FA5}">
                      <a16:colId xmlns:a16="http://schemas.microsoft.com/office/drawing/2014/main" val="3392867001"/>
                    </a:ext>
                  </a:extLst>
                </a:gridCol>
                <a:gridCol w="600287">
                  <a:extLst>
                    <a:ext uri="{9D8B030D-6E8A-4147-A177-3AD203B41FA5}">
                      <a16:colId xmlns:a16="http://schemas.microsoft.com/office/drawing/2014/main" val="2545588494"/>
                    </a:ext>
                  </a:extLst>
                </a:gridCol>
                <a:gridCol w="600287">
                  <a:extLst>
                    <a:ext uri="{9D8B030D-6E8A-4147-A177-3AD203B41FA5}">
                      <a16:colId xmlns:a16="http://schemas.microsoft.com/office/drawing/2014/main" val="1364984442"/>
                    </a:ext>
                  </a:extLst>
                </a:gridCol>
              </a:tblGrid>
              <a:tr h="190500">
                <a:tc>
                  <a:txBody>
                    <a:bodyPr/>
                    <a:lstStyle/>
                    <a:p>
                      <a:pPr algn="l" fontAlgn="b"/>
                      <a:r>
                        <a:rPr lang="en-US" sz="1600" u="none" strike="noStrike">
                          <a:effectLst/>
                        </a:rPr>
                        <a:t>Year</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Mother</a:t>
                      </a:r>
                      <a:endParaRPr lang="en-US" sz="1600" b="0" i="0" u="none" strike="noStrike">
                        <a:solidFill>
                          <a:srgbClr val="000000"/>
                        </a:solidFill>
                        <a:effectLst/>
                        <a:latin typeface="Calibri" panose="020F0502020204030204" pitchFamily="34" charset="0"/>
                      </a:endParaRPr>
                    </a:p>
                  </a:txBody>
                  <a:tcPr marL="9525" marR="9525" marT="9525" marB="0" anchor="b"/>
                </a:tc>
                <a:tc gridSpan="6">
                  <a:txBody>
                    <a:bodyPr/>
                    <a:lstStyle/>
                    <a:p>
                      <a:pPr algn="ctr" fontAlgn="b"/>
                      <a:r>
                        <a:rPr lang="en-US" sz="1600" u="none" strike="noStrike">
                          <a:effectLst/>
                        </a:rPr>
                        <a:t>Offspring</a:t>
                      </a:r>
                      <a:endParaRPr lang="en-US" sz="16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1365114"/>
                  </a:ext>
                </a:extLst>
              </a:tr>
              <a:tr h="190500">
                <a:tc>
                  <a:txBody>
                    <a:bodyPr/>
                    <a:lstStyle/>
                    <a:p>
                      <a:pPr algn="l" fontAlgn="b"/>
                      <a:r>
                        <a:rPr lang="en-US" sz="1600" u="none" strike="noStrike">
                          <a:effectLst/>
                        </a:rPr>
                        <a:t>1987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AB</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AD</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87354334"/>
                  </a:ext>
                </a:extLst>
              </a:tr>
              <a:tr h="190500">
                <a:tc>
                  <a:txBody>
                    <a:bodyPr/>
                    <a:lstStyle/>
                    <a:p>
                      <a:pPr algn="l" fontAlgn="b"/>
                      <a:r>
                        <a:rPr lang="en-US" sz="1600" u="none" strike="noStrike">
                          <a:effectLst/>
                        </a:rPr>
                        <a:t>1988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AB</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AB</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AD</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AD</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7958048"/>
                  </a:ext>
                </a:extLst>
              </a:tr>
              <a:tr h="190500">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AB</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AB</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AB</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AC</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AD</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51440631"/>
                  </a:ext>
                </a:extLst>
              </a:tr>
              <a:tr h="190500">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AB</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AB</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AB</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AD</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3427113"/>
                  </a:ext>
                </a:extLst>
              </a:tr>
              <a:tr h="190500">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AB</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AB</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AD</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1095128"/>
                  </a:ext>
                </a:extLst>
              </a:tr>
              <a:tr h="190500">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AB</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AB</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AD</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7449287"/>
                  </a:ext>
                </a:extLst>
              </a:tr>
              <a:tr h="190500">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AB</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AB</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AD</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AD</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AD</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7300043"/>
                  </a:ext>
                </a:extLst>
              </a:tr>
            </a:tbl>
          </a:graphicData>
        </a:graphic>
      </p:graphicFrame>
      <p:sp>
        <p:nvSpPr>
          <p:cNvPr id="5" name="TextBox 4"/>
          <p:cNvSpPr txBox="1"/>
          <p:nvPr/>
        </p:nvSpPr>
        <p:spPr>
          <a:xfrm>
            <a:off x="3397787" y="1702131"/>
            <a:ext cx="5467670" cy="369332"/>
          </a:xfrm>
          <a:prstGeom prst="rect">
            <a:avLst/>
          </a:prstGeom>
          <a:noFill/>
        </p:spPr>
        <p:txBody>
          <a:bodyPr wrap="square" rtlCol="0">
            <a:spAutoFit/>
          </a:bodyPr>
          <a:lstStyle/>
          <a:p>
            <a:r>
              <a:rPr lang="en-CA"/>
              <a:t>Table 3. Litters with multiple paternity in 1987 and 1988.</a:t>
            </a:r>
            <a:endParaRPr lang="en-US"/>
          </a:p>
        </p:txBody>
      </p:sp>
      <p:sp>
        <p:nvSpPr>
          <p:cNvPr id="6" name="TextBox 5"/>
          <p:cNvSpPr txBox="1"/>
          <p:nvPr/>
        </p:nvSpPr>
        <p:spPr>
          <a:xfrm>
            <a:off x="3429001" y="4266426"/>
            <a:ext cx="5257799" cy="461665"/>
          </a:xfrm>
          <a:prstGeom prst="rect">
            <a:avLst/>
          </a:prstGeom>
          <a:noFill/>
        </p:spPr>
        <p:txBody>
          <a:bodyPr wrap="square" rtlCol="0">
            <a:spAutoFit/>
          </a:bodyPr>
          <a:lstStyle/>
          <a:p>
            <a:r>
              <a:rPr lang="en-CA" sz="1200"/>
              <a:t>Xia X, Millar JS. 1991. Genetic evidence of promiscuity in </a:t>
            </a:r>
            <a:r>
              <a:rPr lang="en-CA" sz="1200" i="1"/>
              <a:t>Peromyscus leucopus.</a:t>
            </a:r>
            <a:r>
              <a:rPr lang="en-CA" sz="1200"/>
              <a:t> Behavioral Ecology and Sociobiology 28:171-178.</a:t>
            </a:r>
            <a:endParaRPr lang="en-US" sz="1200"/>
          </a:p>
        </p:txBody>
      </p:sp>
      <p:grpSp>
        <p:nvGrpSpPr>
          <p:cNvPr id="9" name="Group 8"/>
          <p:cNvGrpSpPr/>
          <p:nvPr/>
        </p:nvGrpSpPr>
        <p:grpSpPr>
          <a:xfrm>
            <a:off x="121186" y="1419225"/>
            <a:ext cx="3028950" cy="4648200"/>
            <a:chOff x="5486400" y="1600200"/>
            <a:chExt cx="3028950" cy="4648200"/>
          </a:xfrm>
        </p:grpSpPr>
        <p:pic>
          <p:nvPicPr>
            <p:cNvPr id="7" name="Picture 4" descr="mice-h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00200"/>
              <a:ext cx="302895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white-footed_mou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724400"/>
              <a:ext cx="2057400" cy="13430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39552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Inbreeding/drift &amp; genetic variation</a:t>
            </a:r>
          </a:p>
        </p:txBody>
      </p:sp>
      <p:sp>
        <p:nvSpPr>
          <p:cNvPr id="3" name="Slide Number Placeholder 2"/>
          <p:cNvSpPr>
            <a:spLocks noGrp="1"/>
          </p:cNvSpPr>
          <p:nvPr>
            <p:ph type="sldNum" sz="quarter" idx="12"/>
          </p:nvPr>
        </p:nvSpPr>
        <p:spPr/>
        <p:txBody>
          <a:bodyPr/>
          <a:lstStyle/>
          <a:p>
            <a:fld id="{A120D2BD-ADA9-8E4F-9CAB-B69F2D0F4F4C}" type="slidenum">
              <a:rPr lang="en-US" smtClean="0"/>
              <a:pPr/>
              <a:t>13</a:t>
            </a:fld>
            <a:endParaRPr lang="en-US"/>
          </a:p>
        </p:txBody>
      </p:sp>
      <p:grpSp>
        <p:nvGrpSpPr>
          <p:cNvPr id="4" name="Group 3"/>
          <p:cNvGrpSpPr/>
          <p:nvPr/>
        </p:nvGrpSpPr>
        <p:grpSpPr>
          <a:xfrm>
            <a:off x="4524296" y="969604"/>
            <a:ext cx="4187886" cy="5481541"/>
            <a:chOff x="6587035" y="1189113"/>
            <a:chExt cx="2464616" cy="4076190"/>
          </a:xfrm>
        </p:grpSpPr>
        <p:pic>
          <p:nvPicPr>
            <p:cNvPr id="5" name="Picture 3" descr="cat-finpri"/>
            <p:cNvPicPr>
              <a:picLocks noChangeAspect="1" noChangeArrowheads="1"/>
            </p:cNvPicPr>
            <p:nvPr/>
          </p:nvPicPr>
          <p:blipFill>
            <a:blip r:embed="rId2">
              <a:extLst>
                <a:ext uri="{28A0092B-C50C-407E-A947-70E740481C1C}">
                  <a14:useLocalDpi xmlns:a14="http://schemas.microsoft.com/office/drawing/2010/main" val="0"/>
                </a:ext>
              </a:extLst>
            </a:blip>
            <a:srcRect t="6686"/>
            <a:stretch>
              <a:fillRect/>
            </a:stretch>
          </p:blipFill>
          <p:spPr bwMode="auto">
            <a:xfrm>
              <a:off x="6587035" y="1426202"/>
              <a:ext cx="2464616" cy="17856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at-finpri2"/>
            <p:cNvPicPr>
              <a:picLocks noChangeAspect="1" noChangeArrowheads="1"/>
            </p:cNvPicPr>
            <p:nvPr/>
          </p:nvPicPr>
          <p:blipFill>
            <a:blip r:embed="rId3">
              <a:extLst>
                <a:ext uri="{28A0092B-C50C-407E-A947-70E740481C1C}">
                  <a14:useLocalDpi xmlns:a14="http://schemas.microsoft.com/office/drawing/2010/main" val="0"/>
                </a:ext>
              </a:extLst>
            </a:blip>
            <a:srcRect t="6796"/>
            <a:stretch>
              <a:fillRect/>
            </a:stretch>
          </p:blipFill>
          <p:spPr bwMode="auto">
            <a:xfrm>
              <a:off x="6631847" y="3510550"/>
              <a:ext cx="2419804" cy="175475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6991438" y="3290589"/>
              <a:ext cx="4981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a:t>Gir</a:t>
              </a:r>
            </a:p>
          </p:txBody>
        </p:sp>
        <p:sp>
          <p:nvSpPr>
            <p:cNvPr id="8" name="Rectangle 7"/>
            <p:cNvSpPr/>
            <p:nvPr/>
          </p:nvSpPr>
          <p:spPr>
            <a:xfrm>
              <a:off x="6631846" y="1189113"/>
              <a:ext cx="915635" cy="307777"/>
            </a:xfrm>
            <a:prstGeom prst="rect">
              <a:avLst/>
            </a:prstGeom>
          </p:spPr>
          <p:txBody>
            <a:bodyPr wrap="none">
              <a:spAutoFit/>
            </a:bodyPr>
            <a:lstStyle/>
            <a:p>
              <a:r>
                <a:rPr lang="en-US" altLang="en-US" sz="1400"/>
                <a:t>Serengeti </a:t>
              </a:r>
              <a:endParaRPr lang="en-US" sz="1400"/>
            </a:p>
          </p:txBody>
        </p:sp>
      </p:grpSp>
      <p:grpSp>
        <p:nvGrpSpPr>
          <p:cNvPr id="35" name="Group 34"/>
          <p:cNvGrpSpPr/>
          <p:nvPr/>
        </p:nvGrpSpPr>
        <p:grpSpPr>
          <a:xfrm>
            <a:off x="231354" y="2269471"/>
            <a:ext cx="3272010" cy="376245"/>
            <a:chOff x="231354" y="2820316"/>
            <a:chExt cx="3272010" cy="376245"/>
          </a:xfrm>
        </p:grpSpPr>
        <p:cxnSp>
          <p:nvCxnSpPr>
            <p:cNvPr id="11" name="Straight Connector 10"/>
            <p:cNvCxnSpPr/>
            <p:nvPr/>
          </p:nvCxnSpPr>
          <p:spPr>
            <a:xfrm>
              <a:off x="231354" y="3007602"/>
              <a:ext cx="327201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57200" y="2941501"/>
              <a:ext cx="396607" cy="1322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432193" y="2937828"/>
              <a:ext cx="396607" cy="1322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457200" y="2820316"/>
              <a:ext cx="313981" cy="66101"/>
            </a:xfrm>
            <a:prstGeom prst="rightArrow">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Left Arrow 19"/>
            <p:cNvSpPr/>
            <p:nvPr/>
          </p:nvSpPr>
          <p:spPr>
            <a:xfrm>
              <a:off x="1520328" y="3133756"/>
              <a:ext cx="308472" cy="62805"/>
            </a:xfrm>
            <a:prstGeom prst="leftArrow">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231354" y="3215084"/>
            <a:ext cx="3272010" cy="365228"/>
            <a:chOff x="231354" y="3468474"/>
            <a:chExt cx="3272010" cy="365228"/>
          </a:xfrm>
        </p:grpSpPr>
        <p:cxnSp>
          <p:nvCxnSpPr>
            <p:cNvPr id="14" name="Straight Connector 13"/>
            <p:cNvCxnSpPr/>
            <p:nvPr/>
          </p:nvCxnSpPr>
          <p:spPr>
            <a:xfrm>
              <a:off x="231354" y="3645500"/>
              <a:ext cx="327201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57200" y="3579399"/>
              <a:ext cx="396607" cy="1322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908453" y="3574644"/>
              <a:ext cx="396607" cy="1322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499430" y="3468474"/>
              <a:ext cx="313981" cy="66101"/>
            </a:xfrm>
            <a:prstGeom prst="rightArrow">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Left Arrow 21"/>
            <p:cNvSpPr/>
            <p:nvPr/>
          </p:nvSpPr>
          <p:spPr>
            <a:xfrm>
              <a:off x="2972719" y="3770897"/>
              <a:ext cx="308472" cy="62805"/>
            </a:xfrm>
            <a:prstGeom prst="leftArrow">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231354" y="4118469"/>
            <a:ext cx="3272010" cy="351151"/>
            <a:chOff x="231354" y="4118469"/>
            <a:chExt cx="3272010" cy="351151"/>
          </a:xfrm>
        </p:grpSpPr>
        <p:cxnSp>
          <p:nvCxnSpPr>
            <p:cNvPr id="17" name="Straight Connector 16"/>
            <p:cNvCxnSpPr/>
            <p:nvPr/>
          </p:nvCxnSpPr>
          <p:spPr>
            <a:xfrm>
              <a:off x="231354" y="4287822"/>
              <a:ext cx="3272010"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457200" y="4221721"/>
              <a:ext cx="396607" cy="1322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980282" y="4218048"/>
              <a:ext cx="396607" cy="1322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a:off x="488413" y="4118469"/>
              <a:ext cx="313981" cy="66101"/>
            </a:xfrm>
            <a:prstGeom prst="rightArrow">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Left Arrow 23"/>
            <p:cNvSpPr/>
            <p:nvPr/>
          </p:nvSpPr>
          <p:spPr>
            <a:xfrm>
              <a:off x="1980282" y="4406815"/>
              <a:ext cx="308472" cy="62805"/>
            </a:xfrm>
            <a:prstGeom prst="leftArrow">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TextBox 24"/>
          <p:cNvSpPr txBox="1"/>
          <p:nvPr/>
        </p:nvSpPr>
        <p:spPr>
          <a:xfrm>
            <a:off x="136314" y="1136111"/>
            <a:ext cx="3272010" cy="646331"/>
          </a:xfrm>
          <a:prstGeom prst="rect">
            <a:avLst/>
          </a:prstGeom>
          <a:noFill/>
        </p:spPr>
        <p:txBody>
          <a:bodyPr wrap="square" rtlCol="0">
            <a:spAutoFit/>
          </a:bodyPr>
          <a:lstStyle/>
          <a:p>
            <a:r>
              <a:rPr lang="en-US" dirty="0"/>
              <a:t>Three individuals with fragment length polymorphism</a:t>
            </a:r>
          </a:p>
        </p:txBody>
      </p:sp>
      <p:sp>
        <p:nvSpPr>
          <p:cNvPr id="26" name="TextBox 25"/>
          <p:cNvSpPr txBox="1"/>
          <p:nvPr/>
        </p:nvSpPr>
        <p:spPr>
          <a:xfrm>
            <a:off x="813411" y="5272307"/>
            <a:ext cx="1917817" cy="369332"/>
          </a:xfrm>
          <a:prstGeom prst="rect">
            <a:avLst/>
          </a:prstGeom>
          <a:noFill/>
        </p:spPr>
        <p:txBody>
          <a:bodyPr wrap="square" rtlCol="0">
            <a:spAutoFit/>
          </a:bodyPr>
          <a:lstStyle/>
          <a:p>
            <a:r>
              <a:rPr lang="en-US" dirty="0"/>
              <a:t>Conserved region</a:t>
            </a:r>
          </a:p>
        </p:txBody>
      </p:sp>
      <p:sp>
        <p:nvSpPr>
          <p:cNvPr id="27" name="TextBox 26"/>
          <p:cNvSpPr txBox="1"/>
          <p:nvPr/>
        </p:nvSpPr>
        <p:spPr>
          <a:xfrm>
            <a:off x="825670" y="5711804"/>
            <a:ext cx="2677694" cy="923330"/>
          </a:xfrm>
          <a:prstGeom prst="rect">
            <a:avLst/>
          </a:prstGeom>
          <a:noFill/>
        </p:spPr>
        <p:txBody>
          <a:bodyPr wrap="square" rtlCol="0">
            <a:spAutoFit/>
          </a:bodyPr>
          <a:lstStyle/>
          <a:p>
            <a:r>
              <a:rPr lang="en-US"/>
              <a:t>Forward and reverse PCR primers to amplify the fragment (colored yellow)</a:t>
            </a:r>
          </a:p>
        </p:txBody>
      </p:sp>
      <p:sp>
        <p:nvSpPr>
          <p:cNvPr id="32" name="Rectangle 31"/>
          <p:cNvSpPr/>
          <p:nvPr/>
        </p:nvSpPr>
        <p:spPr>
          <a:xfrm>
            <a:off x="361720" y="5369623"/>
            <a:ext cx="396607" cy="1322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ight Arrow 32"/>
          <p:cNvSpPr/>
          <p:nvPr/>
        </p:nvSpPr>
        <p:spPr>
          <a:xfrm>
            <a:off x="409456" y="5981848"/>
            <a:ext cx="313981" cy="66101"/>
          </a:xfrm>
          <a:prstGeom prst="rightArrow">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Left Arrow 33"/>
          <p:cNvSpPr/>
          <p:nvPr/>
        </p:nvSpPr>
        <p:spPr>
          <a:xfrm>
            <a:off x="414050" y="6149007"/>
            <a:ext cx="308472" cy="62805"/>
          </a:xfrm>
          <a:prstGeom prst="leftArrow">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p:cNvCxnSpPr>
            <a:stCxn id="9" idx="3"/>
            <a:endCxn id="12" idx="1"/>
          </p:cNvCxnSpPr>
          <p:nvPr/>
        </p:nvCxnSpPr>
        <p:spPr>
          <a:xfrm flipV="1">
            <a:off x="853807" y="2453084"/>
            <a:ext cx="578386" cy="3673"/>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5" idx="1"/>
          </p:cNvCxnSpPr>
          <p:nvPr/>
        </p:nvCxnSpPr>
        <p:spPr>
          <a:xfrm>
            <a:off x="853807" y="3380957"/>
            <a:ext cx="2054646" cy="6398"/>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18" idx="1"/>
          </p:cNvCxnSpPr>
          <p:nvPr/>
        </p:nvCxnSpPr>
        <p:spPr>
          <a:xfrm flipV="1">
            <a:off x="838658" y="4284149"/>
            <a:ext cx="1141624" cy="49"/>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87287" y="1950255"/>
            <a:ext cx="1487277" cy="369332"/>
          </a:xfrm>
          <a:prstGeom prst="rect">
            <a:avLst/>
          </a:prstGeom>
          <a:noFill/>
        </p:spPr>
        <p:txBody>
          <a:bodyPr wrap="square" rtlCol="0">
            <a:spAutoFit/>
          </a:bodyPr>
          <a:lstStyle/>
          <a:p>
            <a:r>
              <a:rPr lang="en-US"/>
              <a:t>Individual 1:</a:t>
            </a:r>
          </a:p>
        </p:txBody>
      </p:sp>
      <p:sp>
        <p:nvSpPr>
          <p:cNvPr id="45" name="TextBox 44"/>
          <p:cNvSpPr txBox="1"/>
          <p:nvPr/>
        </p:nvSpPr>
        <p:spPr>
          <a:xfrm>
            <a:off x="187286" y="2915494"/>
            <a:ext cx="1487277" cy="369332"/>
          </a:xfrm>
          <a:prstGeom prst="rect">
            <a:avLst/>
          </a:prstGeom>
          <a:noFill/>
        </p:spPr>
        <p:txBody>
          <a:bodyPr wrap="square" rtlCol="0">
            <a:spAutoFit/>
          </a:bodyPr>
          <a:lstStyle/>
          <a:p>
            <a:r>
              <a:rPr lang="en-US"/>
              <a:t>Individual 2:</a:t>
            </a:r>
          </a:p>
        </p:txBody>
      </p:sp>
      <p:sp>
        <p:nvSpPr>
          <p:cNvPr id="46" name="TextBox 45"/>
          <p:cNvSpPr txBox="1"/>
          <p:nvPr/>
        </p:nvSpPr>
        <p:spPr>
          <a:xfrm>
            <a:off x="187285" y="3821175"/>
            <a:ext cx="1487277" cy="369332"/>
          </a:xfrm>
          <a:prstGeom prst="rect">
            <a:avLst/>
          </a:prstGeom>
          <a:noFill/>
        </p:spPr>
        <p:txBody>
          <a:bodyPr wrap="square" rtlCol="0">
            <a:spAutoFit/>
          </a:bodyPr>
          <a:lstStyle/>
          <a:p>
            <a:r>
              <a:rPr lang="en-US"/>
              <a:t>Individual 3:</a:t>
            </a:r>
          </a:p>
        </p:txBody>
      </p:sp>
      <p:cxnSp>
        <p:nvCxnSpPr>
          <p:cNvPr id="10" name="Straight Connector 9">
            <a:extLst>
              <a:ext uri="{FF2B5EF4-FFF2-40B4-BE49-F238E27FC236}">
                <a16:creationId xmlns:a16="http://schemas.microsoft.com/office/drawing/2014/main" id="{37DE9A2A-D570-9C7D-F792-EE8AB3267396}"/>
              </a:ext>
            </a:extLst>
          </p:cNvPr>
          <p:cNvCxnSpPr>
            <a:cxnSpLocks/>
          </p:cNvCxnSpPr>
          <p:nvPr/>
        </p:nvCxnSpPr>
        <p:spPr>
          <a:xfrm flipV="1">
            <a:off x="361720" y="5090824"/>
            <a:ext cx="409461" cy="49"/>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4D96E290-EC6A-4D01-F256-FA72B0008739}"/>
              </a:ext>
            </a:extLst>
          </p:cNvPr>
          <p:cNvSpPr txBox="1"/>
          <p:nvPr/>
        </p:nvSpPr>
        <p:spPr>
          <a:xfrm>
            <a:off x="802394" y="4898355"/>
            <a:ext cx="1917817" cy="369332"/>
          </a:xfrm>
          <a:prstGeom prst="rect">
            <a:avLst/>
          </a:prstGeom>
          <a:noFill/>
        </p:spPr>
        <p:txBody>
          <a:bodyPr wrap="square" rtlCol="0">
            <a:spAutoFit/>
          </a:bodyPr>
          <a:lstStyle/>
          <a:p>
            <a:r>
              <a:rPr lang="en-US" dirty="0"/>
              <a:t>Repeated DNA</a:t>
            </a:r>
          </a:p>
        </p:txBody>
      </p:sp>
      <p:sp>
        <p:nvSpPr>
          <p:cNvPr id="38" name="TextBox 37">
            <a:extLst>
              <a:ext uri="{FF2B5EF4-FFF2-40B4-BE49-F238E27FC236}">
                <a16:creationId xmlns:a16="http://schemas.microsoft.com/office/drawing/2014/main" id="{04109B64-EBA4-7320-1986-21E6783D2846}"/>
              </a:ext>
            </a:extLst>
          </p:cNvPr>
          <p:cNvSpPr txBox="1"/>
          <p:nvPr/>
        </p:nvSpPr>
        <p:spPr>
          <a:xfrm>
            <a:off x="4524296" y="6431892"/>
            <a:ext cx="2028904" cy="276999"/>
          </a:xfrm>
          <a:prstGeom prst="rect">
            <a:avLst/>
          </a:prstGeom>
          <a:noFill/>
        </p:spPr>
        <p:txBody>
          <a:bodyPr wrap="square" rtlCol="0">
            <a:spAutoFit/>
          </a:bodyPr>
          <a:lstStyle/>
          <a:p>
            <a:r>
              <a:rPr lang="en-CA" sz="1200" dirty="0"/>
              <a:t>Gilbert DA et al., 1991. JH</a:t>
            </a:r>
          </a:p>
        </p:txBody>
      </p:sp>
    </p:spTree>
    <p:extLst>
      <p:ext uri="{BB962C8B-B14F-4D97-AF65-F5344CB8AC3E}">
        <p14:creationId xmlns:p14="http://schemas.microsoft.com/office/powerpoint/2010/main" val="680779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Applications of DNA fingerprinting</a:t>
            </a:r>
          </a:p>
        </p:txBody>
      </p:sp>
      <p:sp>
        <p:nvSpPr>
          <p:cNvPr id="4" name="Content Placeholder 3"/>
          <p:cNvSpPr>
            <a:spLocks noGrp="1"/>
          </p:cNvSpPr>
          <p:nvPr>
            <p:ph idx="1"/>
          </p:nvPr>
        </p:nvSpPr>
        <p:spPr/>
        <p:txBody>
          <a:bodyPr>
            <a:normAutofit fontScale="85000" lnSpcReduction="20000"/>
          </a:bodyPr>
          <a:lstStyle/>
          <a:p>
            <a:r>
              <a:rPr lang="en-US" dirty="0"/>
              <a:t>Forensics (Alec Jeffreys)</a:t>
            </a:r>
          </a:p>
          <a:p>
            <a:pPr lvl="1"/>
            <a:r>
              <a:rPr lang="en-US" dirty="0"/>
              <a:t>Family relationship</a:t>
            </a:r>
          </a:p>
          <a:p>
            <a:pPr lvl="1"/>
            <a:r>
              <a:rPr lang="en-US" dirty="0"/>
              <a:t>Criminal identification</a:t>
            </a:r>
          </a:p>
          <a:p>
            <a:r>
              <a:rPr lang="en-US" dirty="0"/>
              <a:t>Where is this salmon from?</a:t>
            </a:r>
          </a:p>
          <a:p>
            <a:pPr lvl="1"/>
            <a:r>
              <a:rPr lang="en-US" dirty="0"/>
              <a:t>Pacific salmon stock represents important resources for west coast fishermen in both US and Canada</a:t>
            </a:r>
          </a:p>
          <a:p>
            <a:pPr lvl="1"/>
            <a:r>
              <a:rPr lang="en-US" dirty="0"/>
              <a:t>Overfish can causing serious problems</a:t>
            </a:r>
          </a:p>
          <a:p>
            <a:pPr lvl="1"/>
            <a:r>
              <a:rPr lang="en-US" dirty="0"/>
              <a:t>Given N salmon that can be harvested from the Pacific salmon stock, what proportion (p) should be allocated to US fishermen and (1-p) to Canadian fishermen?</a:t>
            </a:r>
          </a:p>
          <a:p>
            <a:pPr lvl="1"/>
            <a:r>
              <a:rPr lang="en-US" dirty="0"/>
              <a:t>What is a fair p?</a:t>
            </a:r>
          </a:p>
          <a:p>
            <a:pPr lvl="1"/>
            <a:r>
              <a:rPr lang="en-US" dirty="0"/>
              <a:t>The equity principle of allocation</a:t>
            </a:r>
          </a:p>
          <a:p>
            <a:r>
              <a:rPr lang="en-US" dirty="0"/>
              <a:t>Disease diagnosis</a:t>
            </a:r>
          </a:p>
        </p:txBody>
      </p:sp>
      <p:sp>
        <p:nvSpPr>
          <p:cNvPr id="3" name="Slide Number Placeholder 2"/>
          <p:cNvSpPr>
            <a:spLocks noGrp="1"/>
          </p:cNvSpPr>
          <p:nvPr>
            <p:ph type="sldNum" sz="quarter" idx="12"/>
          </p:nvPr>
        </p:nvSpPr>
        <p:spPr/>
        <p:txBody>
          <a:bodyPr/>
          <a:lstStyle/>
          <a:p>
            <a:fld id="{A120D2BD-ADA9-8E4F-9CAB-B69F2D0F4F4C}" type="slidenum">
              <a:rPr lang="en-US" smtClean="0"/>
              <a:pPr/>
              <a:t>14</a:t>
            </a:fld>
            <a:endParaRPr lang="en-US"/>
          </a:p>
        </p:txBody>
      </p:sp>
    </p:spTree>
    <p:extLst>
      <p:ext uri="{BB962C8B-B14F-4D97-AF65-F5344CB8AC3E}">
        <p14:creationId xmlns:p14="http://schemas.microsoft.com/office/powerpoint/2010/main" val="2540113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00ADD-AAD1-651B-A67E-803A0B6A92FB}"/>
              </a:ext>
            </a:extLst>
          </p:cNvPr>
          <p:cNvSpPr>
            <a:spLocks noGrp="1"/>
          </p:cNvSpPr>
          <p:nvPr>
            <p:ph type="title"/>
          </p:nvPr>
        </p:nvSpPr>
        <p:spPr/>
        <p:txBody>
          <a:bodyPr>
            <a:normAutofit fontScale="90000"/>
          </a:bodyPr>
          <a:lstStyle/>
          <a:p>
            <a:r>
              <a:rPr lang="en-CA" dirty="0"/>
              <a:t>Identification of bacterial pathogen</a:t>
            </a:r>
          </a:p>
        </p:txBody>
      </p:sp>
      <p:sp>
        <p:nvSpPr>
          <p:cNvPr id="3" name="Slide Number Placeholder 2">
            <a:extLst>
              <a:ext uri="{FF2B5EF4-FFF2-40B4-BE49-F238E27FC236}">
                <a16:creationId xmlns:a16="http://schemas.microsoft.com/office/drawing/2014/main" id="{97E84351-F7CB-FF30-F915-D99E719949CC}"/>
              </a:ext>
            </a:extLst>
          </p:cNvPr>
          <p:cNvSpPr>
            <a:spLocks noGrp="1"/>
          </p:cNvSpPr>
          <p:nvPr>
            <p:ph type="sldNum" sz="quarter" idx="12"/>
          </p:nvPr>
        </p:nvSpPr>
        <p:spPr/>
        <p:txBody>
          <a:bodyPr/>
          <a:lstStyle/>
          <a:p>
            <a:fld id="{A120D2BD-ADA9-8E4F-9CAB-B69F2D0F4F4C}" type="slidenum">
              <a:rPr lang="en-US" smtClean="0"/>
              <a:pPr/>
              <a:t>15</a:t>
            </a:fld>
            <a:endParaRPr lang="en-US"/>
          </a:p>
        </p:txBody>
      </p:sp>
      <p:pic>
        <p:nvPicPr>
          <p:cNvPr id="5" name="Picture 4">
            <a:extLst>
              <a:ext uri="{FF2B5EF4-FFF2-40B4-BE49-F238E27FC236}">
                <a16:creationId xmlns:a16="http://schemas.microsoft.com/office/drawing/2014/main" id="{9FC60EF1-805E-9D28-9AC4-F7DBE19BB939}"/>
              </a:ext>
            </a:extLst>
          </p:cNvPr>
          <p:cNvPicPr>
            <a:picLocks noChangeAspect="1"/>
          </p:cNvPicPr>
          <p:nvPr/>
        </p:nvPicPr>
        <p:blipFill>
          <a:blip r:embed="rId3"/>
          <a:stretch>
            <a:fillRect/>
          </a:stretch>
        </p:blipFill>
        <p:spPr>
          <a:xfrm>
            <a:off x="0" y="996666"/>
            <a:ext cx="6008001" cy="5795146"/>
          </a:xfrm>
          <a:prstGeom prst="rect">
            <a:avLst/>
          </a:prstGeom>
        </p:spPr>
      </p:pic>
      <p:sp>
        <p:nvSpPr>
          <p:cNvPr id="6" name="TextBox 5">
            <a:extLst>
              <a:ext uri="{FF2B5EF4-FFF2-40B4-BE49-F238E27FC236}">
                <a16:creationId xmlns:a16="http://schemas.microsoft.com/office/drawing/2014/main" id="{5D749629-8036-A684-19CD-09FEDC803EE6}"/>
              </a:ext>
            </a:extLst>
          </p:cNvPr>
          <p:cNvSpPr txBox="1"/>
          <p:nvPr/>
        </p:nvSpPr>
        <p:spPr>
          <a:xfrm>
            <a:off x="6119446" y="1222131"/>
            <a:ext cx="2813539" cy="4770537"/>
          </a:xfrm>
          <a:prstGeom prst="rect">
            <a:avLst/>
          </a:prstGeom>
          <a:noFill/>
        </p:spPr>
        <p:txBody>
          <a:bodyPr wrap="square" rtlCol="0">
            <a:spAutoFit/>
          </a:bodyPr>
          <a:lstStyle/>
          <a:p>
            <a:r>
              <a:rPr lang="en-CA" sz="1600" dirty="0"/>
              <a:t>Fig. 2. Agarose gel electrophoresis through a 1% gel of 3</a:t>
            </a:r>
            <a:r>
              <a:rPr lang="el-GR" sz="1600" dirty="0"/>
              <a:t>μ</a:t>
            </a:r>
            <a:r>
              <a:rPr lang="en-CA" sz="1600" dirty="0"/>
              <a:t>g mycobacterial DNA digested with </a:t>
            </a:r>
            <a:r>
              <a:rPr lang="en-CA" sz="1600" i="1" dirty="0" err="1"/>
              <a:t>Pst</a:t>
            </a:r>
            <a:r>
              <a:rPr lang="en-CA" sz="1600" dirty="0" err="1"/>
              <a:t>I</a:t>
            </a:r>
            <a:r>
              <a:rPr lang="en-CA" sz="1600" dirty="0"/>
              <a:t>. Bacteriophage </a:t>
            </a:r>
            <a:r>
              <a:rPr lang="el-GR" sz="1600" dirty="0"/>
              <a:t>λ</a:t>
            </a:r>
            <a:r>
              <a:rPr lang="en-CA" sz="1600" dirty="0"/>
              <a:t> DNA digested with </a:t>
            </a:r>
            <a:r>
              <a:rPr lang="en-CA" sz="1600" i="1" dirty="0" err="1"/>
              <a:t>Hin</a:t>
            </a:r>
            <a:r>
              <a:rPr lang="en-CA" sz="1600" dirty="0" err="1"/>
              <a:t>dIII</a:t>
            </a:r>
            <a:r>
              <a:rPr lang="en-CA" sz="1600" dirty="0"/>
              <a:t> and </a:t>
            </a:r>
            <a:r>
              <a:rPr lang="en-CA" sz="1600" i="1" dirty="0" err="1"/>
              <a:t>Eco</a:t>
            </a:r>
            <a:r>
              <a:rPr lang="en-CA" sz="1600" dirty="0" err="1"/>
              <a:t>RI</a:t>
            </a:r>
            <a:r>
              <a:rPr lang="en-CA" sz="1600" dirty="0"/>
              <a:t> was used as size markers (lane a). Lanes: (b) </a:t>
            </a:r>
            <a:r>
              <a:rPr lang="en-CA" sz="1600" i="1" dirty="0"/>
              <a:t>E. coli</a:t>
            </a:r>
            <a:r>
              <a:rPr lang="en-CA" sz="1600" dirty="0"/>
              <a:t>; (c) </a:t>
            </a:r>
            <a:r>
              <a:rPr lang="en-CA" sz="1600" i="1" dirty="0"/>
              <a:t>M. smegmatis</a:t>
            </a:r>
            <a:r>
              <a:rPr lang="en-CA" sz="1600" dirty="0"/>
              <a:t>; (d) </a:t>
            </a:r>
            <a:r>
              <a:rPr lang="en-CA" sz="1600" i="1" dirty="0"/>
              <a:t>M. </a:t>
            </a:r>
            <a:r>
              <a:rPr lang="en-CA" sz="1600" i="1" dirty="0" err="1"/>
              <a:t>phlei</a:t>
            </a:r>
            <a:r>
              <a:rPr lang="en-CA" sz="1600" dirty="0"/>
              <a:t>; (e) </a:t>
            </a:r>
            <a:r>
              <a:rPr lang="en-CA" sz="1600" i="1" dirty="0"/>
              <a:t>M. </a:t>
            </a:r>
            <a:r>
              <a:rPr lang="en-CA" sz="1600" i="1" dirty="0" err="1"/>
              <a:t>scrojulaceum</a:t>
            </a:r>
            <a:r>
              <a:rPr lang="en-CA" sz="1600" dirty="0"/>
              <a:t>; (f) </a:t>
            </a:r>
            <a:r>
              <a:rPr lang="en-CA" sz="1600" i="1" dirty="0"/>
              <a:t>M. </a:t>
            </a:r>
            <a:r>
              <a:rPr lang="en-CA" sz="1600" i="1" dirty="0" err="1"/>
              <a:t>marinum</a:t>
            </a:r>
            <a:r>
              <a:rPr lang="en-CA" sz="1600" dirty="0"/>
              <a:t>; (g) </a:t>
            </a:r>
            <a:r>
              <a:rPr lang="en-CA" sz="1600" i="1" dirty="0"/>
              <a:t>M. </a:t>
            </a:r>
            <a:r>
              <a:rPr lang="en-CA" sz="1600" i="1" dirty="0" err="1"/>
              <a:t>lepraemurium</a:t>
            </a:r>
            <a:r>
              <a:rPr lang="en-CA" sz="1600" dirty="0"/>
              <a:t>; </a:t>
            </a:r>
            <a:r>
              <a:rPr lang="en-CA" sz="1600" dirty="0">
                <a:solidFill>
                  <a:srgbClr val="FF0000"/>
                </a:solidFill>
              </a:rPr>
              <a:t>(h) </a:t>
            </a:r>
            <a:r>
              <a:rPr lang="en-CA" sz="1600" i="1" dirty="0">
                <a:solidFill>
                  <a:srgbClr val="FF0000"/>
                </a:solidFill>
              </a:rPr>
              <a:t>M. tuberculosis</a:t>
            </a:r>
            <a:r>
              <a:rPr lang="en-CA" sz="1600" dirty="0">
                <a:solidFill>
                  <a:srgbClr val="FF0000"/>
                </a:solidFill>
              </a:rPr>
              <a:t> H37Rv; (</a:t>
            </a:r>
            <a:r>
              <a:rPr lang="en-CA" sz="1600" dirty="0" err="1">
                <a:solidFill>
                  <a:srgbClr val="FF0000"/>
                </a:solidFill>
              </a:rPr>
              <a:t>i</a:t>
            </a:r>
            <a:r>
              <a:rPr lang="en-CA" sz="1600" dirty="0">
                <a:solidFill>
                  <a:srgbClr val="FF0000"/>
                </a:solidFill>
              </a:rPr>
              <a:t>) </a:t>
            </a:r>
            <a:r>
              <a:rPr lang="en-CA" sz="1600" i="1" dirty="0">
                <a:solidFill>
                  <a:srgbClr val="FF0000"/>
                </a:solidFill>
              </a:rPr>
              <a:t>M. tuberculosis</a:t>
            </a:r>
            <a:r>
              <a:rPr lang="en-CA" sz="1600" dirty="0">
                <a:solidFill>
                  <a:srgbClr val="FF0000"/>
                </a:solidFill>
              </a:rPr>
              <a:t> H37Ra; (j) </a:t>
            </a:r>
            <a:r>
              <a:rPr lang="en-CA" sz="1600" i="1" dirty="0">
                <a:solidFill>
                  <a:srgbClr val="FF0000"/>
                </a:solidFill>
              </a:rPr>
              <a:t>M. tuberculosis</a:t>
            </a:r>
            <a:r>
              <a:rPr lang="en-CA" sz="1600" dirty="0">
                <a:solidFill>
                  <a:srgbClr val="FF0000"/>
                </a:solidFill>
              </a:rPr>
              <a:t> H4Ra; </a:t>
            </a:r>
            <a:r>
              <a:rPr lang="en-CA" sz="1600" dirty="0"/>
              <a:t>(k) </a:t>
            </a:r>
            <a:r>
              <a:rPr lang="en-CA" sz="1600" i="1" dirty="0"/>
              <a:t>M. avium</a:t>
            </a:r>
            <a:r>
              <a:rPr lang="en-CA" sz="1600" dirty="0"/>
              <a:t> no. 214; (1) M. avium no. 8063; (m) </a:t>
            </a:r>
            <a:r>
              <a:rPr lang="en-CA" sz="1600" i="1" dirty="0"/>
              <a:t>M. </a:t>
            </a:r>
            <a:r>
              <a:rPr lang="en-CA" sz="1600" i="1" dirty="0" err="1"/>
              <a:t>intracellulare</a:t>
            </a:r>
            <a:r>
              <a:rPr lang="en-CA" sz="1600" dirty="0"/>
              <a:t>; (n) ‘</a:t>
            </a:r>
            <a:r>
              <a:rPr lang="en-CA" sz="1600" i="1" dirty="0"/>
              <a:t>M. </a:t>
            </a:r>
            <a:r>
              <a:rPr lang="en-CA" sz="1600" i="1" dirty="0" err="1"/>
              <a:t>lufu</a:t>
            </a:r>
            <a:r>
              <a:rPr lang="en-CA" sz="1600" dirty="0"/>
              <a:t>’.</a:t>
            </a:r>
          </a:p>
          <a:p>
            <a:endParaRPr lang="en-CA" sz="1600" dirty="0"/>
          </a:p>
          <a:p>
            <a:r>
              <a:rPr lang="en-CA" sz="1200" dirty="0"/>
              <a:t>Patel et al. 1986. JGM</a:t>
            </a:r>
          </a:p>
        </p:txBody>
      </p:sp>
      <p:sp>
        <p:nvSpPr>
          <p:cNvPr id="4" name="Rectangle 3">
            <a:extLst>
              <a:ext uri="{FF2B5EF4-FFF2-40B4-BE49-F238E27FC236}">
                <a16:creationId xmlns:a16="http://schemas.microsoft.com/office/drawing/2014/main" id="{8DEA347A-61C5-A003-6CCA-AB742BC048EF}"/>
              </a:ext>
            </a:extLst>
          </p:cNvPr>
          <p:cNvSpPr/>
          <p:nvPr/>
        </p:nvSpPr>
        <p:spPr>
          <a:xfrm>
            <a:off x="3300984" y="996666"/>
            <a:ext cx="1110996" cy="579514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67228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70" t="14410" r="2080"/>
          <a:stretch/>
        </p:blipFill>
        <p:spPr bwMode="auto">
          <a:xfrm>
            <a:off x="693964" y="1216482"/>
            <a:ext cx="8286750" cy="2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 Box 3"/>
          <p:cNvSpPr txBox="1">
            <a:spLocks noChangeArrowheads="1"/>
          </p:cNvSpPr>
          <p:nvPr/>
        </p:nvSpPr>
        <p:spPr bwMode="auto">
          <a:xfrm>
            <a:off x="4735286" y="6182730"/>
            <a:ext cx="4297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0">
                <a:solidFill>
                  <a:srgbClr val="0000FF"/>
                </a:solidFill>
                <a:latin typeface="Comic Sans MS" panose="030F0702030302020204" pitchFamily="66" charset="0"/>
              </a:rPr>
              <a:t>Figure from Graur and Li (2000), original data from Kreitman </a:t>
            </a:r>
            <a:r>
              <a:rPr lang="en-US" altLang="en-US" sz="1200" b="0" dirty="0">
                <a:solidFill>
                  <a:srgbClr val="0000FF"/>
                </a:solidFill>
                <a:latin typeface="Comic Sans MS" panose="030F0702030302020204" pitchFamily="66" charset="0"/>
              </a:rPr>
              <a:t>(1983) Polymorphic sites in Drosophila </a:t>
            </a:r>
            <a:r>
              <a:rPr lang="en-US" altLang="en-US" sz="1200" b="0" i="1" dirty="0" err="1">
                <a:solidFill>
                  <a:srgbClr val="0000FF"/>
                </a:solidFill>
                <a:latin typeface="Comic Sans MS" panose="030F0702030302020204" pitchFamily="66" charset="0"/>
              </a:rPr>
              <a:t>Adh</a:t>
            </a:r>
            <a:r>
              <a:rPr lang="en-US" altLang="en-US" sz="1200" b="0" dirty="0">
                <a:solidFill>
                  <a:srgbClr val="0000FF"/>
                </a:solidFill>
                <a:latin typeface="Comic Sans MS" panose="030F0702030302020204" pitchFamily="66" charset="0"/>
              </a:rPr>
              <a:t> gene</a:t>
            </a:r>
          </a:p>
        </p:txBody>
      </p:sp>
      <p:sp>
        <p:nvSpPr>
          <p:cNvPr id="17412" name="Text Box 4"/>
          <p:cNvSpPr txBox="1">
            <a:spLocks noChangeArrowheads="1"/>
          </p:cNvSpPr>
          <p:nvPr/>
        </p:nvSpPr>
        <p:spPr bwMode="auto">
          <a:xfrm>
            <a:off x="185826" y="4481403"/>
            <a:ext cx="60495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0" dirty="0">
                <a:latin typeface="Comic Sans MS" panose="030F0702030302020204" pitchFamily="66" charset="0"/>
              </a:rPr>
              <a:t>Asterisk (C*) = site of Lys-for-</a:t>
            </a:r>
            <a:r>
              <a:rPr lang="en-US" altLang="en-US" sz="1600" b="0" dirty="0" err="1">
                <a:latin typeface="Comic Sans MS" panose="030F0702030302020204" pitchFamily="66" charset="0"/>
              </a:rPr>
              <a:t>Thr</a:t>
            </a:r>
            <a:r>
              <a:rPr lang="en-US" altLang="en-US" sz="1600" b="0" dirty="0">
                <a:latin typeface="Comic Sans MS" panose="030F0702030302020204" pitchFamily="66" charset="0"/>
              </a:rPr>
              <a:t> replacement responsible for mobility difference between fast (F) and slow (S) electrophoretic alleles</a:t>
            </a:r>
          </a:p>
        </p:txBody>
      </p:sp>
      <p:sp>
        <p:nvSpPr>
          <p:cNvPr id="15366" name="Rectangle 7"/>
          <p:cNvSpPr>
            <a:spLocks noChangeArrowheads="1"/>
          </p:cNvSpPr>
          <p:nvPr/>
        </p:nvSpPr>
        <p:spPr bwMode="auto">
          <a:xfrm>
            <a:off x="1223963" y="1391334"/>
            <a:ext cx="290512" cy="114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CA" altLang="en-US" sz="2000"/>
          </a:p>
        </p:txBody>
      </p:sp>
      <p:sp>
        <p:nvSpPr>
          <p:cNvPr id="16391" name="Text Box 8"/>
          <p:cNvSpPr txBox="1">
            <a:spLocks noChangeArrowheads="1"/>
          </p:cNvSpPr>
          <p:nvPr/>
        </p:nvSpPr>
        <p:spPr bwMode="auto">
          <a:xfrm>
            <a:off x="155575" y="3713846"/>
            <a:ext cx="59023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0">
                <a:solidFill>
                  <a:srgbClr val="009900"/>
                </a:solidFill>
                <a:latin typeface="Comic Sans MS" panose="030F0702030302020204" pitchFamily="66" charset="0"/>
              </a:rPr>
              <a:t>“Exons are shown as boxes; translated regions are in black”.</a:t>
            </a:r>
          </a:p>
        </p:txBody>
      </p:sp>
      <p:sp>
        <p:nvSpPr>
          <p:cNvPr id="17420" name="Text Box 12"/>
          <p:cNvSpPr txBox="1">
            <a:spLocks noChangeArrowheads="1"/>
          </p:cNvSpPr>
          <p:nvPr/>
        </p:nvSpPr>
        <p:spPr bwMode="auto">
          <a:xfrm>
            <a:off x="117463" y="2926353"/>
            <a:ext cx="6623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9900"/>
                </a:solidFill>
              </a:rPr>
              <a:t>“fast”</a:t>
            </a:r>
          </a:p>
          <a:p>
            <a:pPr eaLnBrk="1" hangingPunct="1">
              <a:spcBef>
                <a:spcPct val="0"/>
              </a:spcBef>
              <a:buFontTx/>
              <a:buNone/>
            </a:pPr>
            <a:r>
              <a:rPr lang="en-US" altLang="en-US" sz="1400">
                <a:solidFill>
                  <a:srgbClr val="009900"/>
                </a:solidFill>
              </a:rPr>
              <a:t> allele</a:t>
            </a:r>
          </a:p>
        </p:txBody>
      </p:sp>
      <p:sp>
        <p:nvSpPr>
          <p:cNvPr id="17421" name="Text Box 13"/>
          <p:cNvSpPr txBox="1">
            <a:spLocks noChangeArrowheads="1"/>
          </p:cNvSpPr>
          <p:nvPr/>
        </p:nvSpPr>
        <p:spPr bwMode="auto">
          <a:xfrm>
            <a:off x="159644" y="2046971"/>
            <a:ext cx="6623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9900"/>
                </a:solidFill>
              </a:rPr>
              <a:t>“slow”</a:t>
            </a:r>
          </a:p>
          <a:p>
            <a:pPr eaLnBrk="1" hangingPunct="1">
              <a:spcBef>
                <a:spcPct val="0"/>
              </a:spcBef>
              <a:buFontTx/>
              <a:buNone/>
            </a:pPr>
            <a:r>
              <a:rPr lang="en-US" altLang="en-US" sz="1400">
                <a:solidFill>
                  <a:srgbClr val="009900"/>
                </a:solidFill>
              </a:rPr>
              <a:t> allele</a:t>
            </a:r>
          </a:p>
        </p:txBody>
      </p:sp>
      <p:sp>
        <p:nvSpPr>
          <p:cNvPr id="17422" name="AutoShape 14"/>
          <p:cNvSpPr>
            <a:spLocks noChangeArrowheads="1"/>
          </p:cNvSpPr>
          <p:nvPr/>
        </p:nvSpPr>
        <p:spPr bwMode="auto">
          <a:xfrm>
            <a:off x="792957" y="1303227"/>
            <a:ext cx="393700" cy="252413"/>
          </a:xfrm>
          <a:prstGeom prst="rightArrow">
            <a:avLst>
              <a:gd name="adj1" fmla="val 50000"/>
              <a:gd name="adj2" fmla="val 38994"/>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CA" altLang="en-US" sz="2000"/>
          </a:p>
        </p:txBody>
      </p:sp>
      <p:sp>
        <p:nvSpPr>
          <p:cNvPr id="17423" name="Text Box 15"/>
          <p:cNvSpPr txBox="1">
            <a:spLocks noChangeArrowheads="1"/>
          </p:cNvSpPr>
          <p:nvPr/>
        </p:nvSpPr>
        <p:spPr bwMode="auto">
          <a:xfrm>
            <a:off x="46944" y="1225637"/>
            <a:ext cx="706438" cy="314325"/>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5’UTR</a:t>
            </a:r>
          </a:p>
        </p:txBody>
      </p:sp>
      <p:sp>
        <p:nvSpPr>
          <p:cNvPr id="17424" name="Text Box 16"/>
          <p:cNvSpPr txBox="1">
            <a:spLocks noChangeArrowheads="1"/>
          </p:cNvSpPr>
          <p:nvPr/>
        </p:nvSpPr>
        <p:spPr bwMode="auto">
          <a:xfrm>
            <a:off x="577850" y="3980546"/>
            <a:ext cx="57896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0" dirty="0">
                <a:latin typeface="Comic Sans MS" panose="030F0702030302020204" pitchFamily="66" charset="0"/>
              </a:rPr>
              <a:t>Note: only the </a:t>
            </a:r>
            <a:r>
              <a:rPr lang="en-US" altLang="en-US" sz="1600" b="0" dirty="0" err="1">
                <a:latin typeface="Comic Sans MS" panose="030F0702030302020204" pitchFamily="66" charset="0"/>
              </a:rPr>
              <a:t>nts</a:t>
            </a:r>
            <a:r>
              <a:rPr lang="en-US" altLang="en-US" sz="1600" b="0" dirty="0">
                <a:latin typeface="Comic Sans MS" panose="030F0702030302020204" pitchFamily="66" charset="0"/>
              </a:rPr>
              <a:t> which differ from consensus are shown </a:t>
            </a:r>
          </a:p>
        </p:txBody>
      </p:sp>
      <p:sp>
        <p:nvSpPr>
          <p:cNvPr id="18" name="Text Box 17"/>
          <p:cNvSpPr txBox="1">
            <a:spLocks noChangeArrowheads="1"/>
          </p:cNvSpPr>
          <p:nvPr/>
        </p:nvSpPr>
        <p:spPr bwMode="auto">
          <a:xfrm>
            <a:off x="344763" y="5493434"/>
            <a:ext cx="1056700" cy="338554"/>
          </a:xfrm>
          <a:prstGeom prst="rect">
            <a:avLst/>
          </a:prstGeom>
          <a:solidFill>
            <a:srgbClr val="FFFF00"/>
          </a:solidFill>
          <a:ln w="9525">
            <a:solidFill>
              <a:schemeClr val="tx1"/>
            </a:solidFill>
            <a:miter lim="800000"/>
            <a:headEnd/>
            <a:tailEnd/>
          </a:ln>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0">
                <a:latin typeface="Comic Sans MS" panose="030F0702030302020204" pitchFamily="66" charset="0"/>
              </a:rPr>
              <a:t>Lys: AAR</a:t>
            </a:r>
          </a:p>
        </p:txBody>
      </p:sp>
      <p:sp>
        <p:nvSpPr>
          <p:cNvPr id="19" name="Text Box 17"/>
          <p:cNvSpPr txBox="1">
            <a:spLocks noChangeArrowheads="1"/>
          </p:cNvSpPr>
          <p:nvPr/>
        </p:nvSpPr>
        <p:spPr bwMode="auto">
          <a:xfrm>
            <a:off x="373931" y="5992155"/>
            <a:ext cx="1101725" cy="338138"/>
          </a:xfrm>
          <a:prstGeom prst="rect">
            <a:avLst/>
          </a:prstGeom>
          <a:solidFill>
            <a:srgbClr val="FFFF00"/>
          </a:solidFill>
          <a:ln w="9525">
            <a:solidFill>
              <a:schemeClr val="tx1"/>
            </a:solidFill>
            <a:miter lim="800000"/>
            <a:headEnd/>
            <a:tailEnd/>
          </a:ln>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0">
                <a:latin typeface="Comic Sans MS" panose="030F0702030302020204" pitchFamily="66" charset="0"/>
              </a:rPr>
              <a:t>Thr: ACN</a:t>
            </a:r>
          </a:p>
        </p:txBody>
      </p:sp>
      <p:sp>
        <p:nvSpPr>
          <p:cNvPr id="22" name="Text Box 16"/>
          <p:cNvSpPr txBox="1">
            <a:spLocks noChangeArrowheads="1"/>
          </p:cNvSpPr>
          <p:nvPr/>
        </p:nvSpPr>
        <p:spPr bwMode="auto">
          <a:xfrm>
            <a:off x="1539372" y="5611447"/>
            <a:ext cx="29019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1600" b="0">
                <a:solidFill>
                  <a:srgbClr val="0000FF"/>
                </a:solidFill>
                <a:latin typeface="Comic Sans MS" panose="030F0702030302020204" pitchFamily="66" charset="0"/>
              </a:rPr>
              <a:t>Point mutation :  A vs. </a:t>
            </a:r>
            <a:r>
              <a:rPr lang="en-US" altLang="en-US" sz="1600">
                <a:solidFill>
                  <a:srgbClr val="0000FF"/>
                </a:solidFill>
                <a:latin typeface="Comic Sans MS" panose="030F0702030302020204" pitchFamily="66" charset="0"/>
              </a:rPr>
              <a:t>C in 2nd position of codon </a:t>
            </a:r>
          </a:p>
        </p:txBody>
      </p:sp>
      <p:cxnSp>
        <p:nvCxnSpPr>
          <p:cNvPr id="3" name="Straight Connector 2"/>
          <p:cNvCxnSpPr>
            <a:cxnSpLocks noChangeShapeType="1"/>
          </p:cNvCxnSpPr>
          <p:nvPr/>
        </p:nvCxnSpPr>
        <p:spPr bwMode="auto">
          <a:xfrm>
            <a:off x="6037263" y="1805671"/>
            <a:ext cx="0" cy="1420813"/>
          </a:xfrm>
          <a:prstGeom prst="line">
            <a:avLst/>
          </a:prstGeom>
          <a:noFill/>
          <a:ln w="19050"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 Box 17"/>
          <p:cNvSpPr txBox="1">
            <a:spLocks noChangeArrowheads="1"/>
          </p:cNvSpPr>
          <p:nvPr/>
        </p:nvSpPr>
        <p:spPr bwMode="auto">
          <a:xfrm>
            <a:off x="6235392" y="4137164"/>
            <a:ext cx="27977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0">
                <a:solidFill>
                  <a:srgbClr val="FF3300"/>
                </a:solidFill>
                <a:latin typeface="Comic Sans MS" panose="030F0702030302020204" pitchFamily="66" charset="0"/>
              </a:rPr>
              <a:t>These are not neighboring nucleotides</a:t>
            </a:r>
          </a:p>
        </p:txBody>
      </p:sp>
      <p:sp>
        <p:nvSpPr>
          <p:cNvPr id="25" name="AutoShape 9"/>
          <p:cNvSpPr>
            <a:spLocks noChangeArrowheads="1"/>
          </p:cNvSpPr>
          <p:nvPr/>
        </p:nvSpPr>
        <p:spPr bwMode="auto">
          <a:xfrm rot="3832778" flipH="1" flipV="1">
            <a:off x="6132881" y="3754172"/>
            <a:ext cx="563926" cy="208483"/>
          </a:xfrm>
          <a:prstGeom prst="rightArrow">
            <a:avLst>
              <a:gd name="adj1" fmla="val 50000"/>
              <a:gd name="adj2" fmla="val 6875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CA" altLang="en-US" sz="2000"/>
          </a:p>
        </p:txBody>
      </p:sp>
      <p:sp>
        <p:nvSpPr>
          <p:cNvPr id="4" name="Title 3"/>
          <p:cNvSpPr>
            <a:spLocks noGrp="1"/>
          </p:cNvSpPr>
          <p:nvPr>
            <p:ph type="title"/>
          </p:nvPr>
        </p:nvSpPr>
        <p:spPr/>
        <p:txBody>
          <a:bodyPr>
            <a:normAutofit fontScale="90000"/>
          </a:bodyPr>
          <a:lstStyle/>
          <a:p>
            <a:r>
              <a:rPr lang="en-US"/>
              <a:t>What do alleles </a:t>
            </a:r>
            <a:r>
              <a:rPr lang="en-US" dirty="0"/>
              <a:t>look </a:t>
            </a:r>
            <a:r>
              <a:rPr lang="en-US"/>
              <a:t>like? fruit fly </a:t>
            </a:r>
            <a:r>
              <a:rPr lang="en-US" i="1"/>
              <a:t>Adh</a:t>
            </a:r>
            <a:endParaRPr lang="en-US" i="1" dirty="0"/>
          </a:p>
        </p:txBody>
      </p:sp>
      <p:sp>
        <p:nvSpPr>
          <p:cNvPr id="17418" name="AutoShape 10"/>
          <p:cNvSpPr>
            <a:spLocks/>
          </p:cNvSpPr>
          <p:nvPr/>
        </p:nvSpPr>
        <p:spPr bwMode="auto">
          <a:xfrm flipH="1">
            <a:off x="746125" y="1839009"/>
            <a:ext cx="152400" cy="933450"/>
          </a:xfrm>
          <a:prstGeom prst="rightBrace">
            <a:avLst>
              <a:gd name="adj1" fmla="val 51042"/>
              <a:gd name="adj2" fmla="val 50000"/>
            </a:avLst>
          </a:prstGeom>
          <a:noFill/>
          <a:ln w="952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000">
              <a:solidFill>
                <a:srgbClr val="009900"/>
              </a:solidFill>
            </a:endParaRPr>
          </a:p>
        </p:txBody>
      </p:sp>
      <p:sp>
        <p:nvSpPr>
          <p:cNvPr id="17419" name="AutoShape 11"/>
          <p:cNvSpPr>
            <a:spLocks/>
          </p:cNvSpPr>
          <p:nvPr/>
        </p:nvSpPr>
        <p:spPr bwMode="auto">
          <a:xfrm flipH="1">
            <a:off x="727075" y="2839134"/>
            <a:ext cx="152400" cy="704850"/>
          </a:xfrm>
          <a:prstGeom prst="rightBrace">
            <a:avLst>
              <a:gd name="adj1" fmla="val 38542"/>
              <a:gd name="adj2" fmla="val 50000"/>
            </a:avLst>
          </a:prstGeom>
          <a:noFill/>
          <a:ln w="952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CA" altLang="en-US" sz="2000"/>
          </a:p>
        </p:txBody>
      </p:sp>
    </p:spTree>
    <p:extLst>
      <p:ext uri="{BB962C8B-B14F-4D97-AF65-F5344CB8AC3E}">
        <p14:creationId xmlns:p14="http://schemas.microsoft.com/office/powerpoint/2010/main" val="2373484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Different methods &amp; different results</a:t>
            </a:r>
          </a:p>
        </p:txBody>
      </p:sp>
      <p:sp>
        <p:nvSpPr>
          <p:cNvPr id="3" name="Slide Number Placeholder 2"/>
          <p:cNvSpPr>
            <a:spLocks noGrp="1"/>
          </p:cNvSpPr>
          <p:nvPr>
            <p:ph type="sldNum" sz="quarter" idx="12"/>
          </p:nvPr>
        </p:nvSpPr>
        <p:spPr/>
        <p:txBody>
          <a:bodyPr/>
          <a:lstStyle/>
          <a:p>
            <a:fld id="{A120D2BD-ADA9-8E4F-9CAB-B69F2D0F4F4C}" type="slidenum">
              <a:rPr lang="en-US" smtClean="0"/>
              <a:pPr/>
              <a:t>17</a:t>
            </a:fld>
            <a:endParaRPr lang="en-US"/>
          </a:p>
        </p:txBody>
      </p:sp>
      <p:sp>
        <p:nvSpPr>
          <p:cNvPr id="12" name="TextBox 11"/>
          <p:cNvSpPr txBox="1"/>
          <p:nvPr/>
        </p:nvSpPr>
        <p:spPr>
          <a:xfrm>
            <a:off x="578386" y="4982116"/>
            <a:ext cx="2367643" cy="1077218"/>
          </a:xfrm>
          <a:prstGeom prst="rect">
            <a:avLst/>
          </a:prstGeom>
          <a:noFill/>
        </p:spPr>
        <p:txBody>
          <a:bodyPr wrap="square" rtlCol="0">
            <a:spAutoFit/>
          </a:bodyPr>
          <a:lstStyle/>
          <a:p>
            <a:pPr defTabSz="808038"/>
            <a:r>
              <a:rPr lang="en-US" sz="1600" b="1"/>
              <a:t>Based on electromnorph</a:t>
            </a:r>
            <a:r>
              <a:rPr lang="en-US" sz="1600"/>
              <a:t>:</a:t>
            </a:r>
          </a:p>
          <a:p>
            <a:pPr defTabSz="808038"/>
            <a:r>
              <a:rPr lang="en-US" sz="1600"/>
              <a:t>Allele	N	p</a:t>
            </a:r>
          </a:p>
          <a:p>
            <a:pPr defTabSz="808038"/>
            <a:r>
              <a:rPr lang="en-US" sz="1600"/>
              <a:t>Fast	6	6/11</a:t>
            </a:r>
          </a:p>
          <a:p>
            <a:pPr defTabSz="808038"/>
            <a:r>
              <a:rPr lang="en-US" sz="1600"/>
              <a:t>Slow	5	5/11</a:t>
            </a:r>
          </a:p>
        </p:txBody>
      </p:sp>
      <p:sp>
        <p:nvSpPr>
          <p:cNvPr id="13" name="TextBox 12"/>
          <p:cNvSpPr txBox="1"/>
          <p:nvPr/>
        </p:nvSpPr>
        <p:spPr>
          <a:xfrm>
            <a:off x="4951639" y="3538021"/>
            <a:ext cx="2982687" cy="3293209"/>
          </a:xfrm>
          <a:prstGeom prst="rect">
            <a:avLst/>
          </a:prstGeom>
          <a:noFill/>
        </p:spPr>
        <p:txBody>
          <a:bodyPr wrap="square" rtlCol="0">
            <a:spAutoFit/>
          </a:bodyPr>
          <a:lstStyle/>
          <a:p>
            <a:pPr marL="808038" indent="-808038" defTabSz="808038"/>
            <a:r>
              <a:rPr lang="en-US" sz="1600"/>
              <a:t>Based on nucleotide sequences</a:t>
            </a:r>
          </a:p>
          <a:p>
            <a:pPr marL="808038" indent="-808038" defTabSz="808038"/>
            <a:r>
              <a:rPr lang="en-US" sz="1600"/>
              <a:t>Allele	N	p</a:t>
            </a:r>
          </a:p>
          <a:p>
            <a:pPr marL="808038" indent="-808038" defTabSz="808038">
              <a:buAutoNum type="arabicPlain"/>
            </a:pPr>
            <a:r>
              <a:rPr lang="en-US" sz="1600"/>
              <a:t>1	1/11</a:t>
            </a:r>
          </a:p>
          <a:p>
            <a:pPr marL="808038" indent="-808038" defTabSz="808038">
              <a:buFontTx/>
              <a:buAutoNum type="arabicPlain"/>
            </a:pPr>
            <a:r>
              <a:rPr lang="en-US" sz="1600"/>
              <a:t>1	1/11</a:t>
            </a:r>
          </a:p>
          <a:p>
            <a:pPr marL="808038" indent="-808038" defTabSz="808038">
              <a:buFontTx/>
              <a:buAutoNum type="arabicPlain"/>
            </a:pPr>
            <a:r>
              <a:rPr lang="en-US" sz="1600"/>
              <a:t>1	1/11</a:t>
            </a:r>
          </a:p>
          <a:p>
            <a:pPr marL="808038" indent="-808038" defTabSz="808038">
              <a:buFontTx/>
              <a:buAutoNum type="arabicPlain"/>
            </a:pPr>
            <a:r>
              <a:rPr lang="en-US" sz="1600"/>
              <a:t>1	1/11</a:t>
            </a:r>
          </a:p>
          <a:p>
            <a:pPr marL="808038" indent="-808038" defTabSz="808038">
              <a:buFontTx/>
              <a:buAutoNum type="arabicPlain"/>
            </a:pPr>
            <a:r>
              <a:rPr lang="en-US" sz="1600"/>
              <a:t>1	1/11</a:t>
            </a:r>
          </a:p>
          <a:p>
            <a:pPr marL="808038" indent="-808038" defTabSz="808038">
              <a:buFontTx/>
              <a:buAutoNum type="arabicPlain"/>
            </a:pPr>
            <a:r>
              <a:rPr lang="en-US" sz="1600"/>
              <a:t>1	1/11</a:t>
            </a:r>
          </a:p>
          <a:p>
            <a:pPr marL="808038" indent="-808038" defTabSz="808038">
              <a:buFontTx/>
              <a:buAutoNum type="arabicPlain"/>
            </a:pPr>
            <a:r>
              <a:rPr lang="en-US" sz="1600"/>
              <a:t>1	1/11</a:t>
            </a:r>
          </a:p>
          <a:p>
            <a:pPr marL="808038" indent="-808038" defTabSz="808038">
              <a:buFontTx/>
              <a:buAutoNum type="arabicPlain"/>
            </a:pPr>
            <a:r>
              <a:rPr lang="en-US" sz="1600"/>
              <a:t>1	1/11</a:t>
            </a:r>
          </a:p>
          <a:p>
            <a:pPr marL="808038" indent="-808038" defTabSz="808038">
              <a:buFontTx/>
              <a:buAutoNum type="arabicPlain"/>
            </a:pPr>
            <a:r>
              <a:rPr lang="en-US" sz="1600"/>
              <a:t>1	1/11</a:t>
            </a:r>
          </a:p>
          <a:p>
            <a:pPr marL="808038" indent="-808038" defTabSz="808038">
              <a:buFontTx/>
              <a:buAutoNum type="arabicPlain"/>
            </a:pPr>
            <a:r>
              <a:rPr lang="en-US" sz="1600"/>
              <a:t>1	1/11</a:t>
            </a:r>
          </a:p>
          <a:p>
            <a:pPr marL="808038" indent="-808038" defTabSz="808038">
              <a:buFontTx/>
              <a:buAutoNum type="arabicPlain"/>
            </a:pPr>
            <a:r>
              <a:rPr lang="en-US" sz="1600"/>
              <a:t>1	1/11</a:t>
            </a:r>
          </a:p>
        </p:txBody>
      </p:sp>
      <p:pic>
        <p:nvPicPr>
          <p:cNvPr id="4" name="Picture 2">
            <a:extLst>
              <a:ext uri="{FF2B5EF4-FFF2-40B4-BE49-F238E27FC236}">
                <a16:creationId xmlns:a16="http://schemas.microsoft.com/office/drawing/2014/main" id="{2EDAA7AF-2835-D6AD-977C-1A85AEB576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70" t="14410" r="2080"/>
          <a:stretch/>
        </p:blipFill>
        <p:spPr bwMode="auto">
          <a:xfrm>
            <a:off x="721844" y="1038060"/>
            <a:ext cx="8286750" cy="2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a:extLst>
              <a:ext uri="{FF2B5EF4-FFF2-40B4-BE49-F238E27FC236}">
                <a16:creationId xmlns:a16="http://schemas.microsoft.com/office/drawing/2014/main" id="{2B9EAF53-3FC0-4E9B-DCF4-0C220EB77678}"/>
              </a:ext>
            </a:extLst>
          </p:cNvPr>
          <p:cNvSpPr>
            <a:spLocks noChangeArrowheads="1"/>
          </p:cNvSpPr>
          <p:nvPr/>
        </p:nvSpPr>
        <p:spPr bwMode="auto">
          <a:xfrm>
            <a:off x="1251843" y="1212912"/>
            <a:ext cx="290512" cy="114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CA" altLang="en-US" sz="2000"/>
          </a:p>
        </p:txBody>
      </p:sp>
      <p:sp>
        <p:nvSpPr>
          <p:cNvPr id="14" name="Text Box 12">
            <a:extLst>
              <a:ext uri="{FF2B5EF4-FFF2-40B4-BE49-F238E27FC236}">
                <a16:creationId xmlns:a16="http://schemas.microsoft.com/office/drawing/2014/main" id="{C9220C31-F8F2-77ED-03AB-066402049E52}"/>
              </a:ext>
            </a:extLst>
          </p:cNvPr>
          <p:cNvSpPr txBox="1">
            <a:spLocks noChangeArrowheads="1"/>
          </p:cNvSpPr>
          <p:nvPr/>
        </p:nvSpPr>
        <p:spPr bwMode="auto">
          <a:xfrm>
            <a:off x="145343" y="2747931"/>
            <a:ext cx="6623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9900"/>
                </a:solidFill>
              </a:rPr>
              <a:t>“fast”</a:t>
            </a:r>
          </a:p>
          <a:p>
            <a:pPr eaLnBrk="1" hangingPunct="1">
              <a:spcBef>
                <a:spcPct val="0"/>
              </a:spcBef>
              <a:buFontTx/>
              <a:buNone/>
            </a:pPr>
            <a:r>
              <a:rPr lang="en-US" altLang="en-US" sz="1400">
                <a:solidFill>
                  <a:srgbClr val="009900"/>
                </a:solidFill>
              </a:rPr>
              <a:t> allele</a:t>
            </a:r>
          </a:p>
        </p:txBody>
      </p:sp>
      <p:sp>
        <p:nvSpPr>
          <p:cNvPr id="15" name="Text Box 13">
            <a:extLst>
              <a:ext uri="{FF2B5EF4-FFF2-40B4-BE49-F238E27FC236}">
                <a16:creationId xmlns:a16="http://schemas.microsoft.com/office/drawing/2014/main" id="{70387A72-1B83-9CE8-15FB-6D48D50F3765}"/>
              </a:ext>
            </a:extLst>
          </p:cNvPr>
          <p:cNvSpPr txBox="1">
            <a:spLocks noChangeArrowheads="1"/>
          </p:cNvSpPr>
          <p:nvPr/>
        </p:nvSpPr>
        <p:spPr bwMode="auto">
          <a:xfrm>
            <a:off x="187524" y="1868549"/>
            <a:ext cx="6623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9900"/>
                </a:solidFill>
              </a:rPr>
              <a:t>“slow”</a:t>
            </a:r>
          </a:p>
          <a:p>
            <a:pPr eaLnBrk="1" hangingPunct="1">
              <a:spcBef>
                <a:spcPct val="0"/>
              </a:spcBef>
              <a:buFontTx/>
              <a:buNone/>
            </a:pPr>
            <a:r>
              <a:rPr lang="en-US" altLang="en-US" sz="1400">
                <a:solidFill>
                  <a:srgbClr val="009900"/>
                </a:solidFill>
              </a:rPr>
              <a:t> allele</a:t>
            </a:r>
          </a:p>
        </p:txBody>
      </p:sp>
      <p:sp>
        <p:nvSpPr>
          <p:cNvPr id="17" name="AutoShape 14">
            <a:extLst>
              <a:ext uri="{FF2B5EF4-FFF2-40B4-BE49-F238E27FC236}">
                <a16:creationId xmlns:a16="http://schemas.microsoft.com/office/drawing/2014/main" id="{8E6C466A-3840-14DB-986C-5622E2537E6F}"/>
              </a:ext>
            </a:extLst>
          </p:cNvPr>
          <p:cNvSpPr>
            <a:spLocks noChangeArrowheads="1"/>
          </p:cNvSpPr>
          <p:nvPr/>
        </p:nvSpPr>
        <p:spPr bwMode="auto">
          <a:xfrm>
            <a:off x="820837" y="1124805"/>
            <a:ext cx="393700" cy="252413"/>
          </a:xfrm>
          <a:prstGeom prst="rightArrow">
            <a:avLst>
              <a:gd name="adj1" fmla="val 50000"/>
              <a:gd name="adj2" fmla="val 38994"/>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CA" altLang="en-US" sz="2000"/>
          </a:p>
        </p:txBody>
      </p:sp>
      <p:sp>
        <p:nvSpPr>
          <p:cNvPr id="18" name="Text Box 15">
            <a:extLst>
              <a:ext uri="{FF2B5EF4-FFF2-40B4-BE49-F238E27FC236}">
                <a16:creationId xmlns:a16="http://schemas.microsoft.com/office/drawing/2014/main" id="{FB03C973-3C14-433A-E8A9-A24BFD7D2154}"/>
              </a:ext>
            </a:extLst>
          </p:cNvPr>
          <p:cNvSpPr txBox="1">
            <a:spLocks noChangeArrowheads="1"/>
          </p:cNvSpPr>
          <p:nvPr/>
        </p:nvSpPr>
        <p:spPr bwMode="auto">
          <a:xfrm>
            <a:off x="74824" y="1047215"/>
            <a:ext cx="706438" cy="314325"/>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dirty="0"/>
              <a:t>5’UTR</a:t>
            </a:r>
          </a:p>
        </p:txBody>
      </p:sp>
      <p:cxnSp>
        <p:nvCxnSpPr>
          <p:cNvPr id="19" name="Straight Connector 18">
            <a:extLst>
              <a:ext uri="{FF2B5EF4-FFF2-40B4-BE49-F238E27FC236}">
                <a16:creationId xmlns:a16="http://schemas.microsoft.com/office/drawing/2014/main" id="{D6AE05EE-6DC4-BE25-49D0-39FEFE422DBB}"/>
              </a:ext>
            </a:extLst>
          </p:cNvPr>
          <p:cNvCxnSpPr>
            <a:cxnSpLocks noChangeShapeType="1"/>
          </p:cNvCxnSpPr>
          <p:nvPr/>
        </p:nvCxnSpPr>
        <p:spPr bwMode="auto">
          <a:xfrm>
            <a:off x="6065143" y="1627249"/>
            <a:ext cx="0" cy="1420813"/>
          </a:xfrm>
          <a:prstGeom prst="line">
            <a:avLst/>
          </a:prstGeom>
          <a:noFill/>
          <a:ln w="19050" algn="ctr">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AutoShape 10">
            <a:extLst>
              <a:ext uri="{FF2B5EF4-FFF2-40B4-BE49-F238E27FC236}">
                <a16:creationId xmlns:a16="http://schemas.microsoft.com/office/drawing/2014/main" id="{E883B247-0070-CA8C-53E8-E0B7482AB419}"/>
              </a:ext>
            </a:extLst>
          </p:cNvPr>
          <p:cNvSpPr>
            <a:spLocks/>
          </p:cNvSpPr>
          <p:nvPr/>
        </p:nvSpPr>
        <p:spPr bwMode="auto">
          <a:xfrm flipH="1">
            <a:off x="774005" y="1660587"/>
            <a:ext cx="152400" cy="933450"/>
          </a:xfrm>
          <a:prstGeom prst="rightBrace">
            <a:avLst>
              <a:gd name="adj1" fmla="val 51042"/>
              <a:gd name="adj2" fmla="val 50000"/>
            </a:avLst>
          </a:prstGeom>
          <a:noFill/>
          <a:ln w="952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000">
              <a:solidFill>
                <a:srgbClr val="009900"/>
              </a:solidFill>
            </a:endParaRPr>
          </a:p>
        </p:txBody>
      </p:sp>
      <p:sp>
        <p:nvSpPr>
          <p:cNvPr id="21" name="AutoShape 11">
            <a:extLst>
              <a:ext uri="{FF2B5EF4-FFF2-40B4-BE49-F238E27FC236}">
                <a16:creationId xmlns:a16="http://schemas.microsoft.com/office/drawing/2014/main" id="{9DCC496C-289B-6B0A-1FBD-CD56FB8D9D25}"/>
              </a:ext>
            </a:extLst>
          </p:cNvPr>
          <p:cNvSpPr>
            <a:spLocks/>
          </p:cNvSpPr>
          <p:nvPr/>
        </p:nvSpPr>
        <p:spPr bwMode="auto">
          <a:xfrm flipH="1">
            <a:off x="754955" y="2660712"/>
            <a:ext cx="152400" cy="704850"/>
          </a:xfrm>
          <a:prstGeom prst="rightBrace">
            <a:avLst>
              <a:gd name="adj1" fmla="val 38542"/>
              <a:gd name="adj2" fmla="val 50000"/>
            </a:avLst>
          </a:prstGeom>
          <a:noFill/>
          <a:ln w="952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CA" altLang="en-US" sz="2000"/>
          </a:p>
        </p:txBody>
      </p:sp>
    </p:spTree>
    <p:extLst>
      <p:ext uri="{BB962C8B-B14F-4D97-AF65-F5344CB8AC3E}">
        <p14:creationId xmlns:p14="http://schemas.microsoft.com/office/powerpoint/2010/main" val="4248811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861" y="337564"/>
            <a:ext cx="3955392" cy="1200329"/>
          </a:xfrm>
          <a:prstGeom prst="rect">
            <a:avLst/>
          </a:prstGeom>
          <a:noFill/>
        </p:spPr>
        <p:txBody>
          <a:bodyPr wrap="square" rtlCol="0">
            <a:spAutoFit/>
          </a:bodyPr>
          <a:lstStyle/>
          <a:p>
            <a:r>
              <a:rPr lang="en-US" sz="3600" b="1">
                <a:solidFill>
                  <a:srgbClr val="FF0000"/>
                </a:solidFill>
              </a:rPr>
              <a:t>Point mutation</a:t>
            </a:r>
            <a:r>
              <a:rPr lang="en-US" sz="3600"/>
              <a:t>:</a:t>
            </a:r>
          </a:p>
          <a:p>
            <a:r>
              <a:rPr lang="en-US" sz="3600"/>
              <a:t>Sickle-cell anemia</a:t>
            </a:r>
          </a:p>
        </p:txBody>
      </p:sp>
      <p:graphicFrame>
        <p:nvGraphicFramePr>
          <p:cNvPr id="5" name="Object 4"/>
          <p:cNvGraphicFramePr>
            <a:graphicFrameLocks noChangeAspect="1"/>
          </p:cNvGraphicFramePr>
          <p:nvPr>
            <p:extLst>
              <p:ext uri="{D42A27DB-BD31-4B8C-83A1-F6EECF244321}">
                <p14:modId xmlns:p14="http://schemas.microsoft.com/office/powerpoint/2010/main" val="2745717037"/>
              </p:ext>
            </p:extLst>
          </p:nvPr>
        </p:nvGraphicFramePr>
        <p:xfrm>
          <a:off x="3457930" y="1537893"/>
          <a:ext cx="3460479" cy="1452958"/>
        </p:xfrm>
        <a:graphic>
          <a:graphicData uri="http://schemas.openxmlformats.org/presentationml/2006/ole">
            <mc:AlternateContent xmlns:mc="http://schemas.openxmlformats.org/markup-compatibility/2006">
              <mc:Choice xmlns:v="urn:schemas-microsoft-com:vml" Requires="v">
                <p:oleObj name="Photo Editor Photo" r:id="rId2" imgW="5334745" imgH="2238687" progId="MSPhotoEd.3">
                  <p:embed/>
                </p:oleObj>
              </mc:Choice>
              <mc:Fallback>
                <p:oleObj name="Photo Editor Photo" r:id="rId2" imgW="5334745" imgH="2238687" progId="MSPhotoEd.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930" y="1537893"/>
                        <a:ext cx="3460479" cy="1452958"/>
                      </a:xfrm>
                      <a:prstGeom prst="rect">
                        <a:avLst/>
                      </a:prstGeom>
                      <a:noFill/>
                      <a:ln>
                        <a:noFill/>
                      </a:ln>
                      <a:effectLst/>
                    </p:spPr>
                  </p:pic>
                </p:oleObj>
              </mc:Fallback>
            </mc:AlternateContent>
          </a:graphicData>
        </a:graphic>
      </p:graphicFrame>
      <p:sp>
        <p:nvSpPr>
          <p:cNvPr id="6" name="Text Box 5"/>
          <p:cNvSpPr txBox="1">
            <a:spLocks noChangeArrowheads="1"/>
          </p:cNvSpPr>
          <p:nvPr/>
        </p:nvSpPr>
        <p:spPr bwMode="auto">
          <a:xfrm>
            <a:off x="896561" y="3331280"/>
            <a:ext cx="658837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0" dirty="0">
                <a:latin typeface="Courier New" panose="02070309020205020404" pitchFamily="49" charset="0"/>
                <a:cs typeface="Courier New" panose="02070309020205020404" pitchFamily="49" charset="0"/>
              </a:rPr>
              <a:t>Normal </a:t>
            </a:r>
            <a:br>
              <a:rPr lang="en-US" altLang="en-US" sz="1600" b="0" dirty="0">
                <a:latin typeface="Courier New" panose="02070309020205020404" pitchFamily="49" charset="0"/>
                <a:cs typeface="Courier New" panose="02070309020205020404" pitchFamily="49" charset="0"/>
              </a:rPr>
            </a:br>
            <a:r>
              <a:rPr lang="en-US" altLang="en-US" sz="1600" b="0" dirty="0">
                <a:latin typeface="Courier New" panose="02070309020205020404" pitchFamily="49" charset="0"/>
                <a:cs typeface="Courier New" panose="02070309020205020404" pitchFamily="49" charset="0"/>
                <a:sym typeface="Symbol" panose="05050102010706020507" pitchFamily="18" charset="2"/>
              </a:rPr>
              <a:t> polypeptide (</a:t>
            </a:r>
            <a:r>
              <a:rPr lang="en-US" altLang="en-US" sz="1600" b="0" dirty="0">
                <a:latin typeface="Courier New" panose="02070309020205020404" pitchFamily="49" charset="0"/>
                <a:cs typeface="Courier New" panose="02070309020205020404" pitchFamily="49" charset="0"/>
              </a:rPr>
              <a:t>Hb-A): Val-His-Leu-</a:t>
            </a:r>
            <a:r>
              <a:rPr lang="en-US" altLang="en-US" sz="1600" b="0" dirty="0" err="1">
                <a:latin typeface="Courier New" panose="02070309020205020404" pitchFamily="49" charset="0"/>
                <a:cs typeface="Courier New" panose="02070309020205020404" pitchFamily="49" charset="0"/>
              </a:rPr>
              <a:t>Thr</a:t>
            </a:r>
            <a:r>
              <a:rPr lang="en-US" altLang="en-US" sz="1600" b="0" dirty="0">
                <a:latin typeface="Courier New" panose="02070309020205020404" pitchFamily="49" charset="0"/>
                <a:cs typeface="Courier New" panose="02070309020205020404" pitchFamily="49" charset="0"/>
              </a:rPr>
              <a:t>-Pro-Glu-Glu……</a:t>
            </a:r>
            <a:br>
              <a:rPr lang="en-US" altLang="en-US" sz="1600" b="0" dirty="0">
                <a:latin typeface="Courier New" panose="02070309020205020404" pitchFamily="49" charset="0"/>
                <a:cs typeface="Courier New" panose="02070309020205020404" pitchFamily="49" charset="0"/>
              </a:rPr>
            </a:br>
            <a:r>
              <a:rPr lang="en-US" altLang="en-US" sz="1600" b="0" dirty="0">
                <a:latin typeface="Courier New" panose="02070309020205020404" pitchFamily="49" charset="0"/>
                <a:cs typeface="Courier New" panose="02070309020205020404" pitchFamily="49" charset="0"/>
              </a:rPr>
              <a:t>                                          GAA</a:t>
            </a:r>
          </a:p>
          <a:p>
            <a:pPr>
              <a:spcBef>
                <a:spcPct val="50000"/>
              </a:spcBef>
            </a:pPr>
            <a:r>
              <a:rPr lang="en-US" altLang="en-US" sz="1600" b="0" dirty="0" err="1">
                <a:latin typeface="Courier New" panose="02070309020205020404" pitchFamily="49" charset="0"/>
                <a:cs typeface="Courier New" panose="02070309020205020404" pitchFamily="49" charset="0"/>
              </a:rPr>
              <a:t>Sickel</a:t>
            </a:r>
            <a:r>
              <a:rPr lang="en-US" altLang="en-US" sz="1600" b="0" dirty="0">
                <a:latin typeface="Courier New" panose="02070309020205020404" pitchFamily="49" charset="0"/>
                <a:cs typeface="Courier New" panose="02070309020205020404" pitchFamily="49" charset="0"/>
              </a:rPr>
              <a:t>-cell                               GUA</a:t>
            </a:r>
            <a:br>
              <a:rPr lang="en-US" altLang="en-US" sz="1600" b="0" dirty="0">
                <a:latin typeface="Courier New" panose="02070309020205020404" pitchFamily="49" charset="0"/>
                <a:cs typeface="Courier New" panose="02070309020205020404" pitchFamily="49" charset="0"/>
              </a:rPr>
            </a:br>
            <a:r>
              <a:rPr lang="en-US" altLang="en-US" sz="1600" b="0" dirty="0">
                <a:latin typeface="Courier New" panose="02070309020205020404" pitchFamily="49" charset="0"/>
                <a:cs typeface="Courier New" panose="02070309020205020404" pitchFamily="49" charset="0"/>
                <a:sym typeface="Symbol" panose="05050102010706020507" pitchFamily="18" charset="2"/>
              </a:rPr>
              <a:t> polypeptide (</a:t>
            </a:r>
            <a:r>
              <a:rPr lang="en-US" altLang="en-US" sz="1600" b="0" dirty="0">
                <a:latin typeface="Courier New" panose="02070309020205020404" pitchFamily="49" charset="0"/>
                <a:cs typeface="Courier New" panose="02070309020205020404" pitchFamily="49" charset="0"/>
              </a:rPr>
              <a:t>Hb-S): Val-His-Leu-</a:t>
            </a:r>
            <a:r>
              <a:rPr lang="en-US" altLang="en-US" sz="1600" b="0" dirty="0" err="1">
                <a:latin typeface="Courier New" panose="02070309020205020404" pitchFamily="49" charset="0"/>
                <a:cs typeface="Courier New" panose="02070309020205020404" pitchFamily="49" charset="0"/>
              </a:rPr>
              <a:t>Thr</a:t>
            </a:r>
            <a:r>
              <a:rPr lang="en-US" altLang="en-US" sz="1600" b="0" dirty="0">
                <a:latin typeface="Courier New" panose="02070309020205020404" pitchFamily="49" charset="0"/>
                <a:cs typeface="Courier New" panose="02070309020205020404" pitchFamily="49" charset="0"/>
              </a:rPr>
              <a:t>-Pro-</a:t>
            </a:r>
            <a:r>
              <a:rPr lang="en-US" altLang="en-US" sz="1600" b="0" dirty="0">
                <a:solidFill>
                  <a:srgbClr val="FF3300"/>
                </a:solidFill>
                <a:latin typeface="Courier New" panose="02070309020205020404" pitchFamily="49" charset="0"/>
                <a:cs typeface="Courier New" panose="02070309020205020404" pitchFamily="49" charset="0"/>
              </a:rPr>
              <a:t>Val</a:t>
            </a:r>
            <a:r>
              <a:rPr lang="en-US" altLang="en-US" sz="1600" b="0" dirty="0">
                <a:latin typeface="Courier New" panose="02070309020205020404" pitchFamily="49" charset="0"/>
                <a:cs typeface="Courier New" panose="02070309020205020404" pitchFamily="49" charset="0"/>
              </a:rPr>
              <a:t>-Glu……</a:t>
            </a:r>
          </a:p>
        </p:txBody>
      </p:sp>
      <p:sp>
        <p:nvSpPr>
          <p:cNvPr id="3" name="TextBox 2"/>
          <p:cNvSpPr txBox="1"/>
          <p:nvPr/>
        </p:nvSpPr>
        <p:spPr>
          <a:xfrm>
            <a:off x="896560" y="5029100"/>
            <a:ext cx="6588370" cy="646331"/>
          </a:xfrm>
          <a:prstGeom prst="rect">
            <a:avLst/>
          </a:prstGeom>
          <a:noFill/>
        </p:spPr>
        <p:txBody>
          <a:bodyPr wrap="square" rtlCol="0">
            <a:spAutoFit/>
          </a:bodyPr>
          <a:lstStyle/>
          <a:p>
            <a:r>
              <a:rPr lang="en-US" dirty="0"/>
              <a:t>The first methionine is cleaved during posttranslational modification. It is typically cut off if the second amino acid is small and nonpolar.</a:t>
            </a:r>
          </a:p>
        </p:txBody>
      </p:sp>
      <p:sp>
        <p:nvSpPr>
          <p:cNvPr id="9" name="Oval 8"/>
          <p:cNvSpPr/>
          <p:nvPr/>
        </p:nvSpPr>
        <p:spPr>
          <a:xfrm>
            <a:off x="6037243" y="3569465"/>
            <a:ext cx="528810" cy="319489"/>
          </a:xfrm>
          <a:prstGeom prst="ellipse">
            <a:avLst/>
          </a:prstGeom>
          <a:solidFill>
            <a:srgbClr val="000000">
              <a:alpha val="18039"/>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037243" y="4448223"/>
            <a:ext cx="528810" cy="319489"/>
          </a:xfrm>
          <a:prstGeom prst="ellipse">
            <a:avLst/>
          </a:prstGeom>
          <a:solidFill>
            <a:srgbClr val="000000">
              <a:alpha val="18039"/>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A5CC8E9-29D8-3357-2ECF-FAB496CA5950}"/>
              </a:ext>
            </a:extLst>
          </p:cNvPr>
          <p:cNvGrpSpPr/>
          <p:nvPr/>
        </p:nvGrpSpPr>
        <p:grpSpPr>
          <a:xfrm>
            <a:off x="7416702" y="4388005"/>
            <a:ext cx="1662046" cy="2319969"/>
            <a:chOff x="7416702" y="4621624"/>
            <a:chExt cx="1662046" cy="2086350"/>
          </a:xfrm>
        </p:grpSpPr>
        <p:pic>
          <p:nvPicPr>
            <p:cNvPr id="2050" name="Picture 2">
              <a:extLst>
                <a:ext uri="{FF2B5EF4-FFF2-40B4-BE49-F238E27FC236}">
                  <a16:creationId xmlns:a16="http://schemas.microsoft.com/office/drawing/2014/main" id="{47ACA16A-AA3A-356B-E8F3-8D24D4F96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6082" y="4621624"/>
              <a:ext cx="1403286" cy="16545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19069FC-0C0A-76CA-9B74-607270249496}"/>
                </a:ext>
              </a:extLst>
            </p:cNvPr>
            <p:cNvSpPr txBox="1"/>
            <p:nvPr/>
          </p:nvSpPr>
          <p:spPr>
            <a:xfrm>
              <a:off x="7416702" y="6246309"/>
              <a:ext cx="1662046" cy="461665"/>
            </a:xfrm>
            <a:prstGeom prst="rect">
              <a:avLst/>
            </a:prstGeom>
            <a:noFill/>
          </p:spPr>
          <p:txBody>
            <a:bodyPr wrap="square" rtlCol="0">
              <a:spAutoFit/>
            </a:bodyPr>
            <a:lstStyle/>
            <a:p>
              <a:r>
                <a:rPr lang="en-CA" sz="1200" dirty="0"/>
                <a:t>Linus Pauling </a:t>
              </a:r>
            </a:p>
            <a:p>
              <a:r>
                <a:rPr lang="en-CA" sz="1200" dirty="0"/>
                <a:t>2/28/1901 – 8/19/1994</a:t>
              </a:r>
            </a:p>
          </p:txBody>
        </p:sp>
      </p:grpSp>
    </p:spTree>
    <p:extLst>
      <p:ext uri="{BB962C8B-B14F-4D97-AF65-F5344CB8AC3E}">
        <p14:creationId xmlns:p14="http://schemas.microsoft.com/office/powerpoint/2010/main" val="37214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a:t>Xuhua Xia</a:t>
            </a:r>
          </a:p>
        </p:txBody>
      </p:sp>
      <p:sp>
        <p:nvSpPr>
          <p:cNvPr id="5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0"/>
              </a:spcBef>
              <a:buFontTx/>
              <a:buNone/>
            </a:pPr>
            <a:r>
              <a:rPr lang="en-US" altLang="en-US" sz="1400">
                <a:solidFill>
                  <a:schemeClr val="tx1"/>
                </a:solidFill>
              </a:rPr>
              <a:t>Slide </a:t>
            </a:r>
            <a:fld id="{01E6C536-2091-47C0-9ED5-ECB174458EC7}" type="slidenum">
              <a:rPr lang="en-US" altLang="en-US" sz="1400">
                <a:solidFill>
                  <a:schemeClr val="tx1"/>
                </a:solidFill>
              </a:rPr>
              <a:pPr>
                <a:spcBef>
                  <a:spcPct val="0"/>
                </a:spcBef>
                <a:buFontTx/>
                <a:buNone/>
              </a:pPr>
              <a:t>19</a:t>
            </a:fld>
            <a:endParaRPr lang="en-US" altLang="en-US" sz="1400">
              <a:solidFill>
                <a:schemeClr val="tx1"/>
              </a:solidFill>
            </a:endParaRPr>
          </a:p>
        </p:txBody>
      </p:sp>
      <p:sp>
        <p:nvSpPr>
          <p:cNvPr id="5124" name="Rectangle 2"/>
          <p:cNvSpPr>
            <a:spLocks noGrp="1" noChangeArrowheads="1"/>
          </p:cNvSpPr>
          <p:nvPr>
            <p:ph type="title"/>
          </p:nvPr>
        </p:nvSpPr>
        <p:spPr/>
        <p:txBody>
          <a:bodyPr>
            <a:normAutofit fontScale="90000"/>
          </a:bodyPr>
          <a:lstStyle/>
          <a:p>
            <a:r>
              <a:rPr lang="en-US" altLang="en-US"/>
              <a:t>Insertion: </a:t>
            </a:r>
            <a:r>
              <a:rPr lang="el-GR" altLang="en-US"/>
              <a:t>β</a:t>
            </a:r>
            <a:r>
              <a:rPr lang="en-US" altLang="en-US"/>
              <a:t>-Thalassemia HBb</a:t>
            </a:r>
          </a:p>
        </p:txBody>
      </p:sp>
      <p:sp>
        <p:nvSpPr>
          <p:cNvPr id="5125" name="Rectangle 7"/>
          <p:cNvSpPr>
            <a:spLocks noGrp="1" noChangeArrowheads="1"/>
          </p:cNvSpPr>
          <p:nvPr>
            <p:ph type="body" idx="1"/>
          </p:nvPr>
        </p:nvSpPr>
        <p:spPr>
          <a:xfrm>
            <a:off x="533400" y="4292600"/>
            <a:ext cx="8153400" cy="1803400"/>
          </a:xfrm>
        </p:spPr>
        <p:txBody>
          <a:bodyPr>
            <a:normAutofit fontScale="85000" lnSpcReduction="20000"/>
          </a:bodyPr>
          <a:lstStyle/>
          <a:p>
            <a:r>
              <a:rPr lang="en-US" altLang="en-US" sz="2400" dirty="0"/>
              <a:t>An insertion leading to the creation of a stop codon and a truncated protein</a:t>
            </a:r>
          </a:p>
          <a:p>
            <a:r>
              <a:rPr lang="en-US" altLang="en-US" sz="2400" dirty="0"/>
              <a:t>Easy diagnosis: electrophoresis would show two bands, one rapidly migrating short protein and one slowly migrating long (normal) protein</a:t>
            </a:r>
          </a:p>
          <a:p>
            <a:r>
              <a:rPr lang="en-US" altLang="en-US" sz="2400" dirty="0"/>
              <a:t>Given that it is deleterious, why is it quite frequent in some areas?</a:t>
            </a:r>
          </a:p>
          <a:p>
            <a:r>
              <a:rPr lang="en-US" altLang="en-US" sz="2400" dirty="0"/>
              <a:t>Hypotheses on fetal hemoglobin</a:t>
            </a:r>
          </a:p>
        </p:txBody>
      </p:sp>
      <p:sp>
        <p:nvSpPr>
          <p:cNvPr id="5126" name="Rectangle 5"/>
          <p:cNvSpPr>
            <a:spLocks noChangeArrowheads="1"/>
          </p:cNvSpPr>
          <p:nvPr/>
        </p:nvSpPr>
        <p:spPr bwMode="auto">
          <a:xfrm>
            <a:off x="754063" y="981075"/>
            <a:ext cx="8066087"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800">
                <a:solidFill>
                  <a:srgbClr val="000066"/>
                </a:solidFill>
                <a:latin typeface="Times New Roman" panose="02020603050405020304" pitchFamily="18" charset="0"/>
              </a:defRPr>
            </a:lvl1pPr>
            <a:lvl2pPr marL="742950" indent="-285750">
              <a:spcBef>
                <a:spcPct val="20000"/>
              </a:spcBef>
              <a:spcAft>
                <a:spcPct val="10000"/>
              </a:spcAft>
              <a:buChar char="–"/>
              <a:defRPr sz="2400">
                <a:solidFill>
                  <a:srgbClr val="000066"/>
                </a:solidFill>
                <a:latin typeface="Times New Roman" panose="02020603050405020304" pitchFamily="18" charset="0"/>
              </a:defRPr>
            </a:lvl2pPr>
            <a:lvl3pPr marL="1143000" indent="-228600">
              <a:spcBef>
                <a:spcPct val="20000"/>
              </a:spcBef>
              <a:buChar char="•"/>
              <a:defRPr sz="2000">
                <a:solidFill>
                  <a:srgbClr val="000066"/>
                </a:solidFill>
                <a:latin typeface="Times New Roman" panose="02020603050405020304" pitchFamily="18" charset="0"/>
              </a:defRPr>
            </a:lvl3pPr>
            <a:lvl4pPr marL="1600200" indent="-228600">
              <a:spcBef>
                <a:spcPct val="20000"/>
              </a:spcBef>
              <a:buChar char="–"/>
              <a:defRPr>
                <a:solidFill>
                  <a:srgbClr val="000066"/>
                </a:solidFill>
                <a:latin typeface="Times New Roman" panose="02020603050405020304" pitchFamily="18" charset="0"/>
              </a:defRPr>
            </a:lvl4pPr>
            <a:lvl5pPr marL="2057400" indent="-228600">
              <a:spcBef>
                <a:spcPct val="20000"/>
              </a:spcBef>
              <a:buChar char="»"/>
              <a:defRPr sz="2000">
                <a:solidFill>
                  <a:srgbClr val="000066"/>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000066"/>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000066"/>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000066"/>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000066"/>
                </a:solidFill>
                <a:latin typeface="Times New Roman" panose="02020603050405020304" pitchFamily="18" charset="0"/>
              </a:defRPr>
            </a:lvl9pPr>
          </a:lstStyle>
          <a:p>
            <a:pPr>
              <a:spcBef>
                <a:spcPct val="50000"/>
              </a:spcBef>
              <a:buFontTx/>
              <a:buNone/>
            </a:pPr>
            <a:r>
              <a:rPr lang="en-US" altLang="en-US" sz="1400" dirty="0">
                <a:solidFill>
                  <a:srgbClr val="000000"/>
                </a:solidFill>
                <a:latin typeface="Courier New" panose="02070309020205020404" pitchFamily="49" charset="0"/>
              </a:rPr>
              <a:t>                 10        20        30        40        50        60   </a:t>
            </a:r>
          </a:p>
          <a:p>
            <a:pPr>
              <a:spcBef>
                <a:spcPct val="50000"/>
              </a:spcBef>
              <a:buFontTx/>
              <a:buNone/>
            </a:pPr>
            <a:r>
              <a:rPr lang="en-US" altLang="en-US" sz="1400" dirty="0">
                <a:solidFill>
                  <a:srgbClr val="000000"/>
                </a:solidFill>
                <a:latin typeface="Courier New" panose="02070309020205020404" pitchFamily="49" charset="0"/>
              </a:rPr>
              <a:t>         ----|----|----|----|----|----|----|----|----|----|----|----|-- </a:t>
            </a:r>
          </a:p>
          <a:p>
            <a:pPr>
              <a:spcBef>
                <a:spcPct val="50000"/>
              </a:spcBef>
              <a:buFontTx/>
              <a:buNone/>
            </a:pPr>
            <a:r>
              <a:rPr lang="en-US" altLang="en-US" sz="1400" dirty="0">
                <a:solidFill>
                  <a:srgbClr val="000000"/>
                </a:solidFill>
                <a:latin typeface="Courier New" panose="02070309020205020404" pitchFamily="49" charset="0"/>
              </a:rPr>
              <a:t>Normal   </a:t>
            </a:r>
            <a:r>
              <a:rPr lang="en-US" altLang="en-US" sz="1400" b="1" dirty="0">
                <a:solidFill>
                  <a:srgbClr val="FF0000"/>
                </a:solidFill>
                <a:latin typeface="Courier New" panose="02070309020205020404" pitchFamily="49" charset="0"/>
              </a:rPr>
              <a:t>A</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GG</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a:t>
            </a:r>
            <a:r>
              <a:rPr lang="en-US" altLang="en-US" sz="1400" b="1" dirty="0">
                <a:solidFill>
                  <a:srgbClr val="0000FF"/>
                </a:solidFill>
                <a:latin typeface="Courier New" panose="02070309020205020404" pitchFamily="49" charset="0"/>
              </a:rPr>
              <a:t>C</a:t>
            </a:r>
            <a:r>
              <a:rPr lang="en-US" altLang="en-US" sz="1400" b="1" dirty="0">
                <a:solidFill>
                  <a:srgbClr val="FF0000"/>
                </a:solidFill>
                <a:latin typeface="Courier New" panose="02070309020205020404" pitchFamily="49" charset="0"/>
              </a:rPr>
              <a:t>A</a:t>
            </a:r>
            <a:r>
              <a:rPr lang="en-US" altLang="en-US" sz="1400" b="1" dirty="0">
                <a:solidFill>
                  <a:srgbClr val="0000FF"/>
                </a:solidFill>
                <a:latin typeface="Courier New" panose="02070309020205020404" pitchFamily="49" charset="0"/>
              </a:rPr>
              <a:t>CC</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a:t>
            </a:r>
            <a:r>
              <a:rPr lang="en-US" altLang="en-US" sz="1400" b="1" dirty="0">
                <a:solidFill>
                  <a:srgbClr val="FF0000"/>
                </a:solidFill>
                <a:latin typeface="Courier New" panose="02070309020205020404" pitchFamily="49" charset="0"/>
              </a:rPr>
              <a:t>A</a:t>
            </a:r>
            <a:r>
              <a:rPr lang="en-US" altLang="en-US" sz="1400" b="1" dirty="0">
                <a:solidFill>
                  <a:srgbClr val="0000FF"/>
                </a:solidFill>
                <a:latin typeface="Courier New" panose="02070309020205020404" pitchFamily="49" charset="0"/>
              </a:rPr>
              <a:t>C</a:t>
            </a:r>
            <a:r>
              <a:rPr lang="en-US" altLang="en-US" sz="1400" b="1" dirty="0">
                <a:solidFill>
                  <a:srgbClr val="FF00FF"/>
                </a:solidFill>
                <a:latin typeface="Courier New" panose="02070309020205020404" pitchFamily="49" charset="0"/>
              </a:rPr>
              <a:t>U</a:t>
            </a:r>
            <a:r>
              <a:rPr lang="en-US" altLang="en-US" sz="1400" b="1" dirty="0">
                <a:solidFill>
                  <a:srgbClr val="0000FF"/>
                </a:solidFill>
                <a:latin typeface="Courier New" panose="02070309020205020404" pitchFamily="49" charset="0"/>
              </a:rPr>
              <a:t>CC</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a:t>
            </a:r>
            <a:r>
              <a:rPr lang="en-US" altLang="en-US" sz="1400" b="1" dirty="0">
                <a:solidFill>
                  <a:srgbClr val="FF0000"/>
                </a:solidFill>
                <a:latin typeface="Courier New" panose="02070309020205020404" pitchFamily="49" charset="0"/>
              </a:rPr>
              <a:t>A</a:t>
            </a:r>
            <a:r>
              <a:rPr lang="en-US" altLang="en-US" sz="1400" b="1" dirty="0">
                <a:solidFill>
                  <a:srgbClr val="00FF00"/>
                </a:solidFill>
                <a:latin typeface="Courier New" panose="02070309020205020404" pitchFamily="49" charset="0"/>
              </a:rPr>
              <a:t>GG</a:t>
            </a:r>
            <a:r>
              <a:rPr lang="en-US" altLang="en-US" sz="1400" b="1" dirty="0">
                <a:solidFill>
                  <a:srgbClr val="FF0000"/>
                </a:solidFill>
                <a:latin typeface="Courier New" panose="02070309020205020404" pitchFamily="49" charset="0"/>
              </a:rPr>
              <a:t>A</a:t>
            </a:r>
            <a:r>
              <a:rPr lang="en-US" altLang="en-US" sz="1400" b="1" dirty="0">
                <a:solidFill>
                  <a:srgbClr val="00FF00"/>
                </a:solidFill>
                <a:latin typeface="Courier New" panose="02070309020205020404" pitchFamily="49" charset="0"/>
              </a:rPr>
              <a:t>G</a:t>
            </a:r>
            <a:r>
              <a:rPr lang="en-US" altLang="en-US" sz="1400" b="1" dirty="0">
                <a:solidFill>
                  <a:srgbClr val="FF0000"/>
                </a:solidFill>
                <a:latin typeface="Courier New" panose="02070309020205020404" pitchFamily="49" charset="0"/>
              </a:rPr>
              <a:t>AA</a:t>
            </a:r>
            <a:r>
              <a:rPr lang="en-US" altLang="en-US" sz="1400" b="1" dirty="0">
                <a:solidFill>
                  <a:srgbClr val="00FF00"/>
                </a:solidFill>
                <a:latin typeface="Courier New" panose="02070309020205020404" pitchFamily="49" charset="0"/>
              </a:rPr>
              <a:t>G</a:t>
            </a:r>
            <a:r>
              <a:rPr lang="en-US" altLang="en-US" sz="1400" b="1" dirty="0">
                <a:solidFill>
                  <a:srgbClr val="FF00FF"/>
                </a:solidFill>
                <a:latin typeface="Courier New" panose="02070309020205020404" pitchFamily="49" charset="0"/>
              </a:rPr>
              <a:t>U</a:t>
            </a:r>
            <a:r>
              <a:rPr lang="en-US" altLang="en-US" sz="1400" b="1" dirty="0">
                <a:solidFill>
                  <a:srgbClr val="0000FF"/>
                </a:solidFill>
                <a:latin typeface="Courier New" panose="02070309020205020404" pitchFamily="49" charset="0"/>
              </a:rPr>
              <a:t>C</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a:t>
            </a:r>
            <a:r>
              <a:rPr lang="en-US" altLang="en-US" sz="1400" b="1" dirty="0">
                <a:solidFill>
                  <a:srgbClr val="0000FF"/>
                </a:solidFill>
                <a:latin typeface="Courier New" panose="02070309020205020404" pitchFamily="49" charset="0"/>
              </a:rPr>
              <a:t>CC</a:t>
            </a:r>
            <a:r>
              <a:rPr lang="en-US" altLang="en-US" sz="1400" b="1" dirty="0">
                <a:solidFill>
                  <a:srgbClr val="00FF00"/>
                </a:solidFill>
                <a:latin typeface="Courier New" panose="02070309020205020404" pitchFamily="49" charset="0"/>
              </a:rPr>
              <a:t>G</a:t>
            </a:r>
            <a:r>
              <a:rPr lang="en-US" altLang="en-US" sz="1400" b="1" dirty="0">
                <a:solidFill>
                  <a:srgbClr val="FF00FF"/>
                </a:solidFill>
                <a:latin typeface="Courier New" panose="02070309020205020404" pitchFamily="49" charset="0"/>
              </a:rPr>
              <a:t>UU</a:t>
            </a:r>
            <a:r>
              <a:rPr lang="en-US" altLang="en-US" sz="1400" b="1" dirty="0">
                <a:solidFill>
                  <a:srgbClr val="FF0000"/>
                </a:solidFill>
                <a:latin typeface="Courier New" panose="02070309020205020404" pitchFamily="49" charset="0"/>
              </a:rPr>
              <a:t>A</a:t>
            </a:r>
            <a:r>
              <a:rPr lang="en-US" altLang="en-US" sz="1400" b="1" dirty="0">
                <a:solidFill>
                  <a:srgbClr val="0000FF"/>
                </a:solidFill>
                <a:latin typeface="Courier New" panose="02070309020205020404" pitchFamily="49" charset="0"/>
              </a:rPr>
              <a:t>C</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a:t>
            </a:r>
            <a:r>
              <a:rPr lang="en-US" altLang="en-US" sz="1400" b="1" dirty="0">
                <a:solidFill>
                  <a:srgbClr val="0000FF"/>
                </a:solidFill>
                <a:latin typeface="Courier New" panose="02070309020205020404" pitchFamily="49" charset="0"/>
              </a:rPr>
              <a:t>CCC</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GGGG</a:t>
            </a:r>
            <a:r>
              <a:rPr lang="en-US" altLang="en-US" sz="1400" b="1" dirty="0">
                <a:solidFill>
                  <a:srgbClr val="0000FF"/>
                </a:solidFill>
                <a:latin typeface="Courier New" panose="02070309020205020404" pitchFamily="49" charset="0"/>
              </a:rPr>
              <a:t>C</a:t>
            </a:r>
            <a:r>
              <a:rPr lang="en-US" altLang="en-US" sz="1400" b="1" dirty="0">
                <a:solidFill>
                  <a:srgbClr val="FF0000"/>
                </a:solidFill>
                <a:latin typeface="Courier New" panose="02070309020205020404" pitchFamily="49" charset="0"/>
              </a:rPr>
              <a:t>AA</a:t>
            </a:r>
            <a:r>
              <a:rPr lang="en-US" altLang="en-US" sz="1400" b="1" dirty="0">
                <a:solidFill>
                  <a:srgbClr val="00FF00"/>
                </a:solidFill>
                <a:latin typeface="Courier New" panose="02070309020205020404" pitchFamily="49" charset="0"/>
              </a:rPr>
              <a:t>GG</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a:t>
            </a:r>
            <a:r>
              <a:rPr lang="en-US" altLang="en-US" sz="1400" b="1" dirty="0">
                <a:solidFill>
                  <a:srgbClr val="FF0000"/>
                </a:solidFill>
                <a:latin typeface="Courier New" panose="02070309020205020404" pitchFamily="49" charset="0"/>
              </a:rPr>
              <a:t>AA</a:t>
            </a:r>
            <a:r>
              <a:rPr lang="en-US" altLang="en-US" sz="1400" b="1" dirty="0">
                <a:solidFill>
                  <a:srgbClr val="0000FF"/>
                </a:solidFill>
                <a:latin typeface="Courier New" panose="02070309020205020404" pitchFamily="49" charset="0"/>
              </a:rPr>
              <a:t>C</a:t>
            </a:r>
            <a:r>
              <a:rPr lang="en-US" altLang="en-US" sz="1400" b="1" dirty="0">
                <a:solidFill>
                  <a:srgbClr val="00FF00"/>
                </a:solidFill>
                <a:latin typeface="Courier New" panose="02070309020205020404" pitchFamily="49" charset="0"/>
              </a:rPr>
              <a:t>G</a:t>
            </a:r>
            <a:r>
              <a:rPr lang="en-US" altLang="en-US" sz="1400" b="1" dirty="0">
                <a:solidFill>
                  <a:srgbClr val="FF00FF"/>
                </a:solidFill>
                <a:latin typeface="Courier New" panose="02070309020205020404" pitchFamily="49" charset="0"/>
              </a:rPr>
              <a:t>U</a:t>
            </a:r>
            <a:r>
              <a:rPr lang="en-US" altLang="en-US" sz="1400" dirty="0">
                <a:solidFill>
                  <a:srgbClr val="FF00FF"/>
                </a:solidFill>
                <a:latin typeface="Courier New" panose="02070309020205020404" pitchFamily="49" charset="0"/>
              </a:rPr>
              <a:t> </a:t>
            </a:r>
          </a:p>
          <a:p>
            <a:pPr>
              <a:spcBef>
                <a:spcPct val="50000"/>
              </a:spcBef>
              <a:buFontTx/>
              <a:buNone/>
            </a:pPr>
            <a:r>
              <a:rPr lang="en-US" altLang="en-US" sz="1400" dirty="0" err="1">
                <a:solidFill>
                  <a:srgbClr val="000000"/>
                </a:solidFill>
                <a:latin typeface="Courier New" panose="02070309020205020404" pitchFamily="49" charset="0"/>
              </a:rPr>
              <a:t>Thalass</a:t>
            </a:r>
            <a:r>
              <a:rPr lang="en-US" altLang="en-US" sz="1400" dirty="0">
                <a:solidFill>
                  <a:srgbClr val="000000"/>
                </a:solidFill>
                <a:latin typeface="Courier New" panose="02070309020205020404" pitchFamily="49" charset="0"/>
              </a:rPr>
              <a:t>. </a:t>
            </a:r>
            <a:r>
              <a:rPr lang="en-US" altLang="en-US" sz="1400" b="1" dirty="0">
                <a:solidFill>
                  <a:srgbClr val="FF0000"/>
                </a:solidFill>
                <a:latin typeface="Courier New" panose="02070309020205020404" pitchFamily="49" charset="0"/>
              </a:rPr>
              <a:t>A</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GG</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a:t>
            </a:r>
            <a:r>
              <a:rPr lang="en-US" altLang="en-US" sz="1400" b="1" dirty="0">
                <a:solidFill>
                  <a:srgbClr val="0000FF"/>
                </a:solidFill>
                <a:latin typeface="Courier New" panose="02070309020205020404" pitchFamily="49" charset="0"/>
              </a:rPr>
              <a:t>C</a:t>
            </a:r>
            <a:r>
              <a:rPr lang="en-US" altLang="en-US" sz="1400" b="1" dirty="0">
                <a:solidFill>
                  <a:srgbClr val="FF0000"/>
                </a:solidFill>
                <a:latin typeface="Courier New" panose="02070309020205020404" pitchFamily="49" charset="0"/>
              </a:rPr>
              <a:t>A</a:t>
            </a:r>
            <a:r>
              <a:rPr lang="en-US" altLang="en-US" sz="1400" b="1" dirty="0">
                <a:solidFill>
                  <a:srgbClr val="0000FF"/>
                </a:solidFill>
                <a:latin typeface="Courier New" panose="02070309020205020404" pitchFamily="49" charset="0"/>
              </a:rPr>
              <a:t>CC</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a:t>
            </a:r>
            <a:r>
              <a:rPr lang="en-US" altLang="en-US" sz="1400" b="1" dirty="0">
                <a:solidFill>
                  <a:srgbClr val="FF0000"/>
                </a:solidFill>
                <a:latin typeface="Courier New" panose="02070309020205020404" pitchFamily="49" charset="0"/>
              </a:rPr>
              <a:t>A</a:t>
            </a:r>
            <a:r>
              <a:rPr lang="en-US" altLang="en-US" sz="1400" b="1" dirty="0">
                <a:solidFill>
                  <a:srgbClr val="0000FF"/>
                </a:solidFill>
                <a:latin typeface="Courier New" panose="02070309020205020404" pitchFamily="49" charset="0"/>
              </a:rPr>
              <a:t>C</a:t>
            </a:r>
            <a:r>
              <a:rPr lang="en-US" altLang="en-US" sz="1400" b="1" dirty="0">
                <a:solidFill>
                  <a:srgbClr val="FF00FF"/>
                </a:solidFill>
                <a:latin typeface="Courier New" panose="02070309020205020404" pitchFamily="49" charset="0"/>
              </a:rPr>
              <a:t>U</a:t>
            </a:r>
            <a:r>
              <a:rPr lang="en-US" altLang="en-US" sz="1400" b="1" dirty="0">
                <a:solidFill>
                  <a:srgbClr val="0000FF"/>
                </a:solidFill>
                <a:latin typeface="Courier New" panose="02070309020205020404" pitchFamily="49" charset="0"/>
              </a:rPr>
              <a:t>CC</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a:t>
            </a:r>
            <a:r>
              <a:rPr lang="en-US" altLang="en-US" sz="1400" b="1" dirty="0">
                <a:solidFill>
                  <a:srgbClr val="FF0000"/>
                </a:solidFill>
                <a:latin typeface="Courier New" panose="02070309020205020404" pitchFamily="49" charset="0"/>
              </a:rPr>
              <a:t>A</a:t>
            </a:r>
            <a:r>
              <a:rPr lang="en-US" altLang="en-US" sz="1400" b="1" dirty="0">
                <a:solidFill>
                  <a:srgbClr val="00FF00"/>
                </a:solidFill>
                <a:latin typeface="Courier New" panose="02070309020205020404" pitchFamily="49" charset="0"/>
              </a:rPr>
              <a:t>GG</a:t>
            </a:r>
            <a:r>
              <a:rPr lang="en-US" altLang="en-US" sz="1400" b="1" dirty="0">
                <a:solidFill>
                  <a:srgbClr val="FF0000"/>
                </a:solidFill>
                <a:latin typeface="Courier New" panose="02070309020205020404" pitchFamily="49" charset="0"/>
              </a:rPr>
              <a:t>A</a:t>
            </a:r>
            <a:r>
              <a:rPr lang="en-US" altLang="en-US" sz="1400" b="1" dirty="0">
                <a:solidFill>
                  <a:srgbClr val="00FF00"/>
                </a:solidFill>
                <a:latin typeface="Courier New" panose="02070309020205020404" pitchFamily="49" charset="0"/>
              </a:rPr>
              <a:t>G</a:t>
            </a:r>
            <a:r>
              <a:rPr lang="en-US" altLang="en-US" sz="1400" b="1" dirty="0">
                <a:solidFill>
                  <a:srgbClr val="FF0000"/>
                </a:solidFill>
                <a:latin typeface="Courier New" panose="02070309020205020404" pitchFamily="49" charset="0"/>
              </a:rPr>
              <a:t>AA</a:t>
            </a:r>
            <a:r>
              <a:rPr lang="en-US" altLang="en-US" sz="1400" b="1" dirty="0">
                <a:solidFill>
                  <a:srgbClr val="00FF00"/>
                </a:solidFill>
                <a:latin typeface="Courier New" panose="02070309020205020404" pitchFamily="49" charset="0"/>
              </a:rPr>
              <a:t>G</a:t>
            </a:r>
            <a:r>
              <a:rPr lang="en-US" altLang="en-US" sz="1400" b="1" dirty="0">
                <a:solidFill>
                  <a:srgbClr val="FF00FF"/>
                </a:solidFill>
                <a:latin typeface="Courier New" panose="02070309020205020404" pitchFamily="49" charset="0"/>
              </a:rPr>
              <a:t>U</a:t>
            </a:r>
            <a:r>
              <a:rPr lang="en-US" altLang="en-US" sz="1400" b="1" dirty="0">
                <a:solidFill>
                  <a:srgbClr val="0000FF"/>
                </a:solidFill>
                <a:latin typeface="Courier New" panose="02070309020205020404" pitchFamily="49" charset="0"/>
              </a:rPr>
              <a:t>C</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a:t>
            </a:r>
            <a:r>
              <a:rPr lang="en-US" altLang="en-US" sz="1400" b="1" dirty="0">
                <a:solidFill>
                  <a:srgbClr val="0000FF"/>
                </a:solidFill>
                <a:latin typeface="Courier New" panose="02070309020205020404" pitchFamily="49" charset="0"/>
              </a:rPr>
              <a:t>CC</a:t>
            </a:r>
            <a:r>
              <a:rPr lang="en-US" altLang="en-US" sz="1400" b="1" dirty="0">
                <a:solidFill>
                  <a:srgbClr val="00FF00"/>
                </a:solidFill>
                <a:latin typeface="Courier New" panose="02070309020205020404" pitchFamily="49" charset="0"/>
              </a:rPr>
              <a:t>G</a:t>
            </a:r>
            <a:r>
              <a:rPr lang="en-US" altLang="en-US" sz="1400" b="1" dirty="0">
                <a:solidFill>
                  <a:srgbClr val="FF00FF"/>
                </a:solidFill>
                <a:latin typeface="Courier New" panose="02070309020205020404" pitchFamily="49" charset="0"/>
              </a:rPr>
              <a:t>UU</a:t>
            </a:r>
            <a:r>
              <a:rPr lang="en-US" altLang="en-US" sz="1400" b="1" dirty="0">
                <a:solidFill>
                  <a:srgbClr val="FF0000"/>
                </a:solidFill>
                <a:latin typeface="Courier New" panose="02070309020205020404" pitchFamily="49" charset="0"/>
              </a:rPr>
              <a:t>A</a:t>
            </a:r>
            <a:r>
              <a:rPr lang="en-US" altLang="en-US" sz="1400" b="1" dirty="0">
                <a:solidFill>
                  <a:srgbClr val="0000FF"/>
                </a:solidFill>
                <a:latin typeface="Courier New" panose="02070309020205020404" pitchFamily="49" charset="0"/>
              </a:rPr>
              <a:t>C</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a:t>
            </a:r>
            <a:r>
              <a:rPr lang="en-US" altLang="en-US" sz="1400" b="1" dirty="0">
                <a:solidFill>
                  <a:srgbClr val="0000FF"/>
                </a:solidFill>
                <a:latin typeface="Courier New" panose="02070309020205020404" pitchFamily="49" charset="0"/>
              </a:rPr>
              <a:t>CCC</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GGGG</a:t>
            </a:r>
            <a:r>
              <a:rPr lang="en-US" altLang="en-US" sz="1400" b="1" dirty="0">
                <a:solidFill>
                  <a:srgbClr val="0000FF"/>
                </a:solidFill>
                <a:latin typeface="Courier New" panose="02070309020205020404" pitchFamily="49" charset="0"/>
              </a:rPr>
              <a:t>C</a:t>
            </a:r>
            <a:r>
              <a:rPr lang="en-US" altLang="en-US" sz="1400" b="1" dirty="0">
                <a:solidFill>
                  <a:srgbClr val="FF0000"/>
                </a:solidFill>
                <a:latin typeface="Courier New" panose="02070309020205020404" pitchFamily="49" charset="0"/>
              </a:rPr>
              <a:t>AA</a:t>
            </a:r>
            <a:r>
              <a:rPr lang="en-US" altLang="en-US" sz="1400" b="1" dirty="0">
                <a:solidFill>
                  <a:srgbClr val="00FF00"/>
                </a:solidFill>
                <a:latin typeface="Courier New" panose="02070309020205020404" pitchFamily="49" charset="0"/>
              </a:rPr>
              <a:t>GG</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a:t>
            </a:r>
            <a:r>
              <a:rPr lang="en-US" altLang="en-US" sz="1400" b="1" dirty="0">
                <a:solidFill>
                  <a:srgbClr val="FF0000"/>
                </a:solidFill>
                <a:latin typeface="Courier New" panose="02070309020205020404" pitchFamily="49" charset="0"/>
              </a:rPr>
              <a:t>AA</a:t>
            </a:r>
            <a:r>
              <a:rPr lang="en-US" altLang="en-US" sz="1400" b="1" dirty="0">
                <a:solidFill>
                  <a:srgbClr val="0000FF"/>
                </a:solidFill>
                <a:latin typeface="Courier New" panose="02070309020205020404" pitchFamily="49" charset="0"/>
              </a:rPr>
              <a:t>C</a:t>
            </a:r>
            <a:r>
              <a:rPr lang="en-US" altLang="en-US" sz="1400" b="1" dirty="0">
                <a:solidFill>
                  <a:srgbClr val="00FF00"/>
                </a:solidFill>
                <a:latin typeface="Courier New" panose="02070309020205020404" pitchFamily="49" charset="0"/>
              </a:rPr>
              <a:t>G</a:t>
            </a:r>
            <a:r>
              <a:rPr lang="en-US" altLang="en-US" sz="1400" b="1" dirty="0">
                <a:solidFill>
                  <a:srgbClr val="FF00FF"/>
                </a:solidFill>
                <a:latin typeface="Courier New" panose="02070309020205020404" pitchFamily="49" charset="0"/>
              </a:rPr>
              <a:t>U </a:t>
            </a:r>
          </a:p>
          <a:p>
            <a:pPr>
              <a:spcBef>
                <a:spcPct val="50000"/>
              </a:spcBef>
              <a:buFontTx/>
              <a:buNone/>
            </a:pPr>
            <a:r>
              <a:rPr lang="en-US" altLang="en-US" sz="1400" dirty="0">
                <a:solidFill>
                  <a:srgbClr val="000000"/>
                </a:solidFill>
                <a:latin typeface="Courier New" panose="02070309020205020404" pitchFamily="49" charset="0"/>
              </a:rPr>
              <a:t>         ************************************************************** </a:t>
            </a:r>
          </a:p>
          <a:p>
            <a:pPr>
              <a:spcBef>
                <a:spcPct val="50000"/>
              </a:spcBef>
              <a:buFontTx/>
              <a:buNone/>
            </a:pPr>
            <a:r>
              <a:rPr lang="en-US" altLang="en-US" sz="1400" dirty="0">
                <a:solidFill>
                  <a:srgbClr val="000000"/>
                </a:solidFill>
                <a:latin typeface="Courier New" panose="02070309020205020404" pitchFamily="49" charset="0"/>
              </a:rPr>
              <a:t>               70        80        90       100       110       120     </a:t>
            </a:r>
          </a:p>
          <a:p>
            <a:pPr>
              <a:spcBef>
                <a:spcPct val="50000"/>
              </a:spcBef>
              <a:buFontTx/>
              <a:buNone/>
            </a:pPr>
            <a:r>
              <a:rPr lang="en-US" altLang="en-US" sz="1400" dirty="0">
                <a:solidFill>
                  <a:srgbClr val="000000"/>
                </a:solidFill>
                <a:latin typeface="Courier New" panose="02070309020205020404" pitchFamily="49" charset="0"/>
              </a:rPr>
              <a:t>         --|----|----|----|----|----|----|----|----|----|----|----|---- </a:t>
            </a:r>
          </a:p>
          <a:p>
            <a:pPr>
              <a:spcBef>
                <a:spcPct val="50000"/>
              </a:spcBef>
              <a:buFontTx/>
              <a:buNone/>
            </a:pPr>
            <a:r>
              <a:rPr lang="en-US" altLang="en-US" sz="1400" dirty="0">
                <a:solidFill>
                  <a:srgbClr val="000000"/>
                </a:solidFill>
                <a:latin typeface="Courier New" panose="02070309020205020404" pitchFamily="49" charset="0"/>
              </a:rPr>
              <a:t>Normal   </a:t>
            </a:r>
            <a:r>
              <a:rPr lang="en-US" altLang="en-US" sz="1400" b="1" dirty="0">
                <a:solidFill>
                  <a:srgbClr val="00FF00"/>
                </a:solidFill>
                <a:latin typeface="Courier New" panose="02070309020205020404" pitchFamily="49" charset="0"/>
              </a:rPr>
              <a:t>GG</a:t>
            </a:r>
            <a:r>
              <a:rPr lang="en-US" altLang="en-US" sz="1400" b="1" dirty="0">
                <a:solidFill>
                  <a:srgbClr val="FF0000"/>
                </a:solidFill>
                <a:latin typeface="Courier New" panose="02070309020205020404" pitchFamily="49" charset="0"/>
              </a:rPr>
              <a:t>A</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a:t>
            </a:r>
            <a:r>
              <a:rPr lang="en-US" altLang="en-US" sz="1400" b="1" dirty="0">
                <a:solidFill>
                  <a:srgbClr val="FF0000"/>
                </a:solidFill>
                <a:latin typeface="Courier New" panose="02070309020205020404" pitchFamily="49" charset="0"/>
              </a:rPr>
              <a:t>AA</a:t>
            </a:r>
            <a:r>
              <a:rPr lang="en-US" altLang="en-US" sz="1400" b="1" dirty="0">
                <a:solidFill>
                  <a:srgbClr val="00FF00"/>
                </a:solidFill>
                <a:latin typeface="Courier New" panose="02070309020205020404" pitchFamily="49" charset="0"/>
              </a:rPr>
              <a:t>G</a:t>
            </a:r>
            <a:r>
              <a:rPr lang="en-US" altLang="en-US" sz="1400" b="1" dirty="0">
                <a:solidFill>
                  <a:srgbClr val="FF00FF"/>
                </a:solidFill>
                <a:latin typeface="Courier New" panose="02070309020205020404" pitchFamily="49" charset="0"/>
              </a:rPr>
              <a:t>UU</a:t>
            </a:r>
            <a:r>
              <a:rPr lang="en-US" altLang="en-US" sz="1400" b="1" dirty="0">
                <a:solidFill>
                  <a:srgbClr val="00FF00"/>
                </a:solidFill>
                <a:latin typeface="Courier New" panose="02070309020205020404" pitchFamily="49" charset="0"/>
              </a:rPr>
              <a:t>GG</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GG</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a:t>
            </a:r>
            <a:r>
              <a:rPr lang="en-US" altLang="en-US" sz="1400" b="1" dirty="0">
                <a:solidFill>
                  <a:srgbClr val="FF0000"/>
                </a:solidFill>
                <a:latin typeface="Courier New" panose="02070309020205020404" pitchFamily="49" charset="0"/>
              </a:rPr>
              <a:t>A</a:t>
            </a:r>
            <a:r>
              <a:rPr lang="en-US" altLang="en-US" sz="1400" b="1" dirty="0">
                <a:solidFill>
                  <a:srgbClr val="00FF00"/>
                </a:solidFill>
                <a:latin typeface="Courier New" panose="02070309020205020404" pitchFamily="49" charset="0"/>
              </a:rPr>
              <a:t>GG</a:t>
            </a:r>
            <a:r>
              <a:rPr lang="en-US" altLang="en-US" sz="1400" b="1" dirty="0">
                <a:solidFill>
                  <a:srgbClr val="0000FF"/>
                </a:solidFill>
                <a:latin typeface="Courier New" panose="02070309020205020404" pitchFamily="49" charset="0"/>
              </a:rPr>
              <a:t>CCC</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GGG</a:t>
            </a:r>
            <a:r>
              <a:rPr lang="en-US" altLang="en-US" sz="1400" b="1" dirty="0">
                <a:solidFill>
                  <a:srgbClr val="0000FF"/>
                </a:solidFill>
                <a:latin typeface="Courier New" panose="02070309020205020404" pitchFamily="49" charset="0"/>
              </a:rPr>
              <a:t>C</a:t>
            </a:r>
            <a:r>
              <a:rPr lang="en-US" altLang="en-US" sz="1400" b="1" dirty="0">
                <a:solidFill>
                  <a:srgbClr val="FF0000"/>
                </a:solidFill>
                <a:latin typeface="Courier New" panose="02070309020205020404" pitchFamily="49" charset="0"/>
              </a:rPr>
              <a:t>A</a:t>
            </a:r>
            <a:r>
              <a:rPr lang="en-US" altLang="en-US" sz="1400" dirty="0">
                <a:solidFill>
                  <a:srgbClr val="00FF00"/>
                </a:solidFill>
                <a:latin typeface="Courier New" panose="02070309020205020404" pitchFamily="49" charset="0"/>
              </a:rPr>
              <a:t>G</a:t>
            </a:r>
            <a:r>
              <a:rPr lang="en-US" altLang="en-US" sz="1400" i="1" dirty="0">
                <a:solidFill>
                  <a:schemeClr val="tx1"/>
                </a:solidFill>
                <a:latin typeface="Courier New" panose="02070309020205020404" pitchFamily="49" charset="0"/>
              </a:rPr>
              <a:t>GUUGGUAUCAAGGUUACAAGACAGG</a:t>
            </a:r>
            <a:r>
              <a:rPr lang="en-US" altLang="en-US" sz="1400" dirty="0">
                <a:solidFill>
                  <a:srgbClr val="FF00FF"/>
                </a:solidFill>
                <a:latin typeface="Courier New" panose="02070309020205020404" pitchFamily="49" charset="0"/>
              </a:rPr>
              <a:t>......</a:t>
            </a:r>
            <a:r>
              <a:rPr lang="en-US" altLang="en-US" sz="1400" dirty="0">
                <a:solidFill>
                  <a:srgbClr val="00FF00"/>
                </a:solidFill>
                <a:latin typeface="Courier New" panose="02070309020205020404" pitchFamily="49" charset="0"/>
              </a:rPr>
              <a:t> </a:t>
            </a:r>
          </a:p>
          <a:p>
            <a:pPr>
              <a:spcBef>
                <a:spcPct val="50000"/>
              </a:spcBef>
              <a:buFontTx/>
              <a:buNone/>
            </a:pPr>
            <a:r>
              <a:rPr lang="en-US" altLang="en-US" sz="1400" dirty="0" err="1">
                <a:solidFill>
                  <a:srgbClr val="000000"/>
                </a:solidFill>
                <a:latin typeface="Courier New" panose="02070309020205020404" pitchFamily="49" charset="0"/>
              </a:rPr>
              <a:t>Thalass</a:t>
            </a:r>
            <a:r>
              <a:rPr lang="en-US" altLang="en-US" sz="1400" dirty="0">
                <a:solidFill>
                  <a:srgbClr val="000000"/>
                </a:solidFill>
                <a:latin typeface="Courier New" panose="02070309020205020404" pitchFamily="49" charset="0"/>
              </a:rPr>
              <a:t>. </a:t>
            </a:r>
            <a:r>
              <a:rPr lang="en-US" altLang="en-US" sz="1400" b="1" dirty="0">
                <a:solidFill>
                  <a:srgbClr val="00FF00"/>
                </a:solidFill>
                <a:latin typeface="Courier New" panose="02070309020205020404" pitchFamily="49" charset="0"/>
              </a:rPr>
              <a:t>GG</a:t>
            </a:r>
            <a:r>
              <a:rPr lang="en-US" altLang="en-US" sz="1400" b="1" dirty="0">
                <a:solidFill>
                  <a:srgbClr val="FF0000"/>
                </a:solidFill>
                <a:latin typeface="Courier New" panose="02070309020205020404" pitchFamily="49" charset="0"/>
              </a:rPr>
              <a:t>A</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a:t>
            </a:r>
            <a:r>
              <a:rPr lang="en-US" altLang="en-US" sz="1400" b="1" dirty="0">
                <a:solidFill>
                  <a:srgbClr val="FF0000"/>
                </a:solidFill>
                <a:latin typeface="Courier New" panose="02070309020205020404" pitchFamily="49" charset="0"/>
              </a:rPr>
              <a:t>AA</a:t>
            </a:r>
            <a:r>
              <a:rPr lang="en-US" altLang="en-US" sz="1400" b="1" dirty="0">
                <a:solidFill>
                  <a:srgbClr val="00FF00"/>
                </a:solidFill>
                <a:latin typeface="Courier New" panose="02070309020205020404" pitchFamily="49" charset="0"/>
              </a:rPr>
              <a:t>G</a:t>
            </a:r>
            <a:r>
              <a:rPr lang="en-US" altLang="en-US" sz="1400" b="1" dirty="0">
                <a:solidFill>
                  <a:srgbClr val="FF00FF"/>
                </a:solidFill>
                <a:latin typeface="Courier New" panose="02070309020205020404" pitchFamily="49" charset="0"/>
              </a:rPr>
              <a:t>UU</a:t>
            </a:r>
            <a:r>
              <a:rPr lang="en-US" altLang="en-US" sz="1400" b="1" dirty="0">
                <a:solidFill>
                  <a:srgbClr val="00FF00"/>
                </a:solidFill>
                <a:latin typeface="Courier New" panose="02070309020205020404" pitchFamily="49" charset="0"/>
              </a:rPr>
              <a:t>GG</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GG</a:t>
            </a:r>
            <a:r>
              <a:rPr lang="en-US" altLang="en-US" sz="1400" b="1" dirty="0">
                <a:solidFill>
                  <a:srgbClr val="FF00FF"/>
                </a:solidFill>
                <a:latin typeface="Courier New" panose="02070309020205020404" pitchFamily="49" charset="0"/>
              </a:rPr>
              <a:t>UU</a:t>
            </a:r>
            <a:r>
              <a:rPr lang="en-US" altLang="en-US" sz="1400" b="1" dirty="0">
                <a:solidFill>
                  <a:srgbClr val="00FF00"/>
                </a:solidFill>
                <a:latin typeface="Courier New" panose="02070309020205020404" pitchFamily="49" charset="0"/>
              </a:rPr>
              <a:t>G</a:t>
            </a:r>
            <a:r>
              <a:rPr lang="en-US" altLang="en-US" sz="1400" b="1" dirty="0">
                <a:solidFill>
                  <a:srgbClr val="FF0000"/>
                </a:solidFill>
                <a:latin typeface="Courier New" panose="02070309020205020404" pitchFamily="49" charset="0"/>
              </a:rPr>
              <a:t>A</a:t>
            </a:r>
            <a:r>
              <a:rPr lang="en-US" altLang="en-US" sz="1400" b="1" dirty="0">
                <a:solidFill>
                  <a:srgbClr val="00FF00"/>
                </a:solidFill>
                <a:latin typeface="Courier New" panose="02070309020205020404" pitchFamily="49" charset="0"/>
              </a:rPr>
              <a:t>GG</a:t>
            </a:r>
            <a:r>
              <a:rPr lang="en-US" altLang="en-US" sz="1400" b="1" dirty="0">
                <a:solidFill>
                  <a:srgbClr val="0000FF"/>
                </a:solidFill>
                <a:latin typeface="Courier New" panose="02070309020205020404" pitchFamily="49" charset="0"/>
              </a:rPr>
              <a:t>CCC</a:t>
            </a:r>
            <a:r>
              <a:rPr lang="en-US" altLang="en-US" sz="1400" b="1" dirty="0">
                <a:solidFill>
                  <a:srgbClr val="FF00FF"/>
                </a:solidFill>
                <a:latin typeface="Courier New" panose="02070309020205020404" pitchFamily="49" charset="0"/>
              </a:rPr>
              <a:t>U</a:t>
            </a:r>
            <a:r>
              <a:rPr lang="en-US" altLang="en-US" sz="1400" b="1" dirty="0">
                <a:solidFill>
                  <a:srgbClr val="00FF00"/>
                </a:solidFill>
                <a:latin typeface="Courier New" panose="02070309020205020404" pitchFamily="49" charset="0"/>
              </a:rPr>
              <a:t>GGG</a:t>
            </a:r>
            <a:r>
              <a:rPr lang="en-US" altLang="en-US" sz="1400" b="1" dirty="0">
                <a:solidFill>
                  <a:srgbClr val="0000FF"/>
                </a:solidFill>
                <a:latin typeface="Courier New" panose="02070309020205020404" pitchFamily="49" charset="0"/>
              </a:rPr>
              <a:t>C</a:t>
            </a:r>
            <a:r>
              <a:rPr lang="en-US" altLang="en-US" sz="1400" b="1" dirty="0">
                <a:solidFill>
                  <a:srgbClr val="FF0000"/>
                </a:solidFill>
                <a:latin typeface="Courier New" panose="02070309020205020404" pitchFamily="49" charset="0"/>
              </a:rPr>
              <a:t>A</a:t>
            </a:r>
            <a:r>
              <a:rPr lang="en-US" altLang="en-US" sz="1400" b="1" dirty="0">
                <a:solidFill>
                  <a:srgbClr val="00FF00"/>
                </a:solidFill>
                <a:latin typeface="Courier New" panose="02070309020205020404" pitchFamily="49" charset="0"/>
              </a:rPr>
              <a:t>G</a:t>
            </a:r>
            <a:r>
              <a:rPr lang="en-US" altLang="en-US" sz="1400" i="1" dirty="0">
                <a:solidFill>
                  <a:schemeClr val="tx1"/>
                </a:solidFill>
                <a:latin typeface="Courier New" panose="02070309020205020404" pitchFamily="49" charset="0"/>
              </a:rPr>
              <a:t>GUUGGUAUCAAGGUUACAAGACAGG</a:t>
            </a:r>
            <a:r>
              <a:rPr lang="en-US" altLang="en-US" sz="1400" dirty="0">
                <a:solidFill>
                  <a:srgbClr val="FF00FF"/>
                </a:solidFill>
                <a:latin typeface="Courier New" panose="02070309020205020404" pitchFamily="49" charset="0"/>
              </a:rPr>
              <a:t>......</a:t>
            </a:r>
            <a:r>
              <a:rPr lang="en-US" altLang="en-US" sz="1400" dirty="0">
                <a:solidFill>
                  <a:srgbClr val="00FF00"/>
                </a:solidFill>
                <a:latin typeface="Courier New" panose="02070309020205020404" pitchFamily="49" charset="0"/>
              </a:rPr>
              <a:t> </a:t>
            </a:r>
          </a:p>
          <a:p>
            <a:pPr>
              <a:spcBef>
                <a:spcPct val="50000"/>
              </a:spcBef>
              <a:buFontTx/>
              <a:buNone/>
            </a:pPr>
            <a:r>
              <a:rPr lang="en-US" altLang="en-US" sz="1400" dirty="0">
                <a:solidFill>
                  <a:srgbClr val="000000"/>
                </a:solidFill>
                <a:latin typeface="Courier New" panose="02070309020205020404" pitchFamily="49" charset="0"/>
              </a:rPr>
              <a:t>         **************** *************************************** </a:t>
            </a:r>
          </a:p>
        </p:txBody>
      </p:sp>
      <p:sp>
        <p:nvSpPr>
          <p:cNvPr id="2" name="Rectangle 1">
            <a:extLst>
              <a:ext uri="{FF2B5EF4-FFF2-40B4-BE49-F238E27FC236}">
                <a16:creationId xmlns:a16="http://schemas.microsoft.com/office/drawing/2014/main" id="{1D07FFC8-3A1D-405A-8E3A-87F7E4BD9A6A}"/>
              </a:ext>
            </a:extLst>
          </p:cNvPr>
          <p:cNvSpPr/>
          <p:nvPr/>
        </p:nvSpPr>
        <p:spPr>
          <a:xfrm>
            <a:off x="3188043" y="3253946"/>
            <a:ext cx="321276" cy="238897"/>
          </a:xfrm>
          <a:prstGeom prst="rect">
            <a:avLst/>
          </a:prstGeom>
          <a:solidFill>
            <a:srgbClr val="000000">
              <a:alpha val="3215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28227F51-EE08-41FE-964C-E611E26A5122}"/>
              </a:ext>
            </a:extLst>
          </p:cNvPr>
          <p:cNvSpPr/>
          <p:nvPr/>
        </p:nvSpPr>
        <p:spPr>
          <a:xfrm>
            <a:off x="3620530" y="3253945"/>
            <a:ext cx="321276" cy="238897"/>
          </a:xfrm>
          <a:prstGeom prst="rect">
            <a:avLst/>
          </a:prstGeom>
          <a:solidFill>
            <a:srgbClr val="000000">
              <a:alpha val="3215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744ED5FA-EB5F-437E-813C-B3E4F73301A6}"/>
              </a:ext>
            </a:extLst>
          </p:cNvPr>
          <p:cNvSpPr/>
          <p:nvPr/>
        </p:nvSpPr>
        <p:spPr>
          <a:xfrm>
            <a:off x="3169507" y="3572602"/>
            <a:ext cx="652849" cy="238897"/>
          </a:xfrm>
          <a:prstGeom prst="rect">
            <a:avLst/>
          </a:prstGeom>
          <a:solidFill>
            <a:srgbClr val="000000">
              <a:alpha val="3215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45236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Learning objectives</a:t>
            </a:r>
            <a:endParaRPr lang="en-US" dirty="0"/>
          </a:p>
        </p:txBody>
      </p:sp>
      <p:sp>
        <p:nvSpPr>
          <p:cNvPr id="3" name="Content Placeholder 2"/>
          <p:cNvSpPr>
            <a:spLocks noGrp="1"/>
          </p:cNvSpPr>
          <p:nvPr>
            <p:ph idx="1"/>
          </p:nvPr>
        </p:nvSpPr>
        <p:spPr>
          <a:xfrm>
            <a:off x="457200" y="1086788"/>
            <a:ext cx="8229600" cy="5269562"/>
          </a:xfrm>
        </p:spPr>
        <p:txBody>
          <a:bodyPr>
            <a:normAutofit fontScale="85000" lnSpcReduction="20000"/>
          </a:bodyPr>
          <a:lstStyle/>
          <a:p>
            <a:pPr marL="0" indent="0">
              <a:buNone/>
            </a:pPr>
            <a:r>
              <a:rPr lang="en-US" dirty="0"/>
              <a:t>By the end of this section you should:</a:t>
            </a:r>
          </a:p>
          <a:p>
            <a:r>
              <a:rPr lang="en-CA" altLang="zh-CN" dirty="0"/>
              <a:t>Appreciate the contribution of mutation to</a:t>
            </a:r>
            <a:r>
              <a:rPr lang="en-US" dirty="0"/>
              <a:t> genetic variation and a</a:t>
            </a:r>
            <a:r>
              <a:rPr lang="en-CA" dirty="0" err="1"/>
              <a:t>pplications</a:t>
            </a:r>
            <a:r>
              <a:rPr lang="en-CA" dirty="0"/>
              <a:t> based on genetic variation</a:t>
            </a:r>
            <a:endParaRPr lang="en-US" dirty="0"/>
          </a:p>
          <a:p>
            <a:r>
              <a:rPr lang="en-US" dirty="0"/>
              <a:t>be comfortable with simple terminology (e.g., </a:t>
            </a:r>
            <a:r>
              <a:rPr lang="en-US" dirty="0">
                <a:solidFill>
                  <a:srgbClr val="FF0000"/>
                </a:solidFill>
              </a:rPr>
              <a:t>loci, gene, allele</a:t>
            </a:r>
            <a:r>
              <a:rPr lang="en-US" dirty="0"/>
              <a:t>, </a:t>
            </a:r>
            <a:r>
              <a:rPr lang="en-US" dirty="0">
                <a:solidFill>
                  <a:srgbClr val="00B050"/>
                </a:solidFill>
              </a:rPr>
              <a:t>the number of polymorphic loci, nucleotide diversity, heterozygosity, Shannon entropy</a:t>
            </a:r>
            <a:r>
              <a:rPr lang="en-US" dirty="0"/>
              <a:t>)</a:t>
            </a:r>
          </a:p>
          <a:p>
            <a:r>
              <a:rPr lang="en-US" dirty="0"/>
              <a:t>be familiar with commonly used methods (indices) for quantifying genetic variation</a:t>
            </a:r>
          </a:p>
          <a:p>
            <a:r>
              <a:rPr lang="en-US" dirty="0"/>
              <a:t>be able to calculate </a:t>
            </a:r>
            <a:r>
              <a:rPr lang="en-US" dirty="0">
                <a:solidFill>
                  <a:srgbClr val="0070C0"/>
                </a:solidFill>
              </a:rPr>
              <a:t>genotype frequencies </a:t>
            </a:r>
            <a:r>
              <a:rPr lang="en-US" dirty="0"/>
              <a:t>from absolute numbers of different genotypes, </a:t>
            </a:r>
            <a:r>
              <a:rPr lang="en-US" dirty="0">
                <a:solidFill>
                  <a:srgbClr val="0070C0"/>
                </a:solidFill>
              </a:rPr>
              <a:t>allele frequencies</a:t>
            </a:r>
            <a:r>
              <a:rPr lang="en-US" dirty="0"/>
              <a:t> from genotype frequencies, and other simple indices of genetic variation</a:t>
            </a:r>
          </a:p>
          <a:p>
            <a:r>
              <a:rPr lang="en-US" dirty="0"/>
              <a:t>be able to recount practical applications based on genetic variation and think of new applications</a:t>
            </a:r>
          </a:p>
        </p:txBody>
      </p:sp>
      <p:sp>
        <p:nvSpPr>
          <p:cNvPr id="5" name="Slide Number Placeholder 4"/>
          <p:cNvSpPr>
            <a:spLocks noGrp="1"/>
          </p:cNvSpPr>
          <p:nvPr>
            <p:ph type="sldNum" sz="quarter" idx="12"/>
          </p:nvPr>
        </p:nvSpPr>
        <p:spPr/>
        <p:txBody>
          <a:bodyPr/>
          <a:lstStyle/>
          <a:p>
            <a:fld id="{5AC1D250-753D-4A48-8FF0-B3F2BCB64F2F}" type="slidenum">
              <a:rPr lang="en-US" smtClean="0"/>
              <a:pPr/>
              <a:t>2</a:t>
            </a:fld>
            <a:endParaRPr lang="en-US"/>
          </a:p>
        </p:txBody>
      </p:sp>
    </p:spTree>
    <p:extLst>
      <p:ext uri="{BB962C8B-B14F-4D97-AF65-F5344CB8AC3E}">
        <p14:creationId xmlns:p14="http://schemas.microsoft.com/office/powerpoint/2010/main" val="2654003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Trinucleotide repeats &amp; Huntington’s Disease</a:t>
            </a:r>
          </a:p>
        </p:txBody>
      </p:sp>
      <p:sp>
        <p:nvSpPr>
          <p:cNvPr id="4" name="Rectangle 3"/>
          <p:cNvSpPr/>
          <p:nvPr/>
        </p:nvSpPr>
        <p:spPr>
          <a:xfrm>
            <a:off x="279400" y="1337215"/>
            <a:ext cx="8968409" cy="1169551"/>
          </a:xfrm>
          <a:prstGeom prst="rect">
            <a:avLst/>
          </a:prstGeom>
        </p:spPr>
        <p:txBody>
          <a:bodyPr wrap="square">
            <a:spAutoFit/>
          </a:bodyPr>
          <a:lstStyle/>
          <a:p>
            <a:r>
              <a:rPr lang="en-US" sz="1400" dirty="0">
                <a:latin typeface="Courier"/>
              </a:rPr>
              <a:t>HTT AUGGCGACCCUGGAAAAGCUGAUGAAGGCCUUCGAGUCCCUCAAGUCCUUC</a:t>
            </a:r>
            <a:r>
              <a:rPr lang="en-US" sz="1400" dirty="0">
                <a:solidFill>
                  <a:srgbClr val="FF0000"/>
                </a:solidFill>
                <a:latin typeface="Courier"/>
              </a:rPr>
              <a:t>CAGCAGCAGCAGCAGCAGCAGCAGCAG</a:t>
            </a:r>
          </a:p>
          <a:p>
            <a:r>
              <a:rPr lang="pt-BR" sz="1400" dirty="0">
                <a:latin typeface="Courier"/>
              </a:rPr>
              <a:t>     M  A  T  L  E  K  L  M  K  A  F  E  S  L  K  S  F  Q  Q  Q  Q  Q  Q  Q  Q  Q </a:t>
            </a:r>
          </a:p>
          <a:p>
            <a:endParaRPr lang="en-US" sz="1400" dirty="0">
              <a:latin typeface="Courier"/>
            </a:endParaRPr>
          </a:p>
          <a:p>
            <a:r>
              <a:rPr lang="en-US" sz="1400" dirty="0">
                <a:latin typeface="Courier"/>
              </a:rPr>
              <a:t>HTT </a:t>
            </a:r>
            <a:r>
              <a:rPr lang="en-US" sz="1400" dirty="0">
                <a:solidFill>
                  <a:srgbClr val="FF0000"/>
                </a:solidFill>
                <a:latin typeface="Courier"/>
              </a:rPr>
              <a:t>CAGCAGCAGCAGCAGCAGCAGCAGCAGCAGCAACAG</a:t>
            </a:r>
            <a:r>
              <a:rPr lang="en-US" sz="1400" dirty="0">
                <a:latin typeface="Courier"/>
              </a:rPr>
              <a:t>CCGCCACCGCCGCCGCCGCCGCCGCCGCCUCCUCAG ...</a:t>
            </a:r>
          </a:p>
          <a:p>
            <a:r>
              <a:rPr lang="en-US" sz="1400" dirty="0">
                <a:latin typeface="Courier"/>
              </a:rPr>
              <a:t>     Q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P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Q  ...</a:t>
            </a:r>
          </a:p>
        </p:txBody>
      </p:sp>
      <p:sp>
        <p:nvSpPr>
          <p:cNvPr id="10" name="Rectangle 9">
            <a:extLst>
              <a:ext uri="{FF2B5EF4-FFF2-40B4-BE49-F238E27FC236}">
                <a16:creationId xmlns:a16="http://schemas.microsoft.com/office/drawing/2014/main" id="{86088E24-5D5F-4698-8673-A5E640A94195}"/>
              </a:ext>
            </a:extLst>
          </p:cNvPr>
          <p:cNvSpPr/>
          <p:nvPr/>
        </p:nvSpPr>
        <p:spPr>
          <a:xfrm>
            <a:off x="249745" y="983657"/>
            <a:ext cx="7227684" cy="369332"/>
          </a:xfrm>
          <a:prstGeom prst="rect">
            <a:avLst/>
          </a:prstGeom>
        </p:spPr>
        <p:txBody>
          <a:bodyPr wrap="none">
            <a:spAutoFit/>
          </a:bodyPr>
          <a:lstStyle/>
          <a:p>
            <a:r>
              <a:rPr lang="en-US" dirty="0"/>
              <a:t> HTT coding sequence and its translated protein (</a:t>
            </a:r>
            <a:r>
              <a:rPr lang="en-US" dirty="0">
                <a:solidFill>
                  <a:srgbClr val="00B050"/>
                </a:solidFill>
              </a:rPr>
              <a:t>&lt;27 repeats</a:t>
            </a:r>
            <a:r>
              <a:rPr lang="en-US" dirty="0"/>
              <a:t>, </a:t>
            </a:r>
            <a:r>
              <a:rPr lang="en-US" dirty="0">
                <a:solidFill>
                  <a:srgbClr val="FF0000"/>
                </a:solidFill>
              </a:rPr>
              <a:t>&gt; 40 repeats</a:t>
            </a:r>
            <a:r>
              <a:rPr lang="en-US" dirty="0"/>
              <a:t>)</a:t>
            </a:r>
          </a:p>
        </p:txBody>
      </p:sp>
    </p:spTree>
    <p:extLst>
      <p:ext uri="{BB962C8B-B14F-4D97-AF65-F5344CB8AC3E}">
        <p14:creationId xmlns:p14="http://schemas.microsoft.com/office/powerpoint/2010/main" val="471217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Duplication of trinucleotide repeats</a:t>
            </a:r>
            <a:endParaRPr lang="en-US" dirty="0"/>
          </a:p>
        </p:txBody>
      </p:sp>
      <p:sp>
        <p:nvSpPr>
          <p:cNvPr id="4" name="Rectangle 3"/>
          <p:cNvSpPr/>
          <p:nvPr/>
        </p:nvSpPr>
        <p:spPr>
          <a:xfrm>
            <a:off x="279400" y="1337215"/>
            <a:ext cx="8968409" cy="1169551"/>
          </a:xfrm>
          <a:prstGeom prst="rect">
            <a:avLst/>
          </a:prstGeom>
        </p:spPr>
        <p:txBody>
          <a:bodyPr wrap="square">
            <a:spAutoFit/>
          </a:bodyPr>
          <a:lstStyle/>
          <a:p>
            <a:r>
              <a:rPr lang="en-US" sz="1400" dirty="0">
                <a:latin typeface="Courier"/>
              </a:rPr>
              <a:t>HTT AUGGCGACCCUGGAAAAGCUGAUGAAGGCCUUCGAGUCCCUCAAGUCCUUC</a:t>
            </a:r>
            <a:r>
              <a:rPr lang="en-US" sz="1400" dirty="0">
                <a:solidFill>
                  <a:srgbClr val="FF0000"/>
                </a:solidFill>
                <a:latin typeface="Courier"/>
              </a:rPr>
              <a:t>CAGCAGCAGCAGCAGCAGCAGCAGCAG</a:t>
            </a:r>
          </a:p>
          <a:p>
            <a:r>
              <a:rPr lang="pt-BR" sz="1400" dirty="0">
                <a:latin typeface="Courier"/>
              </a:rPr>
              <a:t>     M  A  T  L  E  K  L  M  K  A  F  E  S  L  K  S  F  Q  Q  Q  Q  Q  Q  Q  Q  Q </a:t>
            </a:r>
          </a:p>
          <a:p>
            <a:endParaRPr lang="en-US" sz="1400" dirty="0">
              <a:latin typeface="Courier"/>
            </a:endParaRPr>
          </a:p>
          <a:p>
            <a:r>
              <a:rPr lang="en-US" sz="1400" dirty="0">
                <a:latin typeface="Courier"/>
              </a:rPr>
              <a:t>HTT </a:t>
            </a:r>
            <a:r>
              <a:rPr lang="en-US" sz="1400" dirty="0">
                <a:solidFill>
                  <a:srgbClr val="FF0000"/>
                </a:solidFill>
                <a:latin typeface="Courier"/>
              </a:rPr>
              <a:t>CAGCAGCAGCAGCAGCAGCAGCAGCAGCAGCAACAG</a:t>
            </a:r>
            <a:r>
              <a:rPr lang="en-US" sz="1400" dirty="0">
                <a:latin typeface="Courier"/>
              </a:rPr>
              <a:t>CCGCCACCGCCGCCGCCGCCGCCGCCGCCUCCUCAG ...</a:t>
            </a:r>
          </a:p>
          <a:p>
            <a:r>
              <a:rPr lang="en-US" sz="1400" dirty="0">
                <a:latin typeface="Courier"/>
              </a:rPr>
              <a:t>     Q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P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Q  ...</a:t>
            </a:r>
          </a:p>
        </p:txBody>
      </p:sp>
      <p:sp>
        <p:nvSpPr>
          <p:cNvPr id="10" name="Rectangle 9">
            <a:extLst>
              <a:ext uri="{FF2B5EF4-FFF2-40B4-BE49-F238E27FC236}">
                <a16:creationId xmlns:a16="http://schemas.microsoft.com/office/drawing/2014/main" id="{86088E24-5D5F-4698-8673-A5E640A94195}"/>
              </a:ext>
            </a:extLst>
          </p:cNvPr>
          <p:cNvSpPr/>
          <p:nvPr/>
        </p:nvSpPr>
        <p:spPr>
          <a:xfrm>
            <a:off x="249745" y="983657"/>
            <a:ext cx="4655505" cy="369332"/>
          </a:xfrm>
          <a:prstGeom prst="rect">
            <a:avLst/>
          </a:prstGeom>
        </p:spPr>
        <p:txBody>
          <a:bodyPr wrap="none">
            <a:spAutoFit/>
          </a:bodyPr>
          <a:lstStyle/>
          <a:p>
            <a:r>
              <a:rPr lang="en-US" dirty="0"/>
              <a:t> HTT coding sequence and its translated protein</a:t>
            </a:r>
          </a:p>
        </p:txBody>
      </p:sp>
      <p:sp>
        <p:nvSpPr>
          <p:cNvPr id="12" name="TextBox 11">
            <a:extLst>
              <a:ext uri="{FF2B5EF4-FFF2-40B4-BE49-F238E27FC236}">
                <a16:creationId xmlns:a16="http://schemas.microsoft.com/office/drawing/2014/main" id="{28C0A322-5EFA-4F04-86A0-1FA1F3456238}"/>
              </a:ext>
            </a:extLst>
          </p:cNvPr>
          <p:cNvSpPr txBox="1"/>
          <p:nvPr/>
        </p:nvSpPr>
        <p:spPr>
          <a:xfrm>
            <a:off x="0" y="5946545"/>
            <a:ext cx="4025468" cy="461665"/>
          </a:xfrm>
          <a:prstGeom prst="rect">
            <a:avLst/>
          </a:prstGeom>
          <a:noFill/>
        </p:spPr>
        <p:txBody>
          <a:bodyPr wrap="square" rtlCol="0">
            <a:spAutoFit/>
          </a:bodyPr>
          <a:lstStyle/>
          <a:p>
            <a:r>
              <a:rPr lang="en-CA" sz="1200" dirty="0"/>
              <a:t>The U. S. –Venezuela Collaborative Research Project, Wexler NS. 2004. Proc. Natl. Acad. Sci. U S A 101(10):3498.</a:t>
            </a:r>
          </a:p>
        </p:txBody>
      </p:sp>
      <p:pic>
        <p:nvPicPr>
          <p:cNvPr id="13" name="Picture 2">
            <a:extLst>
              <a:ext uri="{FF2B5EF4-FFF2-40B4-BE49-F238E27FC236}">
                <a16:creationId xmlns:a16="http://schemas.microsoft.com/office/drawing/2014/main" id="{D92D3F76-C0DB-4209-A430-FEEC794F2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3" y="2560064"/>
            <a:ext cx="4025468" cy="3314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003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2B9BCEA-5ED4-4094-A17E-6B8EB7822393}"/>
              </a:ext>
            </a:extLst>
          </p:cNvPr>
          <p:cNvPicPr>
            <a:picLocks noChangeAspect="1"/>
          </p:cNvPicPr>
          <p:nvPr/>
        </p:nvPicPr>
        <p:blipFill>
          <a:blip r:embed="rId3"/>
          <a:stretch>
            <a:fillRect/>
          </a:stretch>
        </p:blipFill>
        <p:spPr>
          <a:xfrm>
            <a:off x="4927594" y="2738095"/>
            <a:ext cx="4114800" cy="2800350"/>
          </a:xfrm>
          <a:prstGeom prst="rect">
            <a:avLst/>
          </a:prstGeom>
        </p:spPr>
      </p:pic>
      <p:sp>
        <p:nvSpPr>
          <p:cNvPr id="2" name="Title 1"/>
          <p:cNvSpPr>
            <a:spLocks noGrp="1"/>
          </p:cNvSpPr>
          <p:nvPr>
            <p:ph type="title"/>
          </p:nvPr>
        </p:nvSpPr>
        <p:spPr/>
        <p:txBody>
          <a:bodyPr>
            <a:normAutofit fontScale="90000"/>
          </a:bodyPr>
          <a:lstStyle/>
          <a:p>
            <a:r>
              <a:rPr lang="en-US"/>
              <a:t>Duplication of trinucleotide repeats</a:t>
            </a:r>
            <a:endParaRPr lang="en-US" dirty="0"/>
          </a:p>
        </p:txBody>
      </p:sp>
      <p:sp>
        <p:nvSpPr>
          <p:cNvPr id="4" name="Rectangle 3"/>
          <p:cNvSpPr/>
          <p:nvPr/>
        </p:nvSpPr>
        <p:spPr>
          <a:xfrm>
            <a:off x="279400" y="1337215"/>
            <a:ext cx="8968409" cy="1169551"/>
          </a:xfrm>
          <a:prstGeom prst="rect">
            <a:avLst/>
          </a:prstGeom>
        </p:spPr>
        <p:txBody>
          <a:bodyPr wrap="square">
            <a:spAutoFit/>
          </a:bodyPr>
          <a:lstStyle/>
          <a:p>
            <a:r>
              <a:rPr lang="en-US" sz="1400" dirty="0">
                <a:latin typeface="Courier"/>
              </a:rPr>
              <a:t>HTT AUGGCGACCCUGGAAAAGCUGAUGAAGGCCUUCGAGUCCCUCAAGUCCUUC</a:t>
            </a:r>
            <a:r>
              <a:rPr lang="en-US" sz="1400" dirty="0">
                <a:solidFill>
                  <a:srgbClr val="FF0000"/>
                </a:solidFill>
                <a:latin typeface="Courier"/>
              </a:rPr>
              <a:t>CAGCAGCAGCAGCAGCAGCAGCAGCAG</a:t>
            </a:r>
          </a:p>
          <a:p>
            <a:r>
              <a:rPr lang="pt-BR" sz="1400" dirty="0">
                <a:latin typeface="Courier"/>
              </a:rPr>
              <a:t>     M  A  T  L  E  K  L  M  K  A  F  E  S  L  K  S  F  Q  Q  Q  Q  Q  Q  Q  Q  Q </a:t>
            </a:r>
          </a:p>
          <a:p>
            <a:endParaRPr lang="en-US" sz="1400" dirty="0">
              <a:latin typeface="Courier"/>
            </a:endParaRPr>
          </a:p>
          <a:p>
            <a:r>
              <a:rPr lang="en-US" sz="1400" dirty="0">
                <a:latin typeface="Courier"/>
              </a:rPr>
              <a:t>HTT </a:t>
            </a:r>
            <a:r>
              <a:rPr lang="en-US" sz="1400" dirty="0">
                <a:solidFill>
                  <a:srgbClr val="FF0000"/>
                </a:solidFill>
                <a:latin typeface="Courier"/>
              </a:rPr>
              <a:t>CAGCAGCAGCAGCAGCAGCAGCAGCAGCAGCAACAG</a:t>
            </a:r>
            <a:r>
              <a:rPr lang="en-US" sz="1400" dirty="0">
                <a:latin typeface="Courier"/>
              </a:rPr>
              <a:t>CCGCCACCGCCGCCGCCGCCGCCGCCGCCUCCUCAG ...</a:t>
            </a:r>
          </a:p>
          <a:p>
            <a:r>
              <a:rPr lang="en-US" sz="1400" dirty="0">
                <a:latin typeface="Courier"/>
              </a:rPr>
              <a:t>     Q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P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Q  ...</a:t>
            </a:r>
          </a:p>
        </p:txBody>
      </p:sp>
      <p:sp>
        <p:nvSpPr>
          <p:cNvPr id="10" name="Rectangle 9">
            <a:extLst>
              <a:ext uri="{FF2B5EF4-FFF2-40B4-BE49-F238E27FC236}">
                <a16:creationId xmlns:a16="http://schemas.microsoft.com/office/drawing/2014/main" id="{86088E24-5D5F-4698-8673-A5E640A94195}"/>
              </a:ext>
            </a:extLst>
          </p:cNvPr>
          <p:cNvSpPr/>
          <p:nvPr/>
        </p:nvSpPr>
        <p:spPr>
          <a:xfrm>
            <a:off x="249745" y="983657"/>
            <a:ext cx="4655505" cy="369332"/>
          </a:xfrm>
          <a:prstGeom prst="rect">
            <a:avLst/>
          </a:prstGeom>
        </p:spPr>
        <p:txBody>
          <a:bodyPr wrap="none">
            <a:spAutoFit/>
          </a:bodyPr>
          <a:lstStyle/>
          <a:p>
            <a:r>
              <a:rPr lang="en-US" dirty="0"/>
              <a:t> HTT coding sequence and its translated protein</a:t>
            </a:r>
          </a:p>
        </p:txBody>
      </p:sp>
      <p:sp>
        <p:nvSpPr>
          <p:cNvPr id="12" name="TextBox 11">
            <a:extLst>
              <a:ext uri="{FF2B5EF4-FFF2-40B4-BE49-F238E27FC236}">
                <a16:creationId xmlns:a16="http://schemas.microsoft.com/office/drawing/2014/main" id="{28C0A322-5EFA-4F04-86A0-1FA1F3456238}"/>
              </a:ext>
            </a:extLst>
          </p:cNvPr>
          <p:cNvSpPr txBox="1"/>
          <p:nvPr/>
        </p:nvSpPr>
        <p:spPr>
          <a:xfrm>
            <a:off x="0" y="5946545"/>
            <a:ext cx="4025468" cy="461665"/>
          </a:xfrm>
          <a:prstGeom prst="rect">
            <a:avLst/>
          </a:prstGeom>
          <a:noFill/>
        </p:spPr>
        <p:txBody>
          <a:bodyPr wrap="square" rtlCol="0">
            <a:spAutoFit/>
          </a:bodyPr>
          <a:lstStyle/>
          <a:p>
            <a:r>
              <a:rPr lang="en-CA" sz="1200" dirty="0"/>
              <a:t>The U. S. –Venezuela Collaborative Research Project, Wexler NS. 2004. Proc. Natl. Acad. Sci. U S A 101(10):3498.</a:t>
            </a:r>
          </a:p>
        </p:txBody>
      </p:sp>
      <p:pic>
        <p:nvPicPr>
          <p:cNvPr id="13" name="Picture 2">
            <a:extLst>
              <a:ext uri="{FF2B5EF4-FFF2-40B4-BE49-F238E27FC236}">
                <a16:creationId xmlns:a16="http://schemas.microsoft.com/office/drawing/2014/main" id="{D92D3F76-C0DB-4209-A430-FEEC794F20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23" y="2560064"/>
            <a:ext cx="4025468" cy="331427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BB11AFE-910B-43B1-9708-59D00FA90794}"/>
              </a:ext>
            </a:extLst>
          </p:cNvPr>
          <p:cNvSpPr txBox="1"/>
          <p:nvPr/>
        </p:nvSpPr>
        <p:spPr>
          <a:xfrm>
            <a:off x="4936110" y="5501501"/>
            <a:ext cx="3524836" cy="307777"/>
          </a:xfrm>
          <a:prstGeom prst="rect">
            <a:avLst/>
          </a:prstGeom>
          <a:noFill/>
        </p:spPr>
        <p:txBody>
          <a:bodyPr wrap="square" rtlCol="0">
            <a:spAutoFit/>
          </a:bodyPr>
          <a:lstStyle/>
          <a:p>
            <a:r>
              <a:rPr lang="en-US" sz="1400" dirty="0"/>
              <a:t>Number under band: age of disease onset. </a:t>
            </a:r>
          </a:p>
        </p:txBody>
      </p:sp>
      <p:sp>
        <p:nvSpPr>
          <p:cNvPr id="3" name="TextBox 2">
            <a:extLst>
              <a:ext uri="{FF2B5EF4-FFF2-40B4-BE49-F238E27FC236}">
                <a16:creationId xmlns:a16="http://schemas.microsoft.com/office/drawing/2014/main" id="{10D31854-C662-40D0-999E-99CEF297939B}"/>
              </a:ext>
            </a:extLst>
          </p:cNvPr>
          <p:cNvSpPr txBox="1"/>
          <p:nvPr/>
        </p:nvSpPr>
        <p:spPr>
          <a:xfrm>
            <a:off x="8460946" y="2860324"/>
            <a:ext cx="467154" cy="369332"/>
          </a:xfrm>
          <a:prstGeom prst="rect">
            <a:avLst/>
          </a:prstGeom>
          <a:noFill/>
        </p:spPr>
        <p:txBody>
          <a:bodyPr wrap="square" rtlCol="0">
            <a:spAutoFit/>
          </a:bodyPr>
          <a:lstStyle/>
          <a:p>
            <a:r>
              <a:rPr lang="en-CA" dirty="0"/>
              <a:t>(A)</a:t>
            </a:r>
          </a:p>
        </p:txBody>
      </p:sp>
      <p:sp>
        <p:nvSpPr>
          <p:cNvPr id="16" name="TextBox 15">
            <a:extLst>
              <a:ext uri="{FF2B5EF4-FFF2-40B4-BE49-F238E27FC236}">
                <a16:creationId xmlns:a16="http://schemas.microsoft.com/office/drawing/2014/main" id="{5B91CB33-5327-437C-BB30-25F8864C8788}"/>
              </a:ext>
            </a:extLst>
          </p:cNvPr>
          <p:cNvSpPr txBox="1"/>
          <p:nvPr/>
        </p:nvSpPr>
        <p:spPr>
          <a:xfrm>
            <a:off x="8453223" y="4778611"/>
            <a:ext cx="467154" cy="369332"/>
          </a:xfrm>
          <a:prstGeom prst="rect">
            <a:avLst/>
          </a:prstGeom>
          <a:noFill/>
        </p:spPr>
        <p:txBody>
          <a:bodyPr wrap="square" rtlCol="0">
            <a:spAutoFit/>
          </a:bodyPr>
          <a:lstStyle/>
          <a:p>
            <a:r>
              <a:rPr lang="en-CA" dirty="0"/>
              <a:t>(B)</a:t>
            </a:r>
          </a:p>
        </p:txBody>
      </p:sp>
      <p:sp>
        <p:nvSpPr>
          <p:cNvPr id="17" name="Rectangle 16">
            <a:extLst>
              <a:ext uri="{FF2B5EF4-FFF2-40B4-BE49-F238E27FC236}">
                <a16:creationId xmlns:a16="http://schemas.microsoft.com/office/drawing/2014/main" id="{B66F9BAB-B2D4-478A-B19E-6193FE2EDD0B}"/>
              </a:ext>
            </a:extLst>
          </p:cNvPr>
          <p:cNvSpPr/>
          <p:nvPr/>
        </p:nvSpPr>
        <p:spPr>
          <a:xfrm>
            <a:off x="8318500" y="3429000"/>
            <a:ext cx="725777" cy="1332370"/>
          </a:xfrm>
          <a:prstGeom prst="rect">
            <a:avLst/>
          </a:prstGeom>
          <a:solidFill>
            <a:srgbClr val="FFFF00">
              <a:alpha val="1882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53338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5878E39-FCB2-4F97-8416-1E3C125B9C1E}"/>
              </a:ext>
            </a:extLst>
          </p:cNvPr>
          <p:cNvPicPr>
            <a:picLocks noChangeAspect="1"/>
          </p:cNvPicPr>
          <p:nvPr/>
        </p:nvPicPr>
        <p:blipFill>
          <a:blip r:embed="rId3"/>
          <a:stretch>
            <a:fillRect/>
          </a:stretch>
        </p:blipFill>
        <p:spPr>
          <a:xfrm>
            <a:off x="4927594" y="2738095"/>
            <a:ext cx="4114800" cy="2800350"/>
          </a:xfrm>
          <a:prstGeom prst="rect">
            <a:avLst/>
          </a:prstGeom>
        </p:spPr>
      </p:pic>
      <p:sp>
        <p:nvSpPr>
          <p:cNvPr id="2" name="Title 1"/>
          <p:cNvSpPr>
            <a:spLocks noGrp="1"/>
          </p:cNvSpPr>
          <p:nvPr>
            <p:ph type="title"/>
          </p:nvPr>
        </p:nvSpPr>
        <p:spPr/>
        <p:txBody>
          <a:bodyPr>
            <a:normAutofit fontScale="90000"/>
          </a:bodyPr>
          <a:lstStyle/>
          <a:p>
            <a:r>
              <a:rPr lang="en-US"/>
              <a:t>Duplication of trinucleotide repeats</a:t>
            </a:r>
            <a:endParaRPr lang="en-US" dirty="0"/>
          </a:p>
        </p:txBody>
      </p:sp>
      <p:sp>
        <p:nvSpPr>
          <p:cNvPr id="4" name="Rectangle 3"/>
          <p:cNvSpPr/>
          <p:nvPr/>
        </p:nvSpPr>
        <p:spPr>
          <a:xfrm>
            <a:off x="279400" y="1337215"/>
            <a:ext cx="8968409" cy="1169551"/>
          </a:xfrm>
          <a:prstGeom prst="rect">
            <a:avLst/>
          </a:prstGeom>
        </p:spPr>
        <p:txBody>
          <a:bodyPr wrap="square">
            <a:spAutoFit/>
          </a:bodyPr>
          <a:lstStyle/>
          <a:p>
            <a:r>
              <a:rPr lang="en-US" sz="1400" dirty="0">
                <a:latin typeface="Courier"/>
              </a:rPr>
              <a:t>HTT AUGGCGACCCUGGAAAAGCUGAUGAAGGCCUUCGAGUCCCUCAAGUCCUUC</a:t>
            </a:r>
            <a:r>
              <a:rPr lang="en-US" sz="1400" dirty="0">
                <a:solidFill>
                  <a:srgbClr val="FF0000"/>
                </a:solidFill>
                <a:latin typeface="Courier"/>
              </a:rPr>
              <a:t>CAGCAGCAGCAGCAGCAGCAGCAGCAG</a:t>
            </a:r>
          </a:p>
          <a:p>
            <a:r>
              <a:rPr lang="pt-BR" sz="1400" dirty="0">
                <a:latin typeface="Courier"/>
              </a:rPr>
              <a:t>     M  A  T  L  E  K  L  M  K  A  F  E  S  L  K  S  F  Q  Q  Q  Q  Q  Q  Q  Q  Q </a:t>
            </a:r>
          </a:p>
          <a:p>
            <a:endParaRPr lang="en-US" sz="1400" dirty="0">
              <a:latin typeface="Courier"/>
            </a:endParaRPr>
          </a:p>
          <a:p>
            <a:r>
              <a:rPr lang="en-US" sz="1400" dirty="0">
                <a:latin typeface="Courier"/>
              </a:rPr>
              <a:t>HTT </a:t>
            </a:r>
            <a:r>
              <a:rPr lang="en-US" sz="1400" dirty="0">
                <a:solidFill>
                  <a:srgbClr val="FF0000"/>
                </a:solidFill>
                <a:latin typeface="Courier"/>
              </a:rPr>
              <a:t>CAGCAGCAGCAGCAGCAGCAGCAGCAGCAGCAACAG</a:t>
            </a:r>
            <a:r>
              <a:rPr lang="en-US" sz="1400" dirty="0">
                <a:latin typeface="Courier"/>
              </a:rPr>
              <a:t>CCGCCACCGCCGCCGCCGCCGCCGCCGCCUCCUCAG ...</a:t>
            </a:r>
          </a:p>
          <a:p>
            <a:r>
              <a:rPr lang="en-US" sz="1400" dirty="0">
                <a:latin typeface="Courier"/>
              </a:rPr>
              <a:t>     Q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P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Q  ...</a:t>
            </a:r>
          </a:p>
        </p:txBody>
      </p:sp>
      <p:sp>
        <p:nvSpPr>
          <p:cNvPr id="10" name="Rectangle 9">
            <a:extLst>
              <a:ext uri="{FF2B5EF4-FFF2-40B4-BE49-F238E27FC236}">
                <a16:creationId xmlns:a16="http://schemas.microsoft.com/office/drawing/2014/main" id="{86088E24-5D5F-4698-8673-A5E640A94195}"/>
              </a:ext>
            </a:extLst>
          </p:cNvPr>
          <p:cNvSpPr/>
          <p:nvPr/>
        </p:nvSpPr>
        <p:spPr>
          <a:xfrm>
            <a:off x="249745" y="983657"/>
            <a:ext cx="4655505" cy="369332"/>
          </a:xfrm>
          <a:prstGeom prst="rect">
            <a:avLst/>
          </a:prstGeom>
        </p:spPr>
        <p:txBody>
          <a:bodyPr wrap="none">
            <a:spAutoFit/>
          </a:bodyPr>
          <a:lstStyle/>
          <a:p>
            <a:r>
              <a:rPr lang="en-US" dirty="0"/>
              <a:t> HTT coding sequence and its translated protein</a:t>
            </a:r>
          </a:p>
        </p:txBody>
      </p:sp>
      <p:sp>
        <p:nvSpPr>
          <p:cNvPr id="12" name="TextBox 11">
            <a:extLst>
              <a:ext uri="{FF2B5EF4-FFF2-40B4-BE49-F238E27FC236}">
                <a16:creationId xmlns:a16="http://schemas.microsoft.com/office/drawing/2014/main" id="{28C0A322-5EFA-4F04-86A0-1FA1F3456238}"/>
              </a:ext>
            </a:extLst>
          </p:cNvPr>
          <p:cNvSpPr txBox="1"/>
          <p:nvPr/>
        </p:nvSpPr>
        <p:spPr>
          <a:xfrm>
            <a:off x="0" y="5946545"/>
            <a:ext cx="4025468" cy="461665"/>
          </a:xfrm>
          <a:prstGeom prst="rect">
            <a:avLst/>
          </a:prstGeom>
          <a:noFill/>
        </p:spPr>
        <p:txBody>
          <a:bodyPr wrap="square" rtlCol="0">
            <a:spAutoFit/>
          </a:bodyPr>
          <a:lstStyle/>
          <a:p>
            <a:r>
              <a:rPr lang="en-CA" sz="1200" dirty="0"/>
              <a:t>The U. S. –Venezuela Collaborative Research Project, Wexler NS. 2004. Proc. Natl. Acad. Sci. U S A 101(10):3498.</a:t>
            </a:r>
          </a:p>
        </p:txBody>
      </p:sp>
      <p:pic>
        <p:nvPicPr>
          <p:cNvPr id="13" name="Picture 2">
            <a:extLst>
              <a:ext uri="{FF2B5EF4-FFF2-40B4-BE49-F238E27FC236}">
                <a16:creationId xmlns:a16="http://schemas.microsoft.com/office/drawing/2014/main" id="{D92D3F76-C0DB-4209-A430-FEEC794F20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23" y="2560064"/>
            <a:ext cx="4025468" cy="331427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BB11AFE-910B-43B1-9708-59D00FA90794}"/>
              </a:ext>
            </a:extLst>
          </p:cNvPr>
          <p:cNvSpPr txBox="1"/>
          <p:nvPr/>
        </p:nvSpPr>
        <p:spPr>
          <a:xfrm>
            <a:off x="4936110" y="5501501"/>
            <a:ext cx="3524836" cy="307777"/>
          </a:xfrm>
          <a:prstGeom prst="rect">
            <a:avLst/>
          </a:prstGeom>
          <a:noFill/>
        </p:spPr>
        <p:txBody>
          <a:bodyPr wrap="square" rtlCol="0">
            <a:spAutoFit/>
          </a:bodyPr>
          <a:lstStyle/>
          <a:p>
            <a:r>
              <a:rPr lang="en-US" sz="1400" dirty="0"/>
              <a:t>Number under band: age of disease onset. </a:t>
            </a:r>
          </a:p>
        </p:txBody>
      </p:sp>
      <p:sp>
        <p:nvSpPr>
          <p:cNvPr id="3" name="TextBox 2">
            <a:extLst>
              <a:ext uri="{FF2B5EF4-FFF2-40B4-BE49-F238E27FC236}">
                <a16:creationId xmlns:a16="http://schemas.microsoft.com/office/drawing/2014/main" id="{10D31854-C662-40D0-999E-99CEF297939B}"/>
              </a:ext>
            </a:extLst>
          </p:cNvPr>
          <p:cNvSpPr txBox="1"/>
          <p:nvPr/>
        </p:nvSpPr>
        <p:spPr>
          <a:xfrm>
            <a:off x="8460946" y="2860324"/>
            <a:ext cx="467154" cy="369332"/>
          </a:xfrm>
          <a:prstGeom prst="rect">
            <a:avLst/>
          </a:prstGeom>
          <a:noFill/>
        </p:spPr>
        <p:txBody>
          <a:bodyPr wrap="square" rtlCol="0">
            <a:spAutoFit/>
          </a:bodyPr>
          <a:lstStyle/>
          <a:p>
            <a:r>
              <a:rPr lang="en-CA" dirty="0"/>
              <a:t>(A)</a:t>
            </a:r>
          </a:p>
        </p:txBody>
      </p:sp>
      <p:sp>
        <p:nvSpPr>
          <p:cNvPr id="16" name="TextBox 15">
            <a:extLst>
              <a:ext uri="{FF2B5EF4-FFF2-40B4-BE49-F238E27FC236}">
                <a16:creationId xmlns:a16="http://schemas.microsoft.com/office/drawing/2014/main" id="{5B91CB33-5327-437C-BB30-25F8864C8788}"/>
              </a:ext>
            </a:extLst>
          </p:cNvPr>
          <p:cNvSpPr txBox="1"/>
          <p:nvPr/>
        </p:nvSpPr>
        <p:spPr>
          <a:xfrm>
            <a:off x="8453223" y="4778611"/>
            <a:ext cx="467154" cy="369332"/>
          </a:xfrm>
          <a:prstGeom prst="rect">
            <a:avLst/>
          </a:prstGeom>
          <a:noFill/>
        </p:spPr>
        <p:txBody>
          <a:bodyPr wrap="square" rtlCol="0">
            <a:spAutoFit/>
          </a:bodyPr>
          <a:lstStyle/>
          <a:p>
            <a:r>
              <a:rPr lang="en-CA" dirty="0"/>
              <a:t>(B)</a:t>
            </a:r>
          </a:p>
        </p:txBody>
      </p:sp>
      <p:sp>
        <p:nvSpPr>
          <p:cNvPr id="5" name="Rectangle 4">
            <a:extLst>
              <a:ext uri="{FF2B5EF4-FFF2-40B4-BE49-F238E27FC236}">
                <a16:creationId xmlns:a16="http://schemas.microsoft.com/office/drawing/2014/main" id="{DA7887C5-EC0D-4171-B300-03F30B78AC5C}"/>
              </a:ext>
            </a:extLst>
          </p:cNvPr>
          <p:cNvSpPr/>
          <p:nvPr/>
        </p:nvSpPr>
        <p:spPr>
          <a:xfrm>
            <a:off x="5052291" y="5147943"/>
            <a:ext cx="240147" cy="307777"/>
          </a:xfrm>
          <a:prstGeom prst="rect">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B66F9BAB-B2D4-478A-B19E-6193FE2EDD0B}"/>
              </a:ext>
            </a:extLst>
          </p:cNvPr>
          <p:cNvSpPr/>
          <p:nvPr/>
        </p:nvSpPr>
        <p:spPr>
          <a:xfrm>
            <a:off x="8318500" y="3429000"/>
            <a:ext cx="725777" cy="1332370"/>
          </a:xfrm>
          <a:prstGeom prst="rect">
            <a:avLst/>
          </a:prstGeom>
          <a:solidFill>
            <a:srgbClr val="FFFF00">
              <a:alpha val="1882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C9750CAA-1753-4AF9-A2F8-845A9F6C4604}"/>
              </a:ext>
            </a:extLst>
          </p:cNvPr>
          <p:cNvSpPr/>
          <p:nvPr/>
        </p:nvSpPr>
        <p:spPr>
          <a:xfrm>
            <a:off x="5292438" y="4565368"/>
            <a:ext cx="314035" cy="79172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7D3737BB-5D0F-FDE2-7C32-86A2733C137E}"/>
              </a:ext>
            </a:extLst>
          </p:cNvPr>
          <p:cNvSpPr txBox="1"/>
          <p:nvPr/>
        </p:nvSpPr>
        <p:spPr>
          <a:xfrm>
            <a:off x="4905250" y="5947639"/>
            <a:ext cx="3318907"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Autosome dominant</a:t>
            </a:r>
          </a:p>
          <a:p>
            <a:pPr marL="285750" indent="-285750">
              <a:buFont typeface="Arial" panose="020B0604020202020204" pitchFamily="34" charset="0"/>
              <a:buChar char="•"/>
            </a:pPr>
            <a:r>
              <a:rPr lang="en-US" sz="1400" dirty="0"/>
              <a:t>DNA replication slippage </a:t>
            </a:r>
            <a:r>
              <a:rPr lang="en-US" sz="1400" dirty="0">
                <a:sym typeface="Wingdings" panose="05000000000000000000" pitchFamily="2" charset="2"/>
              </a:rPr>
              <a:t> variation</a:t>
            </a:r>
            <a:endParaRPr lang="en-US" sz="1400" dirty="0"/>
          </a:p>
        </p:txBody>
      </p:sp>
    </p:spTree>
    <p:extLst>
      <p:ext uri="{BB962C8B-B14F-4D97-AF65-F5344CB8AC3E}">
        <p14:creationId xmlns:p14="http://schemas.microsoft.com/office/powerpoint/2010/main" val="288592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Duplication of trinucleotide repeats</a:t>
            </a:r>
            <a:endParaRPr lang="en-US" dirty="0"/>
          </a:p>
        </p:txBody>
      </p:sp>
      <p:sp>
        <p:nvSpPr>
          <p:cNvPr id="4" name="Rectangle 3"/>
          <p:cNvSpPr/>
          <p:nvPr/>
        </p:nvSpPr>
        <p:spPr>
          <a:xfrm>
            <a:off x="279400" y="1337215"/>
            <a:ext cx="8968409" cy="1169551"/>
          </a:xfrm>
          <a:prstGeom prst="rect">
            <a:avLst/>
          </a:prstGeom>
        </p:spPr>
        <p:txBody>
          <a:bodyPr wrap="square">
            <a:spAutoFit/>
          </a:bodyPr>
          <a:lstStyle/>
          <a:p>
            <a:r>
              <a:rPr lang="en-US" sz="1400" dirty="0">
                <a:latin typeface="Courier"/>
              </a:rPr>
              <a:t>HTT AUGGCGACCCUGGAAAAGCUGAUGAAGGCCUUCGAGUCCCUCAAGUCCUUC</a:t>
            </a:r>
            <a:r>
              <a:rPr lang="en-US" sz="1400" dirty="0">
                <a:solidFill>
                  <a:srgbClr val="FF0000"/>
                </a:solidFill>
                <a:latin typeface="Courier"/>
              </a:rPr>
              <a:t>CAGCAGCAGCAGCAGCAGCAGCAGCAG</a:t>
            </a:r>
          </a:p>
          <a:p>
            <a:r>
              <a:rPr lang="pt-BR" sz="1400" dirty="0">
                <a:latin typeface="Courier"/>
              </a:rPr>
              <a:t>     M  A  T  L  E  K  L  M  K  A  F  E  S  L  K  S  F  Q  Q  Q  Q  Q  Q  Q  Q  Q </a:t>
            </a:r>
          </a:p>
          <a:p>
            <a:endParaRPr lang="en-US" sz="1400" dirty="0">
              <a:latin typeface="Courier"/>
            </a:endParaRPr>
          </a:p>
          <a:p>
            <a:r>
              <a:rPr lang="en-US" sz="1400" dirty="0">
                <a:latin typeface="Courier"/>
              </a:rPr>
              <a:t>HTT </a:t>
            </a:r>
            <a:r>
              <a:rPr lang="en-US" sz="1400" dirty="0">
                <a:solidFill>
                  <a:srgbClr val="FF0000"/>
                </a:solidFill>
                <a:latin typeface="Courier"/>
              </a:rPr>
              <a:t>CAGCAGCAGCAGCAGCAGCAGCAGCAGCAGCAACAG</a:t>
            </a:r>
            <a:r>
              <a:rPr lang="en-US" sz="1400" dirty="0">
                <a:latin typeface="Courier"/>
              </a:rPr>
              <a:t>CCGCCACCGCCGCCGCCGCCGCCGCCGCCUCCUCAG ...</a:t>
            </a:r>
          </a:p>
          <a:p>
            <a:r>
              <a:rPr lang="en-US" sz="1400" dirty="0">
                <a:latin typeface="Courier"/>
              </a:rPr>
              <a:t>     Q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a:t>
            </a:r>
            <a:r>
              <a:rPr lang="en-US" sz="1400" dirty="0" err="1">
                <a:latin typeface="Courier"/>
              </a:rPr>
              <a:t>Q</a:t>
            </a:r>
            <a:r>
              <a:rPr lang="en-US" sz="1400" dirty="0">
                <a:latin typeface="Courier"/>
              </a:rPr>
              <a:t>  P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a:t>
            </a:r>
            <a:r>
              <a:rPr lang="en-US" sz="1400" dirty="0" err="1">
                <a:latin typeface="Courier"/>
              </a:rPr>
              <a:t>P</a:t>
            </a:r>
            <a:r>
              <a:rPr lang="en-US" sz="1400" dirty="0">
                <a:latin typeface="Courier"/>
              </a:rPr>
              <a:t>  Q  ...</a:t>
            </a:r>
          </a:p>
        </p:txBody>
      </p:sp>
      <p:sp>
        <p:nvSpPr>
          <p:cNvPr id="10" name="Rectangle 9">
            <a:extLst>
              <a:ext uri="{FF2B5EF4-FFF2-40B4-BE49-F238E27FC236}">
                <a16:creationId xmlns:a16="http://schemas.microsoft.com/office/drawing/2014/main" id="{86088E24-5D5F-4698-8673-A5E640A94195}"/>
              </a:ext>
            </a:extLst>
          </p:cNvPr>
          <p:cNvSpPr/>
          <p:nvPr/>
        </p:nvSpPr>
        <p:spPr>
          <a:xfrm>
            <a:off x="249745" y="983657"/>
            <a:ext cx="4655505" cy="369332"/>
          </a:xfrm>
          <a:prstGeom prst="rect">
            <a:avLst/>
          </a:prstGeom>
        </p:spPr>
        <p:txBody>
          <a:bodyPr wrap="none">
            <a:spAutoFit/>
          </a:bodyPr>
          <a:lstStyle/>
          <a:p>
            <a:r>
              <a:rPr lang="en-US" dirty="0"/>
              <a:t> HTT coding sequence and its translated protein</a:t>
            </a:r>
          </a:p>
        </p:txBody>
      </p:sp>
      <p:graphicFrame>
        <p:nvGraphicFramePr>
          <p:cNvPr id="3" name="Table 2">
            <a:extLst>
              <a:ext uri="{FF2B5EF4-FFF2-40B4-BE49-F238E27FC236}">
                <a16:creationId xmlns:a16="http://schemas.microsoft.com/office/drawing/2014/main" id="{C5D49CFC-CB22-46D0-B43C-FDDD529A31A9}"/>
              </a:ext>
            </a:extLst>
          </p:cNvPr>
          <p:cNvGraphicFramePr>
            <a:graphicFrameLocks noGrp="1"/>
          </p:cNvGraphicFramePr>
          <p:nvPr/>
        </p:nvGraphicFramePr>
        <p:xfrm>
          <a:off x="162212" y="2860324"/>
          <a:ext cx="1713411" cy="2897505"/>
        </p:xfrm>
        <a:graphic>
          <a:graphicData uri="http://schemas.openxmlformats.org/drawingml/2006/table">
            <a:tbl>
              <a:tblPr>
                <a:tableStyleId>{5C22544A-7EE6-4342-B048-85BDC9FD1C3A}</a:tableStyleId>
              </a:tblPr>
              <a:tblGrid>
                <a:gridCol w="481623">
                  <a:extLst>
                    <a:ext uri="{9D8B030D-6E8A-4147-A177-3AD203B41FA5}">
                      <a16:colId xmlns:a16="http://schemas.microsoft.com/office/drawing/2014/main" val="2565386711"/>
                    </a:ext>
                  </a:extLst>
                </a:gridCol>
                <a:gridCol w="410796">
                  <a:extLst>
                    <a:ext uri="{9D8B030D-6E8A-4147-A177-3AD203B41FA5}">
                      <a16:colId xmlns:a16="http://schemas.microsoft.com/office/drawing/2014/main" val="1765248384"/>
                    </a:ext>
                  </a:extLst>
                </a:gridCol>
                <a:gridCol w="820992">
                  <a:extLst>
                    <a:ext uri="{9D8B030D-6E8A-4147-A177-3AD203B41FA5}">
                      <a16:colId xmlns:a16="http://schemas.microsoft.com/office/drawing/2014/main" val="2153443423"/>
                    </a:ext>
                  </a:extLst>
                </a:gridCol>
              </a:tblGrid>
              <a:tr h="190500">
                <a:tc>
                  <a:txBody>
                    <a:bodyPr/>
                    <a:lstStyle/>
                    <a:p>
                      <a:pPr algn="r" fontAlgn="ctr"/>
                      <a:r>
                        <a:rPr lang="en-US" sz="1400" u="none" strike="noStrike" dirty="0">
                          <a:effectLst/>
                        </a:rPr>
                        <a:t>N</a:t>
                      </a:r>
                      <a:r>
                        <a:rPr lang="en-US" sz="1400" u="none" strike="noStrike" baseline="-25000" dirty="0">
                          <a:effectLst/>
                        </a:rPr>
                        <a:t>CAG</a:t>
                      </a:r>
                      <a:endParaRPr lang="en-CA" sz="1400" b="0" i="0" u="none" strike="noStrike" baseline="-25000" dirty="0">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dirty="0">
                          <a:effectLst/>
                        </a:rPr>
                        <a:t>Age</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dirty="0">
                          <a:effectLst/>
                        </a:rPr>
                        <a:t>Age Range</a:t>
                      </a:r>
                      <a:endParaRPr lang="en-CA"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28091791"/>
                  </a:ext>
                </a:extLst>
              </a:tr>
              <a:tr h="190500">
                <a:tc>
                  <a:txBody>
                    <a:bodyPr/>
                    <a:lstStyle/>
                    <a:p>
                      <a:pPr algn="r" fontAlgn="ctr"/>
                      <a:r>
                        <a:rPr lang="en-US" sz="1400" u="none" strike="noStrike">
                          <a:effectLst/>
                        </a:rPr>
                        <a:t>39</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a:effectLst/>
                        </a:rPr>
                        <a:t>66</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a:effectLst/>
                        </a:rPr>
                        <a:t>72-59</a:t>
                      </a:r>
                      <a:endParaRPr lang="en-CA"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3702471"/>
                  </a:ext>
                </a:extLst>
              </a:tr>
              <a:tr h="190500">
                <a:tc>
                  <a:txBody>
                    <a:bodyPr/>
                    <a:lstStyle/>
                    <a:p>
                      <a:pPr algn="r" fontAlgn="ctr"/>
                      <a:r>
                        <a:rPr lang="en-US" sz="1400" u="none" strike="noStrike">
                          <a:effectLst/>
                        </a:rPr>
                        <a:t>40</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a:effectLst/>
                        </a:rPr>
                        <a:t>59</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a:effectLst/>
                        </a:rPr>
                        <a:t>61-56</a:t>
                      </a:r>
                      <a:endParaRPr lang="en-CA"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98783563"/>
                  </a:ext>
                </a:extLst>
              </a:tr>
              <a:tr h="190500">
                <a:tc>
                  <a:txBody>
                    <a:bodyPr/>
                    <a:lstStyle/>
                    <a:p>
                      <a:pPr algn="r" fontAlgn="ctr"/>
                      <a:r>
                        <a:rPr lang="en-US" sz="1400" u="none" strike="noStrike">
                          <a:effectLst/>
                        </a:rPr>
                        <a:t>41</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a:effectLst/>
                        </a:rPr>
                        <a:t>54</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dirty="0">
                          <a:effectLst/>
                        </a:rPr>
                        <a:t>56-52</a:t>
                      </a:r>
                      <a:endParaRPr lang="en-CA"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47122521"/>
                  </a:ext>
                </a:extLst>
              </a:tr>
              <a:tr h="190500">
                <a:tc>
                  <a:txBody>
                    <a:bodyPr/>
                    <a:lstStyle/>
                    <a:p>
                      <a:pPr algn="r" fontAlgn="ctr"/>
                      <a:r>
                        <a:rPr lang="en-US" sz="1400" u="none" strike="noStrike">
                          <a:effectLst/>
                        </a:rPr>
                        <a:t>42</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a:effectLst/>
                        </a:rPr>
                        <a:t>49</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dirty="0">
                          <a:effectLst/>
                        </a:rPr>
                        <a:t>50-48</a:t>
                      </a:r>
                      <a:endParaRPr lang="en-CA"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06301931"/>
                  </a:ext>
                </a:extLst>
              </a:tr>
              <a:tr h="190500">
                <a:tc>
                  <a:txBody>
                    <a:bodyPr/>
                    <a:lstStyle/>
                    <a:p>
                      <a:pPr algn="r" fontAlgn="ctr"/>
                      <a:r>
                        <a:rPr lang="en-US" sz="1400" u="none" strike="noStrike">
                          <a:effectLst/>
                        </a:rPr>
                        <a:t>43</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a:effectLst/>
                        </a:rPr>
                        <a:t>44</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dirty="0">
                          <a:effectLst/>
                        </a:rPr>
                        <a:t>45-42</a:t>
                      </a:r>
                      <a:endParaRPr lang="en-CA"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74474228"/>
                  </a:ext>
                </a:extLst>
              </a:tr>
              <a:tr h="190500">
                <a:tc>
                  <a:txBody>
                    <a:bodyPr/>
                    <a:lstStyle/>
                    <a:p>
                      <a:pPr algn="r" fontAlgn="ctr"/>
                      <a:r>
                        <a:rPr lang="en-US" sz="1400" u="none" strike="noStrike">
                          <a:effectLst/>
                        </a:rPr>
                        <a:t>44</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a:effectLst/>
                        </a:rPr>
                        <a:t>42</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a:effectLst/>
                        </a:rPr>
                        <a:t>43-40</a:t>
                      </a:r>
                      <a:endParaRPr lang="en-CA"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13854618"/>
                  </a:ext>
                </a:extLst>
              </a:tr>
              <a:tr h="190500">
                <a:tc>
                  <a:txBody>
                    <a:bodyPr/>
                    <a:lstStyle/>
                    <a:p>
                      <a:pPr algn="r" fontAlgn="ctr"/>
                      <a:r>
                        <a:rPr lang="en-US" sz="1400" u="none" strike="noStrike">
                          <a:effectLst/>
                        </a:rPr>
                        <a:t>45</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a:effectLst/>
                        </a:rPr>
                        <a:t>37</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a:effectLst/>
                        </a:rPr>
                        <a:t>39-36</a:t>
                      </a:r>
                      <a:endParaRPr lang="en-CA"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58154807"/>
                  </a:ext>
                </a:extLst>
              </a:tr>
              <a:tr h="190500">
                <a:tc>
                  <a:txBody>
                    <a:bodyPr/>
                    <a:lstStyle/>
                    <a:p>
                      <a:pPr algn="r" fontAlgn="ctr"/>
                      <a:r>
                        <a:rPr lang="en-US" sz="1400" u="none" strike="noStrike">
                          <a:effectLst/>
                        </a:rPr>
                        <a:t>46</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a:effectLst/>
                        </a:rPr>
                        <a:t>36</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a:effectLst/>
                        </a:rPr>
                        <a:t>37-35</a:t>
                      </a:r>
                      <a:endParaRPr lang="en-CA"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54038880"/>
                  </a:ext>
                </a:extLst>
              </a:tr>
              <a:tr h="190500">
                <a:tc>
                  <a:txBody>
                    <a:bodyPr/>
                    <a:lstStyle/>
                    <a:p>
                      <a:pPr algn="r" fontAlgn="ctr"/>
                      <a:r>
                        <a:rPr lang="en-US" sz="1400" u="none" strike="noStrike">
                          <a:effectLst/>
                        </a:rPr>
                        <a:t>47</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a:effectLst/>
                        </a:rPr>
                        <a:t>33</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a:effectLst/>
                        </a:rPr>
                        <a:t>35-31</a:t>
                      </a:r>
                      <a:endParaRPr lang="en-CA"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03396170"/>
                  </a:ext>
                </a:extLst>
              </a:tr>
              <a:tr h="190500">
                <a:tc>
                  <a:txBody>
                    <a:bodyPr/>
                    <a:lstStyle/>
                    <a:p>
                      <a:pPr algn="r" fontAlgn="ctr"/>
                      <a:r>
                        <a:rPr lang="en-US" sz="1400" u="none" strike="noStrike">
                          <a:effectLst/>
                        </a:rPr>
                        <a:t>48</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a:effectLst/>
                        </a:rPr>
                        <a:t>32</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a:effectLst/>
                        </a:rPr>
                        <a:t>34-30</a:t>
                      </a:r>
                      <a:endParaRPr lang="en-CA"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2276020"/>
                  </a:ext>
                </a:extLst>
              </a:tr>
              <a:tr h="190500">
                <a:tc>
                  <a:txBody>
                    <a:bodyPr/>
                    <a:lstStyle/>
                    <a:p>
                      <a:pPr algn="r" fontAlgn="ctr"/>
                      <a:r>
                        <a:rPr lang="en-US" sz="1400" u="none" strike="noStrike">
                          <a:effectLst/>
                        </a:rPr>
                        <a:t>49</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a:effectLst/>
                        </a:rPr>
                        <a:t>28</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a:effectLst/>
                        </a:rPr>
                        <a:t>32-25</a:t>
                      </a:r>
                      <a:endParaRPr lang="en-CA"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82330586"/>
                  </a:ext>
                </a:extLst>
              </a:tr>
              <a:tr h="190500">
                <a:tc>
                  <a:txBody>
                    <a:bodyPr/>
                    <a:lstStyle/>
                    <a:p>
                      <a:pPr algn="r" fontAlgn="ctr"/>
                      <a:r>
                        <a:rPr lang="en-US" sz="1400" u="none" strike="noStrike">
                          <a:effectLst/>
                        </a:rPr>
                        <a:t>50</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a:effectLst/>
                        </a:rPr>
                        <a:t>27</a:t>
                      </a:r>
                      <a:endParaRPr lang="en-CA"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CA" sz="1400" u="none" strike="noStrike" dirty="0">
                          <a:effectLst/>
                        </a:rPr>
                        <a:t>30-24</a:t>
                      </a:r>
                      <a:endParaRPr lang="en-CA"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94016244"/>
                  </a:ext>
                </a:extLst>
              </a:tr>
            </a:tbl>
          </a:graphicData>
        </a:graphic>
      </p:graphicFrame>
      <p:sp>
        <p:nvSpPr>
          <p:cNvPr id="5" name="TextBox 4">
            <a:extLst>
              <a:ext uri="{FF2B5EF4-FFF2-40B4-BE49-F238E27FC236}">
                <a16:creationId xmlns:a16="http://schemas.microsoft.com/office/drawing/2014/main" id="{7640C362-C138-4F4A-BCED-A36F867FB984}"/>
              </a:ext>
            </a:extLst>
          </p:cNvPr>
          <p:cNvSpPr txBox="1"/>
          <p:nvPr/>
        </p:nvSpPr>
        <p:spPr>
          <a:xfrm>
            <a:off x="69273" y="5845086"/>
            <a:ext cx="3311236" cy="307777"/>
          </a:xfrm>
          <a:prstGeom prst="rect">
            <a:avLst/>
          </a:prstGeom>
          <a:noFill/>
        </p:spPr>
        <p:txBody>
          <a:bodyPr wrap="square" rtlCol="0">
            <a:spAutoFit/>
          </a:bodyPr>
          <a:lstStyle/>
          <a:p>
            <a:r>
              <a:rPr lang="en-CA" sz="1400" dirty="0"/>
              <a:t>Brinkman RR et al. 1997. Am J Hum Genet</a:t>
            </a:r>
          </a:p>
        </p:txBody>
      </p:sp>
      <p:graphicFrame>
        <p:nvGraphicFramePr>
          <p:cNvPr id="12" name="Chart 11">
            <a:extLst>
              <a:ext uri="{FF2B5EF4-FFF2-40B4-BE49-F238E27FC236}">
                <a16:creationId xmlns:a16="http://schemas.microsoft.com/office/drawing/2014/main" id="{F8E8FEBE-C614-4CE5-B53A-A019E8AB0177}"/>
              </a:ext>
            </a:extLst>
          </p:cNvPr>
          <p:cNvGraphicFramePr>
            <a:graphicFrameLocks/>
          </p:cNvGraphicFramePr>
          <p:nvPr>
            <p:extLst>
              <p:ext uri="{D42A27DB-BD31-4B8C-83A1-F6EECF244321}">
                <p14:modId xmlns:p14="http://schemas.microsoft.com/office/powerpoint/2010/main" val="1098409946"/>
              </p:ext>
            </p:extLst>
          </p:nvPr>
        </p:nvGraphicFramePr>
        <p:xfrm>
          <a:off x="1875623" y="2739959"/>
          <a:ext cx="3042519" cy="3171328"/>
        </p:xfrm>
        <a:graphic>
          <a:graphicData uri="http://schemas.openxmlformats.org/drawingml/2006/chart">
            <c:chart xmlns:c="http://schemas.openxmlformats.org/drawingml/2006/chart" xmlns:r="http://schemas.openxmlformats.org/officeDocument/2006/relationships" r:id="rId3"/>
          </a:graphicData>
        </a:graphic>
      </p:graphicFrame>
      <p:pic>
        <p:nvPicPr>
          <p:cNvPr id="18" name="Picture 17">
            <a:extLst>
              <a:ext uri="{FF2B5EF4-FFF2-40B4-BE49-F238E27FC236}">
                <a16:creationId xmlns:a16="http://schemas.microsoft.com/office/drawing/2014/main" id="{C97931B9-AA47-45DD-865D-B8486984A3FD}"/>
              </a:ext>
            </a:extLst>
          </p:cNvPr>
          <p:cNvPicPr>
            <a:picLocks noChangeAspect="1"/>
          </p:cNvPicPr>
          <p:nvPr/>
        </p:nvPicPr>
        <p:blipFill>
          <a:blip r:embed="rId4"/>
          <a:stretch>
            <a:fillRect/>
          </a:stretch>
        </p:blipFill>
        <p:spPr>
          <a:xfrm>
            <a:off x="4927594" y="2738095"/>
            <a:ext cx="4114800" cy="2800350"/>
          </a:xfrm>
          <a:prstGeom prst="rect">
            <a:avLst/>
          </a:prstGeom>
        </p:spPr>
      </p:pic>
      <p:sp>
        <p:nvSpPr>
          <p:cNvPr id="19" name="Rectangle 18">
            <a:extLst>
              <a:ext uri="{FF2B5EF4-FFF2-40B4-BE49-F238E27FC236}">
                <a16:creationId xmlns:a16="http://schemas.microsoft.com/office/drawing/2014/main" id="{4166340D-1B31-450F-BA72-892DD0C079E0}"/>
              </a:ext>
            </a:extLst>
          </p:cNvPr>
          <p:cNvSpPr/>
          <p:nvPr/>
        </p:nvSpPr>
        <p:spPr>
          <a:xfrm>
            <a:off x="8318500" y="3429000"/>
            <a:ext cx="725777" cy="1332370"/>
          </a:xfrm>
          <a:prstGeom prst="rect">
            <a:avLst/>
          </a:prstGeom>
          <a:solidFill>
            <a:srgbClr val="FFFF00">
              <a:alpha val="1882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D1309029-D5B6-4176-8C5F-CAEEC738DEA1}"/>
              </a:ext>
            </a:extLst>
          </p:cNvPr>
          <p:cNvSpPr txBox="1"/>
          <p:nvPr/>
        </p:nvSpPr>
        <p:spPr>
          <a:xfrm>
            <a:off x="8460946" y="2860324"/>
            <a:ext cx="467154" cy="369332"/>
          </a:xfrm>
          <a:prstGeom prst="rect">
            <a:avLst/>
          </a:prstGeom>
          <a:noFill/>
        </p:spPr>
        <p:txBody>
          <a:bodyPr wrap="square" rtlCol="0">
            <a:spAutoFit/>
          </a:bodyPr>
          <a:lstStyle/>
          <a:p>
            <a:r>
              <a:rPr lang="en-CA" dirty="0"/>
              <a:t>(A)</a:t>
            </a:r>
          </a:p>
        </p:txBody>
      </p:sp>
      <p:sp>
        <p:nvSpPr>
          <p:cNvPr id="21" name="TextBox 20">
            <a:extLst>
              <a:ext uri="{FF2B5EF4-FFF2-40B4-BE49-F238E27FC236}">
                <a16:creationId xmlns:a16="http://schemas.microsoft.com/office/drawing/2014/main" id="{0F264E59-12B7-4458-B49B-74A74C53072E}"/>
              </a:ext>
            </a:extLst>
          </p:cNvPr>
          <p:cNvSpPr txBox="1"/>
          <p:nvPr/>
        </p:nvSpPr>
        <p:spPr>
          <a:xfrm>
            <a:off x="8453223" y="4778611"/>
            <a:ext cx="467154" cy="369332"/>
          </a:xfrm>
          <a:prstGeom prst="rect">
            <a:avLst/>
          </a:prstGeom>
          <a:noFill/>
        </p:spPr>
        <p:txBody>
          <a:bodyPr wrap="square" rtlCol="0">
            <a:spAutoFit/>
          </a:bodyPr>
          <a:lstStyle/>
          <a:p>
            <a:r>
              <a:rPr lang="en-CA" dirty="0"/>
              <a:t>(B)</a:t>
            </a:r>
          </a:p>
        </p:txBody>
      </p:sp>
      <p:sp>
        <p:nvSpPr>
          <p:cNvPr id="22" name="Rectangle 21">
            <a:extLst>
              <a:ext uri="{FF2B5EF4-FFF2-40B4-BE49-F238E27FC236}">
                <a16:creationId xmlns:a16="http://schemas.microsoft.com/office/drawing/2014/main" id="{3132FE06-752D-4A25-A9F7-E224A8E70B9A}"/>
              </a:ext>
            </a:extLst>
          </p:cNvPr>
          <p:cNvSpPr/>
          <p:nvPr/>
        </p:nvSpPr>
        <p:spPr>
          <a:xfrm>
            <a:off x="6484503" y="4541070"/>
            <a:ext cx="387352" cy="89134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 name="Arrow: Up 5">
            <a:extLst>
              <a:ext uri="{FF2B5EF4-FFF2-40B4-BE49-F238E27FC236}">
                <a16:creationId xmlns:a16="http://schemas.microsoft.com/office/drawing/2014/main" id="{25C63461-4850-6755-371D-4055A29D816E}"/>
              </a:ext>
            </a:extLst>
          </p:cNvPr>
          <p:cNvSpPr/>
          <p:nvPr/>
        </p:nvSpPr>
        <p:spPr>
          <a:xfrm>
            <a:off x="6613071" y="5578929"/>
            <a:ext cx="152400" cy="26615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D33D4E21-6625-B2DD-D747-B72F77795E20}"/>
              </a:ext>
            </a:extLst>
          </p:cNvPr>
          <p:cNvSpPr txBox="1"/>
          <p:nvPr/>
        </p:nvSpPr>
        <p:spPr>
          <a:xfrm>
            <a:off x="6092252" y="5775212"/>
            <a:ext cx="1282817" cy="369332"/>
          </a:xfrm>
          <a:prstGeom prst="rect">
            <a:avLst/>
          </a:prstGeom>
          <a:noFill/>
        </p:spPr>
        <p:txBody>
          <a:bodyPr wrap="square" rtlCol="0">
            <a:spAutoFit/>
          </a:bodyPr>
          <a:lstStyle/>
          <a:p>
            <a:r>
              <a:rPr lang="en-CA" dirty="0"/>
              <a:t>young child</a:t>
            </a:r>
          </a:p>
        </p:txBody>
      </p:sp>
    </p:spTree>
    <p:extLst>
      <p:ext uri="{BB962C8B-B14F-4D97-AF65-F5344CB8AC3E}">
        <p14:creationId xmlns:p14="http://schemas.microsoft.com/office/powerpoint/2010/main" val="2200535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ABAE9F-9FE9-6156-1215-30F5A6FF907D}"/>
              </a:ext>
            </a:extLst>
          </p:cNvPr>
          <p:cNvSpPr>
            <a:spLocks noGrp="1"/>
          </p:cNvSpPr>
          <p:nvPr>
            <p:ph type="sldNum" sz="quarter" idx="12"/>
          </p:nvPr>
        </p:nvSpPr>
        <p:spPr/>
        <p:txBody>
          <a:bodyPr/>
          <a:lstStyle/>
          <a:p>
            <a:fld id="{A120D2BD-ADA9-8E4F-9CAB-B69F2D0F4F4C}" type="slidenum">
              <a:rPr lang="en-US" smtClean="0"/>
              <a:pPr/>
              <a:t>25</a:t>
            </a:fld>
            <a:endParaRPr lang="en-US"/>
          </a:p>
        </p:txBody>
      </p:sp>
      <p:sp>
        <p:nvSpPr>
          <p:cNvPr id="4" name="Rectangle 3">
            <a:extLst>
              <a:ext uri="{FF2B5EF4-FFF2-40B4-BE49-F238E27FC236}">
                <a16:creationId xmlns:a16="http://schemas.microsoft.com/office/drawing/2014/main" id="{DD31B0D3-550C-6785-B690-EFFFED726483}"/>
              </a:ext>
            </a:extLst>
          </p:cNvPr>
          <p:cNvSpPr/>
          <p:nvPr/>
        </p:nvSpPr>
        <p:spPr>
          <a:xfrm>
            <a:off x="502288" y="1856339"/>
            <a:ext cx="8139423" cy="1754326"/>
          </a:xfrm>
          <a:prstGeom prst="rect">
            <a:avLst/>
          </a:prstGeom>
          <a:noFill/>
        </p:spPr>
        <p:txBody>
          <a:bodyPr wrap="square" lIns="91440" tIns="45720" rIns="91440" bIns="45720">
            <a:spAutoFit/>
          </a:bodyPr>
          <a:lstStyle/>
          <a:p>
            <a:pPr algn="ctr"/>
            <a:r>
              <a:rPr lang="en-CA"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Indices used to measure genetic variation</a:t>
            </a:r>
          </a:p>
        </p:txBody>
      </p:sp>
    </p:spTree>
    <p:extLst>
      <p:ext uri="{BB962C8B-B14F-4D97-AF65-F5344CB8AC3E}">
        <p14:creationId xmlns:p14="http://schemas.microsoft.com/office/powerpoint/2010/main" val="3723108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Allele and genotype frequencies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55000" lnSpcReduction="20000"/>
              </a:bodyPr>
              <a:lstStyle/>
              <a:p>
                <a:r>
                  <a:rPr lang="en-US" dirty="0">
                    <a:solidFill>
                      <a:srgbClr val="FF0000"/>
                    </a:solidFill>
                  </a:rPr>
                  <a:t>Alleles and allele frequencies: </a:t>
                </a:r>
                <a:r>
                  <a:rPr lang="en-US" dirty="0"/>
                  <a:t>Given two different alleles A</a:t>
                </a:r>
                <a:r>
                  <a:rPr lang="en-US" baseline="-25000" dirty="0"/>
                  <a:t>1</a:t>
                </a:r>
                <a:r>
                  <a:rPr lang="en-US" dirty="0"/>
                  <a:t> and A</a:t>
                </a:r>
                <a:r>
                  <a:rPr lang="en-US" baseline="-25000" dirty="0"/>
                  <a:t>2</a:t>
                </a:r>
                <a:r>
                  <a:rPr lang="en-US" dirty="0"/>
                  <a:t> in a sample of N diploid individuals with number of A</a:t>
                </a:r>
                <a:r>
                  <a:rPr lang="en-US" baseline="-25000" dirty="0"/>
                  <a:t>1</a:t>
                </a:r>
                <a:r>
                  <a:rPr lang="en-US" dirty="0"/>
                  <a:t> and A</a:t>
                </a:r>
                <a:r>
                  <a:rPr lang="en-US" baseline="-25000" dirty="0"/>
                  <a:t>2</a:t>
                </a:r>
                <a:r>
                  <a:rPr lang="en-US" dirty="0"/>
                  <a:t> alleles being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𝑁</m:t>
                        </m:r>
                      </m:e>
                      <m:sub>
                        <m:sSub>
                          <m:sSubPr>
                            <m:ctrlPr>
                              <a:rPr lang="en-CA" b="0" i="1" smtClean="0">
                                <a:latin typeface="Cambria Math" panose="02040503050406030204" pitchFamily="18" charset="0"/>
                              </a:rPr>
                            </m:ctrlPr>
                          </m:sSubPr>
                          <m:e>
                            <m:r>
                              <a:rPr lang="en-CA" b="0" i="1" smtClean="0">
                                <a:latin typeface="Cambria Math" panose="02040503050406030204" pitchFamily="18" charset="0"/>
                              </a:rPr>
                              <m:t>𝐴</m:t>
                            </m:r>
                          </m:e>
                          <m:sub>
                            <m:r>
                              <a:rPr lang="en-CA" b="0" i="1" smtClean="0">
                                <a:latin typeface="Cambria Math" panose="02040503050406030204" pitchFamily="18" charset="0"/>
                              </a:rPr>
                              <m:t>1</m:t>
                            </m:r>
                          </m:sub>
                        </m:sSub>
                      </m:sub>
                    </m:sSub>
                  </m:oMath>
                </a14:m>
                <a:r>
                  <a:rPr lang="en-US" dirty="0"/>
                  <a:t> and </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𝑁</m:t>
                        </m:r>
                      </m:e>
                      <m:sub>
                        <m:sSub>
                          <m:sSubPr>
                            <m:ctrlPr>
                              <a:rPr lang="en-CA" b="0" i="1" smtClean="0">
                                <a:latin typeface="Cambria Math" panose="02040503050406030204" pitchFamily="18" charset="0"/>
                              </a:rPr>
                            </m:ctrlPr>
                          </m:sSubPr>
                          <m:e>
                            <m:r>
                              <a:rPr lang="en-CA" b="0" i="1" smtClean="0">
                                <a:latin typeface="Cambria Math" panose="02040503050406030204" pitchFamily="18" charset="0"/>
                              </a:rPr>
                              <m:t>𝐴</m:t>
                            </m:r>
                          </m:e>
                          <m:sub>
                            <m:r>
                              <a:rPr lang="en-CA" b="0" i="1" smtClean="0">
                                <a:latin typeface="Cambria Math" panose="02040503050406030204" pitchFamily="18" charset="0"/>
                              </a:rPr>
                              <m:t>2</m:t>
                            </m:r>
                          </m:sub>
                        </m:sSub>
                      </m:sub>
                    </m:sSub>
                  </m:oMath>
                </a14:m>
                <a:r>
                  <a:rPr lang="en-US" dirty="0"/>
                  <a:t>, we have allele frequencies </a:t>
                </a:r>
                <a:br>
                  <a:rPr lang="en-US" dirty="0"/>
                </a:br>
                <a:br>
                  <a:rPr lang="en-US" dirty="0"/>
                </a:br>
                <a14:m>
                  <m:oMath xmlns:m="http://schemas.openxmlformats.org/officeDocument/2006/math">
                    <m:sSub>
                      <m:sSubPr>
                        <m:ctrlPr>
                          <a:rPr lang="en-CA" b="0" i="1" smtClean="0">
                            <a:solidFill>
                              <a:srgbClr val="FF0000"/>
                            </a:solidFill>
                            <a:latin typeface="Cambria Math" panose="02040503050406030204" pitchFamily="18" charset="0"/>
                          </a:rPr>
                        </m:ctrlPr>
                      </m:sSubPr>
                      <m:e>
                        <m:r>
                          <a:rPr lang="en-CA" b="0" i="1" smtClean="0">
                            <a:solidFill>
                              <a:srgbClr val="FF0000"/>
                            </a:solidFill>
                            <a:latin typeface="Cambria Math" panose="02040503050406030204" pitchFamily="18" charset="0"/>
                          </a:rPr>
                          <m:t>𝑝</m:t>
                        </m:r>
                      </m:e>
                      <m:sub>
                        <m:r>
                          <a:rPr lang="en-CA" b="0" i="1" smtClean="0">
                            <a:solidFill>
                              <a:srgbClr val="FF0000"/>
                            </a:solidFill>
                            <a:latin typeface="Cambria Math" panose="02040503050406030204" pitchFamily="18" charset="0"/>
                          </a:rPr>
                          <m:t>1</m:t>
                        </m:r>
                      </m:sub>
                    </m:sSub>
                    <m:r>
                      <a:rPr lang="en-CA" b="0" i="1" smtClean="0">
                        <a:solidFill>
                          <a:srgbClr val="FF0000"/>
                        </a:solidFill>
                        <a:latin typeface="Cambria Math" panose="02040503050406030204" pitchFamily="18" charset="0"/>
                      </a:rPr>
                      <m:t>=</m:t>
                    </m:r>
                    <m:f>
                      <m:fPr>
                        <m:ctrlPr>
                          <a:rPr lang="en-CA" b="0" i="1" smtClean="0">
                            <a:solidFill>
                              <a:srgbClr val="FF0000"/>
                            </a:solidFill>
                            <a:latin typeface="Cambria Math" panose="02040503050406030204" pitchFamily="18" charset="0"/>
                          </a:rPr>
                        </m:ctrlPr>
                      </m:fPr>
                      <m:num>
                        <m:sSub>
                          <m:sSubPr>
                            <m:ctrlPr>
                              <a:rPr lang="en-CA" b="0" i="1" smtClean="0">
                                <a:solidFill>
                                  <a:srgbClr val="FF0000"/>
                                </a:solidFill>
                                <a:latin typeface="Cambria Math" panose="02040503050406030204" pitchFamily="18" charset="0"/>
                              </a:rPr>
                            </m:ctrlPr>
                          </m:sSubPr>
                          <m:e>
                            <m:r>
                              <a:rPr lang="en-CA" b="0" i="1" smtClean="0">
                                <a:solidFill>
                                  <a:srgbClr val="FF0000"/>
                                </a:solidFill>
                                <a:latin typeface="Cambria Math" panose="02040503050406030204" pitchFamily="18" charset="0"/>
                              </a:rPr>
                              <m:t>𝑁</m:t>
                            </m:r>
                          </m:e>
                          <m:sub>
                            <m:sSub>
                              <m:sSubPr>
                                <m:ctrlPr>
                                  <a:rPr lang="en-CA" b="0" i="1" smtClean="0">
                                    <a:solidFill>
                                      <a:srgbClr val="FF0000"/>
                                    </a:solidFill>
                                    <a:latin typeface="Cambria Math" panose="02040503050406030204" pitchFamily="18" charset="0"/>
                                  </a:rPr>
                                </m:ctrlPr>
                              </m:sSubPr>
                              <m:e>
                                <m:r>
                                  <a:rPr lang="en-CA" b="0" i="1" smtClean="0">
                                    <a:solidFill>
                                      <a:srgbClr val="FF0000"/>
                                    </a:solidFill>
                                    <a:latin typeface="Cambria Math" panose="02040503050406030204" pitchFamily="18" charset="0"/>
                                  </a:rPr>
                                  <m:t>𝐴</m:t>
                                </m:r>
                              </m:e>
                              <m:sub>
                                <m:r>
                                  <a:rPr lang="en-CA" b="0" i="1" smtClean="0">
                                    <a:solidFill>
                                      <a:srgbClr val="FF0000"/>
                                    </a:solidFill>
                                    <a:latin typeface="Cambria Math" panose="02040503050406030204" pitchFamily="18" charset="0"/>
                                  </a:rPr>
                                  <m:t>1</m:t>
                                </m:r>
                              </m:sub>
                            </m:sSub>
                          </m:sub>
                        </m:sSub>
                      </m:num>
                      <m:den>
                        <m:r>
                          <a:rPr lang="en-CA" b="0" i="1" smtClean="0">
                            <a:solidFill>
                              <a:srgbClr val="FF0000"/>
                            </a:solidFill>
                            <a:latin typeface="Cambria Math" panose="02040503050406030204" pitchFamily="18" charset="0"/>
                          </a:rPr>
                          <m:t>2</m:t>
                        </m:r>
                        <m:r>
                          <a:rPr lang="en-CA" b="0" i="1" smtClean="0">
                            <a:solidFill>
                              <a:srgbClr val="FF0000"/>
                            </a:solidFill>
                            <a:latin typeface="Cambria Math" panose="02040503050406030204" pitchFamily="18" charset="0"/>
                          </a:rPr>
                          <m:t>𝑁</m:t>
                        </m:r>
                      </m:den>
                    </m:f>
                    <m:r>
                      <a:rPr lang="en-CA" b="0" i="1" smtClean="0">
                        <a:solidFill>
                          <a:srgbClr val="FF0000"/>
                        </a:solidFill>
                        <a:latin typeface="Cambria Math" panose="02040503050406030204" pitchFamily="18" charset="0"/>
                      </a:rPr>
                      <m:t>, </m:t>
                    </m:r>
                    <m:sSub>
                      <m:sSubPr>
                        <m:ctrlPr>
                          <a:rPr lang="en-CA" b="0" i="1" smtClean="0">
                            <a:solidFill>
                              <a:srgbClr val="FF0000"/>
                            </a:solidFill>
                            <a:latin typeface="Cambria Math" panose="02040503050406030204" pitchFamily="18" charset="0"/>
                          </a:rPr>
                        </m:ctrlPr>
                      </m:sSubPr>
                      <m:e>
                        <m:r>
                          <a:rPr lang="en-CA" b="0" i="1" smtClean="0">
                            <a:solidFill>
                              <a:srgbClr val="FF0000"/>
                            </a:solidFill>
                            <a:latin typeface="Cambria Math" panose="02040503050406030204" pitchFamily="18" charset="0"/>
                          </a:rPr>
                          <m:t>𝑝</m:t>
                        </m:r>
                      </m:e>
                      <m:sub>
                        <m:r>
                          <a:rPr lang="en-CA" b="0" i="1" smtClean="0">
                            <a:solidFill>
                              <a:srgbClr val="FF0000"/>
                            </a:solidFill>
                            <a:latin typeface="Cambria Math" panose="02040503050406030204" pitchFamily="18" charset="0"/>
                          </a:rPr>
                          <m:t>2</m:t>
                        </m:r>
                      </m:sub>
                    </m:sSub>
                    <m:r>
                      <a:rPr lang="en-CA" b="0" i="1" smtClean="0">
                        <a:solidFill>
                          <a:srgbClr val="FF0000"/>
                        </a:solidFill>
                        <a:latin typeface="Cambria Math" panose="02040503050406030204" pitchFamily="18" charset="0"/>
                      </a:rPr>
                      <m:t>=</m:t>
                    </m:r>
                    <m:f>
                      <m:fPr>
                        <m:ctrlPr>
                          <a:rPr lang="en-CA" b="0" i="1" smtClean="0">
                            <a:solidFill>
                              <a:srgbClr val="FF0000"/>
                            </a:solidFill>
                            <a:latin typeface="Cambria Math" panose="02040503050406030204" pitchFamily="18" charset="0"/>
                          </a:rPr>
                        </m:ctrlPr>
                      </m:fPr>
                      <m:num>
                        <m:sSub>
                          <m:sSubPr>
                            <m:ctrlPr>
                              <a:rPr lang="en-CA" b="0" i="1" smtClean="0">
                                <a:solidFill>
                                  <a:srgbClr val="FF0000"/>
                                </a:solidFill>
                                <a:latin typeface="Cambria Math" panose="02040503050406030204" pitchFamily="18" charset="0"/>
                              </a:rPr>
                            </m:ctrlPr>
                          </m:sSubPr>
                          <m:e>
                            <m:r>
                              <a:rPr lang="en-CA" b="0" i="1" smtClean="0">
                                <a:solidFill>
                                  <a:srgbClr val="FF0000"/>
                                </a:solidFill>
                                <a:latin typeface="Cambria Math" panose="02040503050406030204" pitchFamily="18" charset="0"/>
                              </a:rPr>
                              <m:t>𝑁</m:t>
                            </m:r>
                          </m:e>
                          <m:sub>
                            <m:sSub>
                              <m:sSubPr>
                                <m:ctrlPr>
                                  <a:rPr lang="en-CA" b="0" i="1" smtClean="0">
                                    <a:solidFill>
                                      <a:srgbClr val="FF0000"/>
                                    </a:solidFill>
                                    <a:latin typeface="Cambria Math" panose="02040503050406030204" pitchFamily="18" charset="0"/>
                                  </a:rPr>
                                </m:ctrlPr>
                              </m:sSubPr>
                              <m:e>
                                <m:r>
                                  <a:rPr lang="en-CA" b="0" i="1" smtClean="0">
                                    <a:solidFill>
                                      <a:srgbClr val="FF0000"/>
                                    </a:solidFill>
                                    <a:latin typeface="Cambria Math" panose="02040503050406030204" pitchFamily="18" charset="0"/>
                                  </a:rPr>
                                  <m:t>𝐴</m:t>
                                </m:r>
                              </m:e>
                              <m:sub>
                                <m:r>
                                  <a:rPr lang="en-CA" b="0" i="1" smtClean="0">
                                    <a:solidFill>
                                      <a:srgbClr val="FF0000"/>
                                    </a:solidFill>
                                    <a:latin typeface="Cambria Math" panose="02040503050406030204" pitchFamily="18" charset="0"/>
                                  </a:rPr>
                                  <m:t>2</m:t>
                                </m:r>
                              </m:sub>
                            </m:sSub>
                          </m:sub>
                        </m:sSub>
                      </m:num>
                      <m:den>
                        <m:r>
                          <a:rPr lang="en-CA" b="0" i="1" smtClean="0">
                            <a:solidFill>
                              <a:srgbClr val="FF0000"/>
                            </a:solidFill>
                            <a:latin typeface="Cambria Math" panose="02040503050406030204" pitchFamily="18" charset="0"/>
                          </a:rPr>
                          <m:t>2</m:t>
                        </m:r>
                        <m:r>
                          <a:rPr lang="en-CA" b="0" i="1" smtClean="0">
                            <a:solidFill>
                              <a:srgbClr val="FF0000"/>
                            </a:solidFill>
                            <a:latin typeface="Cambria Math" panose="02040503050406030204" pitchFamily="18" charset="0"/>
                          </a:rPr>
                          <m:t>𝑁</m:t>
                        </m:r>
                      </m:den>
                    </m:f>
                    <m:r>
                      <a:rPr lang="en-CA" b="0" i="1" smtClean="0">
                        <a:solidFill>
                          <a:srgbClr val="FF0000"/>
                        </a:solidFill>
                        <a:latin typeface="Cambria Math" panose="02040503050406030204" pitchFamily="18" charset="0"/>
                      </a:rPr>
                      <m:t>, </m:t>
                    </m:r>
                    <m:r>
                      <a:rPr lang="en-CA" b="0" i="1" smtClean="0">
                        <a:solidFill>
                          <a:srgbClr val="FF0000"/>
                        </a:solidFill>
                        <a:latin typeface="Cambria Math" panose="02040503050406030204" pitchFamily="18" charset="0"/>
                      </a:rPr>
                      <m:t>𝑁</m:t>
                    </m:r>
                    <m:r>
                      <a:rPr lang="en-CA" b="0" i="1" smtClean="0">
                        <a:solidFill>
                          <a:srgbClr val="FF0000"/>
                        </a:solidFill>
                        <a:latin typeface="Cambria Math" panose="02040503050406030204" pitchFamily="18" charset="0"/>
                      </a:rPr>
                      <m:t>=</m:t>
                    </m:r>
                    <m:sSub>
                      <m:sSubPr>
                        <m:ctrlPr>
                          <a:rPr lang="en-CA" b="0" i="1" smtClean="0">
                            <a:solidFill>
                              <a:srgbClr val="FF0000"/>
                            </a:solidFill>
                            <a:latin typeface="Cambria Math" panose="02040503050406030204" pitchFamily="18" charset="0"/>
                          </a:rPr>
                        </m:ctrlPr>
                      </m:sSubPr>
                      <m:e>
                        <m:r>
                          <a:rPr lang="en-CA" b="0" i="1" smtClean="0">
                            <a:solidFill>
                              <a:srgbClr val="FF0000"/>
                            </a:solidFill>
                            <a:latin typeface="Cambria Math" panose="02040503050406030204" pitchFamily="18" charset="0"/>
                          </a:rPr>
                          <m:t>𝑁</m:t>
                        </m:r>
                      </m:e>
                      <m:sub>
                        <m:sSub>
                          <m:sSubPr>
                            <m:ctrlPr>
                              <a:rPr lang="en-CA" b="0" i="1" smtClean="0">
                                <a:solidFill>
                                  <a:srgbClr val="FF0000"/>
                                </a:solidFill>
                                <a:latin typeface="Cambria Math" panose="02040503050406030204" pitchFamily="18" charset="0"/>
                              </a:rPr>
                            </m:ctrlPr>
                          </m:sSubPr>
                          <m:e>
                            <m:r>
                              <a:rPr lang="en-CA" b="0" i="1" smtClean="0">
                                <a:solidFill>
                                  <a:srgbClr val="FF0000"/>
                                </a:solidFill>
                                <a:latin typeface="Cambria Math" panose="02040503050406030204" pitchFamily="18" charset="0"/>
                              </a:rPr>
                              <m:t>𝐴</m:t>
                            </m:r>
                          </m:e>
                          <m:sub>
                            <m:r>
                              <a:rPr lang="en-CA" b="0" i="1" smtClean="0">
                                <a:solidFill>
                                  <a:srgbClr val="FF0000"/>
                                </a:solidFill>
                                <a:latin typeface="Cambria Math" panose="02040503050406030204" pitchFamily="18" charset="0"/>
                              </a:rPr>
                              <m:t>1</m:t>
                            </m:r>
                          </m:sub>
                        </m:sSub>
                      </m:sub>
                    </m:sSub>
                    <m:r>
                      <a:rPr lang="en-CA" b="0" i="1" smtClean="0">
                        <a:solidFill>
                          <a:srgbClr val="FF0000"/>
                        </a:solidFill>
                        <a:latin typeface="Cambria Math" panose="02040503050406030204" pitchFamily="18" charset="0"/>
                      </a:rPr>
                      <m:t>+</m:t>
                    </m:r>
                    <m:sSub>
                      <m:sSubPr>
                        <m:ctrlPr>
                          <a:rPr lang="en-CA" b="0" i="1" smtClean="0">
                            <a:solidFill>
                              <a:srgbClr val="FF0000"/>
                            </a:solidFill>
                            <a:latin typeface="Cambria Math" panose="02040503050406030204" pitchFamily="18" charset="0"/>
                          </a:rPr>
                        </m:ctrlPr>
                      </m:sSubPr>
                      <m:e>
                        <m:r>
                          <a:rPr lang="en-CA" b="0" i="1" smtClean="0">
                            <a:solidFill>
                              <a:srgbClr val="FF0000"/>
                            </a:solidFill>
                            <a:latin typeface="Cambria Math" panose="02040503050406030204" pitchFamily="18" charset="0"/>
                          </a:rPr>
                          <m:t>𝑁</m:t>
                        </m:r>
                      </m:e>
                      <m:sub>
                        <m:sSub>
                          <m:sSubPr>
                            <m:ctrlPr>
                              <a:rPr lang="en-CA" b="0" i="1" smtClean="0">
                                <a:solidFill>
                                  <a:srgbClr val="FF0000"/>
                                </a:solidFill>
                                <a:latin typeface="Cambria Math" panose="02040503050406030204" pitchFamily="18" charset="0"/>
                              </a:rPr>
                            </m:ctrlPr>
                          </m:sSubPr>
                          <m:e>
                            <m:r>
                              <a:rPr lang="en-CA" b="0" i="1" smtClean="0">
                                <a:solidFill>
                                  <a:srgbClr val="FF0000"/>
                                </a:solidFill>
                                <a:latin typeface="Cambria Math" panose="02040503050406030204" pitchFamily="18" charset="0"/>
                              </a:rPr>
                              <m:t>𝐴</m:t>
                            </m:r>
                          </m:e>
                          <m:sub>
                            <m:r>
                              <a:rPr lang="en-CA" b="0" i="1" smtClean="0">
                                <a:solidFill>
                                  <a:srgbClr val="FF0000"/>
                                </a:solidFill>
                                <a:latin typeface="Cambria Math" panose="02040503050406030204" pitchFamily="18" charset="0"/>
                              </a:rPr>
                              <m:t>2</m:t>
                            </m:r>
                          </m:sub>
                        </m:sSub>
                      </m:sub>
                    </m:sSub>
                    <m:r>
                      <a:rPr lang="en-CA" b="0" i="1" smtClean="0">
                        <a:solidFill>
                          <a:srgbClr val="FF0000"/>
                        </a:solidFill>
                        <a:latin typeface="Cambria Math" panose="02040503050406030204" pitchFamily="18" charset="0"/>
                      </a:rPr>
                      <m:t>,</m:t>
                    </m:r>
                    <m:nary>
                      <m:naryPr>
                        <m:chr m:val="∑"/>
                        <m:subHide m:val="on"/>
                        <m:supHide m:val="on"/>
                        <m:ctrlPr>
                          <a:rPr lang="en-US" i="1">
                            <a:solidFill>
                              <a:srgbClr val="FF0000"/>
                            </a:solidFill>
                            <a:latin typeface="Cambria Math" panose="02040503050406030204" pitchFamily="18" charset="0"/>
                          </a:rPr>
                        </m:ctrlPr>
                      </m:naryPr>
                      <m:sub/>
                      <m:sup/>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𝑝</m:t>
                            </m:r>
                          </m:e>
                          <m:sub>
                            <m:r>
                              <a:rPr lang="en-US" i="1">
                                <a:solidFill>
                                  <a:srgbClr val="FF0000"/>
                                </a:solidFill>
                                <a:latin typeface="Cambria Math" panose="02040503050406030204" pitchFamily="18" charset="0"/>
                              </a:rPr>
                              <m:t>𝑖</m:t>
                            </m:r>
                          </m:sub>
                        </m:sSub>
                      </m:e>
                    </m:nary>
                    <m:r>
                      <a:rPr lang="en-US" i="1">
                        <a:solidFill>
                          <a:srgbClr val="FF0000"/>
                        </a:solidFill>
                        <a:latin typeface="Cambria Math" panose="02040503050406030204" pitchFamily="18" charset="0"/>
                      </a:rPr>
                      <m:t>=1</m:t>
                    </m:r>
                  </m:oMath>
                </a14:m>
                <a:r>
                  <a:rPr lang="en-US" dirty="0">
                    <a:solidFill>
                      <a:srgbClr val="FF0000"/>
                    </a:solidFill>
                  </a:rPr>
                  <a:t> </a:t>
                </a:r>
              </a:p>
              <a:p>
                <a:r>
                  <a:rPr lang="en-US" dirty="0">
                    <a:solidFill>
                      <a:srgbClr val="FF00FF"/>
                    </a:solidFill>
                  </a:rPr>
                  <a:t>Diploid genotype and genotype frequencies:</a:t>
                </a:r>
                <a:r>
                  <a:rPr lang="en-US" dirty="0"/>
                  <a:t> There are three possible </a:t>
                </a:r>
                <a:r>
                  <a:rPr lang="en-US" b="1" dirty="0"/>
                  <a:t>genotypes</a:t>
                </a:r>
                <a:r>
                  <a:rPr lang="en-US" dirty="0"/>
                  <a:t> for two alleles (i.e., diploid combinations): </a:t>
                </a:r>
                <a:r>
                  <a:rPr lang="en-US" b="1" dirty="0"/>
                  <a:t>A</a:t>
                </a:r>
                <a:r>
                  <a:rPr lang="en-US" b="1" baseline="-25000" dirty="0"/>
                  <a:t>1</a:t>
                </a:r>
                <a:r>
                  <a:rPr lang="en-US" b="1" dirty="0"/>
                  <a:t>A</a:t>
                </a:r>
                <a:r>
                  <a:rPr lang="en-US" b="1" baseline="-25000" dirty="0"/>
                  <a:t>1</a:t>
                </a:r>
                <a:r>
                  <a:rPr lang="en-US" dirty="0"/>
                  <a:t>,</a:t>
                </a:r>
                <a:r>
                  <a:rPr lang="en-US" baseline="-25000" dirty="0"/>
                  <a:t> </a:t>
                </a:r>
                <a:r>
                  <a:rPr lang="en-US" b="1" dirty="0"/>
                  <a:t>A</a:t>
                </a:r>
                <a:r>
                  <a:rPr lang="en-US" b="1" baseline="-25000" dirty="0"/>
                  <a:t>1</a:t>
                </a:r>
                <a:r>
                  <a:rPr lang="en-US" b="1" dirty="0"/>
                  <a:t>A</a:t>
                </a:r>
                <a:r>
                  <a:rPr lang="en-US" b="1" baseline="-25000" dirty="0"/>
                  <a:t>2</a:t>
                </a:r>
                <a:r>
                  <a:rPr lang="en-US" dirty="0"/>
                  <a:t>, and </a:t>
                </a:r>
                <a:r>
                  <a:rPr lang="en-US" b="1" dirty="0"/>
                  <a:t>A</a:t>
                </a:r>
                <a:r>
                  <a:rPr lang="en-US" b="1" baseline="-25000" dirty="0"/>
                  <a:t>2</a:t>
                </a:r>
                <a:r>
                  <a:rPr lang="en-US" b="1" dirty="0"/>
                  <a:t>A</a:t>
                </a:r>
                <a:r>
                  <a:rPr lang="en-US" b="1" baseline="-25000" dirty="0"/>
                  <a:t>2</a:t>
                </a:r>
                <a:r>
                  <a:rPr lang="en-US" dirty="0"/>
                  <a:t>, with corresponding genotype frequencies </a:t>
                </a:r>
                <a:br>
                  <a:rPr lang="en-US" dirty="0"/>
                </a:br>
                <a:br>
                  <a:rPr lang="en-US" dirty="0"/>
                </a:br>
                <a14:m>
                  <m:oMath xmlns:m="http://schemas.openxmlformats.org/officeDocument/2006/math">
                    <m:r>
                      <a:rPr lang="en-US" i="1" dirty="0" smtClean="0">
                        <a:solidFill>
                          <a:srgbClr val="FF00FF"/>
                        </a:solidFill>
                        <a:latin typeface="Cambria Math" panose="02040503050406030204" pitchFamily="18" charset="0"/>
                      </a:rPr>
                      <m:t>𝑃</m:t>
                    </m:r>
                    <m:r>
                      <a:rPr lang="en-US" i="1" baseline="-25000" dirty="0" smtClean="0">
                        <a:solidFill>
                          <a:srgbClr val="FF00FF"/>
                        </a:solidFill>
                        <a:latin typeface="Cambria Math" panose="02040503050406030204" pitchFamily="18" charset="0"/>
                      </a:rPr>
                      <m:t>11</m:t>
                    </m:r>
                    <m:r>
                      <a:rPr lang="en-CA" b="0" i="1" dirty="0" smtClean="0">
                        <a:solidFill>
                          <a:srgbClr val="FF00FF"/>
                        </a:solidFill>
                        <a:latin typeface="Cambria Math" panose="02040503050406030204" pitchFamily="18" charset="0"/>
                      </a:rPr>
                      <m:t>=</m:t>
                    </m:r>
                    <m:f>
                      <m:fPr>
                        <m:ctrlPr>
                          <a:rPr lang="en-CA" b="0" i="1" dirty="0" smtClean="0">
                            <a:solidFill>
                              <a:srgbClr val="FF0000"/>
                            </a:solidFill>
                            <a:latin typeface="Cambria Math" panose="02040503050406030204" pitchFamily="18" charset="0"/>
                          </a:rPr>
                        </m:ctrlPr>
                      </m:fPr>
                      <m:num>
                        <m:sSub>
                          <m:sSubPr>
                            <m:ctrlPr>
                              <a:rPr lang="en-CA" b="0" i="1" dirty="0" smtClean="0">
                                <a:solidFill>
                                  <a:srgbClr val="FF0000"/>
                                </a:solidFill>
                                <a:latin typeface="Cambria Math" panose="02040503050406030204" pitchFamily="18" charset="0"/>
                              </a:rPr>
                            </m:ctrlPr>
                          </m:sSubPr>
                          <m:e>
                            <m:r>
                              <a:rPr lang="en-CA" b="0" i="1" dirty="0" smtClean="0">
                                <a:solidFill>
                                  <a:srgbClr val="FF0000"/>
                                </a:solidFill>
                                <a:latin typeface="Cambria Math" panose="02040503050406030204" pitchFamily="18" charset="0"/>
                              </a:rPr>
                              <m:t>𝑁</m:t>
                            </m:r>
                          </m:e>
                          <m:sub>
                            <m:r>
                              <a:rPr lang="en-CA" b="0" i="1" dirty="0" smtClean="0">
                                <a:solidFill>
                                  <a:srgbClr val="FF0000"/>
                                </a:solidFill>
                                <a:latin typeface="Cambria Math" panose="02040503050406030204" pitchFamily="18" charset="0"/>
                              </a:rPr>
                              <m:t>11</m:t>
                            </m:r>
                          </m:sub>
                        </m:sSub>
                      </m:num>
                      <m:den>
                        <m:r>
                          <a:rPr lang="en-CA" b="0" i="1" dirty="0" smtClean="0">
                            <a:solidFill>
                              <a:srgbClr val="FF0000"/>
                            </a:solidFill>
                            <a:latin typeface="Cambria Math" panose="02040503050406030204" pitchFamily="18" charset="0"/>
                          </a:rPr>
                          <m:t>𝑁</m:t>
                        </m:r>
                      </m:den>
                    </m:f>
                    <m:r>
                      <a:rPr lang="en-CA" b="0"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 </m:t>
                    </m:r>
                    <m:r>
                      <a:rPr lang="en-US" i="1" dirty="0" smtClean="0">
                        <a:solidFill>
                          <a:srgbClr val="FF0000"/>
                        </a:solidFill>
                        <a:latin typeface="Cambria Math" panose="02040503050406030204" pitchFamily="18" charset="0"/>
                      </a:rPr>
                      <m:t>𝑃</m:t>
                    </m:r>
                    <m:r>
                      <a:rPr lang="en-US" i="1" baseline="-25000" dirty="0" smtClean="0">
                        <a:solidFill>
                          <a:srgbClr val="FF0000"/>
                        </a:solidFill>
                        <a:latin typeface="Cambria Math" panose="02040503050406030204" pitchFamily="18" charset="0"/>
                      </a:rPr>
                      <m:t>12</m:t>
                    </m:r>
                    <m:r>
                      <a:rPr lang="en-CA" b="0" i="1" dirty="0" smtClean="0">
                        <a:solidFill>
                          <a:srgbClr val="FF0000"/>
                        </a:solidFill>
                        <a:latin typeface="Cambria Math" panose="02040503050406030204" pitchFamily="18" charset="0"/>
                      </a:rPr>
                      <m:t>=</m:t>
                    </m:r>
                    <m:f>
                      <m:fPr>
                        <m:ctrlPr>
                          <a:rPr lang="en-CA" b="0" i="1" dirty="0" smtClean="0">
                            <a:solidFill>
                              <a:srgbClr val="FF0000"/>
                            </a:solidFill>
                            <a:latin typeface="Cambria Math" panose="02040503050406030204" pitchFamily="18" charset="0"/>
                          </a:rPr>
                        </m:ctrlPr>
                      </m:fPr>
                      <m:num>
                        <m:sSub>
                          <m:sSubPr>
                            <m:ctrlPr>
                              <a:rPr lang="en-CA" b="0" i="1" dirty="0" smtClean="0">
                                <a:solidFill>
                                  <a:srgbClr val="FF0000"/>
                                </a:solidFill>
                                <a:latin typeface="Cambria Math" panose="02040503050406030204" pitchFamily="18" charset="0"/>
                              </a:rPr>
                            </m:ctrlPr>
                          </m:sSubPr>
                          <m:e>
                            <m:r>
                              <a:rPr lang="en-CA" b="0" i="1" dirty="0" smtClean="0">
                                <a:solidFill>
                                  <a:srgbClr val="FF0000"/>
                                </a:solidFill>
                                <a:latin typeface="Cambria Math" panose="02040503050406030204" pitchFamily="18" charset="0"/>
                              </a:rPr>
                              <m:t>𝑁</m:t>
                            </m:r>
                          </m:e>
                          <m:sub>
                            <m:r>
                              <a:rPr lang="en-CA" b="0" i="1" dirty="0" smtClean="0">
                                <a:solidFill>
                                  <a:srgbClr val="FF0000"/>
                                </a:solidFill>
                                <a:latin typeface="Cambria Math" panose="02040503050406030204" pitchFamily="18" charset="0"/>
                              </a:rPr>
                              <m:t>12</m:t>
                            </m:r>
                          </m:sub>
                        </m:sSub>
                      </m:num>
                      <m:den>
                        <m:r>
                          <a:rPr lang="en-CA" b="0" i="1" dirty="0" smtClean="0">
                            <a:solidFill>
                              <a:srgbClr val="FF0000"/>
                            </a:solidFill>
                            <a:latin typeface="Cambria Math" panose="02040503050406030204" pitchFamily="18" charset="0"/>
                          </a:rPr>
                          <m:t>𝑁</m:t>
                        </m:r>
                      </m:den>
                    </m:f>
                    <m:r>
                      <a:rPr lang="en-CA" b="0"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 </m:t>
                    </m:r>
                    <m:r>
                      <a:rPr lang="en-US" i="1" dirty="0" smtClean="0">
                        <a:solidFill>
                          <a:srgbClr val="FF0000"/>
                        </a:solidFill>
                        <a:latin typeface="Cambria Math" panose="02040503050406030204" pitchFamily="18" charset="0"/>
                      </a:rPr>
                      <m:t>𝑃</m:t>
                    </m:r>
                    <m:r>
                      <a:rPr lang="en-US" i="1" baseline="-25000" dirty="0" smtClean="0">
                        <a:solidFill>
                          <a:srgbClr val="FF0000"/>
                        </a:solidFill>
                        <a:latin typeface="Cambria Math" panose="02040503050406030204" pitchFamily="18" charset="0"/>
                      </a:rPr>
                      <m:t>22</m:t>
                    </m:r>
                    <m:r>
                      <a:rPr lang="en-CA" b="0" i="1" dirty="0" smtClean="0">
                        <a:solidFill>
                          <a:srgbClr val="FF0000"/>
                        </a:solidFill>
                        <a:latin typeface="Cambria Math" panose="02040503050406030204" pitchFamily="18" charset="0"/>
                      </a:rPr>
                      <m:t>=</m:t>
                    </m:r>
                    <m:f>
                      <m:fPr>
                        <m:ctrlPr>
                          <a:rPr lang="en-CA" b="0" i="1" dirty="0" smtClean="0">
                            <a:solidFill>
                              <a:srgbClr val="FF0000"/>
                            </a:solidFill>
                            <a:latin typeface="Cambria Math" panose="02040503050406030204" pitchFamily="18" charset="0"/>
                          </a:rPr>
                        </m:ctrlPr>
                      </m:fPr>
                      <m:num>
                        <m:sSub>
                          <m:sSubPr>
                            <m:ctrlPr>
                              <a:rPr lang="en-CA" b="0" i="1" dirty="0" smtClean="0">
                                <a:solidFill>
                                  <a:srgbClr val="FF0000"/>
                                </a:solidFill>
                                <a:latin typeface="Cambria Math" panose="02040503050406030204" pitchFamily="18" charset="0"/>
                              </a:rPr>
                            </m:ctrlPr>
                          </m:sSubPr>
                          <m:e>
                            <m:r>
                              <a:rPr lang="en-CA" b="0" i="1" dirty="0" smtClean="0">
                                <a:solidFill>
                                  <a:srgbClr val="FF0000"/>
                                </a:solidFill>
                                <a:latin typeface="Cambria Math" panose="02040503050406030204" pitchFamily="18" charset="0"/>
                              </a:rPr>
                              <m:t>𝑁</m:t>
                            </m:r>
                          </m:e>
                          <m:sub>
                            <m:r>
                              <a:rPr lang="en-CA" b="0" i="1" dirty="0" smtClean="0">
                                <a:solidFill>
                                  <a:srgbClr val="FF0000"/>
                                </a:solidFill>
                                <a:latin typeface="Cambria Math" panose="02040503050406030204" pitchFamily="18" charset="0"/>
                              </a:rPr>
                              <m:t>22</m:t>
                            </m:r>
                          </m:sub>
                        </m:sSub>
                      </m:num>
                      <m:den>
                        <m:r>
                          <a:rPr lang="en-CA" b="0" i="1" dirty="0" smtClean="0">
                            <a:solidFill>
                              <a:srgbClr val="FF0000"/>
                            </a:solidFill>
                            <a:latin typeface="Cambria Math" panose="02040503050406030204" pitchFamily="18" charset="0"/>
                          </a:rPr>
                          <m:t>𝑁</m:t>
                        </m:r>
                      </m:den>
                    </m:f>
                    <m:r>
                      <a:rPr lang="en-CA" b="0"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 </m:t>
                    </m:r>
                    <m:r>
                      <a:rPr lang="en-US" i="1" dirty="0" smtClean="0">
                        <a:solidFill>
                          <a:srgbClr val="FF00FF"/>
                        </a:solidFill>
                        <a:latin typeface="Cambria Math" panose="02040503050406030204" pitchFamily="18" charset="0"/>
                      </a:rPr>
                      <m:t>𝑃</m:t>
                    </m:r>
                    <m:r>
                      <a:rPr lang="en-US" i="1" baseline="-25000" dirty="0" smtClean="0">
                        <a:solidFill>
                          <a:srgbClr val="FF00FF"/>
                        </a:solidFill>
                        <a:latin typeface="Cambria Math" panose="02040503050406030204" pitchFamily="18" charset="0"/>
                      </a:rPr>
                      <m:t>11</m:t>
                    </m:r>
                    <m:r>
                      <a:rPr lang="en-US" i="1" dirty="0" smtClean="0">
                        <a:solidFill>
                          <a:srgbClr val="FF00FF"/>
                        </a:solidFill>
                        <a:latin typeface="Cambria Math" panose="02040503050406030204" pitchFamily="18" charset="0"/>
                      </a:rPr>
                      <m:t>+</m:t>
                    </m:r>
                    <m:r>
                      <a:rPr lang="en-US" i="1" dirty="0" smtClean="0">
                        <a:solidFill>
                          <a:srgbClr val="FF00FF"/>
                        </a:solidFill>
                        <a:latin typeface="Cambria Math" panose="02040503050406030204" pitchFamily="18" charset="0"/>
                      </a:rPr>
                      <m:t>𝑃</m:t>
                    </m:r>
                    <m:r>
                      <a:rPr lang="en-US" i="1" baseline="-25000" dirty="0" smtClean="0">
                        <a:solidFill>
                          <a:srgbClr val="FF00FF"/>
                        </a:solidFill>
                        <a:latin typeface="Cambria Math" panose="02040503050406030204" pitchFamily="18" charset="0"/>
                      </a:rPr>
                      <m:t>12</m:t>
                    </m:r>
                    <m:r>
                      <a:rPr lang="en-US" i="1" dirty="0" smtClean="0">
                        <a:solidFill>
                          <a:srgbClr val="FF00FF"/>
                        </a:solidFill>
                        <a:latin typeface="Cambria Math" panose="02040503050406030204" pitchFamily="18" charset="0"/>
                      </a:rPr>
                      <m:t>+</m:t>
                    </m:r>
                    <m:r>
                      <a:rPr lang="en-US" i="1" dirty="0" smtClean="0">
                        <a:solidFill>
                          <a:srgbClr val="FF00FF"/>
                        </a:solidFill>
                        <a:latin typeface="Cambria Math" panose="02040503050406030204" pitchFamily="18" charset="0"/>
                      </a:rPr>
                      <m:t>𝑃</m:t>
                    </m:r>
                    <m:r>
                      <a:rPr lang="en-US" i="1" baseline="-25000" dirty="0" smtClean="0">
                        <a:solidFill>
                          <a:srgbClr val="FF00FF"/>
                        </a:solidFill>
                        <a:latin typeface="Cambria Math" panose="02040503050406030204" pitchFamily="18" charset="0"/>
                      </a:rPr>
                      <m:t>22</m:t>
                    </m:r>
                    <m:r>
                      <a:rPr lang="en-US" i="1" dirty="0" smtClean="0">
                        <a:solidFill>
                          <a:srgbClr val="FF00FF"/>
                        </a:solidFill>
                        <a:latin typeface="Cambria Math" panose="02040503050406030204" pitchFamily="18" charset="0"/>
                      </a:rPr>
                      <m:t> =1</m:t>
                    </m:r>
                  </m:oMath>
                </a14:m>
                <a:endParaRPr lang="en-US" dirty="0">
                  <a:solidFill>
                    <a:srgbClr val="FF00FF"/>
                  </a:solidFill>
                </a:endParaRPr>
              </a:p>
              <a:p>
                <a:r>
                  <a:rPr lang="en-US" dirty="0"/>
                  <a:t>Ideally, genotypes are fully reflected by phenotypes, so one can distinguish among </a:t>
                </a:r>
                <a:r>
                  <a:rPr lang="en-US" b="1" dirty="0"/>
                  <a:t>A</a:t>
                </a:r>
                <a:r>
                  <a:rPr lang="en-US" b="1" baseline="-25000" dirty="0"/>
                  <a:t>1</a:t>
                </a:r>
                <a:r>
                  <a:rPr lang="en-US" b="1" dirty="0"/>
                  <a:t>A</a:t>
                </a:r>
                <a:r>
                  <a:rPr lang="en-US" b="1" baseline="-25000" dirty="0"/>
                  <a:t>1</a:t>
                </a:r>
                <a:r>
                  <a:rPr lang="en-US" dirty="0"/>
                  <a:t>,</a:t>
                </a:r>
                <a:r>
                  <a:rPr lang="en-US" baseline="-25000" dirty="0"/>
                  <a:t> </a:t>
                </a:r>
                <a:r>
                  <a:rPr lang="en-US" b="1" dirty="0"/>
                  <a:t>A</a:t>
                </a:r>
                <a:r>
                  <a:rPr lang="en-US" b="1" baseline="-25000" dirty="0"/>
                  <a:t>1</a:t>
                </a:r>
                <a:r>
                  <a:rPr lang="en-US" b="1" dirty="0"/>
                  <a:t>A</a:t>
                </a:r>
                <a:r>
                  <a:rPr lang="en-US" b="1" baseline="-25000" dirty="0"/>
                  <a:t>2</a:t>
                </a:r>
                <a:r>
                  <a:rPr lang="en-US" dirty="0"/>
                  <a:t>, and </a:t>
                </a:r>
                <a:r>
                  <a:rPr lang="en-US" b="1" dirty="0"/>
                  <a:t>A</a:t>
                </a:r>
                <a:r>
                  <a:rPr lang="en-US" b="1" baseline="-25000" dirty="0"/>
                  <a:t>2</a:t>
                </a:r>
                <a:r>
                  <a:rPr lang="en-US" b="1" dirty="0"/>
                  <a:t>A</a:t>
                </a:r>
                <a:r>
                  <a:rPr lang="en-US" b="1" baseline="-25000" dirty="0"/>
                  <a:t>2</a:t>
                </a:r>
                <a:r>
                  <a:rPr lang="en-US" dirty="0"/>
                  <a:t>, so one can obtain N</a:t>
                </a:r>
                <a:r>
                  <a:rPr lang="en-US" baseline="-25000" dirty="0"/>
                  <a:t>11</a:t>
                </a:r>
                <a:r>
                  <a:rPr lang="en-US" dirty="0"/>
                  <a:t>, N</a:t>
                </a:r>
                <a:r>
                  <a:rPr lang="en-US" baseline="-25000" dirty="0"/>
                  <a:t>12</a:t>
                </a:r>
                <a:r>
                  <a:rPr lang="en-US" dirty="0"/>
                  <a:t> and N</a:t>
                </a:r>
                <a:r>
                  <a:rPr lang="en-US" baseline="-25000" dirty="0"/>
                  <a:t>22</a:t>
                </a:r>
                <a:r>
                  <a:rPr lang="en-US" dirty="0"/>
                  <a:t> can </a:t>
                </a:r>
              </a:p>
              <a:p>
                <a:r>
                  <a:rPr lang="en-US" dirty="0"/>
                  <a:t>By convention, small-case p for allele frequency and capital-case P for genotype frequencies</a:t>
                </a:r>
              </a:p>
              <a:p>
                <a:r>
                  <a:rPr lang="en-US" dirty="0"/>
                  <a:t>A</a:t>
                </a:r>
                <a:r>
                  <a:rPr lang="en-US" baseline="-25000" dirty="0"/>
                  <a:t>1</a:t>
                </a:r>
                <a:r>
                  <a:rPr lang="en-US" dirty="0"/>
                  <a:t>A</a:t>
                </a:r>
                <a:r>
                  <a:rPr lang="en-US" baseline="-25000" dirty="0"/>
                  <a:t>2 </a:t>
                </a:r>
                <a:r>
                  <a:rPr lang="en-US" dirty="0"/>
                  <a:t>and A</a:t>
                </a:r>
                <a:r>
                  <a:rPr lang="en-US" baseline="-25000" dirty="0"/>
                  <a:t>2</a:t>
                </a:r>
                <a:r>
                  <a:rPr lang="en-US" dirty="0"/>
                  <a:t>A</a:t>
                </a:r>
                <a:r>
                  <a:rPr lang="en-US" baseline="-25000" dirty="0"/>
                  <a:t>1</a:t>
                </a:r>
                <a:r>
                  <a:rPr lang="en-US" dirty="0"/>
                  <a:t> are treated as the same genotype and represented by the conventional notation of A</a:t>
                </a:r>
                <a:r>
                  <a:rPr lang="en-US" baseline="-25000" dirty="0"/>
                  <a:t>1</a:t>
                </a:r>
                <a:r>
                  <a:rPr lang="en-US" dirty="0"/>
                  <a:t>A</a:t>
                </a:r>
                <a:r>
                  <a:rPr lang="en-US" baseline="-25000" dirty="0"/>
                  <a:t>2</a:t>
                </a:r>
                <a:r>
                  <a:rPr lang="en-US" dirty="0"/>
                  <a:t>. Note that there are </a:t>
                </a:r>
                <a:r>
                  <a:rPr lang="en-US" i="1" dirty="0"/>
                  <a:t>two distinct </a:t>
                </a:r>
                <a:r>
                  <a:rPr lang="en-US" dirty="0"/>
                  <a:t>forms (A</a:t>
                </a:r>
                <a:r>
                  <a:rPr lang="en-US" baseline="-25000" dirty="0"/>
                  <a:t>1</a:t>
                </a:r>
                <a:r>
                  <a:rPr lang="en-US" dirty="0"/>
                  <a:t> sperm and A</a:t>
                </a:r>
                <a:r>
                  <a:rPr lang="en-US" baseline="-25000" dirty="0"/>
                  <a:t>2</a:t>
                </a:r>
                <a:r>
                  <a:rPr lang="en-US" dirty="0"/>
                  <a:t> egg and A</a:t>
                </a:r>
                <a:r>
                  <a:rPr lang="en-US" baseline="-25000" dirty="0"/>
                  <a:t>1 </a:t>
                </a:r>
                <a:r>
                  <a:rPr lang="en-US" dirty="0"/>
                  <a:t>egg and A</a:t>
                </a:r>
                <a:r>
                  <a:rPr lang="en-US" baseline="-25000" dirty="0"/>
                  <a:t>2 </a:t>
                </a:r>
                <a:r>
                  <a:rPr lang="en-US" dirty="0"/>
                  <a:t>sperm) – we’ll see later some situations in which this matters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44" t="-1572" r="-370"/>
                </a:stretch>
              </a:blipFill>
            </p:spPr>
            <p:txBody>
              <a:bodyPr/>
              <a:lstStyle/>
              <a:p>
                <a:r>
                  <a:rPr lang="en-CA">
                    <a:noFill/>
                  </a:rPr>
                  <a:t> </a:t>
                </a:r>
              </a:p>
            </p:txBody>
          </p:sp>
        </mc:Fallback>
      </mc:AlternateContent>
      <p:sp>
        <p:nvSpPr>
          <p:cNvPr id="6" name="Slide Number Placeholder 5"/>
          <p:cNvSpPr>
            <a:spLocks noGrp="1"/>
          </p:cNvSpPr>
          <p:nvPr>
            <p:ph type="sldNum" sz="quarter" idx="12"/>
          </p:nvPr>
        </p:nvSpPr>
        <p:spPr/>
        <p:txBody>
          <a:bodyPr/>
          <a:lstStyle/>
          <a:p>
            <a:fld id="{5AC1D250-753D-4A48-8FF0-B3F2BCB64F2F}" type="slidenum">
              <a:rPr lang="en-US" smtClean="0"/>
              <a:pPr/>
              <a:t>26</a:t>
            </a:fld>
            <a:endParaRPr lang="en-US"/>
          </a:p>
        </p:txBody>
      </p:sp>
    </p:spTree>
    <p:extLst>
      <p:ext uri="{BB962C8B-B14F-4D97-AF65-F5344CB8AC3E}">
        <p14:creationId xmlns:p14="http://schemas.microsoft.com/office/powerpoint/2010/main" val="3415956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Allele and genotype frequencies</a:t>
            </a:r>
          </a:p>
        </p:txBody>
      </p:sp>
      <p:sp>
        <p:nvSpPr>
          <p:cNvPr id="2" name="TextBox 1"/>
          <p:cNvSpPr txBox="1"/>
          <p:nvPr/>
        </p:nvSpPr>
        <p:spPr>
          <a:xfrm>
            <a:off x="547512" y="1003191"/>
            <a:ext cx="8343100" cy="954107"/>
          </a:xfrm>
          <a:prstGeom prst="rect">
            <a:avLst/>
          </a:prstGeom>
          <a:noFill/>
        </p:spPr>
        <p:txBody>
          <a:bodyPr wrap="square" rtlCol="0">
            <a:spAutoFit/>
          </a:bodyPr>
          <a:lstStyle/>
          <a:p>
            <a:r>
              <a:rPr lang="en-CA" sz="2800"/>
              <a:t>A sample of N individuals for one locus with two alleles:</a:t>
            </a:r>
          </a:p>
          <a:p>
            <a:endParaRPr lang="en-CA" sz="2800"/>
          </a:p>
        </p:txBody>
      </p:sp>
      <p:graphicFrame>
        <p:nvGraphicFramePr>
          <p:cNvPr id="5" name="Table 4"/>
          <p:cNvGraphicFramePr>
            <a:graphicFrameLocks noGrp="1"/>
          </p:cNvGraphicFramePr>
          <p:nvPr>
            <p:extLst>
              <p:ext uri="{D42A27DB-BD31-4B8C-83A1-F6EECF244321}">
                <p14:modId xmlns:p14="http://schemas.microsoft.com/office/powerpoint/2010/main" val="1056786355"/>
              </p:ext>
            </p:extLst>
          </p:nvPr>
        </p:nvGraphicFramePr>
        <p:xfrm>
          <a:off x="1440024" y="1512383"/>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54228602"/>
                    </a:ext>
                  </a:extLst>
                </a:gridCol>
                <a:gridCol w="2032000">
                  <a:extLst>
                    <a:ext uri="{9D8B030D-6E8A-4147-A177-3AD203B41FA5}">
                      <a16:colId xmlns:a16="http://schemas.microsoft.com/office/drawing/2014/main" val="2079618998"/>
                    </a:ext>
                  </a:extLst>
                </a:gridCol>
                <a:gridCol w="2032000">
                  <a:extLst>
                    <a:ext uri="{9D8B030D-6E8A-4147-A177-3AD203B41FA5}">
                      <a16:colId xmlns:a16="http://schemas.microsoft.com/office/drawing/2014/main" val="3543943885"/>
                    </a:ext>
                  </a:extLst>
                </a:gridCol>
              </a:tblGrid>
              <a:tr h="370840">
                <a:tc>
                  <a:txBody>
                    <a:bodyPr/>
                    <a:lstStyle/>
                    <a:p>
                      <a:r>
                        <a:rPr lang="en-US"/>
                        <a:t>Genotype</a:t>
                      </a:r>
                    </a:p>
                  </a:txBody>
                  <a:tcPr/>
                </a:tc>
                <a:tc>
                  <a:txBody>
                    <a:bodyPr/>
                    <a:lstStyle/>
                    <a:p>
                      <a:r>
                        <a:rPr lang="en-US"/>
                        <a:t>N</a:t>
                      </a:r>
                      <a:r>
                        <a:rPr lang="en-US" baseline="-25000"/>
                        <a:t>ij</a:t>
                      </a:r>
                    </a:p>
                  </a:txBody>
                  <a:tcPr/>
                </a:tc>
                <a:tc>
                  <a:txBody>
                    <a:bodyPr/>
                    <a:lstStyle/>
                    <a:p>
                      <a:r>
                        <a:rPr lang="en-US"/>
                        <a:t>P</a:t>
                      </a:r>
                      <a:r>
                        <a:rPr lang="en-US" baseline="-25000"/>
                        <a:t>ij</a:t>
                      </a:r>
                    </a:p>
                  </a:txBody>
                  <a:tcPr/>
                </a:tc>
                <a:extLst>
                  <a:ext uri="{0D108BD9-81ED-4DB2-BD59-A6C34878D82A}">
                    <a16:rowId xmlns:a16="http://schemas.microsoft.com/office/drawing/2014/main" val="1791632800"/>
                  </a:ext>
                </a:extLst>
              </a:tr>
              <a:tr h="370840">
                <a:tc>
                  <a:txBody>
                    <a:bodyPr/>
                    <a:lstStyle/>
                    <a:p>
                      <a:r>
                        <a:rPr lang="en-US"/>
                        <a:t>A</a:t>
                      </a:r>
                      <a:r>
                        <a:rPr lang="en-US" baseline="-25000"/>
                        <a:t>1</a:t>
                      </a:r>
                      <a:r>
                        <a:rPr lang="en-US"/>
                        <a:t>A</a:t>
                      </a:r>
                      <a:r>
                        <a:rPr lang="en-US" baseline="-25000"/>
                        <a:t>1</a:t>
                      </a:r>
                    </a:p>
                  </a:txBody>
                  <a:tcPr/>
                </a:tc>
                <a:tc>
                  <a:txBody>
                    <a:bodyPr/>
                    <a:lstStyle/>
                    <a:p>
                      <a:r>
                        <a:rPr lang="en-US"/>
                        <a:t>N</a:t>
                      </a:r>
                      <a:r>
                        <a:rPr lang="en-US" baseline="-25000"/>
                        <a:t>11</a:t>
                      </a:r>
                    </a:p>
                  </a:txBody>
                  <a:tcPr/>
                </a:tc>
                <a:tc>
                  <a:txBody>
                    <a:bodyPr/>
                    <a:lstStyle/>
                    <a:p>
                      <a:r>
                        <a:rPr lang="en-US"/>
                        <a:t>P</a:t>
                      </a:r>
                      <a:r>
                        <a:rPr lang="en-US" baseline="-25000"/>
                        <a:t>11</a:t>
                      </a:r>
                      <a:r>
                        <a:rPr lang="en-US" baseline="0"/>
                        <a:t>=N</a:t>
                      </a:r>
                      <a:r>
                        <a:rPr lang="en-US" baseline="-25000"/>
                        <a:t>11</a:t>
                      </a:r>
                      <a:r>
                        <a:rPr lang="en-US" baseline="0"/>
                        <a:t>/N</a:t>
                      </a:r>
                      <a:endParaRPr lang="en-US"/>
                    </a:p>
                  </a:txBody>
                  <a:tcPr/>
                </a:tc>
                <a:extLst>
                  <a:ext uri="{0D108BD9-81ED-4DB2-BD59-A6C34878D82A}">
                    <a16:rowId xmlns:a16="http://schemas.microsoft.com/office/drawing/2014/main" val="3892315580"/>
                  </a:ext>
                </a:extLst>
              </a:tr>
              <a:tr h="370840">
                <a:tc>
                  <a:txBody>
                    <a:bodyPr/>
                    <a:lstStyle/>
                    <a:p>
                      <a:r>
                        <a:rPr lang="en-US"/>
                        <a:t>A</a:t>
                      </a:r>
                      <a:r>
                        <a:rPr lang="en-US" baseline="-25000"/>
                        <a:t>1</a:t>
                      </a:r>
                      <a:r>
                        <a:rPr lang="en-US"/>
                        <a:t>A</a:t>
                      </a:r>
                      <a:r>
                        <a:rPr lang="en-US" baseline="-25000"/>
                        <a:t>2</a:t>
                      </a:r>
                    </a:p>
                  </a:txBody>
                  <a:tcPr/>
                </a:tc>
                <a:tc>
                  <a:txBody>
                    <a:bodyPr/>
                    <a:lstStyle/>
                    <a:p>
                      <a:r>
                        <a:rPr lang="en-US"/>
                        <a:t>N</a:t>
                      </a:r>
                      <a:r>
                        <a:rPr lang="en-US" baseline="-25000"/>
                        <a:t>12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P</a:t>
                      </a:r>
                      <a:r>
                        <a:rPr lang="en-US" baseline="-25000"/>
                        <a:t>12</a:t>
                      </a:r>
                      <a:r>
                        <a:rPr lang="en-US" baseline="0"/>
                        <a:t>=N</a:t>
                      </a:r>
                      <a:r>
                        <a:rPr lang="en-US" baseline="-25000"/>
                        <a:t>12</a:t>
                      </a:r>
                      <a:r>
                        <a:rPr lang="en-US" baseline="0"/>
                        <a:t>/N</a:t>
                      </a:r>
                      <a:endParaRPr lang="en-US"/>
                    </a:p>
                  </a:txBody>
                  <a:tcPr/>
                </a:tc>
                <a:extLst>
                  <a:ext uri="{0D108BD9-81ED-4DB2-BD59-A6C34878D82A}">
                    <a16:rowId xmlns:a16="http://schemas.microsoft.com/office/drawing/2014/main" val="1260214368"/>
                  </a:ext>
                </a:extLst>
              </a:tr>
              <a:tr h="370840">
                <a:tc>
                  <a:txBody>
                    <a:bodyPr/>
                    <a:lstStyle/>
                    <a:p>
                      <a:r>
                        <a:rPr lang="en-US"/>
                        <a:t>A</a:t>
                      </a:r>
                      <a:r>
                        <a:rPr lang="en-US" baseline="-25000"/>
                        <a:t>2</a:t>
                      </a:r>
                      <a:r>
                        <a:rPr lang="en-US"/>
                        <a:t>A</a:t>
                      </a:r>
                      <a:r>
                        <a:rPr lang="en-US" baseline="-25000"/>
                        <a:t>2</a:t>
                      </a:r>
                    </a:p>
                  </a:txBody>
                  <a:tcPr/>
                </a:tc>
                <a:tc>
                  <a:txBody>
                    <a:bodyPr/>
                    <a:lstStyle/>
                    <a:p>
                      <a:r>
                        <a:rPr lang="en-US"/>
                        <a:t>N</a:t>
                      </a:r>
                      <a:r>
                        <a:rPr lang="en-US" baseline="-25000"/>
                        <a:t>22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P</a:t>
                      </a:r>
                      <a:r>
                        <a:rPr lang="en-US" baseline="-25000"/>
                        <a:t>22</a:t>
                      </a:r>
                      <a:r>
                        <a:rPr lang="en-US" baseline="0"/>
                        <a:t>=N</a:t>
                      </a:r>
                      <a:r>
                        <a:rPr lang="en-US" baseline="-25000"/>
                        <a:t>22</a:t>
                      </a:r>
                      <a:r>
                        <a:rPr lang="en-US" baseline="0"/>
                        <a:t>/N</a:t>
                      </a:r>
                      <a:endParaRPr lang="en-US"/>
                    </a:p>
                  </a:txBody>
                  <a:tcPr/>
                </a:tc>
                <a:extLst>
                  <a:ext uri="{0D108BD9-81ED-4DB2-BD59-A6C34878D82A}">
                    <a16:rowId xmlns:a16="http://schemas.microsoft.com/office/drawing/2014/main" val="915916258"/>
                  </a:ext>
                </a:extLst>
              </a:tr>
              <a:tr h="370840">
                <a:tc>
                  <a:txBody>
                    <a:bodyPr/>
                    <a:lstStyle/>
                    <a:p>
                      <a:r>
                        <a:rPr lang="en-US" baseline="0"/>
                        <a:t>Sum</a:t>
                      </a:r>
                    </a:p>
                  </a:txBody>
                  <a:tcPr/>
                </a:tc>
                <a:tc>
                  <a:txBody>
                    <a:bodyPr/>
                    <a:lstStyle/>
                    <a:p>
                      <a:r>
                        <a:rPr lang="en-US" baseline="0"/>
                        <a:t>N</a:t>
                      </a:r>
                    </a:p>
                  </a:txBody>
                  <a:tcPr/>
                </a:tc>
                <a:tc>
                  <a:txBody>
                    <a:bodyPr/>
                    <a:lstStyle/>
                    <a:p>
                      <a:r>
                        <a:rPr lang="en-US"/>
                        <a:t>1</a:t>
                      </a:r>
                    </a:p>
                  </a:txBody>
                  <a:tcPr/>
                </a:tc>
                <a:extLst>
                  <a:ext uri="{0D108BD9-81ED-4DB2-BD59-A6C34878D82A}">
                    <a16:rowId xmlns:a16="http://schemas.microsoft.com/office/drawing/2014/main" val="3991745527"/>
                  </a:ext>
                </a:extLst>
              </a:tr>
            </a:tbl>
          </a:graphicData>
        </a:graphic>
      </p:graphicFrame>
      <p:sp>
        <p:nvSpPr>
          <p:cNvPr id="6" name="TextBox 5"/>
          <p:cNvSpPr txBox="1"/>
          <p:nvPr/>
        </p:nvSpPr>
        <p:spPr>
          <a:xfrm>
            <a:off x="547512" y="3489649"/>
            <a:ext cx="8428537" cy="1200329"/>
          </a:xfrm>
          <a:prstGeom prst="rect">
            <a:avLst/>
          </a:prstGeom>
          <a:noFill/>
        </p:spPr>
        <p:txBody>
          <a:bodyPr wrap="square" rtlCol="0">
            <a:spAutoFit/>
          </a:bodyPr>
          <a:lstStyle/>
          <a:p>
            <a:r>
              <a:rPr lang="en-CA"/>
              <a:t>With large N, P</a:t>
            </a:r>
            <a:r>
              <a:rPr lang="en-CA" baseline="-25000"/>
              <a:t>11</a:t>
            </a:r>
            <a:r>
              <a:rPr lang="en-CA"/>
              <a:t> may be thought of as the probability of choosing a random individual from the population with the genotype A</a:t>
            </a:r>
            <a:r>
              <a:rPr lang="en-CA" baseline="-25000"/>
              <a:t>1</a:t>
            </a:r>
            <a:r>
              <a:rPr lang="en-CA"/>
              <a:t>A</a:t>
            </a:r>
            <a:r>
              <a:rPr lang="en-CA" baseline="-25000"/>
              <a:t>1</a:t>
            </a:r>
            <a:r>
              <a:rPr lang="en-CA"/>
              <a:t> (e.g. P</a:t>
            </a:r>
            <a:r>
              <a:rPr lang="en-CA" baseline="-25000"/>
              <a:t>11</a:t>
            </a:r>
            <a:r>
              <a:rPr lang="en-CA"/>
              <a:t> = Pr(X = A</a:t>
            </a:r>
            <a:r>
              <a:rPr lang="en-CA" baseline="-25000"/>
              <a:t>1</a:t>
            </a:r>
            <a:r>
              <a:rPr lang="en-CA"/>
              <a:t>A</a:t>
            </a:r>
            <a:r>
              <a:rPr lang="en-CA" baseline="-25000"/>
              <a:t>1</a:t>
            </a:r>
            <a:r>
              <a:rPr lang="en-CA"/>
              <a:t>) in a random draw of an individual from the population</a:t>
            </a:r>
          </a:p>
          <a:p>
            <a:endParaRPr lang="en-US"/>
          </a:p>
        </p:txBody>
      </p:sp>
      <mc:AlternateContent xmlns:mc="http://schemas.openxmlformats.org/markup-compatibility/2006" xmlns:a14="http://schemas.microsoft.com/office/drawing/2010/main">
        <mc:Choice Requires="a14">
          <p:sp>
            <p:nvSpPr>
              <p:cNvPr id="8" name="TextBox 7"/>
              <p:cNvSpPr txBox="1"/>
              <p:nvPr/>
            </p:nvSpPr>
            <p:spPr>
              <a:xfrm>
                <a:off x="335791" y="4727298"/>
                <a:ext cx="1883849" cy="1866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12</m:t>
                              </m:r>
                            </m:sub>
                          </m:sSub>
                        </m:num>
                        <m:den>
                          <m:r>
                            <a:rPr lang="en-US" b="0" i="1" smtClean="0">
                              <a:latin typeface="Cambria Math" panose="02040503050406030204" pitchFamily="18" charset="0"/>
                            </a:rPr>
                            <m:t>2</m:t>
                          </m:r>
                        </m:den>
                      </m:f>
                      <m:r>
                        <a:rPr lang="en-US" b="0" i="1" smtClean="0">
                          <a:latin typeface="Cambria Math" panose="02040503050406030204" pitchFamily="18" charset="0"/>
                        </a:rPr>
                        <m:t> </m:t>
                      </m:r>
                    </m:oMath>
                  </m:oMathPara>
                </a14:m>
                <a:endParaRPr lang="en-US" b="0"/>
              </a:p>
              <a:p>
                <a:endParaRPr lang="en-US" b="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12</m:t>
                              </m:r>
                            </m:sub>
                          </m:sSub>
                        </m:num>
                        <m:den>
                          <m:r>
                            <a:rPr lang="en-US" b="0" i="1" smtClean="0">
                              <a:latin typeface="Cambria Math" panose="02040503050406030204" pitchFamily="18" charset="0"/>
                            </a:rPr>
                            <m:t>2</m:t>
                          </m:r>
                          <m:r>
                            <a:rPr lang="en-US" b="0" i="1" smtClean="0">
                              <a:latin typeface="Cambria Math" panose="02040503050406030204" pitchFamily="18" charset="0"/>
                            </a:rPr>
                            <m:t>𝑁</m:t>
                          </m:r>
                        </m:den>
                      </m:f>
                    </m:oMath>
                  </m:oMathPara>
                </a14:m>
                <a:endParaRPr lang="en-US"/>
              </a:p>
              <a:p>
                <a:endParaRPr lang="en-US"/>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m:oMathPara>
                </a14:m>
                <a:endParaRPr lang="en-US"/>
              </a:p>
            </p:txBody>
          </p:sp>
        </mc:Choice>
        <mc:Fallback xmlns="">
          <p:sp>
            <p:nvSpPr>
              <p:cNvPr id="8" name="TextBox 7"/>
              <p:cNvSpPr txBox="1">
                <a:spLocks noRot="1" noChangeAspect="1" noMove="1" noResize="1" noEditPoints="1" noAdjustHandles="1" noChangeArrowheads="1" noChangeShapeType="1" noTextEdit="1"/>
              </p:cNvSpPr>
              <p:nvPr/>
            </p:nvSpPr>
            <p:spPr>
              <a:xfrm>
                <a:off x="335791" y="4727298"/>
                <a:ext cx="1883849" cy="1866345"/>
              </a:xfrm>
              <a:prstGeom prst="rect">
                <a:avLst/>
              </a:prstGeom>
              <a:blipFill>
                <a:blip r:embed="rId5"/>
                <a:stretch>
                  <a:fillRect b="-2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986556" y="4570865"/>
                <a:ext cx="2281330" cy="8798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𝑖𝑖</m:t>
                          </m:r>
                        </m:sub>
                      </m:sSub>
                      <m:r>
                        <a:rPr lang="en-US" i="1">
                          <a:latin typeface="Cambria Math" panose="02040503050406030204" pitchFamily="18" charset="0"/>
                        </a:rPr>
                        <m:t>+</m:t>
                      </m:r>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r>
                            <a:rPr lang="en-US" b="0" i="1" smtClean="0">
                              <a:latin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rPr>
                            <m:t>𝑛</m:t>
                          </m:r>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𝑖𝑗</m:t>
                                  </m:r>
                                </m:sub>
                              </m:sSub>
                            </m:num>
                            <m:den>
                              <m:r>
                                <a:rPr lang="en-US" i="1">
                                  <a:latin typeface="Cambria Math" panose="02040503050406030204" pitchFamily="18" charset="0"/>
                                </a:rPr>
                                <m:t>2</m:t>
                              </m:r>
                            </m:den>
                          </m:f>
                        </m:e>
                      </m:nary>
                      <m:r>
                        <a:rPr lang="en-US" b="0" i="1" smtClean="0">
                          <a:latin typeface="Cambria Math" panose="02040503050406030204" pitchFamily="18" charset="0"/>
                        </a:rPr>
                        <m:t>;</m:t>
                      </m:r>
                    </m:oMath>
                  </m:oMathPara>
                </a14:m>
                <a:endParaRPr lang="en-US"/>
              </a:p>
            </p:txBody>
          </p:sp>
        </mc:Choice>
        <mc:Fallback xmlns="">
          <p:sp>
            <p:nvSpPr>
              <p:cNvPr id="9" name="Rectangle 8"/>
              <p:cNvSpPr>
                <a:spLocks noRot="1" noChangeAspect="1" noMove="1" noResize="1" noEditPoints="1" noAdjustHandles="1" noChangeArrowheads="1" noChangeShapeType="1" noTextEdit="1"/>
              </p:cNvSpPr>
              <p:nvPr/>
            </p:nvSpPr>
            <p:spPr>
              <a:xfrm>
                <a:off x="3986556" y="4570865"/>
                <a:ext cx="2281330" cy="879856"/>
              </a:xfrm>
              <a:prstGeom prst="rect">
                <a:avLst/>
              </a:prstGeom>
              <a:blipFill>
                <a:blip r:embed="rId6"/>
                <a:stretch>
                  <a:fillRect/>
                </a:stretch>
              </a:blipFill>
            </p:spPr>
            <p:txBody>
              <a:bodyPr/>
              <a:lstStyle/>
              <a:p>
                <a:r>
                  <a:rPr lang="en-US">
                    <a:noFill/>
                  </a:rPr>
                  <a:t> </a:t>
                </a:r>
              </a:p>
            </p:txBody>
          </p:sp>
        </mc:Fallback>
      </mc:AlternateContent>
      <p:sp>
        <p:nvSpPr>
          <p:cNvPr id="11" name="TextBox 10"/>
          <p:cNvSpPr txBox="1"/>
          <p:nvPr/>
        </p:nvSpPr>
        <p:spPr>
          <a:xfrm>
            <a:off x="3072548" y="4718836"/>
            <a:ext cx="1181400" cy="646331"/>
          </a:xfrm>
          <a:prstGeom prst="rect">
            <a:avLst/>
          </a:prstGeom>
          <a:noFill/>
        </p:spPr>
        <p:txBody>
          <a:bodyPr wrap="square" rtlCol="0">
            <a:spAutoFit/>
          </a:bodyPr>
          <a:lstStyle/>
          <a:p>
            <a:r>
              <a:rPr lang="en-US"/>
              <a:t>A general equation</a:t>
            </a:r>
          </a:p>
        </p:txBody>
      </p:sp>
      <p:sp>
        <p:nvSpPr>
          <p:cNvPr id="3" name="TextBox 2"/>
          <p:cNvSpPr txBox="1"/>
          <p:nvPr/>
        </p:nvSpPr>
        <p:spPr>
          <a:xfrm>
            <a:off x="3021139" y="6018044"/>
            <a:ext cx="2433730" cy="646331"/>
          </a:xfrm>
          <a:prstGeom prst="rect">
            <a:avLst/>
          </a:prstGeom>
          <a:noFill/>
        </p:spPr>
        <p:txBody>
          <a:bodyPr wrap="square" rtlCol="0">
            <a:spAutoFit/>
          </a:bodyPr>
          <a:lstStyle/>
          <a:p>
            <a:r>
              <a:rPr lang="en-US"/>
              <a:t>Expected genotype frequencies under HWE</a:t>
            </a:r>
          </a:p>
        </p:txBody>
      </p:sp>
      <mc:AlternateContent xmlns:mc="http://schemas.openxmlformats.org/markup-compatibility/2006" xmlns:a14="http://schemas.microsoft.com/office/drawing/2010/main">
        <mc:Choice Requires="a14">
          <p:sp>
            <p:nvSpPr>
              <p:cNvPr id="10" name="TextBox 9"/>
              <p:cNvSpPr txBox="1"/>
              <p:nvPr/>
            </p:nvSpPr>
            <p:spPr>
              <a:xfrm>
                <a:off x="5553704" y="5942745"/>
                <a:ext cx="1682972" cy="683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𝑖𝑖</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oMath>
                    <m:oMath xmlns:m="http://schemas.openxmlformats.org/officeDocument/2006/math">
                      <m:sSub>
                        <m:sSubPr>
                          <m:ctrlPr>
                            <a:rPr lang="en-US" b="0" i="1" smtClean="0">
                              <a:latin typeface="Cambria Math" panose="02040503050406030204" pitchFamily="18" charset="0"/>
                            </a:rPr>
                          </m:ctrlPr>
                        </m:sSubPr>
                        <m:e>
                          <m:r>
                            <a:rPr lang="en-CA" b="0" i="1" smtClean="0">
                              <a:latin typeface="Cambria Math" panose="02040503050406030204" pitchFamily="18" charset="0"/>
                            </a:rPr>
                            <m:t>𝑃</m:t>
                          </m:r>
                        </m:e>
                        <m:sub>
                          <m:r>
                            <a:rPr lang="en-US" b="0" i="1" smtClean="0">
                              <a:latin typeface="Cambria Math" panose="02040503050406030204" pitchFamily="18" charset="0"/>
                            </a:rPr>
                            <m:t>𝑖𝑗</m:t>
                          </m:r>
                        </m:sub>
                      </m:sSub>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𝑗</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553704" y="5942745"/>
                <a:ext cx="1682972" cy="683649"/>
              </a:xfrm>
              <a:prstGeom prst="rect">
                <a:avLst/>
              </a:prstGeom>
              <a:blipFill>
                <a:blip r:embed="rId7"/>
                <a:stretch>
                  <a:fillRect b="-3571"/>
                </a:stretch>
              </a:blipFill>
            </p:spPr>
            <p:txBody>
              <a:bodyPr/>
              <a:lstStyle/>
              <a:p>
                <a:r>
                  <a:rPr lang="en-CA">
                    <a:noFill/>
                  </a:rPr>
                  <a:t> </a:t>
                </a:r>
              </a:p>
            </p:txBody>
          </p:sp>
        </mc:Fallback>
      </mc:AlternateContent>
      <p:sp>
        <p:nvSpPr>
          <p:cNvPr id="14" name="Rounded Rectangle 13"/>
          <p:cNvSpPr/>
          <p:nvPr/>
        </p:nvSpPr>
        <p:spPr>
          <a:xfrm>
            <a:off x="2862469" y="4463573"/>
            <a:ext cx="5972123" cy="224344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225735" y="4682425"/>
            <a:ext cx="2405270" cy="1956089"/>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14"/>
              <p:cNvSpPr/>
              <p:nvPr/>
            </p:nvSpPr>
            <p:spPr>
              <a:xfrm>
                <a:off x="6298257" y="4627059"/>
                <a:ext cx="2536335" cy="6516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𝑖</m:t>
                          </m:r>
                        </m:sub>
                      </m:sSub>
                      <m:r>
                        <a:rPr lang="en-US" i="1">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𝑖𝑖</m:t>
                              </m:r>
                            </m:sub>
                          </m:sSub>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r>
                                <a:rPr lang="en-US" i="1">
                                  <a:latin typeface="Cambria Math" panose="02040503050406030204" pitchFamily="18" charset="0"/>
                                </a:rPr>
                                <m:t>𝑗</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𝑖𝑗</m:t>
                                  </m:r>
                                </m:sub>
                              </m:sSub>
                            </m:e>
                          </m:nary>
                        </m:num>
                        <m:den>
                          <m:r>
                            <a:rPr lang="en-US" b="0" i="1" smtClean="0">
                              <a:latin typeface="Cambria Math" panose="02040503050406030204" pitchFamily="18" charset="0"/>
                            </a:rPr>
                            <m:t>2</m:t>
                          </m:r>
                          <m:r>
                            <a:rPr lang="en-US" b="0" i="1" smtClean="0">
                              <a:latin typeface="Cambria Math" panose="02040503050406030204" pitchFamily="18" charset="0"/>
                            </a:rPr>
                            <m:t>𝑁</m:t>
                          </m:r>
                        </m:den>
                      </m:f>
                    </m:oMath>
                  </m:oMathPara>
                </a14:m>
                <a:endParaRPr lang="en-US"/>
              </a:p>
            </p:txBody>
          </p:sp>
        </mc:Choice>
        <mc:Fallback xmlns="">
          <p:sp>
            <p:nvSpPr>
              <p:cNvPr id="15" name="Rectangle 14"/>
              <p:cNvSpPr>
                <a:spLocks noRot="1" noChangeAspect="1" noMove="1" noResize="1" noEditPoints="1" noAdjustHandles="1" noChangeArrowheads="1" noChangeShapeType="1" noTextEdit="1"/>
              </p:cNvSpPr>
              <p:nvPr/>
            </p:nvSpPr>
            <p:spPr>
              <a:xfrm>
                <a:off x="6298257" y="4627059"/>
                <a:ext cx="2536335" cy="651653"/>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50039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Homework</a:t>
            </a:r>
          </a:p>
        </p:txBody>
      </p:sp>
      <p:sp>
        <p:nvSpPr>
          <p:cNvPr id="3" name="Slide Number Placeholder 2"/>
          <p:cNvSpPr>
            <a:spLocks noGrp="1"/>
          </p:cNvSpPr>
          <p:nvPr>
            <p:ph type="sldNum" sz="quarter" idx="12"/>
          </p:nvPr>
        </p:nvSpPr>
        <p:spPr/>
        <p:txBody>
          <a:bodyPr/>
          <a:lstStyle/>
          <a:p>
            <a:fld id="{A120D2BD-ADA9-8E4F-9CAB-B69F2D0F4F4C}" type="slidenum">
              <a:rPr lang="en-US" smtClean="0"/>
              <a:pPr/>
              <a:t>28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903917369"/>
              </p:ext>
            </p:extLst>
          </p:nvPr>
        </p:nvGraphicFramePr>
        <p:xfrm>
          <a:off x="1801260" y="1178812"/>
          <a:ext cx="6885540" cy="4457700"/>
        </p:xfrm>
        <a:graphic>
          <a:graphicData uri="http://schemas.openxmlformats.org/drawingml/2006/table">
            <a:tbl>
              <a:tblPr>
                <a:tableStyleId>{5C22544A-7EE6-4342-B048-85BDC9FD1C3A}</a:tableStyleId>
              </a:tblPr>
              <a:tblGrid>
                <a:gridCol w="765060">
                  <a:extLst>
                    <a:ext uri="{9D8B030D-6E8A-4147-A177-3AD203B41FA5}">
                      <a16:colId xmlns:a16="http://schemas.microsoft.com/office/drawing/2014/main" val="2473736916"/>
                    </a:ext>
                  </a:extLst>
                </a:gridCol>
                <a:gridCol w="765060">
                  <a:extLst>
                    <a:ext uri="{9D8B030D-6E8A-4147-A177-3AD203B41FA5}">
                      <a16:colId xmlns:a16="http://schemas.microsoft.com/office/drawing/2014/main" val="1860001113"/>
                    </a:ext>
                  </a:extLst>
                </a:gridCol>
                <a:gridCol w="765060">
                  <a:extLst>
                    <a:ext uri="{9D8B030D-6E8A-4147-A177-3AD203B41FA5}">
                      <a16:colId xmlns:a16="http://schemas.microsoft.com/office/drawing/2014/main" val="2201127866"/>
                    </a:ext>
                  </a:extLst>
                </a:gridCol>
                <a:gridCol w="765060">
                  <a:extLst>
                    <a:ext uri="{9D8B030D-6E8A-4147-A177-3AD203B41FA5}">
                      <a16:colId xmlns:a16="http://schemas.microsoft.com/office/drawing/2014/main" val="4039162591"/>
                    </a:ext>
                  </a:extLst>
                </a:gridCol>
                <a:gridCol w="765060">
                  <a:extLst>
                    <a:ext uri="{9D8B030D-6E8A-4147-A177-3AD203B41FA5}">
                      <a16:colId xmlns:a16="http://schemas.microsoft.com/office/drawing/2014/main" val="1649253537"/>
                    </a:ext>
                  </a:extLst>
                </a:gridCol>
                <a:gridCol w="765060">
                  <a:extLst>
                    <a:ext uri="{9D8B030D-6E8A-4147-A177-3AD203B41FA5}">
                      <a16:colId xmlns:a16="http://schemas.microsoft.com/office/drawing/2014/main" val="414562790"/>
                    </a:ext>
                  </a:extLst>
                </a:gridCol>
                <a:gridCol w="765060">
                  <a:extLst>
                    <a:ext uri="{9D8B030D-6E8A-4147-A177-3AD203B41FA5}">
                      <a16:colId xmlns:a16="http://schemas.microsoft.com/office/drawing/2014/main" val="2450006147"/>
                    </a:ext>
                  </a:extLst>
                </a:gridCol>
                <a:gridCol w="765060">
                  <a:extLst>
                    <a:ext uri="{9D8B030D-6E8A-4147-A177-3AD203B41FA5}">
                      <a16:colId xmlns:a16="http://schemas.microsoft.com/office/drawing/2014/main" val="125125797"/>
                    </a:ext>
                  </a:extLst>
                </a:gridCol>
                <a:gridCol w="765060">
                  <a:extLst>
                    <a:ext uri="{9D8B030D-6E8A-4147-A177-3AD203B41FA5}">
                      <a16:colId xmlns:a16="http://schemas.microsoft.com/office/drawing/2014/main" val="2032526019"/>
                    </a:ext>
                  </a:extLst>
                </a:gridCol>
              </a:tblGrid>
              <a:tr h="220655">
                <a:tc>
                  <a:txBody>
                    <a:bodyPr/>
                    <a:lstStyle/>
                    <a:p>
                      <a:pPr algn="l" fontAlgn="b"/>
                      <a:r>
                        <a:rPr lang="en-US" sz="1400" u="none" strike="noStrike">
                          <a:effectLst/>
                        </a:rPr>
                        <a:t>Genotype</a:t>
                      </a:r>
                      <a:endParaRPr lang="en-US" sz="1400" b="0" i="0" u="none" strike="noStrike">
                        <a:solidFill>
                          <a:srgbClr val="000000"/>
                        </a:solidFill>
                        <a:effectLst/>
                        <a:latin typeface="Calibri" panose="020F0502020204030204" pitchFamily="34" charset="0"/>
                      </a:endParaRPr>
                    </a:p>
                  </a:txBody>
                  <a:tcPr marL="9525" marR="9525" marT="9525" marB="0" anchor="b"/>
                </a:tc>
                <a:tc gridSpan="4">
                  <a:txBody>
                    <a:bodyPr/>
                    <a:lstStyle/>
                    <a:p>
                      <a:pPr algn="ctr" fontAlgn="b"/>
                      <a:r>
                        <a:rPr lang="en-US" sz="1400" u="none" strike="noStrike">
                          <a:effectLst/>
                        </a:rPr>
                        <a:t>1987</a:t>
                      </a:r>
                      <a:endParaRPr lang="en-US" sz="14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400" u="none" strike="noStrike">
                          <a:effectLst/>
                        </a:rPr>
                        <a:t>1988</a:t>
                      </a:r>
                      <a:endParaRPr lang="en-US" sz="14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1580550"/>
                  </a:ext>
                </a:extLst>
              </a:tr>
              <a:tr h="22065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u="none" strike="noStrike">
                          <a:effectLst/>
                        </a:rPr>
                        <a:t>Dam</a:t>
                      </a:r>
                      <a:endParaRPr lang="en-US" sz="14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400" u="none" strike="noStrike">
                          <a:effectLst/>
                        </a:rPr>
                        <a:t>Young</a:t>
                      </a:r>
                      <a:endParaRPr lang="en-US" sz="14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400" u="none" strike="noStrike">
                          <a:effectLst/>
                        </a:rPr>
                        <a:t>Dam</a:t>
                      </a:r>
                      <a:endParaRPr lang="en-US" sz="14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400" u="none" strike="noStrike">
                          <a:effectLst/>
                        </a:rPr>
                        <a:t>Young</a:t>
                      </a:r>
                      <a:endParaRPr lang="en-US" sz="14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3014334417"/>
                  </a:ext>
                </a:extLst>
              </a:tr>
              <a:tr h="22065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O</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E</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O</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E</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O</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E</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O</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E</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94181195"/>
                  </a:ext>
                </a:extLst>
              </a:tr>
              <a:tr h="220655">
                <a:tc>
                  <a:txBody>
                    <a:bodyPr/>
                    <a:lstStyle/>
                    <a:p>
                      <a:pPr algn="l" fontAlgn="b"/>
                      <a:r>
                        <a:rPr lang="en-US" sz="1400" u="none" strike="noStrike">
                          <a:effectLst/>
                        </a:rPr>
                        <a:t>AA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21.675</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93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90.14961</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13.59559</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41.00154</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47783842"/>
                  </a:ext>
                </a:extLst>
              </a:tr>
              <a:tr h="220655">
                <a:tc>
                  <a:txBody>
                    <a:bodyPr/>
                    <a:lstStyle/>
                    <a:p>
                      <a:pPr algn="l" fontAlgn="b"/>
                      <a:r>
                        <a:rPr lang="en-US" sz="1400" u="none" strike="noStrike">
                          <a:effectLst/>
                        </a:rPr>
                        <a:t>AB</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4.25</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21.06299</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12.01471</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63.89198</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23179530"/>
                  </a:ext>
                </a:extLst>
              </a:tr>
              <a:tr h="220655">
                <a:tc>
                  <a:txBody>
                    <a:bodyPr/>
                    <a:lstStyle/>
                    <a:p>
                      <a:pPr algn="l" fontAlgn="b"/>
                      <a:r>
                        <a:rPr lang="en-US" sz="1400" u="none" strike="noStrike">
                          <a:effectLst/>
                        </a:rPr>
                        <a:t>AC</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1.7</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3.370079</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1.006173</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8718623"/>
                  </a:ext>
                </a:extLst>
              </a:tr>
              <a:tr h="220655">
                <a:tc>
                  <a:txBody>
                    <a:bodyPr/>
                    <a:lstStyle/>
                    <a:p>
                      <a:pPr algn="l" fontAlgn="b"/>
                      <a:r>
                        <a:rPr lang="en-US" sz="1400" u="none" strike="noStrike">
                          <a:effectLst/>
                        </a:rPr>
                        <a:t>AD</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1.7</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9.267717</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3.794118</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bg1">
                              <a:lumMod val="85000"/>
                            </a:schemeClr>
                          </a:solidFill>
                          <a:effectLst/>
                        </a:rPr>
                        <a:t>16.09877</a:t>
                      </a:r>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32241651"/>
                  </a:ext>
                </a:extLst>
              </a:tr>
              <a:tr h="220655">
                <a:tc>
                  <a:txBody>
                    <a:bodyPr/>
                    <a:lstStyle/>
                    <a:p>
                      <a:pPr algn="l" fontAlgn="b"/>
                      <a:r>
                        <a:rPr lang="en-US" sz="1400" u="none" strike="noStrike">
                          <a:effectLst/>
                        </a:rPr>
                        <a:t>BB</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0.208333</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1.230315</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2.654412</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24.89043</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1630829"/>
                  </a:ext>
                </a:extLst>
              </a:tr>
              <a:tr h="220655">
                <a:tc>
                  <a:txBody>
                    <a:bodyPr/>
                    <a:lstStyle/>
                    <a:p>
                      <a:pPr algn="l" fontAlgn="b"/>
                      <a:r>
                        <a:rPr lang="en-US" sz="1400" u="none" strike="noStrike">
                          <a:effectLst/>
                        </a:rPr>
                        <a:t>BC</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0.166667</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0.393701</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0.783951</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72293385"/>
                  </a:ext>
                </a:extLst>
              </a:tr>
              <a:tr h="220655">
                <a:tc>
                  <a:txBody>
                    <a:bodyPr/>
                    <a:lstStyle/>
                    <a:p>
                      <a:pPr algn="l" fontAlgn="b"/>
                      <a:r>
                        <a:rPr lang="en-US" sz="1400" u="none" strike="noStrike">
                          <a:effectLst/>
                        </a:rPr>
                        <a:t>BD</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0.166667</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1.082677</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1.676471</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12.54321</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6799539"/>
                  </a:ext>
                </a:extLst>
              </a:tr>
              <a:tr h="220655">
                <a:tc>
                  <a:txBody>
                    <a:bodyPr/>
                    <a:lstStyle/>
                    <a:p>
                      <a:pPr algn="l" fontAlgn="b"/>
                      <a:r>
                        <a:rPr lang="en-US" sz="1400" u="none" strike="noStrike">
                          <a:effectLst/>
                        </a:rPr>
                        <a:t>CC</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0.033333</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0.031496</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0.006173</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9113962"/>
                  </a:ext>
                </a:extLst>
              </a:tr>
              <a:tr h="220655">
                <a:tc>
                  <a:txBody>
                    <a:bodyPr/>
                    <a:lstStyle/>
                    <a:p>
                      <a:pPr algn="l" fontAlgn="b"/>
                      <a:r>
                        <a:rPr lang="en-US" sz="1400" u="none" strike="noStrike">
                          <a:effectLst/>
                        </a:rPr>
                        <a:t>CD</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0.066667</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0.173228</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0.197531</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00439725"/>
                  </a:ext>
                </a:extLst>
              </a:tr>
              <a:tr h="220655">
                <a:tc>
                  <a:txBody>
                    <a:bodyPr/>
                    <a:lstStyle/>
                    <a:p>
                      <a:pPr algn="l" fontAlgn="b"/>
                      <a:r>
                        <a:rPr lang="en-US" sz="1400" u="none" strike="noStrike">
                          <a:effectLst/>
                        </a:rPr>
                        <a:t>DD</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0.033333</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0.238189</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0.264706</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1.580247</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2368179"/>
                  </a:ext>
                </a:extLst>
              </a:tr>
              <a:tr h="220655">
                <a:tc>
                  <a:txBody>
                    <a:bodyPr/>
                    <a:lstStyle/>
                    <a:p>
                      <a:pPr algn="l" fontAlgn="b"/>
                      <a:r>
                        <a:rPr lang="en-US" sz="1400" u="none" strike="noStrike">
                          <a:effectLst/>
                        </a:rPr>
                        <a:t>Sum</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30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127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34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162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7559654"/>
                  </a:ext>
                </a:extLst>
              </a:tr>
              <a:tr h="22065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9632549"/>
                  </a:ext>
                </a:extLst>
              </a:tr>
              <a:tr h="220655">
                <a:tc>
                  <a:txBody>
                    <a:bodyPr/>
                    <a:lstStyle/>
                    <a:p>
                      <a:pPr algn="l" fontAlgn="b"/>
                      <a:r>
                        <a:rPr lang="en-US" sz="1400" u="none" strike="noStrike">
                          <a:effectLst/>
                        </a:rPr>
                        <a:t>A</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0.85</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bg1">
                              <a:lumMod val="85000"/>
                            </a:schemeClr>
                          </a:solidFill>
                          <a:effectLst/>
                        </a:rPr>
                        <a:t>0.84252</a:t>
                      </a:r>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bg1">
                              <a:lumMod val="85000"/>
                            </a:schemeClr>
                          </a:solidFill>
                          <a:effectLst/>
                        </a:rPr>
                        <a:t>0.632353</a:t>
                      </a:r>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bg1">
                              <a:lumMod val="85000"/>
                            </a:schemeClr>
                          </a:solidFill>
                          <a:effectLst/>
                        </a:rPr>
                        <a:t>0.503086</a:t>
                      </a:r>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5566530"/>
                  </a:ext>
                </a:extLst>
              </a:tr>
              <a:tr h="220655">
                <a:tc>
                  <a:txBody>
                    <a:bodyPr/>
                    <a:lstStyle/>
                    <a:p>
                      <a:pPr algn="l" fontAlgn="b"/>
                      <a:r>
                        <a:rPr lang="en-US" sz="1400" u="none" strike="noStrike">
                          <a:effectLst/>
                        </a:rPr>
                        <a:t>B</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bg1">
                              <a:lumMod val="85000"/>
                            </a:schemeClr>
                          </a:solidFill>
                          <a:effectLst/>
                        </a:rPr>
                        <a:t>0.083333</a:t>
                      </a:r>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0.098425</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bg1">
                              <a:lumMod val="85000"/>
                            </a:schemeClr>
                          </a:solidFill>
                          <a:effectLst/>
                        </a:rPr>
                        <a:t>0.279412</a:t>
                      </a:r>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bg1">
                              <a:lumMod val="85000"/>
                            </a:schemeClr>
                          </a:solidFill>
                          <a:effectLst/>
                        </a:rPr>
                        <a:t>0.391975</a:t>
                      </a:r>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10402527"/>
                  </a:ext>
                </a:extLst>
              </a:tr>
              <a:tr h="220655">
                <a:tc>
                  <a:txBody>
                    <a:bodyPr/>
                    <a:lstStyle/>
                    <a:p>
                      <a:pPr algn="l" fontAlgn="b"/>
                      <a:r>
                        <a:rPr lang="en-US" sz="1400" u="none" strike="noStrike">
                          <a:effectLst/>
                        </a:rPr>
                        <a:t>C</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bg1">
                              <a:lumMod val="85000"/>
                            </a:schemeClr>
                          </a:solidFill>
                          <a:effectLst/>
                        </a:rPr>
                        <a:t>0.033333</a:t>
                      </a:r>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bg1">
                              <a:lumMod val="85000"/>
                            </a:schemeClr>
                          </a:solidFill>
                          <a:effectLst/>
                        </a:rPr>
                        <a:t>0.015748</a:t>
                      </a:r>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bg1">
                              <a:lumMod val="85000"/>
                            </a:schemeClr>
                          </a:solidFill>
                          <a:effectLst/>
                        </a:rPr>
                        <a:t>0</a:t>
                      </a:r>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bg1">
                              <a:lumMod val="85000"/>
                            </a:schemeClr>
                          </a:solidFill>
                          <a:effectLst/>
                        </a:rPr>
                        <a:t>0.006173</a:t>
                      </a:r>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5429589"/>
                  </a:ext>
                </a:extLst>
              </a:tr>
              <a:tr h="220655">
                <a:tc>
                  <a:txBody>
                    <a:bodyPr/>
                    <a:lstStyle/>
                    <a:p>
                      <a:pPr algn="l" fontAlgn="b"/>
                      <a:r>
                        <a:rPr lang="en-US" sz="1400" u="none" strike="noStrike">
                          <a:effectLst/>
                        </a:rPr>
                        <a:t>D</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bg1">
                              <a:lumMod val="85000"/>
                            </a:schemeClr>
                          </a:solidFill>
                          <a:effectLst/>
                        </a:rPr>
                        <a:t>0.033333</a:t>
                      </a:r>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bg1">
                              <a:lumMod val="85000"/>
                            </a:schemeClr>
                          </a:solidFill>
                          <a:effectLst/>
                        </a:rPr>
                        <a:t>0.043307</a:t>
                      </a:r>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0.088235</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bg1">
                              <a:lumMod val="85000"/>
                            </a:schemeClr>
                          </a:solidFill>
                          <a:effectLst/>
                        </a:rPr>
                        <a:t>0.098765</a:t>
                      </a:r>
                      <a:endParaRPr lang="en-US" sz="1400" b="0" i="0" u="none" strike="noStrike" dirty="0">
                        <a:solidFill>
                          <a:schemeClr val="bg1">
                            <a:lumMod val="85000"/>
                          </a:schemeClr>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0443358"/>
                  </a:ext>
                </a:extLst>
              </a:tr>
              <a:tr h="220655">
                <a:tc>
                  <a:txBody>
                    <a:bodyPr/>
                    <a:lstStyle/>
                    <a:p>
                      <a:pPr algn="l" fontAlgn="b"/>
                      <a:r>
                        <a:rPr lang="en-US" sz="1400" u="none" strike="noStrike">
                          <a:effectLst/>
                        </a:rPr>
                        <a:t>sum</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7287355"/>
                  </a:ext>
                </a:extLst>
              </a:tr>
            </a:tbl>
          </a:graphicData>
        </a:graphic>
      </p:graphicFrame>
      <p:sp>
        <p:nvSpPr>
          <p:cNvPr id="5" name="TextBox 4"/>
          <p:cNvSpPr txBox="1"/>
          <p:nvPr/>
        </p:nvSpPr>
        <p:spPr>
          <a:xfrm>
            <a:off x="457199" y="5800248"/>
            <a:ext cx="8091889" cy="738664"/>
          </a:xfrm>
          <a:prstGeom prst="rect">
            <a:avLst/>
          </a:prstGeom>
          <a:noFill/>
        </p:spPr>
        <p:txBody>
          <a:bodyPr wrap="square" rtlCol="0">
            <a:spAutoFit/>
          </a:bodyPr>
          <a:lstStyle/>
          <a:p>
            <a:r>
              <a:rPr lang="en-US" sz="1400" dirty="0"/>
              <a:t>From observed genotype frequencies (O), one can obtain allele frequencies and expected genotype frequencies (E). The table shows O for Dam and Young in 1987 and 1988. Calculate allele frequencies and expected genotype frequencies. The answers are provided in gray. You can do this quickly in EXCEL or R</a:t>
            </a:r>
          </a:p>
        </p:txBody>
      </p:sp>
      <p:sp>
        <p:nvSpPr>
          <p:cNvPr id="6" name="Left Brace 5"/>
          <p:cNvSpPr/>
          <p:nvPr/>
        </p:nvSpPr>
        <p:spPr>
          <a:xfrm>
            <a:off x="1476260" y="4627084"/>
            <a:ext cx="220338" cy="69406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302962" y="4697897"/>
            <a:ext cx="1388126" cy="646331"/>
          </a:xfrm>
          <a:prstGeom prst="rect">
            <a:avLst/>
          </a:prstGeom>
          <a:noFill/>
        </p:spPr>
        <p:txBody>
          <a:bodyPr wrap="square" rtlCol="0">
            <a:spAutoFit/>
          </a:bodyPr>
          <a:lstStyle/>
          <a:p>
            <a:r>
              <a:rPr lang="en-US"/>
              <a:t>Allele frequencies</a:t>
            </a:r>
          </a:p>
        </p:txBody>
      </p:sp>
    </p:spTree>
    <p:extLst>
      <p:ext uri="{BB962C8B-B14F-4D97-AF65-F5344CB8AC3E}">
        <p14:creationId xmlns:p14="http://schemas.microsoft.com/office/powerpoint/2010/main" val="868637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Indices: Proportion of polymorphic loci</a:t>
            </a:r>
          </a:p>
        </p:txBody>
      </p:sp>
      <p:sp>
        <p:nvSpPr>
          <p:cNvPr id="8" name="Slide Number Placeholder 7"/>
          <p:cNvSpPr>
            <a:spLocks noGrp="1"/>
          </p:cNvSpPr>
          <p:nvPr>
            <p:ph type="sldNum" sz="quarter" idx="12"/>
          </p:nvPr>
        </p:nvSpPr>
        <p:spPr/>
        <p:txBody>
          <a:bodyPr/>
          <a:lstStyle/>
          <a:p>
            <a:fld id="{5AC1D250-753D-4A48-8FF0-B3F2BCB64F2F}" type="slidenum">
              <a:rPr lang="en-US" smtClean="0"/>
              <a:pPr/>
              <a:t>29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33675749"/>
              </p:ext>
            </p:extLst>
          </p:nvPr>
        </p:nvGraphicFramePr>
        <p:xfrm>
          <a:off x="581660" y="2809981"/>
          <a:ext cx="4597400" cy="1773555"/>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247613414"/>
                    </a:ext>
                  </a:extLst>
                </a:gridCol>
                <a:gridCol w="443230">
                  <a:extLst>
                    <a:ext uri="{9D8B030D-6E8A-4147-A177-3AD203B41FA5}">
                      <a16:colId xmlns:a16="http://schemas.microsoft.com/office/drawing/2014/main" val="1023528731"/>
                    </a:ext>
                  </a:extLst>
                </a:gridCol>
                <a:gridCol w="457200">
                  <a:extLst>
                    <a:ext uri="{9D8B030D-6E8A-4147-A177-3AD203B41FA5}">
                      <a16:colId xmlns:a16="http://schemas.microsoft.com/office/drawing/2014/main" val="3796290869"/>
                    </a:ext>
                  </a:extLst>
                </a:gridCol>
                <a:gridCol w="445770">
                  <a:extLst>
                    <a:ext uri="{9D8B030D-6E8A-4147-A177-3AD203B41FA5}">
                      <a16:colId xmlns:a16="http://schemas.microsoft.com/office/drawing/2014/main" val="787303603"/>
                    </a:ext>
                  </a:extLst>
                </a:gridCol>
                <a:gridCol w="537210">
                  <a:extLst>
                    <a:ext uri="{9D8B030D-6E8A-4147-A177-3AD203B41FA5}">
                      <a16:colId xmlns:a16="http://schemas.microsoft.com/office/drawing/2014/main" val="1574281955"/>
                    </a:ext>
                  </a:extLst>
                </a:gridCol>
                <a:gridCol w="628650">
                  <a:extLst>
                    <a:ext uri="{9D8B030D-6E8A-4147-A177-3AD203B41FA5}">
                      <a16:colId xmlns:a16="http://schemas.microsoft.com/office/drawing/2014/main" val="711554445"/>
                    </a:ext>
                  </a:extLst>
                </a:gridCol>
                <a:gridCol w="1475740">
                  <a:extLst>
                    <a:ext uri="{9D8B030D-6E8A-4147-A177-3AD203B41FA5}">
                      <a16:colId xmlns:a16="http://schemas.microsoft.com/office/drawing/2014/main" val="1635313102"/>
                    </a:ext>
                  </a:extLst>
                </a:gridCol>
              </a:tblGrid>
              <a:tr h="190500">
                <a:tc>
                  <a:txBody>
                    <a:bodyPr/>
                    <a:lstStyle/>
                    <a:p>
                      <a:pPr algn="l" fontAlgn="b"/>
                      <a:r>
                        <a:rPr lang="en-US" sz="1600" u="none" strike="noStrike">
                          <a:effectLst/>
                        </a:rPr>
                        <a:t>Locus</a:t>
                      </a:r>
                      <a:endParaRPr lang="en-US" sz="16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defTabSz="536575"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Sum</a:t>
                      </a:r>
                      <a:endParaRPr lang="en-US" sz="16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err="1">
                          <a:effectLst/>
                        </a:rPr>
                        <a:t>p</a:t>
                      </a:r>
                      <a:r>
                        <a:rPr lang="en-US" sz="1600" u="none" strike="noStrike" baseline="-25000" dirty="0" err="1">
                          <a:effectLst/>
                        </a:rPr>
                        <a:t>A</a:t>
                      </a:r>
                      <a:endParaRPr lang="en-US" sz="1600" b="0" i="0" u="none" strike="noStrike" baseline="-25000"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Polymorphism</a:t>
                      </a:r>
                      <a:endParaRPr lang="en-US" sz="16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0590814"/>
                  </a:ext>
                </a:extLst>
              </a:tr>
              <a:tr h="190500">
                <a:tc>
                  <a:txBody>
                    <a:bodyPr/>
                    <a:lstStyle/>
                    <a:p>
                      <a:pPr algn="l" fontAlgn="b"/>
                      <a:r>
                        <a:rPr lang="en-US" sz="1600" u="none" strike="noStrike">
                          <a:effectLst/>
                        </a:rPr>
                        <a:t>L1</a:t>
                      </a:r>
                      <a:endParaRPr lang="en-US"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u="none" strike="noStrike">
                          <a:effectLst/>
                        </a:rPr>
                        <a:t>monomorphic</a:t>
                      </a:r>
                      <a:endParaRPr lang="en-US"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94807712"/>
                  </a:ext>
                </a:extLst>
              </a:tr>
              <a:tr h="190500">
                <a:tc>
                  <a:txBody>
                    <a:bodyPr/>
                    <a:lstStyle/>
                    <a:p>
                      <a:pPr algn="l" fontAlgn="b"/>
                      <a:r>
                        <a:rPr lang="en-US" sz="1600" u="none" strike="noStrike">
                          <a:effectLst/>
                        </a:rPr>
                        <a:t>L2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polymorphic</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406422"/>
                  </a:ext>
                </a:extLst>
              </a:tr>
              <a:tr h="190500">
                <a:tc>
                  <a:txBody>
                    <a:bodyPr/>
                    <a:lstStyle/>
                    <a:p>
                      <a:pPr algn="l" fontAlgn="b"/>
                      <a:r>
                        <a:rPr lang="en-US" sz="1600" u="none" strike="noStrike">
                          <a:effectLst/>
                        </a:rPr>
                        <a:t>L3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0.75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polymorphic</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62588468"/>
                  </a:ext>
                </a:extLst>
              </a:tr>
              <a:tr h="190500">
                <a:tc>
                  <a:txBody>
                    <a:bodyPr/>
                    <a:lstStyle/>
                    <a:p>
                      <a:pPr algn="l" fontAlgn="b"/>
                      <a:r>
                        <a:rPr lang="en-US" sz="1600" u="none" strike="noStrike">
                          <a:effectLst/>
                        </a:rPr>
                        <a:t>L4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0.15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polymorphic</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1523346"/>
                  </a:ext>
                </a:extLst>
              </a:tr>
              <a:tr h="190500">
                <a:tc>
                  <a:txBody>
                    <a:bodyPr/>
                    <a:lstStyle/>
                    <a:p>
                      <a:pPr algn="l" fontAlgn="b"/>
                      <a:r>
                        <a:rPr lang="en-US" sz="1600" u="none" strike="noStrike">
                          <a:effectLst/>
                        </a:rPr>
                        <a:t>L5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monomorphic</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2496333"/>
                  </a:ext>
                </a:extLst>
              </a:tr>
              <a:tr h="190500">
                <a:tc>
                  <a:txBody>
                    <a:bodyPr/>
                    <a:lstStyle/>
                    <a:p>
                      <a:pPr algn="l" fontAlgn="b"/>
                      <a:r>
                        <a:rPr lang="en-US" sz="1600" u="none" strike="noStrike">
                          <a:effectLst/>
                        </a:rPr>
                        <a:t>L6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monomorphic</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29636360"/>
                  </a:ext>
                </a:extLst>
              </a:tr>
            </a:tbl>
          </a:graphicData>
        </a:graphic>
      </p:graphicFrame>
      <mc:AlternateContent xmlns:mc="http://schemas.openxmlformats.org/markup-compatibility/2006" xmlns:a14="http://schemas.microsoft.com/office/drawing/2010/main">
        <mc:Choice Requires="a14">
          <p:sp>
            <p:nvSpPr>
              <p:cNvPr id="13" name="Rectangle 12"/>
              <p:cNvSpPr/>
              <p:nvPr/>
            </p:nvSpPr>
            <p:spPr>
              <a:xfrm>
                <a:off x="457200" y="1361800"/>
                <a:ext cx="5271571" cy="1172437"/>
              </a:xfrm>
              <a:prstGeom prst="rect">
                <a:avLst/>
              </a:prstGeom>
            </p:spPr>
            <p:txBody>
              <a:bodyPr wrap="square">
                <a:spAutoFit/>
              </a:bodyPr>
              <a:lstStyle/>
              <a:p>
                <a:pPr marL="342900" indent="-342900">
                  <a:buAutoNum type="arabicPeriod"/>
                </a:pPr>
                <a:r>
                  <a:rPr lang="en-US"/>
                  <a:t>Proportion of polymorphic loci (a polymorphic locus is one with no allele frequency equal to 1)</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𝑝𝑜𝑙𝑦</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𝑝𝑜𝑙𝑦</m:t>
                              </m:r>
                            </m:sub>
                          </m:sSub>
                        </m:num>
                        <m:den>
                          <m:r>
                            <a:rPr lang="en-US" i="1">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6</m:t>
                          </m:r>
                        </m:den>
                      </m:f>
                      <m:r>
                        <a:rPr lang="en-US" b="0" i="1" smtClean="0">
                          <a:latin typeface="Cambria Math" panose="02040503050406030204" pitchFamily="18" charset="0"/>
                        </a:rPr>
                        <m:t>=0.5</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457200" y="1361800"/>
                <a:ext cx="5271571" cy="1172437"/>
              </a:xfrm>
              <a:prstGeom prst="rect">
                <a:avLst/>
              </a:prstGeom>
              <a:blipFill>
                <a:blip r:embed="rId7"/>
                <a:stretch>
                  <a:fillRect l="-925" t="-25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457200" y="4859280"/>
                <a:ext cx="4896998" cy="668260"/>
              </a:xfrm>
              <a:prstGeom prst="rect">
                <a:avLst/>
              </a:prstGeom>
              <a:noFill/>
            </p:spPr>
            <p:txBody>
              <a:bodyPr wrap="square" rtlCol="0">
                <a:spAutoFit/>
              </a:bodyPr>
              <a:lstStyle/>
              <a:p>
                <a:r>
                  <a:rPr lang="en-US" dirty="0"/>
                  <a:t>2. Is it likely that the result is from a population with a true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𝑝𝑜𝑙𝑦</m:t>
                        </m:r>
                      </m:sub>
                    </m:sSub>
                    <m:r>
                      <a:rPr lang="en-US" b="0" i="1" smtClean="0">
                        <a:latin typeface="Cambria Math" panose="02040503050406030204" pitchFamily="18" charset="0"/>
                      </a:rPr>
                      <m:t>=0.4</m:t>
                    </m:r>
                  </m:oMath>
                </a14:m>
                <a:r>
                  <a:rPr lang="en-US" dirty="0"/>
                  <a:t>?</a:t>
                </a:r>
              </a:p>
            </p:txBody>
          </p:sp>
        </mc:Choice>
        <mc:Fallback>
          <p:sp>
            <p:nvSpPr>
              <p:cNvPr id="14" name="TextBox 13"/>
              <p:cNvSpPr txBox="1">
                <a:spLocks noRot="1" noChangeAspect="1" noMove="1" noResize="1" noEditPoints="1" noAdjustHandles="1" noChangeArrowheads="1" noChangeShapeType="1" noTextEdit="1"/>
              </p:cNvSpPr>
              <p:nvPr/>
            </p:nvSpPr>
            <p:spPr>
              <a:xfrm>
                <a:off x="457200" y="4859280"/>
                <a:ext cx="4896998" cy="668260"/>
              </a:xfrm>
              <a:prstGeom prst="rect">
                <a:avLst/>
              </a:prstGeom>
              <a:blipFill>
                <a:blip r:embed="rId8"/>
                <a:stretch>
                  <a:fillRect l="-996" t="-4545" b="-1090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9500" y="5564520"/>
                <a:ext cx="7210500" cy="6519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=3</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𝑝𝑜𝑙𝑦</m:t>
                                  </m:r>
                                </m:sub>
                              </m:sSub>
                              <m:r>
                                <a:rPr lang="en-US" b="0" i="1" smtClean="0">
                                  <a:latin typeface="Cambria Math" panose="02040503050406030204" pitchFamily="18" charset="0"/>
                                </a:rPr>
                                <m:t>=0.4,</m:t>
                              </m:r>
                              <m:r>
                                <a:rPr lang="en-US" b="0" i="1" smtClean="0">
                                  <a:latin typeface="Cambria Math" panose="02040503050406030204" pitchFamily="18" charset="0"/>
                                </a:rPr>
                                <m:t>𝑛</m:t>
                              </m:r>
                              <m:r>
                                <a:rPr lang="en-US" b="0" i="1" smtClean="0">
                                  <a:latin typeface="Cambria Math" panose="02040503050406030204" pitchFamily="18" charset="0"/>
                                </a:rPr>
                                <m:t>=6</m:t>
                              </m:r>
                            </m:e>
                          </m:d>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6−3</m:t>
                              </m:r>
                            </m:e>
                          </m:d>
                          <m:r>
                            <a:rPr lang="en-US" b="0" i="1" smtClean="0">
                              <a:latin typeface="Cambria Math" panose="02040503050406030204" pitchFamily="18" charset="0"/>
                            </a:rPr>
                            <m:t>!</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0.4</m:t>
                          </m:r>
                        </m:e>
                        <m:sup>
                          <m:r>
                            <a:rPr lang="en-US" b="0" i="1" smtClean="0">
                              <a:latin typeface="Cambria Math" panose="02040503050406030204" pitchFamily="18" charset="0"/>
                            </a:rPr>
                            <m:t>3</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1−0.4</m:t>
                              </m:r>
                            </m:e>
                          </m:d>
                        </m:e>
                        <m:sup>
                          <m:r>
                            <a:rPr lang="en-US" b="0" i="1" smtClean="0">
                              <a:latin typeface="Cambria Math" panose="02040503050406030204" pitchFamily="18" charset="0"/>
                            </a:rPr>
                            <m:t>6−3</m:t>
                          </m:r>
                        </m:sup>
                      </m:sSup>
                      <m:r>
                        <a:rPr lang="en-US" i="1">
                          <a:latin typeface="Cambria Math" panose="02040503050406030204" pitchFamily="18" charset="0"/>
                        </a:rPr>
                        <m:t>=0.27648</m:t>
                      </m:r>
                    </m:oMath>
                  </m:oMathPara>
                </a14:m>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9500" y="5564520"/>
                <a:ext cx="7210500" cy="651973"/>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2377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Population and population genetics</a:t>
            </a:r>
            <a:endParaRPr lang="en-US" dirty="0"/>
          </a:p>
        </p:txBody>
      </p:sp>
      <p:sp>
        <p:nvSpPr>
          <p:cNvPr id="3" name="Content Placeholder 2"/>
          <p:cNvSpPr>
            <a:spLocks noGrp="1"/>
          </p:cNvSpPr>
          <p:nvPr>
            <p:ph idx="1"/>
          </p:nvPr>
        </p:nvSpPr>
        <p:spPr/>
        <p:txBody>
          <a:bodyPr>
            <a:normAutofit fontScale="62500" lnSpcReduction="20000"/>
          </a:bodyPr>
          <a:lstStyle/>
          <a:p>
            <a:r>
              <a:rPr lang="en-US" dirty="0">
                <a:solidFill>
                  <a:srgbClr val="FF0000"/>
                </a:solidFill>
              </a:rPr>
              <a:t>Abstract population</a:t>
            </a:r>
            <a:r>
              <a:rPr lang="en-US" dirty="0"/>
              <a:t>: exists in models in population genetics, e.g., a population in the Wright-Fisher model</a:t>
            </a:r>
          </a:p>
          <a:p>
            <a:r>
              <a:rPr lang="en-US" dirty="0">
                <a:solidFill>
                  <a:srgbClr val="FF00FF"/>
                </a:solidFill>
              </a:rPr>
              <a:t>Real Population</a:t>
            </a:r>
            <a:r>
              <a:rPr lang="en-US" dirty="0"/>
              <a:t>:</a:t>
            </a:r>
          </a:p>
          <a:p>
            <a:pPr lvl="1"/>
            <a:r>
              <a:rPr lang="en-US" dirty="0"/>
              <a:t>consists of members of the same species</a:t>
            </a:r>
          </a:p>
          <a:p>
            <a:pPr lvl="1"/>
            <a:r>
              <a:rPr lang="en-US" dirty="0"/>
              <a:t>has its members potentially mating with any other member in the population, although not always with the same probability</a:t>
            </a:r>
          </a:p>
          <a:p>
            <a:pPr lvl="1"/>
            <a:r>
              <a:rPr lang="en-US" dirty="0"/>
              <a:t>has members continuously distributed geographically during mating season</a:t>
            </a:r>
          </a:p>
          <a:p>
            <a:pPr lvl="1"/>
            <a:r>
              <a:rPr lang="en-US" dirty="0"/>
              <a:t>will typically last for many generations</a:t>
            </a:r>
          </a:p>
          <a:p>
            <a:pPr lvl="1"/>
            <a:r>
              <a:rPr lang="en-US" dirty="0"/>
              <a:t>has population-level features, e.g.,</a:t>
            </a:r>
          </a:p>
          <a:p>
            <a:pPr lvl="2"/>
            <a:r>
              <a:rPr lang="en-US" dirty="0"/>
              <a:t>size of a population</a:t>
            </a:r>
          </a:p>
          <a:p>
            <a:pPr lvl="2"/>
            <a:r>
              <a:rPr lang="en-US" dirty="0"/>
              <a:t>frequency of a particular allele or genotype in that population</a:t>
            </a:r>
          </a:p>
          <a:p>
            <a:pPr lvl="1"/>
            <a:r>
              <a:rPr lang="en-US" dirty="0"/>
              <a:t>exhibits genetic variation that can be quantified over space and time</a:t>
            </a:r>
          </a:p>
          <a:p>
            <a:r>
              <a:rPr lang="en-US" dirty="0">
                <a:solidFill>
                  <a:srgbClr val="00B050"/>
                </a:solidFill>
              </a:rPr>
              <a:t>Population genetics</a:t>
            </a:r>
          </a:p>
          <a:p>
            <a:pPr lvl="1"/>
            <a:r>
              <a:rPr lang="en-US" dirty="0"/>
              <a:t>Seeks to understand the structure and dynamics of genetic variation both within and among populations/species (which can be either abstract or real)</a:t>
            </a:r>
          </a:p>
          <a:p>
            <a:pPr lvl="1"/>
            <a:r>
              <a:rPr lang="en-US" dirty="0"/>
              <a:t>Study factors (mutation, migration, selection, etc.) contributing to the origin, maintenance and change in genetic variation</a:t>
            </a:r>
          </a:p>
          <a:p>
            <a:pPr lvl="1"/>
            <a:endParaRPr lang="en-US" dirty="0"/>
          </a:p>
        </p:txBody>
      </p:sp>
      <p:sp>
        <p:nvSpPr>
          <p:cNvPr id="6" name="Slide Number Placeholder 5"/>
          <p:cNvSpPr>
            <a:spLocks noGrp="1"/>
          </p:cNvSpPr>
          <p:nvPr>
            <p:ph type="sldNum" sz="quarter" idx="12"/>
          </p:nvPr>
        </p:nvSpPr>
        <p:spPr/>
        <p:txBody>
          <a:bodyPr/>
          <a:lstStyle/>
          <a:p>
            <a:fld id="{5AC1D250-753D-4A48-8FF0-B3F2BCB64F2F}" type="slidenum">
              <a:rPr lang="en-US" smtClean="0"/>
              <a:pPr/>
              <a:t>3</a:t>
            </a:fld>
            <a:endParaRPr lang="en-US"/>
          </a:p>
        </p:txBody>
      </p:sp>
    </p:spTree>
    <p:extLst>
      <p:ext uri="{BB962C8B-B14F-4D97-AF65-F5344CB8AC3E}">
        <p14:creationId xmlns:p14="http://schemas.microsoft.com/office/powerpoint/2010/main" val="1642078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Homework</a:t>
            </a:r>
          </a:p>
        </p:txBody>
      </p:sp>
      <p:sp>
        <p:nvSpPr>
          <p:cNvPr id="8" name="Slide Number Placeholder 7"/>
          <p:cNvSpPr>
            <a:spLocks noGrp="1"/>
          </p:cNvSpPr>
          <p:nvPr>
            <p:ph type="sldNum" sz="quarter" idx="12"/>
          </p:nvPr>
        </p:nvSpPr>
        <p:spPr/>
        <p:txBody>
          <a:bodyPr/>
          <a:lstStyle/>
          <a:p>
            <a:fld id="{5AC1D250-753D-4A48-8FF0-B3F2BCB64F2F}" type="slidenum">
              <a:rPr lang="en-US" smtClean="0"/>
              <a:pPr/>
              <a:t>30</a:t>
            </a:fld>
            <a:endParaRPr lang="en-US"/>
          </a:p>
        </p:txBody>
      </p:sp>
      <p:sp>
        <p:nvSpPr>
          <p:cNvPr id="3" name="TextBox 2">
            <a:extLst>
              <a:ext uri="{FF2B5EF4-FFF2-40B4-BE49-F238E27FC236}">
                <a16:creationId xmlns:a16="http://schemas.microsoft.com/office/drawing/2014/main" id="{25B4C996-8CC1-4F4D-F693-A3D5E7F7FEA0}"/>
              </a:ext>
            </a:extLst>
          </p:cNvPr>
          <p:cNvSpPr txBox="1"/>
          <p:nvPr/>
        </p:nvSpPr>
        <p:spPr>
          <a:xfrm>
            <a:off x="2120156" y="1408641"/>
            <a:ext cx="5026315" cy="2677656"/>
          </a:xfrm>
          <a:prstGeom prst="rect">
            <a:avLst/>
          </a:prstGeom>
          <a:noFill/>
          <a:ln>
            <a:solidFill>
              <a:srgbClr val="FF0000"/>
            </a:solidFill>
          </a:ln>
        </p:spPr>
        <p:txBody>
          <a:bodyPr wrap="square" rtlCol="0">
            <a:spAutoFit/>
          </a:bodyPr>
          <a:lstStyle/>
          <a:p>
            <a:r>
              <a:rPr lang="en-CA" sz="2400" dirty="0"/>
              <a:t>1. You have 2 polymorphic loci out of 7. What is the probability that the population has a true </a:t>
            </a:r>
            <a:r>
              <a:rPr lang="en-CA" sz="2400" dirty="0" err="1"/>
              <a:t>P</a:t>
            </a:r>
            <a:r>
              <a:rPr lang="en-CA" sz="2400" baseline="-25000" dirty="0" err="1"/>
              <a:t>poly</a:t>
            </a:r>
            <a:r>
              <a:rPr lang="en-CA" sz="2400" dirty="0"/>
              <a:t> = 0.5?</a:t>
            </a:r>
          </a:p>
          <a:p>
            <a:endParaRPr lang="en-CA" sz="2400" dirty="0"/>
          </a:p>
          <a:p>
            <a:r>
              <a:rPr lang="en-CA" sz="2400" dirty="0"/>
              <a:t>2. You have 20 polymorphic loci out of 70. What is the probability that the population has a true </a:t>
            </a:r>
            <a:r>
              <a:rPr lang="en-CA" sz="2400" dirty="0" err="1"/>
              <a:t>P</a:t>
            </a:r>
            <a:r>
              <a:rPr lang="en-CA" sz="2400" baseline="-25000" dirty="0" err="1"/>
              <a:t>poly</a:t>
            </a:r>
            <a:r>
              <a:rPr lang="en-CA" sz="2400" dirty="0"/>
              <a:t> = 0.5?</a:t>
            </a:r>
          </a:p>
        </p:txBody>
      </p:sp>
    </p:spTree>
    <p:extLst>
      <p:ext uri="{BB962C8B-B14F-4D97-AF65-F5344CB8AC3E}">
        <p14:creationId xmlns:p14="http://schemas.microsoft.com/office/powerpoint/2010/main" val="3380355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Confidence interval of </a:t>
            </a:r>
            <a:r>
              <a:rPr lang="en-US" i="1" dirty="0" err="1"/>
              <a:t>P</a:t>
            </a:r>
            <a:r>
              <a:rPr lang="en-US" i="1" baseline="-25000" dirty="0" err="1"/>
              <a:t>poly</a:t>
            </a:r>
            <a:r>
              <a:rPr lang="en-US" i="1" dirty="0"/>
              <a:t>=0.5</a:t>
            </a:r>
          </a:p>
        </p:txBody>
      </p:sp>
      <p:graphicFrame>
        <p:nvGraphicFramePr>
          <p:cNvPr id="5" name="Table 4"/>
          <p:cNvGraphicFramePr>
            <a:graphicFrameLocks noGrp="1"/>
          </p:cNvGraphicFramePr>
          <p:nvPr>
            <p:extLst>
              <p:ext uri="{D42A27DB-BD31-4B8C-83A1-F6EECF244321}">
                <p14:modId xmlns:p14="http://schemas.microsoft.com/office/powerpoint/2010/main" val="2380557723"/>
              </p:ext>
            </p:extLst>
          </p:nvPr>
        </p:nvGraphicFramePr>
        <p:xfrm>
          <a:off x="409500" y="1223550"/>
          <a:ext cx="4597400" cy="1773555"/>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247613414"/>
                    </a:ext>
                  </a:extLst>
                </a:gridCol>
                <a:gridCol w="443230">
                  <a:extLst>
                    <a:ext uri="{9D8B030D-6E8A-4147-A177-3AD203B41FA5}">
                      <a16:colId xmlns:a16="http://schemas.microsoft.com/office/drawing/2014/main" val="1023528731"/>
                    </a:ext>
                  </a:extLst>
                </a:gridCol>
                <a:gridCol w="457200">
                  <a:extLst>
                    <a:ext uri="{9D8B030D-6E8A-4147-A177-3AD203B41FA5}">
                      <a16:colId xmlns:a16="http://schemas.microsoft.com/office/drawing/2014/main" val="3796290869"/>
                    </a:ext>
                  </a:extLst>
                </a:gridCol>
                <a:gridCol w="445770">
                  <a:extLst>
                    <a:ext uri="{9D8B030D-6E8A-4147-A177-3AD203B41FA5}">
                      <a16:colId xmlns:a16="http://schemas.microsoft.com/office/drawing/2014/main" val="787303603"/>
                    </a:ext>
                  </a:extLst>
                </a:gridCol>
                <a:gridCol w="537210">
                  <a:extLst>
                    <a:ext uri="{9D8B030D-6E8A-4147-A177-3AD203B41FA5}">
                      <a16:colId xmlns:a16="http://schemas.microsoft.com/office/drawing/2014/main" val="1574281955"/>
                    </a:ext>
                  </a:extLst>
                </a:gridCol>
                <a:gridCol w="628650">
                  <a:extLst>
                    <a:ext uri="{9D8B030D-6E8A-4147-A177-3AD203B41FA5}">
                      <a16:colId xmlns:a16="http://schemas.microsoft.com/office/drawing/2014/main" val="711554445"/>
                    </a:ext>
                  </a:extLst>
                </a:gridCol>
                <a:gridCol w="1475740">
                  <a:extLst>
                    <a:ext uri="{9D8B030D-6E8A-4147-A177-3AD203B41FA5}">
                      <a16:colId xmlns:a16="http://schemas.microsoft.com/office/drawing/2014/main" val="1635313102"/>
                    </a:ext>
                  </a:extLst>
                </a:gridCol>
              </a:tblGrid>
              <a:tr h="190500">
                <a:tc>
                  <a:txBody>
                    <a:bodyPr/>
                    <a:lstStyle/>
                    <a:p>
                      <a:pPr algn="l" fontAlgn="b"/>
                      <a:r>
                        <a:rPr lang="en-US" sz="1600" u="none" strike="noStrike">
                          <a:effectLst/>
                        </a:rPr>
                        <a:t>Locus</a:t>
                      </a:r>
                      <a:endParaRPr lang="en-US" sz="16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defTabSz="536575"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a:effectLst/>
                        </a:rPr>
                        <a:t>Sum</a:t>
                      </a:r>
                      <a:endParaRPr lang="en-US" sz="16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1600" u="none" strike="noStrike" dirty="0" err="1">
                          <a:effectLst/>
                        </a:rPr>
                        <a:t>p</a:t>
                      </a:r>
                      <a:r>
                        <a:rPr lang="en-US" sz="1600" u="none" strike="noStrike" baseline="-25000" dirty="0" err="1">
                          <a:effectLst/>
                        </a:rPr>
                        <a:t>A</a:t>
                      </a:r>
                      <a:endParaRPr lang="en-US" sz="16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Polymorphism</a:t>
                      </a:r>
                      <a:endParaRPr lang="en-US" sz="16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0590814"/>
                  </a:ext>
                </a:extLst>
              </a:tr>
              <a:tr h="190500">
                <a:tc>
                  <a:txBody>
                    <a:bodyPr/>
                    <a:lstStyle/>
                    <a:p>
                      <a:pPr algn="l" fontAlgn="b"/>
                      <a:r>
                        <a:rPr lang="en-US" sz="1600" u="none" strike="noStrike">
                          <a:effectLst/>
                        </a:rPr>
                        <a:t>L1</a:t>
                      </a:r>
                      <a:endParaRPr lang="en-US"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600" u="none" strike="noStrike">
                          <a:effectLst/>
                        </a:rPr>
                        <a:t>monomorphic</a:t>
                      </a:r>
                      <a:endParaRPr lang="en-US"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94807712"/>
                  </a:ext>
                </a:extLst>
              </a:tr>
              <a:tr h="190500">
                <a:tc>
                  <a:txBody>
                    <a:bodyPr/>
                    <a:lstStyle/>
                    <a:p>
                      <a:pPr algn="l" fontAlgn="b"/>
                      <a:r>
                        <a:rPr lang="en-US" sz="1600" u="none" strike="noStrike">
                          <a:effectLst/>
                        </a:rPr>
                        <a:t>L2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polymorphic</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406422"/>
                  </a:ext>
                </a:extLst>
              </a:tr>
              <a:tr h="190500">
                <a:tc>
                  <a:txBody>
                    <a:bodyPr/>
                    <a:lstStyle/>
                    <a:p>
                      <a:pPr algn="l" fontAlgn="b"/>
                      <a:r>
                        <a:rPr lang="en-US" sz="1600" u="none" strike="noStrike">
                          <a:effectLst/>
                        </a:rPr>
                        <a:t>L3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0.75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polymorphic</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62588468"/>
                  </a:ext>
                </a:extLst>
              </a:tr>
              <a:tr h="190500">
                <a:tc>
                  <a:txBody>
                    <a:bodyPr/>
                    <a:lstStyle/>
                    <a:p>
                      <a:pPr algn="l" fontAlgn="b"/>
                      <a:r>
                        <a:rPr lang="en-US" sz="1600" u="none" strike="noStrike">
                          <a:effectLst/>
                        </a:rPr>
                        <a:t>L4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0.15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polymorphic</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1523346"/>
                  </a:ext>
                </a:extLst>
              </a:tr>
              <a:tr h="190500">
                <a:tc>
                  <a:txBody>
                    <a:bodyPr/>
                    <a:lstStyle/>
                    <a:p>
                      <a:pPr algn="l" fontAlgn="b"/>
                      <a:r>
                        <a:rPr lang="en-US" sz="1600" u="none" strike="noStrike">
                          <a:effectLst/>
                        </a:rPr>
                        <a:t>L5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monomorphic</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2496333"/>
                  </a:ext>
                </a:extLst>
              </a:tr>
              <a:tr h="190500">
                <a:tc>
                  <a:txBody>
                    <a:bodyPr/>
                    <a:lstStyle/>
                    <a:p>
                      <a:pPr algn="l" fontAlgn="b"/>
                      <a:r>
                        <a:rPr lang="en-US" sz="1600" u="none" strike="noStrike">
                          <a:effectLst/>
                        </a:rPr>
                        <a:t>L6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monomorphic</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29636360"/>
                  </a:ext>
                </a:extLst>
              </a:tr>
            </a:tbl>
          </a:graphicData>
        </a:graphic>
      </p:graphicFrame>
      <mc:AlternateContent xmlns:mc="http://schemas.openxmlformats.org/markup-compatibility/2006" xmlns:a14="http://schemas.microsoft.com/office/drawing/2010/main">
        <mc:Choice Requires="a14">
          <p:sp>
            <p:nvSpPr>
              <p:cNvPr id="3" name="Rectangle 2"/>
              <p:cNvSpPr/>
              <p:nvPr/>
            </p:nvSpPr>
            <p:spPr>
              <a:xfrm>
                <a:off x="409500" y="3055980"/>
                <a:ext cx="2612575" cy="6184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𝑝𝑜𝑙𝑦</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𝑝𝑜𝑙𝑦</m:t>
                              </m:r>
                            </m:sub>
                          </m:sSub>
                        </m:num>
                        <m:den>
                          <m:r>
                            <a:rPr lang="en-US" i="1">
                              <a:latin typeface="Cambria Math" panose="02040503050406030204" pitchFamily="18" charset="0"/>
                            </a:rPr>
                            <m:t>𝑁</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6</m:t>
                          </m:r>
                        </m:den>
                      </m:f>
                      <m:r>
                        <a:rPr lang="en-US" i="1">
                          <a:latin typeface="Cambria Math" panose="02040503050406030204" pitchFamily="18" charset="0"/>
                        </a:rPr>
                        <m:t>=0.5</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409500" y="3055980"/>
                <a:ext cx="2612575" cy="618439"/>
              </a:xfrm>
              <a:prstGeom prst="rect">
                <a:avLst/>
              </a:prstGeom>
              <a:blipFill>
                <a:blip r:embed="rId5"/>
                <a:stretch>
                  <a:fillRect/>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2024758964"/>
              </p:ext>
            </p:extLst>
          </p:nvPr>
        </p:nvGraphicFramePr>
        <p:xfrm>
          <a:off x="6579429" y="1286061"/>
          <a:ext cx="1736821" cy="1783080"/>
        </p:xfrm>
        <a:graphic>
          <a:graphicData uri="http://schemas.openxmlformats.org/drawingml/2006/table">
            <a:tbl>
              <a:tblPr>
                <a:tableStyleId>{5C22544A-7EE6-4342-B048-85BDC9FD1C3A}</a:tableStyleId>
              </a:tblPr>
              <a:tblGrid>
                <a:gridCol w="122237">
                  <a:extLst>
                    <a:ext uri="{9D8B030D-6E8A-4147-A177-3AD203B41FA5}">
                      <a16:colId xmlns:a16="http://schemas.microsoft.com/office/drawing/2014/main" val="2900657461"/>
                    </a:ext>
                  </a:extLst>
                </a:gridCol>
                <a:gridCol w="777302">
                  <a:extLst>
                    <a:ext uri="{9D8B030D-6E8A-4147-A177-3AD203B41FA5}">
                      <a16:colId xmlns:a16="http://schemas.microsoft.com/office/drawing/2014/main" val="2028905537"/>
                    </a:ext>
                  </a:extLst>
                </a:gridCol>
                <a:gridCol w="837282">
                  <a:extLst>
                    <a:ext uri="{9D8B030D-6E8A-4147-A177-3AD203B41FA5}">
                      <a16:colId xmlns:a16="http://schemas.microsoft.com/office/drawing/2014/main" val="180068280"/>
                    </a:ext>
                  </a:extLst>
                </a:gridCol>
              </a:tblGrid>
              <a:tr h="190500">
                <a:tc>
                  <a:txBody>
                    <a:bodyPr/>
                    <a:lstStyle/>
                    <a:p>
                      <a:pPr algn="r" fontAlgn="b"/>
                      <a:r>
                        <a:rPr lang="en-US" sz="1400" u="none" strike="noStrike">
                          <a:effectLst/>
                        </a:rPr>
                        <a:t>x</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err="1">
                          <a:effectLst/>
                        </a:rPr>
                        <a:t>N</a:t>
                      </a:r>
                      <a:r>
                        <a:rPr lang="en-US" sz="1400" u="none" strike="noStrike" baseline="-25000" dirty="0" err="1">
                          <a:effectLst/>
                        </a:rPr>
                        <a:t>Poly</a:t>
                      </a:r>
                      <a:endParaRPr lang="en-US" sz="1400" b="0" i="0" u="none" strike="noStrike" baseline="-25000"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Pr(x)</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7979560"/>
                  </a:ext>
                </a:extLst>
              </a:tr>
              <a:tr h="190500">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0.015625</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6782530"/>
                  </a:ext>
                </a:extLst>
              </a:tr>
              <a:tr h="190500">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0.166667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0.09375</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698535"/>
                  </a:ext>
                </a:extLst>
              </a:tr>
              <a:tr h="190500">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0.333333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0.234375</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5479798"/>
                  </a:ext>
                </a:extLst>
              </a:tr>
              <a:tr h="190500">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0.3125</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39846145"/>
                  </a:ext>
                </a:extLst>
              </a:tr>
              <a:tr h="190500">
                <a:tc>
                  <a:txBody>
                    <a:bodyPr/>
                    <a:lstStyle/>
                    <a:p>
                      <a:pPr algn="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0.666667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0.234375</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8722913"/>
                  </a:ext>
                </a:extLst>
              </a:tr>
              <a:tr h="190500">
                <a:tc>
                  <a:txBody>
                    <a:bodyPr/>
                    <a:lstStyle/>
                    <a:p>
                      <a:pPr algn="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0.833333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0.09375</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57431174"/>
                  </a:ext>
                </a:extLst>
              </a:tr>
              <a:tr h="190500">
                <a:tc>
                  <a:txBody>
                    <a:bodyPr/>
                    <a:lstStyle/>
                    <a:p>
                      <a:pPr algn="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0.015625</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507331"/>
                  </a:ext>
                </a:extLst>
              </a:tr>
            </a:tbl>
          </a:graphicData>
        </a:graphic>
      </p:graphicFrame>
      <mc:AlternateContent xmlns:mc="http://schemas.openxmlformats.org/markup-compatibility/2006">
        <mc:Choice xmlns:a14="http://schemas.microsoft.com/office/drawing/2010/main" Requires="a14">
          <p:sp>
            <p:nvSpPr>
              <p:cNvPr id="17" name="TextBox 16"/>
              <p:cNvSpPr txBox="1"/>
              <p:nvPr/>
            </p:nvSpPr>
            <p:spPr>
              <a:xfrm>
                <a:off x="215900" y="4646289"/>
                <a:ext cx="8308430" cy="1776255"/>
              </a:xfrm>
              <a:prstGeom prst="rect">
                <a:avLst/>
              </a:prstGeom>
              <a:noFill/>
            </p:spPr>
            <p:txBody>
              <a:bodyPr wrap="square" rtlCol="0">
                <a:spAutoFit/>
              </a:bodyPr>
              <a:lstStyle/>
              <a:p>
                <a:r>
                  <a:rPr lang="en-US" dirty="0"/>
                  <a:t>When N is small, we cannot use normal approximation to attach confidence interval (CI). However, with small N, it is easy to compute exact probability as shown in the top-right table. For 95% CI, we can exclude the two extreme values because their summation is only 0.03125, so the 95% CI is</a:t>
                </a:r>
              </a:p>
              <a:p>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0.16667</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𝑝𝑜𝑙𝑦</m:t>
                        </m:r>
                      </m:sub>
                    </m:sSub>
                    <m:r>
                      <a:rPr lang="en-US" b="0" i="1" smtClean="0">
                        <a:latin typeface="Cambria Math" panose="02040503050406030204" pitchFamily="18" charset="0"/>
                        <a:ea typeface="Cambria Math" panose="02040503050406030204" pitchFamily="18" charset="0"/>
                      </a:rPr>
                      <m:t>≤0.83333</m:t>
                    </m:r>
                  </m:oMath>
                </a14:m>
                <a:r>
                  <a:rPr lang="en-US" dirty="0"/>
                  <a:t> (This CI is disputed by Bayesians but we will not go there)  </a:t>
                </a:r>
              </a:p>
            </p:txBody>
          </p:sp>
        </mc:Choice>
        <mc:Fallback>
          <p:sp>
            <p:nvSpPr>
              <p:cNvPr id="17" name="TextBox 16"/>
              <p:cNvSpPr txBox="1">
                <a:spLocks noRot="1" noChangeAspect="1" noMove="1" noResize="1" noEditPoints="1" noAdjustHandles="1" noChangeArrowheads="1" noChangeShapeType="1" noTextEdit="1"/>
              </p:cNvSpPr>
              <p:nvPr/>
            </p:nvSpPr>
            <p:spPr>
              <a:xfrm>
                <a:off x="215900" y="4646289"/>
                <a:ext cx="8308430" cy="1776255"/>
              </a:xfrm>
              <a:prstGeom prst="rect">
                <a:avLst/>
              </a:prstGeom>
              <a:blipFill>
                <a:blip r:embed="rId6"/>
                <a:stretch>
                  <a:fillRect l="-587" t="-1712" r="-1321" b="-342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460356" y="3132638"/>
                <a:ext cx="3602268" cy="1503040"/>
              </a:xfrm>
              <a:prstGeom prst="rect">
                <a:avLst/>
              </a:prstGeom>
            </p:spPr>
            <p:txBody>
              <a:bodyPr wrap="none">
                <a:spAutoFit/>
              </a:bodyPr>
              <a:lstStyle/>
              <a:p>
                <a:r>
                  <a:rPr lang="en-CA" b="0" dirty="0"/>
                  <a:t>Binomial distribution: </a:t>
                </a:r>
                <a14:m>
                  <m:oMath xmlns:m="http://schemas.openxmlformats.org/officeDocument/2006/math">
                    <m:sSup>
                      <m:sSupPr>
                        <m:ctrlPr>
                          <a:rPr lang="en-CA" b="0" i="1" smtClean="0">
                            <a:latin typeface="Cambria Math" panose="02040503050406030204" pitchFamily="18" charset="0"/>
                          </a:rPr>
                        </m:ctrlPr>
                      </m:sSupPr>
                      <m:e>
                        <m:d>
                          <m:dPr>
                            <m:ctrlPr>
                              <a:rPr lang="en-CA" b="0" i="1" smtClean="0">
                                <a:latin typeface="Cambria Math" panose="02040503050406030204" pitchFamily="18" charset="0"/>
                              </a:rPr>
                            </m:ctrlPr>
                          </m:dPr>
                          <m:e>
                            <m:r>
                              <a:rPr lang="en-CA" b="0" i="1" smtClean="0">
                                <a:latin typeface="Cambria Math" panose="02040503050406030204" pitchFamily="18" charset="0"/>
                              </a:rPr>
                              <m:t>𝑝</m:t>
                            </m:r>
                            <m:r>
                              <a:rPr lang="en-CA" b="0" i="1" smtClean="0">
                                <a:latin typeface="Cambria Math" panose="02040503050406030204" pitchFamily="18" charset="0"/>
                              </a:rPr>
                              <m:t>+</m:t>
                            </m:r>
                            <m:r>
                              <a:rPr lang="en-CA" b="0" i="1" smtClean="0">
                                <a:latin typeface="Cambria Math" panose="02040503050406030204" pitchFamily="18" charset="0"/>
                              </a:rPr>
                              <m:t>𝑞</m:t>
                            </m:r>
                          </m:e>
                        </m:d>
                      </m:e>
                      <m:sup>
                        <m:r>
                          <a:rPr lang="en-CA" b="0" i="1" smtClean="0">
                            <a:latin typeface="Cambria Math" panose="02040503050406030204" pitchFamily="18" charset="0"/>
                          </a:rPr>
                          <m:t>6</m:t>
                        </m:r>
                      </m:sup>
                    </m:sSup>
                  </m:oMath>
                </a14:m>
                <a:r>
                  <a:rPr lang="en-CA" b="0" i="1" dirty="0">
                    <a:latin typeface="Cambria Math" panose="02040503050406030204" pitchFamily="18" charset="0"/>
                  </a:rPr>
                  <a:t> </a:t>
                </a:r>
                <a:r>
                  <a:rPr lang="en-CA" b="0" dirty="0">
                    <a:latin typeface="Cambria Math" panose="02040503050406030204" pitchFamily="18" charset="0"/>
                  </a:rPr>
                  <a:t>with</a:t>
                </a:r>
              </a:p>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𝑝</m:t>
                      </m:r>
                      <m:r>
                        <a:rPr lang="en-CA" b="0" i="1" smtClean="0">
                          <a:latin typeface="Cambria Math" panose="02040503050406030204" pitchFamily="18" charset="0"/>
                        </a:rPr>
                        <m: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𝑃</m:t>
                          </m:r>
                        </m:e>
                        <m:sub>
                          <m:r>
                            <a:rPr lang="en-CA" b="0" i="1" smtClean="0">
                              <a:latin typeface="Cambria Math" panose="02040503050406030204" pitchFamily="18" charset="0"/>
                            </a:rPr>
                            <m:t>𝑝𝑜𝑙𝑦</m:t>
                          </m:r>
                        </m:sub>
                      </m:sSub>
                      <m:r>
                        <a:rPr lang="en-CA" b="0" i="1" smtClean="0">
                          <a:latin typeface="Cambria Math" panose="02040503050406030204" pitchFamily="18" charset="0"/>
                        </a:rPr>
                        <m:t>, </m:t>
                      </m:r>
                      <m:r>
                        <a:rPr lang="en-CA" b="0" i="1" smtClean="0">
                          <a:latin typeface="Cambria Math" panose="02040503050406030204" pitchFamily="18" charset="0"/>
                        </a:rPr>
                        <m:t>𝑞</m:t>
                      </m:r>
                      <m:r>
                        <a:rPr lang="en-CA" b="0" i="1" smtClean="0">
                          <a:latin typeface="Cambria Math" panose="02040503050406030204" pitchFamily="18" charset="0"/>
                        </a:rPr>
                        <m:t>=1−</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𝑃</m:t>
                          </m:r>
                        </m:e>
                        <m:sub>
                          <m:r>
                            <a:rPr lang="en-CA" b="0" i="1" smtClean="0">
                              <a:latin typeface="Cambria Math" panose="02040503050406030204" pitchFamily="18" charset="0"/>
                            </a:rPr>
                            <m:t>𝑝𝑜𝑙𝑦</m:t>
                          </m:r>
                        </m:sub>
                      </m:sSub>
                    </m:oMath>
                  </m:oMathPara>
                </a14:m>
                <a:endParaRPr lang="en-CA" b="0" i="1" dirty="0">
                  <a:latin typeface="Cambria Math" panose="02040503050406030204" pitchFamily="18" charset="0"/>
                </a:endParaRPr>
              </a:p>
              <a:p>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func>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𝑛</m:t>
                          </m:r>
                          <m:r>
                            <a:rPr lang="en-US" i="1">
                              <a:latin typeface="Cambria Math" panose="02040503050406030204" pitchFamily="18" charset="0"/>
                            </a:rPr>
                            <m:t>!</m:t>
                          </m:r>
                        </m:num>
                        <m:den>
                          <m:r>
                            <a:rPr lang="en-US" b="0" i="1" smtClean="0">
                              <a:latin typeface="Cambria Math" panose="02040503050406030204" pitchFamily="18" charset="0"/>
                            </a:rPr>
                            <m:t>𝑥</m:t>
                          </m:r>
                          <m:r>
                            <a:rPr lang="en-US" i="1">
                              <a:latin typeface="Cambria Math" panose="02040503050406030204" pitchFamily="18" charset="0"/>
                            </a:rPr>
                            <m:t>!</m:t>
                          </m:r>
                          <m:d>
                            <m:dPr>
                              <m:ctrlPr>
                                <a:rPr lang="en-US" i="1">
                                  <a:latin typeface="Cambria Math" panose="02040503050406030204" pitchFamily="18" charset="0"/>
                                </a:rPr>
                              </m:ctrlPr>
                            </m:dPr>
                            <m:e>
                              <m:r>
                                <a:rPr lang="en-US" b="0" i="1" smtClean="0">
                                  <a:latin typeface="Cambria Math" panose="02040503050406030204" pitchFamily="18" charset="0"/>
                                </a:rPr>
                                <m:t>𝑛</m:t>
                              </m:r>
                              <m:r>
                                <a:rPr lang="en-US" i="1">
                                  <a:latin typeface="Cambria Math" panose="02040503050406030204" pitchFamily="18" charset="0"/>
                                </a:rPr>
                                <m:t>−</m:t>
                              </m:r>
                              <m:r>
                                <a:rPr lang="en-US" b="0" i="1" smtClean="0">
                                  <a:latin typeface="Cambria Math" panose="02040503050406030204" pitchFamily="18" charset="0"/>
                                </a:rPr>
                                <m:t>𝑥</m:t>
                              </m:r>
                            </m:e>
                          </m:d>
                          <m:r>
                            <a:rPr lang="en-US" i="1">
                              <a:latin typeface="Cambria Math" panose="02040503050406030204" pitchFamily="18" charset="0"/>
                            </a:rPr>
                            <m:t>!</m:t>
                          </m:r>
                        </m:den>
                      </m:f>
                      <m:sSup>
                        <m:sSupPr>
                          <m:ctrlPr>
                            <a:rPr lang="en-US" i="1">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𝑥</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𝑝</m:t>
                              </m:r>
                            </m:e>
                          </m:d>
                        </m:e>
                        <m:sup>
                          <m:r>
                            <a:rPr lang="en-US" b="0" i="1" smtClean="0">
                              <a:latin typeface="Cambria Math" panose="02040503050406030204" pitchFamily="18" charset="0"/>
                            </a:rPr>
                            <m:t>𝑛</m:t>
                          </m:r>
                          <m:r>
                            <a:rPr lang="en-US" i="1">
                              <a:latin typeface="Cambria Math" panose="02040503050406030204" pitchFamily="18" charset="0"/>
                            </a:rPr>
                            <m:t>−</m:t>
                          </m:r>
                          <m:r>
                            <a:rPr lang="en-US" b="0" i="1" smtClean="0">
                              <a:latin typeface="Cambria Math" panose="02040503050406030204" pitchFamily="18" charset="0"/>
                            </a:rPr>
                            <m:t>𝑥</m:t>
                          </m:r>
                        </m:sup>
                      </m:sSup>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5460356" y="3132638"/>
                <a:ext cx="3602268" cy="1503040"/>
              </a:xfrm>
              <a:prstGeom prst="rect">
                <a:avLst/>
              </a:prstGeom>
              <a:blipFill>
                <a:blip r:embed="rId7"/>
                <a:stretch>
                  <a:fillRect l="-1523" t="-3252" r="-508"/>
                </a:stretch>
              </a:blipFill>
            </p:spPr>
            <p:txBody>
              <a:bodyPr/>
              <a:lstStyle/>
              <a:p>
                <a:r>
                  <a:rPr lang="en-CA">
                    <a:noFill/>
                  </a:rPr>
                  <a:t> </a:t>
                </a:r>
              </a:p>
            </p:txBody>
          </p:sp>
        </mc:Fallback>
      </mc:AlternateContent>
    </p:spTree>
    <p:extLst>
      <p:ext uri="{BB962C8B-B14F-4D97-AF65-F5344CB8AC3E}">
        <p14:creationId xmlns:p14="http://schemas.microsoft.com/office/powerpoint/2010/main" val="344292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Indices of genetic variation</a:t>
            </a:r>
            <a:endParaRPr lang="en-US" dirty="0"/>
          </a:p>
        </p:txBody>
      </p:sp>
      <p:sp>
        <p:nvSpPr>
          <p:cNvPr id="8" name="Slide Number Placeholder 7"/>
          <p:cNvSpPr>
            <a:spLocks noGrp="1"/>
          </p:cNvSpPr>
          <p:nvPr>
            <p:ph type="sldNum" sz="quarter" idx="12"/>
          </p:nvPr>
        </p:nvSpPr>
        <p:spPr/>
        <p:txBody>
          <a:bodyPr/>
          <a:lstStyle/>
          <a:p>
            <a:fld id="{5AC1D250-753D-4A48-8FF0-B3F2BCB64F2F}" type="slidenum">
              <a:rPr lang="en-US" smtClean="0"/>
              <a:pPr/>
              <a:t>32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514061661"/>
              </p:ext>
            </p:extLst>
          </p:nvPr>
        </p:nvGraphicFramePr>
        <p:xfrm>
          <a:off x="921897" y="3712838"/>
          <a:ext cx="5520436" cy="1773555"/>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937044399"/>
                    </a:ext>
                  </a:extLst>
                </a:gridCol>
                <a:gridCol w="609600">
                  <a:extLst>
                    <a:ext uri="{9D8B030D-6E8A-4147-A177-3AD203B41FA5}">
                      <a16:colId xmlns:a16="http://schemas.microsoft.com/office/drawing/2014/main" val="132320659"/>
                    </a:ext>
                  </a:extLst>
                </a:gridCol>
                <a:gridCol w="609600">
                  <a:extLst>
                    <a:ext uri="{9D8B030D-6E8A-4147-A177-3AD203B41FA5}">
                      <a16:colId xmlns:a16="http://schemas.microsoft.com/office/drawing/2014/main" val="2645944361"/>
                    </a:ext>
                  </a:extLst>
                </a:gridCol>
                <a:gridCol w="609600">
                  <a:extLst>
                    <a:ext uri="{9D8B030D-6E8A-4147-A177-3AD203B41FA5}">
                      <a16:colId xmlns:a16="http://schemas.microsoft.com/office/drawing/2014/main" val="4107296968"/>
                    </a:ext>
                  </a:extLst>
                </a:gridCol>
                <a:gridCol w="609600">
                  <a:extLst>
                    <a:ext uri="{9D8B030D-6E8A-4147-A177-3AD203B41FA5}">
                      <a16:colId xmlns:a16="http://schemas.microsoft.com/office/drawing/2014/main" val="1912722299"/>
                    </a:ext>
                  </a:extLst>
                </a:gridCol>
                <a:gridCol w="609600">
                  <a:extLst>
                    <a:ext uri="{9D8B030D-6E8A-4147-A177-3AD203B41FA5}">
                      <a16:colId xmlns:a16="http://schemas.microsoft.com/office/drawing/2014/main" val="1639573073"/>
                    </a:ext>
                  </a:extLst>
                </a:gridCol>
                <a:gridCol w="1253236">
                  <a:extLst>
                    <a:ext uri="{9D8B030D-6E8A-4147-A177-3AD203B41FA5}">
                      <a16:colId xmlns:a16="http://schemas.microsoft.com/office/drawing/2014/main" val="2245664007"/>
                    </a:ext>
                  </a:extLst>
                </a:gridCol>
                <a:gridCol w="609600">
                  <a:extLst>
                    <a:ext uri="{9D8B030D-6E8A-4147-A177-3AD203B41FA5}">
                      <a16:colId xmlns:a16="http://schemas.microsoft.com/office/drawing/2014/main" val="3512953106"/>
                    </a:ext>
                  </a:extLst>
                </a:gridCol>
              </a:tblGrid>
              <a:tr h="190500">
                <a:tc>
                  <a:txBody>
                    <a:bodyPr/>
                    <a:lstStyle/>
                    <a:p>
                      <a:pPr algn="l" fontAlgn="b"/>
                      <a:r>
                        <a:rPr lang="en-US" sz="1600" u="none" strike="noStrike">
                          <a:effectLst/>
                        </a:rPr>
                        <a:t>Locus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Sum</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err="1">
                          <a:effectLst/>
                        </a:rPr>
                        <a:t>p</a:t>
                      </a:r>
                      <a:r>
                        <a:rPr lang="en-US" sz="1600" u="none" strike="noStrike" baseline="-25000" dirty="0" err="1">
                          <a:effectLst/>
                        </a:rPr>
                        <a:t>A</a:t>
                      </a:r>
                      <a:endParaRPr lang="en-US" sz="1600" b="0" i="0" u="none" strike="noStrike" baseline="-25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Polymorphism</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var(</a:t>
                      </a:r>
                      <a:r>
                        <a:rPr lang="en-US" sz="1600" u="none" strike="noStrike" dirty="0" err="1">
                          <a:effectLst/>
                        </a:rPr>
                        <a:t>p</a:t>
                      </a:r>
                      <a:r>
                        <a:rPr lang="en-US" sz="1600" u="none" strike="noStrike" baseline="-25000" dirty="0" err="1">
                          <a:effectLst/>
                        </a:rPr>
                        <a:t>A</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09682731"/>
                  </a:ext>
                </a:extLst>
              </a:tr>
              <a:tr h="190500">
                <a:tc>
                  <a:txBody>
                    <a:bodyPr/>
                    <a:lstStyle/>
                    <a:p>
                      <a:pPr algn="l" fontAlgn="b"/>
                      <a:r>
                        <a:rPr lang="en-US" sz="1600" u="none" strike="noStrike">
                          <a:effectLst/>
                        </a:rPr>
                        <a:t>L1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monomorphic</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3525259"/>
                  </a:ext>
                </a:extLst>
              </a:tr>
              <a:tr h="190500">
                <a:tc>
                  <a:txBody>
                    <a:bodyPr/>
                    <a:lstStyle/>
                    <a:p>
                      <a:pPr algn="l" fontAlgn="b"/>
                      <a:r>
                        <a:rPr lang="en-US" sz="1600" u="none" strike="noStrike">
                          <a:effectLst/>
                        </a:rPr>
                        <a:t>L2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polymorphic</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0.0125</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60154767"/>
                  </a:ext>
                </a:extLst>
              </a:tr>
              <a:tr h="190500">
                <a:tc>
                  <a:txBody>
                    <a:bodyPr/>
                    <a:lstStyle/>
                    <a:p>
                      <a:pPr algn="l" fontAlgn="b"/>
                      <a:r>
                        <a:rPr lang="en-US" sz="1600" u="none" strike="noStrike">
                          <a:effectLst/>
                        </a:rPr>
                        <a:t>L3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0.75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polymorphic</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0.0094</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1512768"/>
                  </a:ext>
                </a:extLst>
              </a:tr>
              <a:tr h="190500">
                <a:tc>
                  <a:txBody>
                    <a:bodyPr/>
                    <a:lstStyle/>
                    <a:p>
                      <a:pPr algn="l" fontAlgn="b"/>
                      <a:r>
                        <a:rPr lang="en-US" sz="1600" u="none" strike="noStrike">
                          <a:effectLst/>
                        </a:rPr>
                        <a:t>L4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0.15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polymorphic</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0.0064</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3066661"/>
                  </a:ext>
                </a:extLst>
              </a:tr>
              <a:tr h="190500">
                <a:tc>
                  <a:txBody>
                    <a:bodyPr/>
                    <a:lstStyle/>
                    <a:p>
                      <a:pPr algn="l" fontAlgn="b"/>
                      <a:r>
                        <a:rPr lang="en-US" sz="1600" u="none" strike="noStrike">
                          <a:effectLst/>
                        </a:rPr>
                        <a:t>L5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monomorphic</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5490847"/>
                  </a:ext>
                </a:extLst>
              </a:tr>
              <a:tr h="190500">
                <a:tc>
                  <a:txBody>
                    <a:bodyPr/>
                    <a:lstStyle/>
                    <a:p>
                      <a:pPr algn="l" fontAlgn="b"/>
                      <a:r>
                        <a:rPr lang="en-US" sz="1600" u="none" strike="noStrike">
                          <a:effectLst/>
                        </a:rPr>
                        <a:t>L6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monomorphic</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9557600"/>
                  </a:ext>
                </a:extLst>
              </a:tr>
            </a:tbl>
          </a:graphicData>
        </a:graphic>
      </p:graphicFrame>
      <mc:AlternateContent xmlns:mc="http://schemas.openxmlformats.org/markup-compatibility/2006">
        <mc:Choice xmlns:a14="http://schemas.microsoft.com/office/drawing/2010/main" Requires="a14">
          <p:sp>
            <p:nvSpPr>
              <p:cNvPr id="15" name="Rectangle 14"/>
              <p:cNvSpPr/>
              <p:nvPr/>
            </p:nvSpPr>
            <p:spPr>
              <a:xfrm>
                <a:off x="572878" y="1237246"/>
                <a:ext cx="8769426" cy="2280432"/>
              </a:xfrm>
              <a:prstGeom prst="rect">
                <a:avLst/>
              </a:prstGeom>
            </p:spPr>
            <p:txBody>
              <a:bodyPr wrap="square">
                <a:spAutoFit/>
              </a:bodyPr>
              <a:lstStyle/>
              <a:p>
                <a:pPr marL="342900" indent="-342900">
                  <a:buAutoNum type="arabicPeriod"/>
                </a:pPr>
                <a:r>
                  <a:rPr lang="en-US" dirty="0"/>
                  <a:t>Proportion of polymorphic loci (a polymorphic locus is one with no allele frequency equal to 1)</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𝑝𝑜𝑙𝑦</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𝑝𝑜𝑙𝑦</m:t>
                              </m:r>
                            </m:sub>
                          </m:sSub>
                        </m:num>
                        <m:den>
                          <m:r>
                            <a:rPr lang="en-US" i="1">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6</m:t>
                          </m:r>
                        </m:den>
                      </m:f>
                      <m:r>
                        <a:rPr lang="en-US" b="0" i="1" smtClean="0">
                          <a:latin typeface="Cambria Math" panose="02040503050406030204" pitchFamily="18" charset="0"/>
                        </a:rPr>
                        <m:t>=0.5</m:t>
                      </m:r>
                    </m:oMath>
                  </m:oMathPara>
                </a14:m>
                <a:endParaRPr lang="en-US" dirty="0"/>
              </a:p>
              <a:p>
                <a:endParaRPr lang="en-US" dirty="0"/>
              </a:p>
              <a:p>
                <a:r>
                  <a:rPr lang="en-US" dirty="0"/>
                  <a:t>2. var(p) = </a:t>
                </a:r>
                <a:r>
                  <a:rPr lang="en-US" dirty="0" err="1"/>
                  <a:t>pq</a:t>
                </a:r>
                <a:r>
                  <a:rPr lang="en-US" dirty="0"/>
                  <a:t>/(2N), convenient for a locus with only two alleles</a:t>
                </a:r>
              </a:p>
              <a:p>
                <a:pPr marL="538163" indent="-285750">
                  <a:buFont typeface="Arial" panose="020B0604020202020204" pitchFamily="34" charset="0"/>
                  <a:buChar char="•"/>
                </a:pPr>
                <a:r>
                  <a:rPr lang="en-US" dirty="0">
                    <a:solidFill>
                      <a:srgbClr val="FF0000"/>
                    </a:solidFill>
                  </a:rPr>
                  <a:t>Inapplicable for extreme p values e.g., p ≈ 0 or p ≈ 1</a:t>
                </a:r>
              </a:p>
              <a:p>
                <a:pPr marL="538163" indent="-285750">
                  <a:buFont typeface="Arial" panose="020B0604020202020204" pitchFamily="34" charset="0"/>
                  <a:buChar char="•"/>
                </a:pPr>
                <a:r>
                  <a:rPr lang="en-US" dirty="0">
                    <a:solidFill>
                      <a:srgbClr val="FF0000"/>
                    </a:solidFill>
                  </a:rPr>
                  <a:t>N should be large, e.g., N &gt; 25.</a:t>
                </a:r>
                <a:endParaRPr lang="en-US" dirty="0"/>
              </a:p>
            </p:txBody>
          </p:sp>
        </mc:Choice>
        <mc:Fallback>
          <p:sp>
            <p:nvSpPr>
              <p:cNvPr id="15" name="Rectangle 14"/>
              <p:cNvSpPr>
                <a:spLocks noRot="1" noChangeAspect="1" noMove="1" noResize="1" noEditPoints="1" noAdjustHandles="1" noChangeArrowheads="1" noChangeShapeType="1" noTextEdit="1"/>
              </p:cNvSpPr>
              <p:nvPr/>
            </p:nvSpPr>
            <p:spPr>
              <a:xfrm>
                <a:off x="572878" y="1237246"/>
                <a:ext cx="8769426" cy="2280432"/>
              </a:xfrm>
              <a:prstGeom prst="rect">
                <a:avLst/>
              </a:prstGeom>
              <a:blipFill>
                <a:blip r:embed="rId3"/>
                <a:stretch>
                  <a:fillRect l="-625" t="-1604" b="-3476"/>
                </a:stretch>
              </a:blipFill>
            </p:spPr>
            <p:txBody>
              <a:bodyPr/>
              <a:lstStyle/>
              <a:p>
                <a:r>
                  <a:rPr lang="en-CA">
                    <a:noFill/>
                  </a:rPr>
                  <a:t> </a:t>
                </a:r>
              </a:p>
            </p:txBody>
          </p:sp>
        </mc:Fallback>
      </mc:AlternateContent>
      <p:sp>
        <p:nvSpPr>
          <p:cNvPr id="16" name="TextBox 15"/>
          <p:cNvSpPr txBox="1"/>
          <p:nvPr/>
        </p:nvSpPr>
        <p:spPr>
          <a:xfrm>
            <a:off x="689275" y="5550212"/>
            <a:ext cx="7458419" cy="923330"/>
          </a:xfrm>
          <a:prstGeom prst="rect">
            <a:avLst/>
          </a:prstGeom>
          <a:noFill/>
        </p:spPr>
        <p:txBody>
          <a:bodyPr wrap="square" rtlCol="0">
            <a:spAutoFit/>
          </a:bodyPr>
          <a:lstStyle/>
          <a:p>
            <a:r>
              <a:rPr lang="en-US" dirty="0"/>
              <a:t>var(</a:t>
            </a:r>
            <a:r>
              <a:rPr lang="en-US" dirty="0" err="1"/>
              <a:t>p</a:t>
            </a:r>
            <a:r>
              <a:rPr lang="en-US" sz="1800" u="none" strike="noStrike" baseline="-25000" dirty="0" err="1">
                <a:effectLst/>
              </a:rPr>
              <a:t>A</a:t>
            </a:r>
            <a:r>
              <a:rPr lang="en-US" dirty="0"/>
              <a:t>) provides more information. However, with three or more alleles with allele frequencies </a:t>
            </a:r>
            <a:r>
              <a:rPr lang="en-US" i="1" dirty="0"/>
              <a:t>p</a:t>
            </a:r>
            <a:r>
              <a:rPr lang="en-US" i="1" baseline="-25000" dirty="0"/>
              <a:t>1</a:t>
            </a:r>
            <a:r>
              <a:rPr lang="en-US" dirty="0"/>
              <a:t>, </a:t>
            </a:r>
            <a:r>
              <a:rPr lang="en-US" i="1" dirty="0"/>
              <a:t>p</a:t>
            </a:r>
            <a:r>
              <a:rPr lang="en-US" i="1" baseline="-25000" dirty="0"/>
              <a:t>2</a:t>
            </a:r>
            <a:r>
              <a:rPr lang="en-US" dirty="0"/>
              <a:t>, </a:t>
            </a:r>
            <a:r>
              <a:rPr lang="en-US" i="1" dirty="0"/>
              <a:t>p</a:t>
            </a:r>
            <a:r>
              <a:rPr lang="en-US" i="1" baseline="-25000" dirty="0"/>
              <a:t>3</a:t>
            </a:r>
            <a:r>
              <a:rPr lang="en-US" dirty="0"/>
              <a:t>, ..., var(</a:t>
            </a:r>
            <a:r>
              <a:rPr lang="en-US" dirty="0" err="1"/>
              <a:t>p</a:t>
            </a:r>
            <a:r>
              <a:rPr lang="en-US" sz="1800" u="none" strike="noStrike" baseline="-25000" dirty="0" err="1">
                <a:effectLst/>
              </a:rPr>
              <a:t>A</a:t>
            </a:r>
            <a:r>
              <a:rPr lang="en-US" dirty="0"/>
              <a:t>) becomes allele-specific and cannot summarize genetic variation in a locus with a single value.</a:t>
            </a:r>
          </a:p>
        </p:txBody>
      </p:sp>
    </p:spTree>
    <p:extLst>
      <p:ext uri="{BB962C8B-B14F-4D97-AF65-F5344CB8AC3E}">
        <p14:creationId xmlns:p14="http://schemas.microsoft.com/office/powerpoint/2010/main" val="3430385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Indices: Shannon H</a:t>
            </a:r>
          </a:p>
        </p:txBody>
      </p:sp>
      <p:sp>
        <p:nvSpPr>
          <p:cNvPr id="8" name="Slide Number Placeholder 7"/>
          <p:cNvSpPr>
            <a:spLocks noGrp="1"/>
          </p:cNvSpPr>
          <p:nvPr>
            <p:ph type="sldNum" sz="quarter" idx="12"/>
          </p:nvPr>
        </p:nvSpPr>
        <p:spPr/>
        <p:txBody>
          <a:bodyPr/>
          <a:lstStyle/>
          <a:p>
            <a:fld id="{5AC1D250-753D-4A48-8FF0-B3F2BCB64F2F}" type="slidenum">
              <a:rPr lang="en-US" smtClean="0"/>
              <a:pPr/>
              <a:t>33</a:t>
            </a:fld>
            <a:endParaRPr lang="en-US"/>
          </a:p>
        </p:txBody>
      </p:sp>
      <mc:AlternateContent xmlns:mc="http://schemas.openxmlformats.org/markup-compatibility/2006" xmlns:a14="http://schemas.microsoft.com/office/drawing/2010/main">
        <mc:Choice Requires="a14">
          <p:sp>
            <p:nvSpPr>
              <p:cNvPr id="13" name="Rectangle 12"/>
              <p:cNvSpPr/>
              <p:nvPr/>
            </p:nvSpPr>
            <p:spPr>
              <a:xfrm>
                <a:off x="457200" y="1361800"/>
                <a:ext cx="8146973" cy="1498744"/>
              </a:xfrm>
              <a:prstGeom prst="rect">
                <a:avLst/>
              </a:prstGeom>
            </p:spPr>
            <p:txBody>
              <a:bodyPr wrap="square">
                <a:spAutoFit/>
              </a:bodyPr>
              <a:lstStyle/>
              <a:p>
                <a:pPr marL="342900" indent="-342900">
                  <a:buAutoNum type="arabicPeriod"/>
                </a:pPr>
                <a:r>
                  <a:rPr lang="en-US" dirty="0"/>
                  <a:t>Proportion of polymorphic loci (a polymorphic locus is one with no allele frequency equal to 1)</a:t>
                </a:r>
              </a:p>
              <a:p>
                <a:pPr marL="342900" indent="-342900">
                  <a:buFontTx/>
                  <a:buAutoNum type="arabicPeriod"/>
                </a:pPr>
                <a:r>
                  <a:rPr lang="en-US" dirty="0"/>
                  <a:t>var(p) = </a:t>
                </a:r>
                <a:r>
                  <a:rPr lang="en-US" dirty="0" err="1"/>
                  <a:t>pq</a:t>
                </a:r>
                <a:r>
                  <a:rPr lang="en-US" dirty="0"/>
                  <a:t>/(2N) , </a:t>
                </a:r>
                <a:r>
                  <a:rPr lang="en-US" dirty="0">
                    <a:solidFill>
                      <a:srgbClr val="FF0000"/>
                    </a:solidFill>
                  </a:rPr>
                  <a:t>for a locus with only two alleles.</a:t>
                </a:r>
                <a:endParaRPr lang="en-US" dirty="0"/>
              </a:p>
              <a:p>
                <a:pPr marL="342900" indent="-342900">
                  <a:buAutoNum type="arabicPeriod"/>
                </a:pPr>
                <a:r>
                  <a:rPr lang="en-US" dirty="0"/>
                  <a:t>Shannon entropy from allele frequencies: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𝑝</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 </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fNa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e>
                        </m:func>
                      </m:e>
                    </m:nary>
                  </m:oMath>
                </a14:m>
                <a:r>
                  <a:rPr lang="en-US" dirty="0"/>
                  <a:t> (Note logarithm with base of 2. </a:t>
                </a:r>
                <a:r>
                  <a:rPr lang="en-US" i="1" dirty="0"/>
                  <a:t>p</a:t>
                </a:r>
                <a:r>
                  <a:rPr lang="en-US" i="1" baseline="-25000" dirty="0"/>
                  <a:t>i</a:t>
                </a:r>
                <a:r>
                  <a:rPr lang="en-US" i="1" dirty="0"/>
                  <a:t> </a:t>
                </a:r>
                <a:r>
                  <a:rPr lang="en-US" dirty="0"/>
                  <a:t>values equal to 0 are omitted in calculation. )</a:t>
                </a:r>
              </a:p>
            </p:txBody>
          </p:sp>
        </mc:Choice>
        <mc:Fallback xmlns="">
          <p:sp>
            <p:nvSpPr>
              <p:cNvPr id="13" name="Rectangle 12"/>
              <p:cNvSpPr>
                <a:spLocks noRot="1" noChangeAspect="1" noMove="1" noResize="1" noEditPoints="1" noAdjustHandles="1" noChangeArrowheads="1" noChangeShapeType="1" noTextEdit="1"/>
              </p:cNvSpPr>
              <p:nvPr/>
            </p:nvSpPr>
            <p:spPr>
              <a:xfrm>
                <a:off x="457200" y="1361800"/>
                <a:ext cx="8146973" cy="1498744"/>
              </a:xfrm>
              <a:prstGeom prst="rect">
                <a:avLst/>
              </a:prstGeom>
              <a:blipFill>
                <a:blip r:embed="rId5"/>
                <a:stretch>
                  <a:fillRect l="-599" t="-2033" r="-1048" b="-25610"/>
                </a:stretch>
              </a:blipFill>
            </p:spPr>
            <p:txBody>
              <a:bodyPr/>
              <a:lstStyle/>
              <a:p>
                <a:r>
                  <a:rPr lang="en-US">
                    <a:noFill/>
                  </a:rPr>
                  <a:t> </a:t>
                </a:r>
              </a:p>
            </p:txBody>
          </p:sp>
        </mc:Fallback>
      </mc:AlternateContent>
      <p:sp>
        <p:nvSpPr>
          <p:cNvPr id="5" name="TextBox 4"/>
          <p:cNvSpPr txBox="1"/>
          <p:nvPr/>
        </p:nvSpPr>
        <p:spPr>
          <a:xfrm>
            <a:off x="457199" y="5354198"/>
            <a:ext cx="8146973" cy="369332"/>
          </a:xfrm>
          <a:prstGeom prst="rect">
            <a:avLst/>
          </a:prstGeom>
          <a:noFill/>
        </p:spPr>
        <p:txBody>
          <a:bodyPr wrap="square" rtlCol="0">
            <a:spAutoFit/>
          </a:bodyPr>
          <a:lstStyle/>
          <a:p>
            <a:r>
              <a:rPr lang="en-US" dirty="0"/>
              <a:t>Shannon H summarize genetic variation at a locus with any number of alleles.</a:t>
            </a:r>
          </a:p>
        </p:txBody>
      </p:sp>
      <p:graphicFrame>
        <p:nvGraphicFramePr>
          <p:cNvPr id="6" name="Table 5"/>
          <p:cNvGraphicFramePr>
            <a:graphicFrameLocks noGrp="1"/>
          </p:cNvGraphicFramePr>
          <p:nvPr>
            <p:extLst>
              <p:ext uri="{D42A27DB-BD31-4B8C-83A1-F6EECF244321}">
                <p14:modId xmlns:p14="http://schemas.microsoft.com/office/powerpoint/2010/main" val="1391813579"/>
              </p:ext>
            </p:extLst>
          </p:nvPr>
        </p:nvGraphicFramePr>
        <p:xfrm>
          <a:off x="231508" y="3340019"/>
          <a:ext cx="6130036" cy="1773555"/>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908235538"/>
                    </a:ext>
                  </a:extLst>
                </a:gridCol>
                <a:gridCol w="609600">
                  <a:extLst>
                    <a:ext uri="{9D8B030D-6E8A-4147-A177-3AD203B41FA5}">
                      <a16:colId xmlns:a16="http://schemas.microsoft.com/office/drawing/2014/main" val="4021574819"/>
                    </a:ext>
                  </a:extLst>
                </a:gridCol>
                <a:gridCol w="609600">
                  <a:extLst>
                    <a:ext uri="{9D8B030D-6E8A-4147-A177-3AD203B41FA5}">
                      <a16:colId xmlns:a16="http://schemas.microsoft.com/office/drawing/2014/main" val="2389229409"/>
                    </a:ext>
                  </a:extLst>
                </a:gridCol>
                <a:gridCol w="609600">
                  <a:extLst>
                    <a:ext uri="{9D8B030D-6E8A-4147-A177-3AD203B41FA5}">
                      <a16:colId xmlns:a16="http://schemas.microsoft.com/office/drawing/2014/main" val="988278836"/>
                    </a:ext>
                  </a:extLst>
                </a:gridCol>
                <a:gridCol w="609600">
                  <a:extLst>
                    <a:ext uri="{9D8B030D-6E8A-4147-A177-3AD203B41FA5}">
                      <a16:colId xmlns:a16="http://schemas.microsoft.com/office/drawing/2014/main" val="4134999253"/>
                    </a:ext>
                  </a:extLst>
                </a:gridCol>
                <a:gridCol w="609600">
                  <a:extLst>
                    <a:ext uri="{9D8B030D-6E8A-4147-A177-3AD203B41FA5}">
                      <a16:colId xmlns:a16="http://schemas.microsoft.com/office/drawing/2014/main" val="549450189"/>
                    </a:ext>
                  </a:extLst>
                </a:gridCol>
                <a:gridCol w="1253236">
                  <a:extLst>
                    <a:ext uri="{9D8B030D-6E8A-4147-A177-3AD203B41FA5}">
                      <a16:colId xmlns:a16="http://schemas.microsoft.com/office/drawing/2014/main" val="4076274313"/>
                    </a:ext>
                  </a:extLst>
                </a:gridCol>
                <a:gridCol w="609600">
                  <a:extLst>
                    <a:ext uri="{9D8B030D-6E8A-4147-A177-3AD203B41FA5}">
                      <a16:colId xmlns:a16="http://schemas.microsoft.com/office/drawing/2014/main" val="584039119"/>
                    </a:ext>
                  </a:extLst>
                </a:gridCol>
                <a:gridCol w="609600">
                  <a:extLst>
                    <a:ext uri="{9D8B030D-6E8A-4147-A177-3AD203B41FA5}">
                      <a16:colId xmlns:a16="http://schemas.microsoft.com/office/drawing/2014/main" val="3225586634"/>
                    </a:ext>
                  </a:extLst>
                </a:gridCol>
              </a:tblGrid>
              <a:tr h="190500">
                <a:tc>
                  <a:txBody>
                    <a:bodyPr/>
                    <a:lstStyle/>
                    <a:p>
                      <a:pPr algn="l" fontAlgn="b"/>
                      <a:r>
                        <a:rPr lang="en-US" sz="1600" u="none" strike="noStrike">
                          <a:effectLst/>
                        </a:rPr>
                        <a:t>Locus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Sum</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err="1">
                          <a:effectLst/>
                        </a:rPr>
                        <a:t>p</a:t>
                      </a:r>
                      <a:r>
                        <a:rPr lang="en-US" sz="1600" u="none" strike="noStrike" baseline="-25000" dirty="0" err="1">
                          <a:effectLst/>
                        </a:rPr>
                        <a:t>A</a:t>
                      </a:r>
                      <a:endParaRPr lang="en-US" sz="1600" b="0" i="0" u="none" strike="noStrike" baseline="-25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Polymorphism</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var(</a:t>
                      </a:r>
                      <a:r>
                        <a:rPr lang="en-US" sz="1600" u="none" strike="noStrike" dirty="0" err="1">
                          <a:effectLst/>
                        </a:rPr>
                        <a:t>p</a:t>
                      </a:r>
                      <a:r>
                        <a:rPr lang="en-US" sz="1600" u="none" strike="noStrike" baseline="-25000" dirty="0" err="1">
                          <a:effectLst/>
                        </a:rPr>
                        <a:t>A</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err="1">
                          <a:effectLst/>
                        </a:rPr>
                        <a:t>H</a:t>
                      </a:r>
                      <a:r>
                        <a:rPr lang="en-US" sz="1600" u="none" strike="noStrike" baseline="-25000" dirty="0" err="1">
                          <a:effectLst/>
                        </a:rPr>
                        <a:t>pA</a:t>
                      </a:r>
                      <a:endParaRPr lang="en-US" sz="1600" b="0" i="0" u="none" strike="noStrike" baseline="-2500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4468034"/>
                  </a:ext>
                </a:extLst>
              </a:tr>
              <a:tr h="190500">
                <a:tc>
                  <a:txBody>
                    <a:bodyPr/>
                    <a:lstStyle/>
                    <a:p>
                      <a:pPr algn="l" fontAlgn="b"/>
                      <a:r>
                        <a:rPr lang="en-US" sz="1600" u="none" strike="noStrike">
                          <a:effectLst/>
                        </a:rPr>
                        <a:t>L1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monomorphic</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3635547"/>
                  </a:ext>
                </a:extLst>
              </a:tr>
              <a:tr h="190500">
                <a:tc>
                  <a:txBody>
                    <a:bodyPr/>
                    <a:lstStyle/>
                    <a:p>
                      <a:pPr algn="l" fontAlgn="b"/>
                      <a:r>
                        <a:rPr lang="en-US" sz="1600" u="none" strike="noStrike">
                          <a:effectLst/>
                        </a:rPr>
                        <a:t>L2</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polymorphic</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0.0125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7791456"/>
                  </a:ext>
                </a:extLst>
              </a:tr>
              <a:tr h="190500">
                <a:tc>
                  <a:txBody>
                    <a:bodyPr/>
                    <a:lstStyle/>
                    <a:p>
                      <a:pPr algn="l" fontAlgn="b"/>
                      <a:r>
                        <a:rPr lang="en-US" sz="1600" u="none" strike="noStrike">
                          <a:effectLst/>
                        </a:rPr>
                        <a:t>L3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0.75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polymorphic</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0.0094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0.8113</a:t>
                      </a:r>
                      <a:endParaRPr lang="en-US" sz="1600" b="0" i="0" u="none" strike="noStrike">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a16="http://schemas.microsoft.com/office/drawing/2014/main" val="1277958378"/>
                  </a:ext>
                </a:extLst>
              </a:tr>
              <a:tr h="190500">
                <a:tc>
                  <a:txBody>
                    <a:bodyPr/>
                    <a:lstStyle/>
                    <a:p>
                      <a:pPr algn="l" fontAlgn="b"/>
                      <a:r>
                        <a:rPr lang="en-US" sz="1600" u="none" strike="noStrike">
                          <a:effectLst/>
                        </a:rPr>
                        <a:t>L4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0.15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polymorphic</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0.0064</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0.6098</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40743133"/>
                  </a:ext>
                </a:extLst>
              </a:tr>
              <a:tr h="190500">
                <a:tc>
                  <a:txBody>
                    <a:bodyPr/>
                    <a:lstStyle/>
                    <a:p>
                      <a:pPr algn="l" fontAlgn="b"/>
                      <a:r>
                        <a:rPr lang="en-US" sz="1600" u="none" strike="noStrike">
                          <a:effectLst/>
                        </a:rPr>
                        <a:t>L5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monomorphic</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208849"/>
                  </a:ext>
                </a:extLst>
              </a:tr>
              <a:tr h="190500">
                <a:tc>
                  <a:txBody>
                    <a:bodyPr/>
                    <a:lstStyle/>
                    <a:p>
                      <a:pPr algn="l" fontAlgn="b"/>
                      <a:r>
                        <a:rPr lang="en-US" sz="1600" u="none" strike="noStrike">
                          <a:effectLst/>
                        </a:rPr>
                        <a:t>L6</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monomorphic</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6678247"/>
                  </a:ext>
                </a:extLst>
              </a:tr>
            </a:tbl>
          </a:graphicData>
        </a:graphic>
      </p:graphicFrame>
      <mc:AlternateContent xmlns:mc="http://schemas.openxmlformats.org/markup-compatibility/2006" xmlns:a14="http://schemas.microsoft.com/office/drawing/2010/main">
        <mc:Choice Requires="a14">
          <p:sp>
            <p:nvSpPr>
              <p:cNvPr id="7" name="TextBox 6"/>
              <p:cNvSpPr txBox="1"/>
              <p:nvPr/>
            </p:nvSpPr>
            <p:spPr>
              <a:xfrm>
                <a:off x="6263089" y="4073620"/>
                <a:ext cx="247879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=−(0.75</m:t>
                      </m:r>
                      <m:func>
                        <m:funcPr>
                          <m:ctrlPr>
                            <a:rPr lang="en-US" sz="1400" b="0" i="1" smtClean="0">
                              <a:latin typeface="Cambria Math" panose="02040503050406030204" pitchFamily="18" charset="0"/>
                            </a:rPr>
                          </m:ctrlPr>
                        </m:funcPr>
                        <m:fName>
                          <m:sSub>
                            <m:sSubPr>
                              <m:ctrlPr>
                                <a:rPr lang="en-US" sz="1400" b="0" i="1" smtClean="0">
                                  <a:latin typeface="Cambria Math" panose="02040503050406030204" pitchFamily="18" charset="0"/>
                                </a:rPr>
                              </m:ctrlPr>
                            </m:sSubPr>
                            <m:e>
                              <m:r>
                                <m:rPr>
                                  <m:sty m:val="p"/>
                                </m:rPr>
                                <a:rPr lang="en-US" sz="1400" b="0" i="0" smtClean="0">
                                  <a:latin typeface="Cambria Math" panose="02040503050406030204" pitchFamily="18" charset="0"/>
                                </a:rPr>
                                <m:t>log</m:t>
                              </m:r>
                            </m:e>
                            <m:sub>
                              <m:r>
                                <a:rPr lang="en-US" sz="1400" b="0" i="1" smtClean="0">
                                  <a:latin typeface="Cambria Math" panose="02040503050406030204" pitchFamily="18" charset="0"/>
                                </a:rPr>
                                <m:t>2</m:t>
                              </m:r>
                            </m:sub>
                          </m:sSub>
                        </m:fName>
                        <m:e>
                          <m:r>
                            <a:rPr lang="en-US" sz="1400" b="0" i="1" smtClean="0">
                              <a:latin typeface="Cambria Math" panose="02040503050406030204" pitchFamily="18" charset="0"/>
                            </a:rPr>
                            <m:t>0.75+0.25</m:t>
                          </m:r>
                          <m:func>
                            <m:funcPr>
                              <m:ctrlPr>
                                <a:rPr lang="en-US" sz="1400" b="0" i="1" smtClean="0">
                                  <a:latin typeface="Cambria Math" panose="02040503050406030204" pitchFamily="18" charset="0"/>
                                </a:rPr>
                              </m:ctrlPr>
                            </m:funcPr>
                            <m:fName>
                              <m:sSub>
                                <m:sSubPr>
                                  <m:ctrlPr>
                                    <a:rPr lang="en-US" sz="1400" b="0" i="1" smtClean="0">
                                      <a:latin typeface="Cambria Math" panose="02040503050406030204" pitchFamily="18" charset="0"/>
                                    </a:rPr>
                                  </m:ctrlPr>
                                </m:sSubPr>
                                <m:e>
                                  <m:r>
                                    <m:rPr>
                                      <m:sty m:val="p"/>
                                    </m:rPr>
                                    <a:rPr lang="en-US" sz="1400" b="0" i="0" smtClean="0">
                                      <a:latin typeface="Cambria Math" panose="02040503050406030204" pitchFamily="18" charset="0"/>
                                    </a:rPr>
                                    <m:t>log</m:t>
                                  </m:r>
                                </m:e>
                                <m:sub>
                                  <m:r>
                                    <a:rPr lang="en-US" sz="1400" b="0" i="1" smtClean="0">
                                      <a:latin typeface="Cambria Math" panose="02040503050406030204" pitchFamily="18" charset="0"/>
                                    </a:rPr>
                                    <m:t>2</m:t>
                                  </m:r>
                                </m:sub>
                              </m:sSub>
                            </m:fName>
                            <m:e>
                              <m:r>
                                <a:rPr lang="en-US" sz="1400" b="0" i="1" smtClean="0">
                                  <a:latin typeface="Cambria Math" panose="02040503050406030204" pitchFamily="18" charset="0"/>
                                </a:rPr>
                                <m:t>0.25)</m:t>
                              </m:r>
                            </m:e>
                          </m:func>
                        </m:e>
                      </m:func>
                    </m:oMath>
                  </m:oMathPara>
                </a14:m>
                <a:endParaRPr lang="en-US" sz="1400"/>
              </a:p>
            </p:txBody>
          </p:sp>
        </mc:Choice>
        <mc:Fallback xmlns="">
          <p:sp>
            <p:nvSpPr>
              <p:cNvPr id="7" name="TextBox 6"/>
              <p:cNvSpPr txBox="1">
                <a:spLocks noRot="1" noChangeAspect="1" noMove="1" noResize="1" noEditPoints="1" noAdjustHandles="1" noChangeArrowheads="1" noChangeShapeType="1" noTextEdit="1"/>
              </p:cNvSpPr>
              <p:nvPr/>
            </p:nvSpPr>
            <p:spPr>
              <a:xfrm>
                <a:off x="6263089" y="4073620"/>
                <a:ext cx="2478796" cy="307777"/>
              </a:xfrm>
              <a:prstGeom prst="rect">
                <a:avLst/>
              </a:prstGeom>
              <a:blipFill>
                <a:blip r:embed="rId6"/>
                <a:stretch>
                  <a:fillRect r="-18182" b="-5882"/>
                </a:stretch>
              </a:blipFill>
            </p:spPr>
            <p:txBody>
              <a:bodyPr/>
              <a:lstStyle/>
              <a:p>
                <a:r>
                  <a:rPr lang="en-US">
                    <a:noFill/>
                  </a:rPr>
                  <a:t> </a:t>
                </a:r>
              </a:p>
            </p:txBody>
          </p:sp>
        </mc:Fallback>
      </mc:AlternateContent>
    </p:spTree>
    <p:extLst>
      <p:ext uri="{BB962C8B-B14F-4D97-AF65-F5344CB8AC3E}">
        <p14:creationId xmlns:p14="http://schemas.microsoft.com/office/powerpoint/2010/main" val="1380397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846640" cy="914400"/>
          </a:xfrm>
        </p:spPr>
        <p:txBody>
          <a:bodyPr/>
          <a:lstStyle/>
          <a:p>
            <a:r>
              <a:rPr lang="en-CA" sz="3600"/>
              <a:t>Nucleotide diversity </a:t>
            </a:r>
            <a:r>
              <a:rPr lang="en-CA" sz="3600">
                <a:sym typeface="Symbol" panose="05050102010706020507" pitchFamily="18" charset="2"/>
              </a:rPr>
              <a:t></a:t>
            </a:r>
            <a:endParaRPr lang="en-CA" sz="3600" dirty="0"/>
          </a:p>
        </p:txBody>
      </p:sp>
      <p:sp>
        <p:nvSpPr>
          <p:cNvPr id="6" name="TextBox 5"/>
          <p:cNvSpPr txBox="1"/>
          <p:nvPr/>
        </p:nvSpPr>
        <p:spPr>
          <a:xfrm>
            <a:off x="822717" y="1745974"/>
            <a:ext cx="3993096" cy="400110"/>
          </a:xfrm>
          <a:prstGeom prst="rect">
            <a:avLst/>
          </a:prstGeom>
          <a:noFill/>
        </p:spPr>
        <p:txBody>
          <a:bodyPr wrap="square" rtlCol="0">
            <a:spAutoFit/>
          </a:bodyPr>
          <a:lstStyle/>
          <a:p>
            <a:r>
              <a:rPr lang="en-CA" sz="2000"/>
              <a:t>Nucleotide diversity:</a:t>
            </a:r>
            <a:endParaRPr lang="en-CA" sz="2000" baseline="-25000" dirty="0"/>
          </a:p>
        </p:txBody>
      </p:sp>
      <mc:AlternateContent xmlns:mc="http://schemas.openxmlformats.org/markup-compatibility/2006" xmlns:a14="http://schemas.microsoft.com/office/drawing/2010/main">
        <mc:Choice Requires="a14">
          <p:sp>
            <p:nvSpPr>
              <p:cNvPr id="9" name="TextBox 8"/>
              <p:cNvSpPr txBox="1"/>
              <p:nvPr/>
            </p:nvSpPr>
            <p:spPr>
              <a:xfrm>
                <a:off x="899903" y="2788362"/>
                <a:ext cx="2393283" cy="668901"/>
              </a:xfrm>
              <a:prstGeom prst="rect">
                <a:avLst/>
              </a:prstGeom>
              <a:solidFill>
                <a:srgbClr val="FFFF00"/>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i="1" smtClean="0">
                          <a:latin typeface="Cambria Math" panose="02040503050406030204" pitchFamily="18" charset="0"/>
                          <a:ea typeface="Cambria Math" panose="02040503050406030204" pitchFamily="18" charset="0"/>
                        </a:rPr>
                        <m:t>𝜋</m:t>
                      </m:r>
                      <m:r>
                        <a:rPr lang="en-CA"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nary>
                            <m:naryPr>
                              <m:chr m:val="∑"/>
                              <m:limLoc m:val="subSup"/>
                              <m:supHide m:val="on"/>
                              <m:ctrlPr>
                                <a:rPr lang="en-CA" sz="2000" i="1">
                                  <a:latin typeface="Cambria Math" panose="02040503050406030204" pitchFamily="18" charset="0"/>
                                  <a:ea typeface="Cambria Math" panose="02040503050406030204" pitchFamily="18" charset="0"/>
                                </a:rPr>
                              </m:ctrlPr>
                            </m:naryPr>
                            <m:sub>
                              <m:r>
                                <m:rPr>
                                  <m:brk m:alnAt="9"/>
                                </m:rPr>
                                <a:rPr lang="en-CA" sz="2000" i="1">
                                  <a:latin typeface="Cambria Math" panose="02040503050406030204" pitchFamily="18" charset="0"/>
                                  <a:ea typeface="Cambria Math" panose="02040503050406030204" pitchFamily="18" charset="0"/>
                                </a:rPr>
                                <m:t>𝑖</m:t>
                              </m:r>
                              <m:r>
                                <a:rPr lang="en-CA" sz="2000" i="1">
                                  <a:latin typeface="Cambria Math" panose="02040503050406030204" pitchFamily="18" charset="0"/>
                                  <a:ea typeface="Cambria Math" panose="02040503050406030204" pitchFamily="18" charset="0"/>
                                </a:rPr>
                                <m:t>𝑗</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sub>
                            <m:sup/>
                            <m:e>
                              <m:sSub>
                                <m:sSubPr>
                                  <m:ctrlPr>
                                    <a:rPr lang="en-CA" sz="2000" i="1">
                                      <a:latin typeface="Cambria Math" panose="02040503050406030204" pitchFamily="18" charset="0"/>
                                      <a:ea typeface="Cambria Math" panose="02040503050406030204" pitchFamily="18" charset="0"/>
                                    </a:rPr>
                                  </m:ctrlPr>
                                </m:sSubPr>
                                <m:e>
                                  <m:r>
                                    <a:rPr lang="en-CA" sz="2000" i="1">
                                      <a:latin typeface="Cambria Math" panose="02040503050406030204" pitchFamily="18" charset="0"/>
                                      <a:ea typeface="Cambria Math" panose="02040503050406030204" pitchFamily="18" charset="0"/>
                                    </a:rPr>
                                    <m:t>𝜋</m:t>
                                  </m:r>
                                </m:e>
                                <m:sub>
                                  <m:r>
                                    <a:rPr lang="en-CA" sz="2000" i="1">
                                      <a:latin typeface="Cambria Math" panose="02040503050406030204" pitchFamily="18" charset="0"/>
                                      <a:ea typeface="Cambria Math" panose="02040503050406030204" pitchFamily="18" charset="0"/>
                                    </a:rPr>
                                    <m:t>𝑖𝑗</m:t>
                                  </m:r>
                                </m:sub>
                              </m:sSub>
                            </m:e>
                          </m:nary>
                        </m:num>
                        <m:den>
                          <m:r>
                            <a:rPr lang="en-US" sz="2000" i="1">
                              <a:latin typeface="Cambria Math" panose="02040503050406030204" pitchFamily="18" charset="0"/>
                              <a:ea typeface="Cambria Math" panose="02040503050406030204" pitchFamily="18" charset="0"/>
                            </a:rPr>
                            <m:t>𝑛</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𝑛</m:t>
                          </m:r>
                          <m:r>
                            <a:rPr lang="en-US" sz="2000" i="1">
                              <a:latin typeface="Cambria Math" panose="02040503050406030204" pitchFamily="18" charset="0"/>
                              <a:ea typeface="Cambria Math" panose="02040503050406030204" pitchFamily="18" charset="0"/>
                            </a:rPr>
                            <m:t>−1)/2</m:t>
                          </m:r>
                        </m:den>
                      </m:f>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𝑇</m:t>
                          </m:r>
                        </m:sub>
                      </m:sSub>
                    </m:oMath>
                  </m:oMathPara>
                </a14:m>
                <a:endParaRPr lang="en-CA"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899903" y="2788362"/>
                <a:ext cx="2393283" cy="668901"/>
              </a:xfrm>
              <a:prstGeom prst="rect">
                <a:avLst/>
              </a:prstGeom>
              <a:blipFill>
                <a:blip r:embed="rId5"/>
                <a:stretch>
                  <a:fillRect/>
                </a:stretch>
              </a:blipFill>
            </p:spPr>
            <p:txBody>
              <a:bodyPr/>
              <a:lstStyle/>
              <a:p>
                <a:r>
                  <a:rPr lang="en-US">
                    <a:noFill/>
                  </a:rPr>
                  <a:t> </a:t>
                </a:r>
              </a:p>
            </p:txBody>
          </p:sp>
        </mc:Fallback>
      </mc:AlternateContent>
      <p:graphicFrame>
        <p:nvGraphicFramePr>
          <p:cNvPr id="11" name="Table 10"/>
          <p:cNvGraphicFramePr>
            <a:graphicFrameLocks noGrp="1"/>
          </p:cNvGraphicFramePr>
          <p:nvPr>
            <p:extLst>
              <p:ext uri="{D42A27DB-BD31-4B8C-83A1-F6EECF244321}">
                <p14:modId xmlns:p14="http://schemas.microsoft.com/office/powerpoint/2010/main" val="3058366924"/>
              </p:ext>
            </p:extLst>
          </p:nvPr>
        </p:nvGraphicFramePr>
        <p:xfrm>
          <a:off x="6155684" y="2941983"/>
          <a:ext cx="1493709" cy="1030560"/>
        </p:xfrm>
        <a:graphic>
          <a:graphicData uri="http://schemas.openxmlformats.org/drawingml/2006/table">
            <a:tbl>
              <a:tblPr>
                <a:tableStyleId>{5C22544A-7EE6-4342-B048-85BDC9FD1C3A}</a:tableStyleId>
              </a:tblPr>
              <a:tblGrid>
                <a:gridCol w="396494">
                  <a:extLst>
                    <a:ext uri="{9D8B030D-6E8A-4147-A177-3AD203B41FA5}">
                      <a16:colId xmlns:a16="http://schemas.microsoft.com/office/drawing/2014/main" val="20000"/>
                    </a:ext>
                  </a:extLst>
                </a:gridCol>
                <a:gridCol w="550563">
                  <a:extLst>
                    <a:ext uri="{9D8B030D-6E8A-4147-A177-3AD203B41FA5}">
                      <a16:colId xmlns:a16="http://schemas.microsoft.com/office/drawing/2014/main" val="20001"/>
                    </a:ext>
                  </a:extLst>
                </a:gridCol>
                <a:gridCol w="546652">
                  <a:extLst>
                    <a:ext uri="{9D8B030D-6E8A-4147-A177-3AD203B41FA5}">
                      <a16:colId xmlns:a16="http://schemas.microsoft.com/office/drawing/2014/main" val="20002"/>
                    </a:ext>
                  </a:extLst>
                </a:gridCol>
              </a:tblGrid>
              <a:tr h="257640">
                <a:tc>
                  <a:txBody>
                    <a:bodyPr/>
                    <a:lstStyle/>
                    <a:p>
                      <a:pPr algn="l" fontAlgn="b"/>
                      <a:r>
                        <a:rPr lang="en-CA" sz="1600" u="none" strike="noStrike" dirty="0">
                          <a:effectLst/>
                        </a:rPr>
                        <a:t>Pair</a:t>
                      </a:r>
                      <a:endParaRPr lang="en-CA"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u="none" strike="noStrike">
                          <a:effectLst/>
                        </a:rPr>
                        <a:t>N</a:t>
                      </a:r>
                      <a:r>
                        <a:rPr lang="en-CA" sz="1600" u="none" strike="noStrike" baseline="-25000">
                          <a:effectLst/>
                        </a:rPr>
                        <a:t>Diff</a:t>
                      </a:r>
                      <a:endParaRPr lang="en-CA" sz="1600" b="0" i="0" u="none" strike="noStrike" baseline="-25000"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u="none" strike="noStrike">
                          <a:effectLst/>
                          <a:sym typeface="Symbol" panose="05050102010706020507" pitchFamily="18" charset="2"/>
                        </a:rPr>
                        <a:t></a:t>
                      </a:r>
                      <a:r>
                        <a:rPr lang="en-CA" sz="1600" u="none" strike="noStrike" baseline="-25000">
                          <a:effectLst/>
                          <a:sym typeface="Symbol" panose="05050102010706020507" pitchFamily="18" charset="2"/>
                        </a:rPr>
                        <a:t>ij</a:t>
                      </a:r>
                      <a:endParaRPr lang="en-CA" sz="1600" b="0" i="0" u="none" strike="noStrike" baseline="-25000"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7640">
                <a:tc>
                  <a:txBody>
                    <a:bodyPr/>
                    <a:lstStyle/>
                    <a:p>
                      <a:pPr algn="l" fontAlgn="b"/>
                      <a:r>
                        <a:rPr lang="en-CA" sz="1600" u="none" strike="noStrike">
                          <a:effectLst/>
                        </a:rPr>
                        <a:t>A..B</a:t>
                      </a:r>
                      <a:endParaRPr lang="en-CA"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rgbClr val="92D050"/>
                    </a:solidFill>
                  </a:tcPr>
                </a:tc>
                <a:tc>
                  <a:txBody>
                    <a:bodyPr/>
                    <a:lstStyle/>
                    <a:p>
                      <a:pPr algn="r" fontAlgn="b"/>
                      <a:r>
                        <a:rPr lang="en-CA" sz="1600" u="none" strike="noStrike">
                          <a:effectLst/>
                        </a:rPr>
                        <a:t>1</a:t>
                      </a:r>
                      <a:endParaRPr lang="en-CA"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rgbClr val="92D050"/>
                    </a:solidFill>
                  </a:tcPr>
                </a:tc>
                <a:tc>
                  <a:txBody>
                    <a:bodyPr/>
                    <a:lstStyle/>
                    <a:p>
                      <a:pPr algn="r" fontAlgn="b"/>
                      <a:r>
                        <a:rPr lang="en-CA" sz="1600" u="none" strike="noStrike">
                          <a:effectLst/>
                        </a:rPr>
                        <a:t>0.1</a:t>
                      </a:r>
                      <a:endParaRPr lang="en-CA"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10001"/>
                  </a:ext>
                </a:extLst>
              </a:tr>
              <a:tr h="257640">
                <a:tc>
                  <a:txBody>
                    <a:bodyPr/>
                    <a:lstStyle/>
                    <a:p>
                      <a:pPr algn="l" fontAlgn="b"/>
                      <a:r>
                        <a:rPr lang="en-CA" sz="1600" u="none" strike="noStrike">
                          <a:effectLst/>
                        </a:rPr>
                        <a:t>A..C</a:t>
                      </a:r>
                      <a:endParaRPr lang="en-CA" sz="1600" b="0"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en-CA" sz="1600" u="none" strike="noStrike">
                          <a:effectLst/>
                        </a:rPr>
                        <a:t>1</a:t>
                      </a:r>
                      <a:endParaRPr lang="en-CA" sz="1600" b="0"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en-CA" sz="1600" u="none" strike="noStrike">
                          <a:effectLst/>
                        </a:rPr>
                        <a:t>0.1</a:t>
                      </a:r>
                      <a:endParaRPr lang="en-CA" sz="1600" b="0" i="0" u="none" strike="noStrike">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a16="http://schemas.microsoft.com/office/drawing/2014/main" val="10002"/>
                  </a:ext>
                </a:extLst>
              </a:tr>
              <a:tr h="257640">
                <a:tc>
                  <a:txBody>
                    <a:bodyPr/>
                    <a:lstStyle/>
                    <a:p>
                      <a:pPr algn="l" fontAlgn="b"/>
                      <a:r>
                        <a:rPr lang="en-CA" sz="1600" u="none" strike="noStrike">
                          <a:effectLst/>
                        </a:rPr>
                        <a:t>B..C</a:t>
                      </a:r>
                      <a:endParaRPr lang="en-CA" sz="16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CA" sz="1600" u="none" strike="noStrike" dirty="0">
                          <a:effectLst/>
                        </a:rPr>
                        <a:t>2</a:t>
                      </a:r>
                      <a:endParaRPr lang="en-CA" sz="16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CA" sz="1600" u="none" strike="noStrike">
                          <a:effectLst/>
                        </a:rPr>
                        <a:t>0.2</a:t>
                      </a:r>
                      <a:endParaRPr lang="en-CA" sz="16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12" name="TextBox 11"/>
              <p:cNvSpPr txBox="1"/>
              <p:nvPr/>
            </p:nvSpPr>
            <p:spPr>
              <a:xfrm>
                <a:off x="909842" y="2101735"/>
                <a:ext cx="1506823" cy="583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2000" b="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𝜋</m:t>
                          </m:r>
                        </m:e>
                        <m:sub>
                          <m:r>
                            <a:rPr lang="en-CA" sz="2000" b="0" i="1" smtClean="0">
                              <a:latin typeface="Cambria Math" panose="02040503050406030204" pitchFamily="18" charset="0"/>
                              <a:ea typeface="Cambria Math" panose="02040503050406030204" pitchFamily="18" charset="0"/>
                            </a:rPr>
                            <m:t>𝑖𝑗</m:t>
                          </m:r>
                        </m:sub>
                      </m:sSub>
                      <m:r>
                        <a:rPr lang="en-CA" sz="2000" b="0" i="1" smtClean="0">
                          <a:latin typeface="Cambria Math" panose="02040503050406030204" pitchFamily="18" charset="0"/>
                          <a:ea typeface="Cambria Math" panose="02040503050406030204" pitchFamily="18" charset="0"/>
                        </a:rPr>
                        <m:t>=</m:t>
                      </m:r>
                      <m:f>
                        <m:fPr>
                          <m:ctrlPr>
                            <a:rPr lang="en-CA" sz="2000" b="0" i="1" smtClean="0">
                              <a:latin typeface="Cambria Math" panose="02040503050406030204" pitchFamily="18" charset="0"/>
                              <a:ea typeface="Cambria Math" panose="02040503050406030204" pitchFamily="18" charset="0"/>
                            </a:rPr>
                          </m:ctrlPr>
                        </m:fPr>
                        <m:num>
                          <m:sSub>
                            <m:sSubPr>
                              <m:ctrlPr>
                                <a:rPr lang="en-CA" sz="2000" b="0" i="1" smtClean="0">
                                  <a:latin typeface="Cambria Math" panose="02040503050406030204" pitchFamily="18" charset="0"/>
                                  <a:ea typeface="Cambria Math" panose="02040503050406030204" pitchFamily="18" charset="0"/>
                                </a:rPr>
                              </m:ctrlPr>
                            </m:sSubPr>
                            <m:e>
                              <m:r>
                                <a:rPr lang="en-CA" sz="2000" b="0" i="1" smtClean="0">
                                  <a:latin typeface="Cambria Math" panose="02040503050406030204" pitchFamily="18" charset="0"/>
                                  <a:ea typeface="Cambria Math" panose="02040503050406030204" pitchFamily="18" charset="0"/>
                                </a:rPr>
                                <m:t>𝑁</m:t>
                              </m:r>
                            </m:e>
                            <m:sub>
                              <m:r>
                                <a:rPr lang="en-CA" sz="2000" b="0" i="1" smtClean="0">
                                  <a:latin typeface="Cambria Math" panose="02040503050406030204" pitchFamily="18" charset="0"/>
                                  <a:ea typeface="Cambria Math" panose="02040503050406030204" pitchFamily="18" charset="0"/>
                                </a:rPr>
                                <m:t>𝑑𝑖𝑓𝑓</m:t>
                              </m:r>
                              <m:r>
                                <a:rPr lang="en-CA" sz="2000" b="0" i="1" smtClean="0">
                                  <a:latin typeface="Cambria Math" panose="02040503050406030204" pitchFamily="18" charset="0"/>
                                  <a:ea typeface="Cambria Math" panose="02040503050406030204" pitchFamily="18" charset="0"/>
                                </a:rPr>
                                <m:t>.</m:t>
                              </m:r>
                              <m:r>
                                <a:rPr lang="en-CA" sz="2000" b="0" i="1" smtClean="0">
                                  <a:latin typeface="Cambria Math" panose="02040503050406030204" pitchFamily="18" charset="0"/>
                                  <a:ea typeface="Cambria Math" panose="02040503050406030204" pitchFamily="18" charset="0"/>
                                </a:rPr>
                                <m:t>𝑖𝑗</m:t>
                              </m:r>
                            </m:sub>
                          </m:sSub>
                        </m:num>
                        <m:den>
                          <m:r>
                            <a:rPr lang="en-CA" sz="2000" b="0" i="1" smtClean="0">
                              <a:latin typeface="Cambria Math" panose="02040503050406030204" pitchFamily="18" charset="0"/>
                              <a:ea typeface="Cambria Math" panose="02040503050406030204" pitchFamily="18" charset="0"/>
                            </a:rPr>
                            <m:t>𝐿</m:t>
                          </m:r>
                        </m:den>
                      </m:f>
                    </m:oMath>
                  </m:oMathPara>
                </a14:m>
                <a:endParaRPr lang="en-US" sz="2000"/>
              </a:p>
            </p:txBody>
          </p:sp>
        </mc:Choice>
        <mc:Fallback xmlns="">
          <p:sp>
            <p:nvSpPr>
              <p:cNvPr id="12" name="TextBox 11"/>
              <p:cNvSpPr txBox="1">
                <a:spLocks noRot="1" noChangeAspect="1" noMove="1" noResize="1" noEditPoints="1" noAdjustHandles="1" noChangeArrowheads="1" noChangeShapeType="1" noTextEdit="1"/>
              </p:cNvSpPr>
              <p:nvPr/>
            </p:nvSpPr>
            <p:spPr>
              <a:xfrm>
                <a:off x="909842" y="2101735"/>
                <a:ext cx="1506823" cy="583108"/>
              </a:xfrm>
              <a:prstGeom prst="rect">
                <a:avLst/>
              </a:prstGeom>
              <a:blipFill>
                <a:blip r:embed="rId6"/>
                <a:stretch>
                  <a:fillRect/>
                </a:stretch>
              </a:blipFill>
            </p:spPr>
            <p:txBody>
              <a:bodyPr/>
              <a:lstStyle/>
              <a:p>
                <a:r>
                  <a:rPr lang="en-US">
                    <a:noFill/>
                  </a:rPr>
                  <a:t> </a:t>
                </a:r>
              </a:p>
            </p:txBody>
          </p:sp>
        </mc:Fallback>
      </mc:AlternateContent>
      <p:sp>
        <p:nvSpPr>
          <p:cNvPr id="14" name="TextBox 13"/>
          <p:cNvSpPr txBox="1"/>
          <p:nvPr/>
        </p:nvSpPr>
        <p:spPr>
          <a:xfrm>
            <a:off x="6155684" y="2101735"/>
            <a:ext cx="1593101" cy="738664"/>
          </a:xfrm>
          <a:prstGeom prst="rect">
            <a:avLst/>
          </a:prstGeom>
          <a:noFill/>
        </p:spPr>
        <p:txBody>
          <a:bodyPr wrap="square" rtlCol="0">
            <a:spAutoFit/>
          </a:bodyPr>
          <a:lstStyle/>
          <a:p>
            <a:r>
              <a:rPr lang="en-CA" sz="1400">
                <a:latin typeface="Courier New" panose="02070309020205020404" pitchFamily="49" charset="0"/>
                <a:cs typeface="Courier New" panose="02070309020205020404" pitchFamily="49" charset="0"/>
              </a:rPr>
              <a:t>A ACCGCTTAGC</a:t>
            </a:r>
          </a:p>
          <a:p>
            <a:r>
              <a:rPr lang="en-CA" sz="1400">
                <a:latin typeface="Courier New" panose="02070309020205020404" pitchFamily="49" charset="0"/>
                <a:cs typeface="Courier New" panose="02070309020205020404" pitchFamily="49" charset="0"/>
              </a:rPr>
              <a:t>B AC</a:t>
            </a:r>
            <a:r>
              <a:rPr lang="en-CA" sz="1400">
                <a:solidFill>
                  <a:srgbClr val="FF0000"/>
                </a:solidFill>
                <a:latin typeface="Courier New" panose="02070309020205020404" pitchFamily="49" charset="0"/>
                <a:cs typeface="Courier New" panose="02070309020205020404" pitchFamily="49" charset="0"/>
              </a:rPr>
              <a:t>T</a:t>
            </a:r>
            <a:r>
              <a:rPr lang="en-CA" sz="1400">
                <a:latin typeface="Courier New" panose="02070309020205020404" pitchFamily="49" charset="0"/>
                <a:cs typeface="Courier New" panose="02070309020205020404" pitchFamily="49" charset="0"/>
              </a:rPr>
              <a:t>GCTTAGC</a:t>
            </a:r>
            <a:endParaRPr lang="en-CA" sz="1400" dirty="0">
              <a:latin typeface="Courier New" panose="02070309020205020404" pitchFamily="49" charset="0"/>
              <a:cs typeface="Courier New" panose="02070309020205020404" pitchFamily="49" charset="0"/>
            </a:endParaRPr>
          </a:p>
          <a:p>
            <a:r>
              <a:rPr lang="en-CA" sz="1400">
                <a:latin typeface="Courier New" panose="02070309020205020404" pitchFamily="49" charset="0"/>
                <a:cs typeface="Courier New" panose="02070309020205020404" pitchFamily="49" charset="0"/>
              </a:rPr>
              <a:t>C ACC</a:t>
            </a:r>
            <a:r>
              <a:rPr lang="en-CA" sz="1400">
                <a:solidFill>
                  <a:srgbClr val="FF0000"/>
                </a:solidFill>
                <a:latin typeface="Courier New" panose="02070309020205020404" pitchFamily="49" charset="0"/>
                <a:cs typeface="Courier New" panose="02070309020205020404" pitchFamily="49" charset="0"/>
              </a:rPr>
              <a:t>A</a:t>
            </a:r>
            <a:r>
              <a:rPr lang="en-CA" sz="1400">
                <a:latin typeface="Courier New" panose="02070309020205020404" pitchFamily="49" charset="0"/>
                <a:cs typeface="Courier New" panose="02070309020205020404" pitchFamily="49" charset="0"/>
              </a:rPr>
              <a:t>CTTAGC</a:t>
            </a:r>
          </a:p>
        </p:txBody>
      </p:sp>
      <mc:AlternateContent xmlns:mc="http://schemas.openxmlformats.org/markup-compatibility/2006">
        <mc:Choice xmlns:a14="http://schemas.microsoft.com/office/drawing/2010/main" Requires="a14">
          <p:sp>
            <p:nvSpPr>
              <p:cNvPr id="15" name="TextBox 14"/>
              <p:cNvSpPr txBox="1"/>
              <p:nvPr/>
            </p:nvSpPr>
            <p:spPr>
              <a:xfrm>
                <a:off x="5036908" y="4046655"/>
                <a:ext cx="4107092" cy="623889"/>
              </a:xfrm>
              <a:prstGeom prst="rect">
                <a:avLst/>
              </a:prstGeom>
              <a:noFill/>
            </p:spPr>
            <p:txBody>
              <a:bodyPr wrap="square" rtlCol="0">
                <a:spAutoFit/>
              </a:bodyPr>
              <a:lstStyle/>
              <a:p>
                <a14:m>
                  <m:oMath xmlns:m="http://schemas.openxmlformats.org/officeDocument/2006/math">
                    <m:r>
                      <a:rPr lang="el-GR" sz="2000" i="1">
                        <a:latin typeface="Cambria Math" panose="02040503050406030204" pitchFamily="18" charset="0"/>
                        <a:ea typeface="Cambria Math" panose="02040503050406030204" pitchFamily="18" charset="0"/>
                        <a:sym typeface="Symbol" panose="05050102010706020507" pitchFamily="18" charset="2"/>
                      </a:rPr>
                      <m:t></m:t>
                    </m:r>
                    <m:r>
                      <a:rPr lang="en-CA"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nary>
                          <m:naryPr>
                            <m:chr m:val="∑"/>
                            <m:limLoc m:val="subSup"/>
                            <m:supHide m:val="on"/>
                            <m:ctrlPr>
                              <a:rPr lang="en-CA" sz="2000" i="1">
                                <a:latin typeface="Cambria Math" panose="02040503050406030204" pitchFamily="18" charset="0"/>
                                <a:ea typeface="Cambria Math" panose="02040503050406030204" pitchFamily="18" charset="0"/>
                              </a:rPr>
                            </m:ctrlPr>
                          </m:naryPr>
                          <m:sub>
                            <m:r>
                              <m:rPr>
                                <m:brk m:alnAt="9"/>
                              </m:rPr>
                              <a:rPr lang="en-CA" sz="2000" i="1">
                                <a:latin typeface="Cambria Math" panose="02040503050406030204" pitchFamily="18" charset="0"/>
                                <a:ea typeface="Cambria Math" panose="02040503050406030204" pitchFamily="18" charset="0"/>
                              </a:rPr>
                              <m:t>𝑖</m:t>
                            </m:r>
                            <m:r>
                              <a:rPr lang="en-CA" sz="2000" i="1">
                                <a:latin typeface="Cambria Math" panose="02040503050406030204" pitchFamily="18" charset="0"/>
                                <a:ea typeface="Cambria Math" panose="02040503050406030204" pitchFamily="18" charset="0"/>
                              </a:rPr>
                              <m:t>𝑗</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𝑗</m:t>
                            </m:r>
                          </m:sub>
                          <m:sup/>
                          <m:e>
                            <m:sSub>
                              <m:sSubPr>
                                <m:ctrlPr>
                                  <a:rPr lang="en-CA" sz="2000" i="1">
                                    <a:latin typeface="Cambria Math" panose="02040503050406030204" pitchFamily="18" charset="0"/>
                                    <a:ea typeface="Cambria Math" panose="02040503050406030204" pitchFamily="18" charset="0"/>
                                  </a:rPr>
                                </m:ctrlPr>
                              </m:sSubPr>
                              <m:e>
                                <m:r>
                                  <a:rPr lang="en-CA" sz="2000" i="1">
                                    <a:latin typeface="Cambria Math" panose="02040503050406030204" pitchFamily="18" charset="0"/>
                                    <a:ea typeface="Cambria Math" panose="02040503050406030204" pitchFamily="18" charset="0"/>
                                  </a:rPr>
                                  <m:t>𝜋</m:t>
                                </m:r>
                              </m:e>
                              <m:sub>
                                <m:r>
                                  <a:rPr lang="en-CA" sz="2000" i="1">
                                    <a:latin typeface="Cambria Math" panose="02040503050406030204" pitchFamily="18" charset="0"/>
                                    <a:ea typeface="Cambria Math" panose="02040503050406030204" pitchFamily="18" charset="0"/>
                                  </a:rPr>
                                  <m:t>𝑖𝑗</m:t>
                                </m:r>
                              </m:sub>
                            </m:sSub>
                          </m:e>
                        </m:nary>
                      </m:num>
                      <m:den>
                        <m:r>
                          <a:rPr lang="en-US" sz="2000" i="1">
                            <a:latin typeface="Cambria Math" panose="02040503050406030204" pitchFamily="18" charset="0"/>
                            <a:ea typeface="Cambria Math" panose="02040503050406030204" pitchFamily="18" charset="0"/>
                          </a:rPr>
                          <m:t>𝑛</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𝑛</m:t>
                        </m:r>
                        <m:r>
                          <a:rPr lang="en-US" sz="2000" i="1">
                            <a:latin typeface="Cambria Math" panose="02040503050406030204" pitchFamily="18" charset="0"/>
                            <a:ea typeface="Cambria Math" panose="02040503050406030204" pitchFamily="18" charset="0"/>
                          </a:rPr>
                          <m:t>−1)/2</m:t>
                        </m:r>
                      </m:den>
                    </m:f>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0.1+0.1+0.2</m:t>
                        </m:r>
                      </m:num>
                      <m:den>
                        <m:r>
                          <a:rPr lang="en-US" sz="2000" i="1">
                            <a:latin typeface="Cambria Math" panose="02040503050406030204" pitchFamily="18" charset="0"/>
                            <a:ea typeface="Cambria Math" panose="02040503050406030204" pitchFamily="18" charset="0"/>
                          </a:rPr>
                          <m:t>3</m:t>
                        </m:r>
                      </m:den>
                    </m:f>
                    <m:r>
                      <a:rPr lang="en-US" sz="2000" b="0" i="1" smtClean="0">
                        <a:latin typeface="Cambria Math" panose="02040503050406030204" pitchFamily="18" charset="0"/>
                        <a:ea typeface="Cambria Math" panose="02040503050406030204" pitchFamily="18" charset="0"/>
                      </a:rPr>
                      <m:t>=0.1333</m:t>
                    </m:r>
                  </m:oMath>
                </a14:m>
                <a:r>
                  <a:rPr lang="en-US" sz="2000" dirty="0"/>
                  <a:t> </a:t>
                </a:r>
              </a:p>
            </p:txBody>
          </p:sp>
        </mc:Choice>
        <mc:Fallback>
          <p:sp>
            <p:nvSpPr>
              <p:cNvPr id="15" name="TextBox 14"/>
              <p:cNvSpPr txBox="1">
                <a:spLocks noRot="1" noChangeAspect="1" noMove="1" noResize="1" noEditPoints="1" noAdjustHandles="1" noChangeArrowheads="1" noChangeShapeType="1" noTextEdit="1"/>
              </p:cNvSpPr>
              <p:nvPr/>
            </p:nvSpPr>
            <p:spPr>
              <a:xfrm>
                <a:off x="5036908" y="4046655"/>
                <a:ext cx="4107092" cy="623889"/>
              </a:xfrm>
              <a:prstGeom prst="rect">
                <a:avLst/>
              </a:prstGeom>
              <a:blipFill>
                <a:blip r:embed="rId7"/>
                <a:stretch>
                  <a:fillRect/>
                </a:stretch>
              </a:blipFill>
            </p:spPr>
            <p:txBody>
              <a:bodyPr/>
              <a:lstStyle/>
              <a:p>
                <a:r>
                  <a:rPr lang="en-CA">
                    <a:noFill/>
                  </a:rPr>
                  <a:t> </a:t>
                </a:r>
              </a:p>
            </p:txBody>
          </p:sp>
        </mc:Fallback>
      </mc:AlternateContent>
      <p:sp>
        <p:nvSpPr>
          <p:cNvPr id="7" name="TextBox 6"/>
          <p:cNvSpPr txBox="1"/>
          <p:nvPr/>
        </p:nvSpPr>
        <p:spPr>
          <a:xfrm>
            <a:off x="4373825" y="6336679"/>
            <a:ext cx="4750297" cy="461665"/>
          </a:xfrm>
          <a:prstGeom prst="rect">
            <a:avLst/>
          </a:prstGeom>
          <a:noFill/>
        </p:spPr>
        <p:txBody>
          <a:bodyPr wrap="square" rtlCol="0">
            <a:spAutoFit/>
          </a:bodyPr>
          <a:lstStyle/>
          <a:p>
            <a:r>
              <a:rPr lang="en-US" sz="1200"/>
              <a:t>Nei, M., Li, W-H 1979 Mathematical Model for Studying Genetic Variation in Terms of Restriction Endonucleases". PNAS. 76 (10): 5269–73. </a:t>
            </a:r>
          </a:p>
        </p:txBody>
      </p:sp>
      <p:sp>
        <p:nvSpPr>
          <p:cNvPr id="5" name="TextBox 4"/>
          <p:cNvSpPr txBox="1"/>
          <p:nvPr/>
        </p:nvSpPr>
        <p:spPr>
          <a:xfrm>
            <a:off x="899903" y="3617296"/>
            <a:ext cx="3006175" cy="369332"/>
          </a:xfrm>
          <a:prstGeom prst="rect">
            <a:avLst/>
          </a:prstGeom>
          <a:noFill/>
        </p:spPr>
        <p:txBody>
          <a:bodyPr wrap="square" rtlCol="0">
            <a:spAutoFit/>
          </a:bodyPr>
          <a:lstStyle/>
          <a:p>
            <a:r>
              <a:rPr lang="en-US">
                <a:sym typeface="Symbol" panose="05050102010706020507" pitchFamily="18" charset="2"/>
              </a:rPr>
              <a:t> and </a:t>
            </a:r>
            <a:r>
              <a:rPr lang="en-US" baseline="-25000">
                <a:sym typeface="Symbol" panose="05050102010706020507" pitchFamily="18" charset="2"/>
              </a:rPr>
              <a:t>T</a:t>
            </a:r>
            <a:r>
              <a:rPr lang="en-US">
                <a:sym typeface="Symbol" panose="05050102010706020507" pitchFamily="18" charset="2"/>
              </a:rPr>
              <a:t> are synonymous</a:t>
            </a:r>
            <a:endParaRPr lang="en-US"/>
          </a:p>
        </p:txBody>
      </p:sp>
      <p:sp>
        <p:nvSpPr>
          <p:cNvPr id="13" name="TextBox 12"/>
          <p:cNvSpPr txBox="1"/>
          <p:nvPr/>
        </p:nvSpPr>
        <p:spPr>
          <a:xfrm>
            <a:off x="2402990" y="2248675"/>
            <a:ext cx="3580367" cy="369332"/>
          </a:xfrm>
          <a:prstGeom prst="rect">
            <a:avLst/>
          </a:prstGeom>
          <a:noFill/>
        </p:spPr>
        <p:txBody>
          <a:bodyPr wrap="square" rtlCol="0">
            <a:spAutoFit/>
          </a:bodyPr>
          <a:lstStyle/>
          <a:p>
            <a:r>
              <a:rPr lang="en-US"/>
              <a:t>(Also known as Hamming distance)</a:t>
            </a:r>
          </a:p>
        </p:txBody>
      </p:sp>
    </p:spTree>
    <p:extLst>
      <p:ext uri="{BB962C8B-B14F-4D97-AF65-F5344CB8AC3E}">
        <p14:creationId xmlns:p14="http://schemas.microsoft.com/office/powerpoint/2010/main" val="3418581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846640" cy="914400"/>
          </a:xfrm>
        </p:spPr>
        <p:txBody>
          <a:bodyPr/>
          <a:lstStyle/>
          <a:p>
            <a:r>
              <a:rPr lang="en-CA" sz="3600"/>
              <a:t>Homework</a:t>
            </a:r>
            <a:endParaRPr lang="en-CA" sz="3600" dirty="0"/>
          </a:p>
        </p:txBody>
      </p:sp>
      <p:graphicFrame>
        <p:nvGraphicFramePr>
          <p:cNvPr id="11" name="Table 10"/>
          <p:cNvGraphicFramePr>
            <a:graphicFrameLocks noGrp="1"/>
          </p:cNvGraphicFramePr>
          <p:nvPr>
            <p:extLst>
              <p:ext uri="{D42A27DB-BD31-4B8C-83A1-F6EECF244321}">
                <p14:modId xmlns:p14="http://schemas.microsoft.com/office/powerpoint/2010/main" val="2765097922"/>
              </p:ext>
            </p:extLst>
          </p:nvPr>
        </p:nvGraphicFramePr>
        <p:xfrm>
          <a:off x="268154" y="3667799"/>
          <a:ext cx="3888432" cy="2733630"/>
        </p:xfrm>
        <a:graphic>
          <a:graphicData uri="http://schemas.openxmlformats.org/drawingml/2006/table">
            <a:tbl>
              <a:tblPr>
                <a:tableStyleId>{5C22544A-7EE6-4342-B048-85BDC9FD1C3A}</a:tableStyleId>
              </a:tblPr>
              <a:tblGrid>
                <a:gridCol w="1287111">
                  <a:extLst>
                    <a:ext uri="{9D8B030D-6E8A-4147-A177-3AD203B41FA5}">
                      <a16:colId xmlns:a16="http://schemas.microsoft.com/office/drawing/2014/main" val="20000"/>
                    </a:ext>
                  </a:extLst>
                </a:gridCol>
                <a:gridCol w="867107">
                  <a:extLst>
                    <a:ext uri="{9D8B030D-6E8A-4147-A177-3AD203B41FA5}">
                      <a16:colId xmlns:a16="http://schemas.microsoft.com/office/drawing/2014/main" val="20001"/>
                    </a:ext>
                  </a:extLst>
                </a:gridCol>
                <a:gridCol w="867107">
                  <a:extLst>
                    <a:ext uri="{9D8B030D-6E8A-4147-A177-3AD203B41FA5}">
                      <a16:colId xmlns:a16="http://schemas.microsoft.com/office/drawing/2014/main" val="20002"/>
                    </a:ext>
                  </a:extLst>
                </a:gridCol>
                <a:gridCol w="867107">
                  <a:extLst>
                    <a:ext uri="{9D8B030D-6E8A-4147-A177-3AD203B41FA5}">
                      <a16:colId xmlns:a16="http://schemas.microsoft.com/office/drawing/2014/main" val="20003"/>
                    </a:ext>
                  </a:extLst>
                </a:gridCol>
              </a:tblGrid>
              <a:tr h="257640">
                <a:tc>
                  <a:txBody>
                    <a:bodyPr/>
                    <a:lstStyle/>
                    <a:p>
                      <a:pPr algn="l" fontAlgn="b"/>
                      <a:r>
                        <a:rPr lang="en-CA" sz="1600" u="none" strike="noStrike" dirty="0">
                          <a:effectLst/>
                        </a:rPr>
                        <a:t>Pair</a:t>
                      </a:r>
                      <a:endParaRPr lang="en-CA"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u="none" strike="noStrike">
                          <a:effectLst/>
                        </a:rPr>
                        <a:t>N</a:t>
                      </a:r>
                      <a:r>
                        <a:rPr lang="en-CA" sz="1600" u="none" strike="noStrike" baseline="-25000">
                          <a:effectLst/>
                        </a:rPr>
                        <a:t>Diff</a:t>
                      </a:r>
                      <a:endParaRPr lang="en-CA" sz="1600" b="0" i="0" u="none" strike="noStrike" baseline="-25000"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u="none" strike="noStrike">
                          <a:effectLst/>
                          <a:sym typeface="Symbol" panose="05050102010706020507" pitchFamily="18" charset="2"/>
                        </a:rPr>
                        <a:t></a:t>
                      </a:r>
                      <a:r>
                        <a:rPr lang="en-CA" sz="1600" u="none" strike="noStrike" baseline="-25000">
                          <a:effectLst/>
                          <a:sym typeface="Symbol" panose="05050102010706020507" pitchFamily="18" charset="2"/>
                        </a:rPr>
                        <a:t>ij</a:t>
                      </a:r>
                      <a:endParaRPr lang="en-CA" sz="1600" b="0" i="0" u="none" strike="noStrike" baseline="-25000"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a:solidFill>
                            <a:srgbClr val="000000"/>
                          </a:solidFill>
                          <a:effectLst/>
                          <a:latin typeface="Calibri" panose="020F0502020204030204" pitchFamily="34" charset="0"/>
                          <a:sym typeface="Symbol" panose="05050102010706020507" pitchFamily="18" charset="2"/>
                        </a:rPr>
                        <a:t></a:t>
                      </a:r>
                      <a:endParaRPr lang="en-CA" sz="16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7640">
                <a:tc>
                  <a:txBody>
                    <a:bodyPr/>
                    <a:lstStyle/>
                    <a:p>
                      <a:pPr algn="l" fontAlgn="b"/>
                      <a:r>
                        <a:rPr lang="en-CA" sz="1600" u="none" strike="noStrike">
                          <a:effectLst/>
                        </a:rPr>
                        <a:t>Pop1A..Pop1B</a:t>
                      </a:r>
                      <a:endParaRPr lang="en-CA"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rgbClr val="92D050"/>
                    </a:solidFill>
                  </a:tcPr>
                </a:tc>
                <a:tc>
                  <a:txBody>
                    <a:bodyPr/>
                    <a:lstStyle/>
                    <a:p>
                      <a:pPr algn="r" fontAlgn="b"/>
                      <a:r>
                        <a:rPr lang="en-CA" sz="1600" u="none" strike="noStrike">
                          <a:effectLst/>
                        </a:rPr>
                        <a:t>1</a:t>
                      </a:r>
                      <a:endParaRPr lang="en-CA"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rgbClr val="92D050"/>
                    </a:solidFill>
                  </a:tcPr>
                </a:tc>
                <a:tc>
                  <a:txBody>
                    <a:bodyPr/>
                    <a:lstStyle/>
                    <a:p>
                      <a:pPr algn="r" fontAlgn="b"/>
                      <a:r>
                        <a:rPr lang="en-CA" sz="1600" u="none" strike="noStrike">
                          <a:effectLst/>
                        </a:rPr>
                        <a:t>0.1</a:t>
                      </a:r>
                      <a:endParaRPr lang="en-CA"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rgbClr val="92D050"/>
                    </a:solidFill>
                  </a:tcPr>
                </a:tc>
                <a:tc>
                  <a:txBody>
                    <a:bodyPr/>
                    <a:lstStyle/>
                    <a:p>
                      <a:pPr algn="l" fontAlgn="b"/>
                      <a:endParaRPr lang="en-CA"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10001"/>
                  </a:ext>
                </a:extLst>
              </a:tr>
              <a:tr h="257640">
                <a:tc>
                  <a:txBody>
                    <a:bodyPr/>
                    <a:lstStyle/>
                    <a:p>
                      <a:pPr algn="l" fontAlgn="b"/>
                      <a:r>
                        <a:rPr lang="en-CA" sz="1600" u="none" strike="noStrike">
                          <a:effectLst/>
                        </a:rPr>
                        <a:t>Pop1A..Pop1C</a:t>
                      </a:r>
                      <a:endParaRPr lang="en-CA" sz="1600" b="0"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en-CA" sz="1600" u="none" strike="noStrike">
                          <a:effectLst/>
                        </a:rPr>
                        <a:t>1</a:t>
                      </a:r>
                      <a:endParaRPr lang="en-CA" sz="1600" b="0"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en-CA" sz="1600" u="none" strike="noStrike">
                          <a:effectLst/>
                        </a:rPr>
                        <a:t>0.1</a:t>
                      </a:r>
                      <a:endParaRPr lang="en-CA" sz="1600" b="0"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l" fontAlgn="b"/>
                      <a:endParaRPr lang="en-CA" sz="1600" b="0" i="0" u="none" strike="noStrike">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a16="http://schemas.microsoft.com/office/drawing/2014/main" val="10002"/>
                  </a:ext>
                </a:extLst>
              </a:tr>
              <a:tr h="257640">
                <a:tc>
                  <a:txBody>
                    <a:bodyPr/>
                    <a:lstStyle/>
                    <a:p>
                      <a:pPr algn="l" fontAlgn="b"/>
                      <a:r>
                        <a:rPr lang="en-CA" sz="1600" u="none" strike="noStrike" dirty="0">
                          <a:effectLst/>
                        </a:rPr>
                        <a:t>Pop1B..Pop1C</a:t>
                      </a:r>
                      <a:endParaRPr lang="en-CA" sz="16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CA" sz="1600" u="none" strike="noStrike" dirty="0">
                          <a:effectLst/>
                        </a:rPr>
                        <a:t>2</a:t>
                      </a:r>
                      <a:endParaRPr lang="en-CA" sz="16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CA" sz="1600" u="none" strike="noStrike">
                          <a:effectLst/>
                        </a:rPr>
                        <a:t>0.2</a:t>
                      </a:r>
                      <a:endParaRPr lang="en-CA" sz="16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rgbClr val="92D050"/>
                    </a:solidFill>
                  </a:tcPr>
                </a:tc>
                <a:tc>
                  <a:txBody>
                    <a:bodyPr/>
                    <a:lstStyle/>
                    <a:p>
                      <a:pPr algn="r" fontAlgn="b"/>
                      <a:r>
                        <a:rPr lang="en-CA" sz="1600" u="none" strike="noStrike">
                          <a:effectLst/>
                        </a:rPr>
                        <a:t>0.1333</a:t>
                      </a:r>
                      <a:endParaRPr lang="en-CA" sz="1600" u="none" strike="noStrike" dirty="0">
                        <a:effectLst/>
                      </a:endParaRPr>
                    </a:p>
                  </a:txBody>
                  <a:tcPr marL="9525" marR="9525" marT="9525" marB="0" anchor="b">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257640">
                <a:tc>
                  <a:txBody>
                    <a:bodyPr/>
                    <a:lstStyle/>
                    <a:p>
                      <a:pPr algn="l" fontAlgn="b"/>
                      <a:r>
                        <a:rPr lang="en-CA" sz="1600" u="none" strike="noStrike">
                          <a:effectLst/>
                        </a:rPr>
                        <a:t>Pop2A..Pop2B</a:t>
                      </a:r>
                      <a:endParaRPr lang="en-CA"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endParaRPr lang="en-US"/>
                    </a:p>
                  </a:txBody>
                  <a:tcPr marL="9525" marR="9525" marT="9525" marB="0" anchor="b">
                    <a:lnT w="12700" cap="flat" cmpd="sng" algn="ctr">
                      <a:solidFill>
                        <a:schemeClr val="tx1"/>
                      </a:solidFill>
                      <a:prstDash val="solid"/>
                      <a:round/>
                      <a:headEnd type="none" w="med" len="med"/>
                      <a:tailEnd type="none" w="med" len="med"/>
                    </a:lnT>
                  </a:tcPr>
                </a:tc>
                <a:tc>
                  <a:txBody>
                    <a:bodyPr/>
                    <a:lstStyle/>
                    <a:p>
                      <a:endParaRPr lang="en-US"/>
                    </a:p>
                  </a:txBody>
                  <a:tcPr marL="9525" marR="9525" marT="9525" marB="0" anchor="b">
                    <a:lnT w="12700" cap="flat" cmpd="sng" algn="ctr">
                      <a:solidFill>
                        <a:schemeClr val="tx1"/>
                      </a:solidFill>
                      <a:prstDash val="solid"/>
                      <a:round/>
                      <a:headEnd type="none" w="med" len="med"/>
                      <a:tailEnd type="none" w="med" len="med"/>
                    </a:lnT>
                  </a:tcPr>
                </a:tc>
                <a:tc>
                  <a:txBody>
                    <a:bodyPr/>
                    <a:lstStyle/>
                    <a:p>
                      <a:endParaRPr lang="en-US"/>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257640">
                <a:tc>
                  <a:txBody>
                    <a:bodyPr/>
                    <a:lstStyle/>
                    <a:p>
                      <a:pPr algn="l" fontAlgn="b"/>
                      <a:r>
                        <a:rPr lang="en-CA" sz="1600" u="none" strike="noStrike">
                          <a:effectLst/>
                        </a:rPr>
                        <a:t>Pop2A..Pop2C</a:t>
                      </a:r>
                      <a:endParaRPr lang="en-CA" sz="1600" b="0" i="0" u="none" strike="noStrike">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extLst>
                  <a:ext uri="{0D108BD9-81ED-4DB2-BD59-A6C34878D82A}">
                    <a16:rowId xmlns:a16="http://schemas.microsoft.com/office/drawing/2014/main" val="10005"/>
                  </a:ext>
                </a:extLst>
              </a:tr>
              <a:tr h="257640">
                <a:tc>
                  <a:txBody>
                    <a:bodyPr/>
                    <a:lstStyle/>
                    <a:p>
                      <a:pPr algn="l" fontAlgn="b"/>
                      <a:r>
                        <a:rPr lang="en-CA" sz="1600" u="none" strike="noStrike" dirty="0">
                          <a:effectLst/>
                        </a:rPr>
                        <a:t>Pop2B..Pop2C</a:t>
                      </a:r>
                      <a:endParaRPr lang="en-CA" sz="16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endParaRPr lang="en-US"/>
                    </a:p>
                  </a:txBody>
                  <a:tcPr marL="9525" marR="9525" marT="9525" marB="0" anchor="b">
                    <a:lnB w="12700" cap="flat" cmpd="sng" algn="ctr">
                      <a:solidFill>
                        <a:schemeClr val="tx1"/>
                      </a:solidFill>
                      <a:prstDash val="solid"/>
                      <a:round/>
                      <a:headEnd type="none" w="med" len="med"/>
                      <a:tailEnd type="none" w="med" len="med"/>
                    </a:lnB>
                  </a:tcPr>
                </a:tc>
                <a:tc>
                  <a:txBody>
                    <a:bodyPr/>
                    <a:lstStyle/>
                    <a:p>
                      <a:endParaRPr lang="en-US"/>
                    </a:p>
                  </a:txBody>
                  <a:tcPr marL="9525" marR="9525" marT="9525" marB="0" anchor="b">
                    <a:lnB w="12700" cap="flat" cmpd="sng" algn="ctr">
                      <a:solidFill>
                        <a:schemeClr val="tx1"/>
                      </a:solidFill>
                      <a:prstDash val="solid"/>
                      <a:round/>
                      <a:headEnd type="none" w="med" len="med"/>
                      <a:tailEnd type="none" w="med" len="med"/>
                    </a:lnB>
                  </a:tcPr>
                </a:tc>
                <a:tc>
                  <a:txBody>
                    <a:bodyPr/>
                    <a:lstStyle/>
                    <a:p>
                      <a:endParaRPr lang="en-US"/>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7640">
                <a:tc>
                  <a:txBody>
                    <a:bodyPr/>
                    <a:lstStyle/>
                    <a:p>
                      <a:pPr algn="l" fontAlgn="b"/>
                      <a:r>
                        <a:rPr lang="en-CA" sz="1600" u="none" strike="noStrike">
                          <a:effectLst/>
                        </a:rPr>
                        <a:t>Pop3A..Pop3B</a:t>
                      </a:r>
                      <a:endParaRPr lang="en-CA" sz="1600" b="0" i="0" u="none" strike="noStrike">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endParaRPr lang="en-US"/>
                    </a:p>
                  </a:txBody>
                  <a:tcPr marL="9525" marR="9525" marT="9525" marB="0" anchor="b">
                    <a:lnT w="12700" cap="flat" cmpd="sng" algn="ctr">
                      <a:solidFill>
                        <a:schemeClr val="tx1"/>
                      </a:solidFill>
                      <a:prstDash val="solid"/>
                      <a:round/>
                      <a:headEnd type="none" w="med" len="med"/>
                      <a:tailEnd type="none" w="med" len="med"/>
                    </a:lnT>
                  </a:tcPr>
                </a:tc>
                <a:tc>
                  <a:txBody>
                    <a:bodyPr/>
                    <a:lstStyle/>
                    <a:p>
                      <a:endParaRPr lang="en-US"/>
                    </a:p>
                  </a:txBody>
                  <a:tcPr marL="9525" marR="9525" marT="9525" marB="0" anchor="b">
                    <a:lnT w="12700" cap="flat" cmpd="sng" algn="ctr">
                      <a:solidFill>
                        <a:schemeClr val="tx1"/>
                      </a:solidFill>
                      <a:prstDash val="solid"/>
                      <a:round/>
                      <a:headEnd type="none" w="med" len="med"/>
                      <a:tailEnd type="none" w="med" len="med"/>
                    </a:lnT>
                  </a:tcPr>
                </a:tc>
                <a:tc>
                  <a:txBody>
                    <a:bodyPr/>
                    <a:lstStyle/>
                    <a:p>
                      <a:endParaRPr lang="en-US"/>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r h="257640">
                <a:tc>
                  <a:txBody>
                    <a:bodyPr/>
                    <a:lstStyle/>
                    <a:p>
                      <a:pPr algn="l" fontAlgn="b"/>
                      <a:r>
                        <a:rPr lang="en-CA" sz="1600" u="none" strike="noStrike">
                          <a:effectLst/>
                        </a:rPr>
                        <a:t>Pop3A..Pop3C</a:t>
                      </a:r>
                      <a:endParaRPr lang="en-CA" sz="1600" b="0" i="0" u="none" strike="noStrike">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tc>
                  <a:txBody>
                    <a:bodyPr/>
                    <a:lstStyle/>
                    <a:p>
                      <a:endParaRPr lang="en-US"/>
                    </a:p>
                  </a:txBody>
                  <a:tcPr marL="9525" marR="9525" marT="9525" marB="0" anchor="b"/>
                </a:tc>
                <a:extLst>
                  <a:ext uri="{0D108BD9-81ED-4DB2-BD59-A6C34878D82A}">
                    <a16:rowId xmlns:a16="http://schemas.microsoft.com/office/drawing/2014/main" val="10008"/>
                  </a:ext>
                </a:extLst>
              </a:tr>
              <a:tr h="257640">
                <a:tc>
                  <a:txBody>
                    <a:bodyPr/>
                    <a:lstStyle/>
                    <a:p>
                      <a:pPr algn="l" fontAlgn="b"/>
                      <a:r>
                        <a:rPr lang="en-CA" sz="1600" u="none" strike="noStrike" dirty="0">
                          <a:effectLst/>
                        </a:rPr>
                        <a:t>Pop3B..Pop3C</a:t>
                      </a:r>
                      <a:endParaRPr lang="en-CA" sz="16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endParaRPr lang="en-US"/>
                    </a:p>
                  </a:txBody>
                  <a:tcPr marL="9525" marR="9525" marT="9525" marB="0" anchor="b">
                    <a:lnB w="12700" cap="flat" cmpd="sng" algn="ctr">
                      <a:solidFill>
                        <a:schemeClr val="tx1"/>
                      </a:solidFill>
                      <a:prstDash val="solid"/>
                      <a:round/>
                      <a:headEnd type="none" w="med" len="med"/>
                      <a:tailEnd type="none" w="med" len="med"/>
                    </a:lnB>
                  </a:tcPr>
                </a:tc>
                <a:tc>
                  <a:txBody>
                    <a:bodyPr/>
                    <a:lstStyle/>
                    <a:p>
                      <a:endParaRPr lang="en-US"/>
                    </a:p>
                  </a:txBody>
                  <a:tcPr marL="9525" marR="9525" marT="9525" marB="0" anchor="b">
                    <a:lnB w="12700" cap="flat" cmpd="sng" algn="ctr">
                      <a:solidFill>
                        <a:schemeClr val="tx1"/>
                      </a:solidFill>
                      <a:prstDash val="solid"/>
                      <a:round/>
                      <a:headEnd type="none" w="med" len="med"/>
                      <a:tailEnd type="none" w="med" len="med"/>
                    </a:lnB>
                  </a:tcPr>
                </a:tc>
                <a:tc>
                  <a:txBody>
                    <a:bodyPr/>
                    <a:lstStyle/>
                    <a:p>
                      <a:endParaRPr lang="en-US"/>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4" name="TextBox 13"/>
          <p:cNvSpPr txBox="1"/>
          <p:nvPr/>
        </p:nvSpPr>
        <p:spPr>
          <a:xfrm>
            <a:off x="268154" y="2371654"/>
            <a:ext cx="4027580" cy="954107"/>
          </a:xfrm>
          <a:prstGeom prst="rect">
            <a:avLst/>
          </a:prstGeom>
          <a:noFill/>
        </p:spPr>
        <p:txBody>
          <a:bodyPr wrap="square" rtlCol="0">
            <a:spAutoFit/>
          </a:bodyPr>
          <a:lstStyle/>
          <a:p>
            <a:r>
              <a:rPr lang="en-CA" sz="1400">
                <a:latin typeface="Courier New" panose="02070309020205020404" pitchFamily="49" charset="0"/>
                <a:cs typeface="Courier New" panose="02070309020205020404" pitchFamily="49" charset="0"/>
              </a:rPr>
              <a:t>  Pop1        Pop2        Pop3</a:t>
            </a:r>
            <a:endParaRPr lang="en-CA" sz="1400" dirty="0">
              <a:latin typeface="Courier New" panose="02070309020205020404" pitchFamily="49" charset="0"/>
              <a:cs typeface="Courier New" panose="02070309020205020404" pitchFamily="49" charset="0"/>
            </a:endParaRPr>
          </a:p>
          <a:p>
            <a:r>
              <a:rPr lang="en-CA" sz="1400">
                <a:latin typeface="Courier New" panose="02070309020205020404" pitchFamily="49" charset="0"/>
                <a:cs typeface="Courier New" panose="02070309020205020404" pitchFamily="49" charset="0"/>
              </a:rPr>
              <a:t>A ACCGCTTAGC  ATCACGTCGC  GCTGGTAAGC</a:t>
            </a:r>
            <a:endParaRPr lang="en-CA" sz="1400" dirty="0">
              <a:latin typeface="Courier New" panose="02070309020205020404" pitchFamily="49" charset="0"/>
              <a:cs typeface="Courier New" panose="02070309020205020404" pitchFamily="49" charset="0"/>
            </a:endParaRPr>
          </a:p>
          <a:p>
            <a:r>
              <a:rPr lang="en-CA" sz="1400">
                <a:latin typeface="Courier New" panose="02070309020205020404" pitchFamily="49" charset="0"/>
                <a:cs typeface="Courier New" panose="02070309020205020404" pitchFamily="49" charset="0"/>
              </a:rPr>
              <a:t>B AC</a:t>
            </a:r>
            <a:r>
              <a:rPr lang="en-CA" sz="1400">
                <a:solidFill>
                  <a:srgbClr val="FF0000"/>
                </a:solidFill>
                <a:latin typeface="Courier New" panose="02070309020205020404" pitchFamily="49" charset="0"/>
                <a:cs typeface="Courier New" panose="02070309020205020404" pitchFamily="49" charset="0"/>
              </a:rPr>
              <a:t>T</a:t>
            </a:r>
            <a:r>
              <a:rPr lang="en-CA" sz="1400">
                <a:latin typeface="Courier New" panose="02070309020205020404" pitchFamily="49" charset="0"/>
                <a:cs typeface="Courier New" panose="02070309020205020404" pitchFamily="49" charset="0"/>
              </a:rPr>
              <a:t>GCTTAGC  ATC</a:t>
            </a:r>
            <a:r>
              <a:rPr lang="en-CA" sz="1400">
                <a:solidFill>
                  <a:srgbClr val="FF0000"/>
                </a:solidFill>
                <a:latin typeface="Courier New" panose="02070309020205020404" pitchFamily="49" charset="0"/>
                <a:cs typeface="Courier New" panose="02070309020205020404" pitchFamily="49" charset="0"/>
              </a:rPr>
              <a:t>G</a:t>
            </a:r>
            <a:r>
              <a:rPr lang="en-CA" sz="1400">
                <a:latin typeface="Courier New" panose="02070309020205020404" pitchFamily="49" charset="0"/>
                <a:cs typeface="Courier New" panose="02070309020205020404" pitchFamily="49" charset="0"/>
              </a:rPr>
              <a:t>CGTCGC  GCTGG</a:t>
            </a:r>
            <a:r>
              <a:rPr lang="en-CA" sz="1400">
                <a:solidFill>
                  <a:srgbClr val="FF0000"/>
                </a:solidFill>
                <a:latin typeface="Courier New" panose="02070309020205020404" pitchFamily="49" charset="0"/>
                <a:cs typeface="Courier New" panose="02070309020205020404" pitchFamily="49" charset="0"/>
              </a:rPr>
              <a:t>C</a:t>
            </a:r>
            <a:r>
              <a:rPr lang="en-CA" sz="1400">
                <a:latin typeface="Courier New" panose="02070309020205020404" pitchFamily="49" charset="0"/>
                <a:cs typeface="Courier New" panose="02070309020205020404" pitchFamily="49" charset="0"/>
              </a:rPr>
              <a:t>AAGC</a:t>
            </a:r>
            <a:endParaRPr lang="en-CA" sz="1400" dirty="0">
              <a:latin typeface="Courier New" panose="02070309020205020404" pitchFamily="49" charset="0"/>
              <a:cs typeface="Courier New" panose="02070309020205020404" pitchFamily="49" charset="0"/>
            </a:endParaRPr>
          </a:p>
          <a:p>
            <a:r>
              <a:rPr lang="en-CA" sz="1400">
                <a:latin typeface="Courier New" panose="02070309020205020404" pitchFamily="49" charset="0"/>
                <a:cs typeface="Courier New" panose="02070309020205020404" pitchFamily="49" charset="0"/>
              </a:rPr>
              <a:t>C ACC</a:t>
            </a:r>
            <a:r>
              <a:rPr lang="en-CA" sz="1400">
                <a:solidFill>
                  <a:srgbClr val="FF0000"/>
                </a:solidFill>
                <a:latin typeface="Courier New" panose="02070309020205020404" pitchFamily="49" charset="0"/>
                <a:cs typeface="Courier New" panose="02070309020205020404" pitchFamily="49" charset="0"/>
              </a:rPr>
              <a:t>A</a:t>
            </a:r>
            <a:r>
              <a:rPr lang="en-CA" sz="1400">
                <a:latin typeface="Courier New" panose="02070309020205020404" pitchFamily="49" charset="0"/>
                <a:cs typeface="Courier New" panose="02070309020205020404" pitchFamily="49" charset="0"/>
              </a:rPr>
              <a:t>CTTAGC  ATCACGTCGC  GCT</a:t>
            </a:r>
            <a:r>
              <a:rPr lang="en-CA" sz="1400">
                <a:solidFill>
                  <a:srgbClr val="FF0000"/>
                </a:solidFill>
                <a:latin typeface="Courier New" panose="02070309020205020404" pitchFamily="49" charset="0"/>
                <a:cs typeface="Courier New" panose="02070309020205020404" pitchFamily="49" charset="0"/>
              </a:rPr>
              <a:t>A</a:t>
            </a:r>
            <a:r>
              <a:rPr lang="en-CA" sz="1400">
                <a:latin typeface="Courier New" panose="02070309020205020404" pitchFamily="49" charset="0"/>
                <a:cs typeface="Courier New" panose="02070309020205020404" pitchFamily="49" charset="0"/>
              </a:rPr>
              <a:t>GTA</a:t>
            </a:r>
            <a:r>
              <a:rPr lang="en-CA" sz="1400">
                <a:solidFill>
                  <a:srgbClr val="FF0000"/>
                </a:solidFill>
                <a:latin typeface="Courier New" panose="02070309020205020404" pitchFamily="49" charset="0"/>
                <a:cs typeface="Courier New" panose="02070309020205020404" pitchFamily="49" charset="0"/>
              </a:rPr>
              <a:t>G</a:t>
            </a:r>
            <a:r>
              <a:rPr lang="en-CA" sz="1400">
                <a:latin typeface="Courier New" panose="02070309020205020404" pitchFamily="49" charset="0"/>
                <a:cs typeface="Courier New" panose="02070309020205020404" pitchFamily="49" charset="0"/>
              </a:rPr>
              <a:t>GC</a:t>
            </a:r>
          </a:p>
        </p:txBody>
      </p:sp>
      <p:sp>
        <p:nvSpPr>
          <p:cNvPr id="10" name="TextBox 9"/>
          <p:cNvSpPr txBox="1"/>
          <p:nvPr/>
        </p:nvSpPr>
        <p:spPr>
          <a:xfrm>
            <a:off x="407301" y="1063487"/>
            <a:ext cx="8279499" cy="1077218"/>
          </a:xfrm>
          <a:prstGeom prst="rect">
            <a:avLst/>
          </a:prstGeom>
          <a:noFill/>
        </p:spPr>
        <p:txBody>
          <a:bodyPr wrap="square" rtlCol="0">
            <a:spAutoFit/>
          </a:bodyPr>
          <a:lstStyle/>
          <a:p>
            <a:r>
              <a:rPr lang="en-US" sz="1600" dirty="0"/>
              <a:t>We sampled three sequences (A, B and C) from each of three populations (Pop1, Pop2 and Pop3). We have already computed nucleotide diversity </a:t>
            </a:r>
            <a:r>
              <a:rPr lang="en-US" sz="1600" dirty="0">
                <a:sym typeface="Symbol" panose="05050102010706020507" pitchFamily="18" charset="2"/>
              </a:rPr>
              <a:t> for the three sequences from the first population (See detail in the previous slide). Now you calculate</a:t>
            </a:r>
            <a:r>
              <a:rPr lang="en-US" sz="1600" dirty="0"/>
              <a:t> </a:t>
            </a:r>
            <a:r>
              <a:rPr lang="en-US" sz="1600" dirty="0">
                <a:sym typeface="Symbol" panose="05050102010706020507" pitchFamily="18" charset="2"/>
              </a:rPr>
              <a:t> for the three sequences from Pop2 and Pop3, respectively. You do not need to submit.</a:t>
            </a:r>
            <a:endParaRPr lang="en-US" sz="1600" dirty="0"/>
          </a:p>
        </p:txBody>
      </p:sp>
      <mc:AlternateContent xmlns:mc="http://schemas.openxmlformats.org/markup-compatibility/2006">
        <mc:Choice xmlns:a14="http://schemas.microsoft.com/office/drawing/2010/main" Requires="a14">
          <p:sp>
            <p:nvSpPr>
              <p:cNvPr id="13" name="TextBox 12"/>
              <p:cNvSpPr txBox="1"/>
              <p:nvPr/>
            </p:nvSpPr>
            <p:spPr>
              <a:xfrm>
                <a:off x="4434882" y="2188355"/>
                <a:ext cx="4629605" cy="4305409"/>
              </a:xfrm>
              <a:prstGeom prst="rect">
                <a:avLst/>
              </a:prstGeom>
              <a:noFill/>
            </p:spPr>
            <p:txBody>
              <a:bodyPr wrap="square" rtlCol="0">
                <a:spAutoFit/>
              </a:bodyPr>
              <a:lstStyle/>
              <a:p>
                <a:r>
                  <a:rPr lang="en-US" sz="1400" dirty="0"/>
                  <a:t>Suppose you have sampled 100 sequences of 30 </a:t>
                </a:r>
                <a:r>
                  <a:rPr lang="en-US" sz="1400" dirty="0" err="1"/>
                  <a:t>nt</a:t>
                </a:r>
                <a:r>
                  <a:rPr lang="en-US" sz="1400" dirty="0"/>
                  <a:t> from a population. Only 3 sequences (A, B and C shown below) are unique. There are 20 sequences identical to A, 30 identical to B, and 50 identical to C. How to compute </a:t>
                </a:r>
                <a:r>
                  <a:rPr lang="el-GR" sz="1400" dirty="0"/>
                  <a:t>π</a:t>
                </a:r>
                <a:r>
                  <a:rPr lang="en-US" sz="1400" dirty="0"/>
                  <a:t>?</a:t>
                </a:r>
              </a:p>
              <a:p>
                <a:endParaRPr lang="en-US" sz="1400" dirty="0"/>
              </a:p>
              <a:p>
                <a:r>
                  <a:rPr lang="en-CA" sz="1400" dirty="0">
                    <a:latin typeface="Courier New" panose="02070309020205020404" pitchFamily="49" charset="0"/>
                    <a:cs typeface="Courier New" panose="02070309020205020404" pitchFamily="49" charset="0"/>
                  </a:rPr>
                  <a:t>A ACCGCTTAGCATCACGTCGCGCTGGTAAGC</a:t>
                </a:r>
              </a:p>
              <a:p>
                <a:r>
                  <a:rPr lang="en-CA" sz="1400" dirty="0">
                    <a:latin typeface="Courier New" panose="02070309020205020404" pitchFamily="49" charset="0"/>
                    <a:cs typeface="Courier New" panose="02070309020205020404" pitchFamily="49" charset="0"/>
                  </a:rPr>
                  <a:t>B AC</a:t>
                </a:r>
                <a:r>
                  <a:rPr lang="en-CA" sz="1400" dirty="0">
                    <a:solidFill>
                      <a:srgbClr val="FF0000"/>
                    </a:solidFill>
                    <a:latin typeface="Courier New" panose="02070309020205020404" pitchFamily="49" charset="0"/>
                    <a:cs typeface="Courier New" panose="02070309020205020404" pitchFamily="49" charset="0"/>
                  </a:rPr>
                  <a:t>T</a:t>
                </a:r>
                <a:r>
                  <a:rPr lang="en-CA" sz="1400" dirty="0">
                    <a:latin typeface="Courier New" panose="02070309020205020404" pitchFamily="49" charset="0"/>
                    <a:cs typeface="Courier New" panose="02070309020205020404" pitchFamily="49" charset="0"/>
                  </a:rPr>
                  <a:t>GCTTAGCATC</a:t>
                </a:r>
                <a:r>
                  <a:rPr lang="en-CA" sz="1400" dirty="0">
                    <a:solidFill>
                      <a:srgbClr val="FF0000"/>
                    </a:solidFill>
                    <a:latin typeface="Courier New" panose="02070309020205020404" pitchFamily="49" charset="0"/>
                    <a:cs typeface="Courier New" panose="02070309020205020404" pitchFamily="49" charset="0"/>
                  </a:rPr>
                  <a:t>G</a:t>
                </a:r>
                <a:r>
                  <a:rPr lang="en-CA" sz="1400" dirty="0">
                    <a:latin typeface="Courier New" panose="02070309020205020404" pitchFamily="49" charset="0"/>
                    <a:cs typeface="Courier New" panose="02070309020205020404" pitchFamily="49" charset="0"/>
                  </a:rPr>
                  <a:t>CGTCGCGCTGG</a:t>
                </a:r>
                <a:r>
                  <a:rPr lang="en-CA" sz="1400" dirty="0">
                    <a:solidFill>
                      <a:srgbClr val="FF0000"/>
                    </a:solidFill>
                    <a:latin typeface="Courier New" panose="02070309020205020404" pitchFamily="49" charset="0"/>
                    <a:cs typeface="Courier New" panose="02070309020205020404" pitchFamily="49" charset="0"/>
                  </a:rPr>
                  <a:t>C</a:t>
                </a:r>
                <a:r>
                  <a:rPr lang="en-CA" sz="1400" dirty="0">
                    <a:latin typeface="Courier New" panose="02070309020205020404" pitchFamily="49" charset="0"/>
                    <a:cs typeface="Courier New" panose="02070309020205020404" pitchFamily="49" charset="0"/>
                  </a:rPr>
                  <a:t>AAGC</a:t>
                </a:r>
              </a:p>
              <a:p>
                <a:r>
                  <a:rPr lang="en-CA" sz="1400" dirty="0">
                    <a:latin typeface="Courier New" panose="02070309020205020404" pitchFamily="49" charset="0"/>
                    <a:cs typeface="Courier New" panose="02070309020205020404" pitchFamily="49" charset="0"/>
                  </a:rPr>
                  <a:t>C ACC</a:t>
                </a:r>
                <a:r>
                  <a:rPr lang="en-CA" sz="1400" dirty="0">
                    <a:solidFill>
                      <a:srgbClr val="FF0000"/>
                    </a:solidFill>
                    <a:latin typeface="Courier New" panose="02070309020205020404" pitchFamily="49" charset="0"/>
                    <a:cs typeface="Courier New" panose="02070309020205020404" pitchFamily="49" charset="0"/>
                  </a:rPr>
                  <a:t>A</a:t>
                </a:r>
                <a:r>
                  <a:rPr lang="en-CA" sz="1400" dirty="0">
                    <a:latin typeface="Courier New" panose="02070309020205020404" pitchFamily="49" charset="0"/>
                    <a:cs typeface="Courier New" panose="02070309020205020404" pitchFamily="49" charset="0"/>
                  </a:rPr>
                  <a:t>CTTAGCATCACGTCGCGCT</a:t>
                </a:r>
                <a:r>
                  <a:rPr lang="en-CA" sz="1400" dirty="0">
                    <a:solidFill>
                      <a:srgbClr val="FF0000"/>
                    </a:solidFill>
                    <a:latin typeface="Courier New" panose="02070309020205020404" pitchFamily="49" charset="0"/>
                    <a:cs typeface="Courier New" panose="02070309020205020404" pitchFamily="49" charset="0"/>
                  </a:rPr>
                  <a:t>A</a:t>
                </a:r>
                <a:r>
                  <a:rPr lang="en-CA" sz="1400" dirty="0">
                    <a:latin typeface="Courier New" panose="02070309020205020404" pitchFamily="49" charset="0"/>
                    <a:cs typeface="Courier New" panose="02070309020205020404" pitchFamily="49" charset="0"/>
                  </a:rPr>
                  <a:t>GTA</a:t>
                </a:r>
                <a:r>
                  <a:rPr lang="en-CA" sz="1400" dirty="0">
                    <a:solidFill>
                      <a:srgbClr val="FF0000"/>
                    </a:solidFill>
                    <a:latin typeface="Courier New" panose="02070309020205020404" pitchFamily="49" charset="0"/>
                    <a:cs typeface="Courier New" panose="02070309020205020404" pitchFamily="49" charset="0"/>
                  </a:rPr>
                  <a:t>G</a:t>
                </a:r>
                <a:r>
                  <a:rPr lang="en-CA" sz="1400" dirty="0">
                    <a:latin typeface="Courier New" panose="02070309020205020404" pitchFamily="49" charset="0"/>
                    <a:cs typeface="Courier New" panose="02070309020205020404" pitchFamily="49" charset="0"/>
                  </a:rPr>
                  <a:t>GC</a:t>
                </a:r>
              </a:p>
              <a:p>
                <a:endParaRPr lang="en-CA" sz="1400" dirty="0">
                  <a:latin typeface="Courier New" panose="02070309020205020404" pitchFamily="49" charset="0"/>
                  <a:cs typeface="Courier New" panose="02070309020205020404" pitchFamily="49" charset="0"/>
                </a:endParaRPr>
              </a:p>
              <a:p>
                <a:r>
                  <a:rPr lang="en-US" sz="1400" dirty="0"/>
                  <a:t>There would be 100*99/2 (=4950) pairwise comparisons and 4950 </a:t>
                </a:r>
                <a:r>
                  <a:rPr lang="en-US" sz="1400" dirty="0">
                    <a:sym typeface="Symbol" panose="05050102010706020507" pitchFamily="18" charset="2"/>
                  </a:rPr>
                  <a:t></a:t>
                </a:r>
                <a:r>
                  <a:rPr lang="en-US" sz="1400" baseline="-25000" dirty="0" err="1">
                    <a:sym typeface="Symbol" panose="05050102010706020507" pitchFamily="18" charset="2"/>
                  </a:rPr>
                  <a:t>ij</a:t>
                </a:r>
                <a:r>
                  <a:rPr lang="en-US" sz="1400" dirty="0">
                    <a:sym typeface="Symbol" panose="05050102010706020507" pitchFamily="18" charset="2"/>
                  </a:rPr>
                  <a:t> values. Are you going to compute all these </a:t>
                </a:r>
                <a:r>
                  <a:rPr lang="en-US" sz="1400" baseline="-25000" dirty="0" err="1">
                    <a:sym typeface="Symbol" panose="05050102010706020507" pitchFamily="18" charset="2"/>
                  </a:rPr>
                  <a:t>ij</a:t>
                </a:r>
                <a:r>
                  <a:rPr lang="en-US" sz="1400" dirty="0">
                    <a:sym typeface="Symbol" panose="05050102010706020507" pitchFamily="18" charset="2"/>
                  </a:rPr>
                  <a:t> values, summing them up and then divide by 4950 to get ?</a:t>
                </a:r>
              </a:p>
              <a:p>
                <a:endParaRPr lang="en-US" sz="1400" dirty="0">
                  <a:sym typeface="Symbol" panose="05050102010706020507" pitchFamily="18" charset="2"/>
                </a:endParaRPr>
              </a:p>
              <a:p>
                <a:r>
                  <a:rPr lang="en-US" sz="1400" dirty="0">
                    <a:sym typeface="Symbol" panose="05050102010706020507" pitchFamily="18" charset="2"/>
                  </a:rPr>
                  <a:t>Note that we have 3 unique alleles (A, B, and C) with allele frequencies </a:t>
                </a:r>
                <a14:m>
                  <m:oMath xmlns:m="http://schemas.openxmlformats.org/officeDocument/2006/math">
                    <m:sSub>
                      <m:sSubPr>
                        <m:ctrlPr>
                          <a:rPr lang="en-US" sz="1400" b="0" i="1" smtClean="0">
                            <a:latin typeface="Cambria Math" panose="02040503050406030204" pitchFamily="18" charset="0"/>
                            <a:sym typeface="Symbol" panose="05050102010706020507" pitchFamily="18" charset="2"/>
                          </a:rPr>
                        </m:ctrlPr>
                      </m:sSubPr>
                      <m:e>
                        <m:r>
                          <a:rPr lang="en-US" sz="1400" b="0" i="1" smtClean="0">
                            <a:latin typeface="Cambria Math" panose="02040503050406030204" pitchFamily="18" charset="0"/>
                            <a:sym typeface="Symbol" panose="05050102010706020507" pitchFamily="18" charset="2"/>
                          </a:rPr>
                          <m:t>𝑝</m:t>
                        </m:r>
                      </m:e>
                      <m:sub>
                        <m:r>
                          <a:rPr lang="en-US" sz="1400" b="0" i="1" smtClean="0">
                            <a:latin typeface="Cambria Math" panose="02040503050406030204" pitchFamily="18" charset="0"/>
                            <a:sym typeface="Symbol" panose="05050102010706020507" pitchFamily="18" charset="2"/>
                          </a:rPr>
                          <m:t>𝐴</m:t>
                        </m:r>
                      </m:sub>
                    </m:sSub>
                    <m:r>
                      <a:rPr lang="en-US" sz="1400" b="0" i="1" smtClean="0">
                        <a:latin typeface="Cambria Math" panose="02040503050406030204" pitchFamily="18" charset="0"/>
                        <a:sym typeface="Symbol" panose="05050102010706020507" pitchFamily="18" charset="2"/>
                      </a:rPr>
                      <m:t>=</m:t>
                    </m:r>
                    <m:f>
                      <m:fPr>
                        <m:ctrlPr>
                          <a:rPr lang="en-US" sz="1400" b="0" i="1" smtClean="0">
                            <a:latin typeface="Cambria Math" panose="02040503050406030204" pitchFamily="18" charset="0"/>
                            <a:sym typeface="Symbol" panose="05050102010706020507" pitchFamily="18" charset="2"/>
                          </a:rPr>
                        </m:ctrlPr>
                      </m:fPr>
                      <m:num>
                        <m:r>
                          <a:rPr lang="en-US" sz="1400" b="0" i="1" smtClean="0">
                            <a:latin typeface="Cambria Math" panose="02040503050406030204" pitchFamily="18" charset="0"/>
                            <a:sym typeface="Symbol" panose="05050102010706020507" pitchFamily="18" charset="2"/>
                          </a:rPr>
                          <m:t>20</m:t>
                        </m:r>
                      </m:num>
                      <m:den>
                        <m:r>
                          <a:rPr lang="en-CA" sz="1400" b="0" i="1" smtClean="0">
                            <a:latin typeface="Cambria Math" panose="02040503050406030204" pitchFamily="18" charset="0"/>
                            <a:sym typeface="Symbol" panose="05050102010706020507" pitchFamily="18" charset="2"/>
                          </a:rPr>
                          <m:t>1</m:t>
                        </m:r>
                        <m:r>
                          <a:rPr lang="en-US" sz="1400" b="0" i="1" smtClean="0">
                            <a:latin typeface="Cambria Math" panose="02040503050406030204" pitchFamily="18" charset="0"/>
                            <a:sym typeface="Symbol" panose="05050102010706020507" pitchFamily="18" charset="2"/>
                          </a:rPr>
                          <m:t>00</m:t>
                        </m:r>
                      </m:den>
                    </m:f>
                    <m:r>
                      <a:rPr lang="en-US" sz="1400" b="0" i="1" smtClean="0">
                        <a:latin typeface="Cambria Math" panose="02040503050406030204" pitchFamily="18" charset="0"/>
                        <a:sym typeface="Symbol" panose="05050102010706020507" pitchFamily="18" charset="2"/>
                      </a:rPr>
                      <m:t>,</m:t>
                    </m:r>
                    <m:sSub>
                      <m:sSubPr>
                        <m:ctrlPr>
                          <a:rPr lang="en-US" sz="1400" b="0" i="1" smtClean="0">
                            <a:latin typeface="Cambria Math" panose="02040503050406030204" pitchFamily="18" charset="0"/>
                            <a:sym typeface="Symbol" panose="05050102010706020507" pitchFamily="18" charset="2"/>
                          </a:rPr>
                        </m:ctrlPr>
                      </m:sSubPr>
                      <m:e>
                        <m:r>
                          <a:rPr lang="en-US" sz="1400" b="0" i="1" smtClean="0">
                            <a:latin typeface="Cambria Math" panose="02040503050406030204" pitchFamily="18" charset="0"/>
                            <a:sym typeface="Symbol" panose="05050102010706020507" pitchFamily="18" charset="2"/>
                          </a:rPr>
                          <m:t>𝑝</m:t>
                        </m:r>
                      </m:e>
                      <m:sub>
                        <m:r>
                          <a:rPr lang="en-US" sz="1400" b="0" i="1" smtClean="0">
                            <a:latin typeface="Cambria Math" panose="02040503050406030204" pitchFamily="18" charset="0"/>
                            <a:sym typeface="Symbol" panose="05050102010706020507" pitchFamily="18" charset="2"/>
                          </a:rPr>
                          <m:t>𝐵</m:t>
                        </m:r>
                      </m:sub>
                    </m:sSub>
                    <m:r>
                      <a:rPr lang="en-US" sz="1400" b="0" i="1" smtClean="0">
                        <a:latin typeface="Cambria Math" panose="02040503050406030204" pitchFamily="18" charset="0"/>
                        <a:sym typeface="Symbol" panose="05050102010706020507" pitchFamily="18" charset="2"/>
                      </a:rPr>
                      <m:t>=</m:t>
                    </m:r>
                    <m:f>
                      <m:fPr>
                        <m:ctrlPr>
                          <a:rPr lang="en-US" sz="1400" b="0" i="1" smtClean="0">
                            <a:latin typeface="Cambria Math" panose="02040503050406030204" pitchFamily="18" charset="0"/>
                            <a:sym typeface="Symbol" panose="05050102010706020507" pitchFamily="18" charset="2"/>
                          </a:rPr>
                        </m:ctrlPr>
                      </m:fPr>
                      <m:num>
                        <m:r>
                          <a:rPr lang="en-US" sz="1400" b="0" i="1" smtClean="0">
                            <a:latin typeface="Cambria Math" panose="02040503050406030204" pitchFamily="18" charset="0"/>
                            <a:sym typeface="Symbol" panose="05050102010706020507" pitchFamily="18" charset="2"/>
                          </a:rPr>
                          <m:t>30</m:t>
                        </m:r>
                      </m:num>
                      <m:den>
                        <m:r>
                          <a:rPr lang="en-US" sz="1400" b="0" i="1" smtClean="0">
                            <a:latin typeface="Cambria Math" panose="02040503050406030204" pitchFamily="18" charset="0"/>
                            <a:sym typeface="Symbol" panose="05050102010706020507" pitchFamily="18" charset="2"/>
                          </a:rPr>
                          <m:t>100</m:t>
                        </m:r>
                      </m:den>
                    </m:f>
                    <m:r>
                      <a:rPr lang="en-US" sz="1400" b="0" i="1" smtClean="0">
                        <a:latin typeface="Cambria Math" panose="02040503050406030204" pitchFamily="18" charset="0"/>
                        <a:sym typeface="Symbol" panose="05050102010706020507" pitchFamily="18" charset="2"/>
                      </a:rPr>
                      <m:t>;</m:t>
                    </m:r>
                    <m:sSub>
                      <m:sSubPr>
                        <m:ctrlPr>
                          <a:rPr lang="en-US" sz="1400" b="0" i="1" smtClean="0">
                            <a:latin typeface="Cambria Math" panose="02040503050406030204" pitchFamily="18" charset="0"/>
                            <a:sym typeface="Symbol" panose="05050102010706020507" pitchFamily="18" charset="2"/>
                          </a:rPr>
                        </m:ctrlPr>
                      </m:sSubPr>
                      <m:e>
                        <m:r>
                          <a:rPr lang="en-US" sz="1400" b="0" i="1" smtClean="0">
                            <a:latin typeface="Cambria Math" panose="02040503050406030204" pitchFamily="18" charset="0"/>
                            <a:sym typeface="Symbol" panose="05050102010706020507" pitchFamily="18" charset="2"/>
                          </a:rPr>
                          <m:t>𝑝</m:t>
                        </m:r>
                      </m:e>
                      <m:sub>
                        <m:r>
                          <a:rPr lang="en-US" sz="1400" b="0" i="1" smtClean="0">
                            <a:latin typeface="Cambria Math" panose="02040503050406030204" pitchFamily="18" charset="0"/>
                            <a:sym typeface="Symbol" panose="05050102010706020507" pitchFamily="18" charset="2"/>
                          </a:rPr>
                          <m:t>𝐶</m:t>
                        </m:r>
                      </m:sub>
                    </m:sSub>
                    <m:r>
                      <a:rPr lang="en-US" sz="1400" b="0" i="1" smtClean="0">
                        <a:latin typeface="Cambria Math" panose="02040503050406030204" pitchFamily="18" charset="0"/>
                        <a:sym typeface="Symbol" panose="05050102010706020507" pitchFamily="18" charset="2"/>
                      </a:rPr>
                      <m:t>=</m:t>
                    </m:r>
                    <m:f>
                      <m:fPr>
                        <m:ctrlPr>
                          <a:rPr lang="en-US" sz="1400" b="0" i="1" smtClean="0">
                            <a:latin typeface="Cambria Math" panose="02040503050406030204" pitchFamily="18" charset="0"/>
                            <a:sym typeface="Symbol" panose="05050102010706020507" pitchFamily="18" charset="2"/>
                          </a:rPr>
                        </m:ctrlPr>
                      </m:fPr>
                      <m:num>
                        <m:r>
                          <a:rPr lang="en-US" sz="1400" b="0" i="1" smtClean="0">
                            <a:latin typeface="Cambria Math" panose="02040503050406030204" pitchFamily="18" charset="0"/>
                            <a:sym typeface="Symbol" panose="05050102010706020507" pitchFamily="18" charset="2"/>
                          </a:rPr>
                          <m:t>50</m:t>
                        </m:r>
                      </m:num>
                      <m:den>
                        <m:r>
                          <a:rPr lang="en-US" sz="1400" b="0" i="1" smtClean="0">
                            <a:latin typeface="Cambria Math" panose="02040503050406030204" pitchFamily="18" charset="0"/>
                            <a:sym typeface="Symbol" panose="05050102010706020507" pitchFamily="18" charset="2"/>
                          </a:rPr>
                          <m:t>100</m:t>
                        </m:r>
                      </m:den>
                    </m:f>
                  </m:oMath>
                </a14:m>
                <a:r>
                  <a:rPr lang="en-US" sz="1400" dirty="0">
                    <a:sym typeface="Symbol" panose="05050102010706020507" pitchFamily="18" charset="2"/>
                  </a:rPr>
                  <a:t>, so only 3 pairwise comparisons (</a:t>
                </a:r>
                <a:r>
                  <a:rPr lang="el-GR" sz="1400" dirty="0">
                    <a:sym typeface="Symbol" panose="05050102010706020507" pitchFamily="18" charset="2"/>
                  </a:rPr>
                  <a:t>π</a:t>
                </a:r>
                <a:r>
                  <a:rPr lang="en-US" sz="1400" baseline="-25000" dirty="0">
                    <a:sym typeface="Symbol" panose="05050102010706020507" pitchFamily="18" charset="2"/>
                  </a:rPr>
                  <a:t>AB</a:t>
                </a:r>
                <a:r>
                  <a:rPr lang="en-US" sz="1400" dirty="0">
                    <a:sym typeface="Symbol" panose="05050102010706020507" pitchFamily="18" charset="2"/>
                  </a:rPr>
                  <a:t>, </a:t>
                </a:r>
                <a:r>
                  <a:rPr lang="el-GR" sz="1400" dirty="0">
                    <a:sym typeface="Symbol" panose="05050102010706020507" pitchFamily="18" charset="2"/>
                  </a:rPr>
                  <a:t>π</a:t>
                </a:r>
                <a:r>
                  <a:rPr lang="en-US" sz="1400" baseline="-25000" dirty="0">
                    <a:sym typeface="Symbol" panose="05050102010706020507" pitchFamily="18" charset="2"/>
                  </a:rPr>
                  <a:t>AC</a:t>
                </a:r>
                <a:r>
                  <a:rPr lang="en-US" sz="1400" dirty="0">
                    <a:sym typeface="Symbol" panose="05050102010706020507" pitchFamily="18" charset="2"/>
                  </a:rPr>
                  <a:t>, </a:t>
                </a:r>
                <a:r>
                  <a:rPr lang="el-GR" sz="1400" dirty="0">
                    <a:sym typeface="Symbol" panose="05050102010706020507" pitchFamily="18" charset="2"/>
                  </a:rPr>
                  <a:t>π</a:t>
                </a:r>
                <a:r>
                  <a:rPr lang="en-US" sz="1400" baseline="-25000" dirty="0">
                    <a:sym typeface="Symbol" panose="05050102010706020507" pitchFamily="18" charset="2"/>
                  </a:rPr>
                  <a:t>BC</a:t>
                </a:r>
                <a:r>
                  <a:rPr lang="en-US" sz="1400" dirty="0">
                    <a:sym typeface="Symbol" panose="05050102010706020507" pitchFamily="18" charset="2"/>
                  </a:rPr>
                  <a:t>):</a:t>
                </a:r>
              </a:p>
              <a:p>
                <a:endParaRPr lang="en-US" sz="1400" dirty="0">
                  <a:latin typeface="Courier New" panose="02070309020205020404" pitchFamily="49" charset="0"/>
                  <a:cs typeface="Courier New" panose="02070309020205020404" pitchFamily="49" charset="0"/>
                  <a:sym typeface="Symbol" panose="05050102010706020507" pitchFamily="18" charset="2"/>
                </a:endParaRPr>
              </a:p>
              <a:p>
                <a:pPr/>
                <a14:m>
                  <m:oMathPara xmlns:m="http://schemas.openxmlformats.org/officeDocument/2006/math">
                    <m:oMathParaPr>
                      <m:jc m:val="centerGroup"/>
                    </m:oMathParaPr>
                    <m:oMath xmlns:m="http://schemas.openxmlformats.org/officeDocument/2006/math">
                      <m:r>
                        <a:rPr lang="en-CA" sz="1400" i="1" smtClean="0">
                          <a:latin typeface="Cambria Math" panose="02040503050406030204" pitchFamily="18" charset="0"/>
                          <a:ea typeface="Cambria Math" panose="02040503050406030204" pitchFamily="18" charset="0"/>
                          <a:cs typeface="Courier New" panose="02070309020205020404" pitchFamily="49" charset="0"/>
                        </a:rPr>
                        <m:t>𝜋</m:t>
                      </m:r>
                      <m:r>
                        <a:rPr lang="en-US" sz="1400" b="0" i="1" smtClean="0">
                          <a:latin typeface="Cambria Math" panose="02040503050406030204" pitchFamily="18" charset="0"/>
                          <a:ea typeface="Cambria Math" panose="02040503050406030204" pitchFamily="18" charset="0"/>
                          <a:cs typeface="Courier New" panose="02070309020205020404" pitchFamily="49" charset="0"/>
                        </a:rPr>
                        <m:t>=</m:t>
                      </m:r>
                      <m:f>
                        <m:fPr>
                          <m:ctrlPr>
                            <a:rPr lang="en-CA" sz="1400" i="1">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𝑛</m:t>
                          </m:r>
                        </m:num>
                        <m:den>
                          <m:r>
                            <a:rPr lang="en-US" sz="1400" i="1">
                              <a:latin typeface="Cambria Math" panose="02040503050406030204" pitchFamily="18" charset="0"/>
                              <a:ea typeface="Cambria Math" panose="02040503050406030204" pitchFamily="18" charset="0"/>
                            </a:rPr>
                            <m:t>𝑛</m:t>
                          </m:r>
                          <m:r>
                            <a:rPr lang="en-US" sz="1400" i="1">
                              <a:latin typeface="Cambria Math" panose="02040503050406030204" pitchFamily="18" charset="0"/>
                              <a:ea typeface="Cambria Math" panose="02040503050406030204" pitchFamily="18" charset="0"/>
                            </a:rPr>
                            <m:t>−1</m:t>
                          </m:r>
                        </m:den>
                      </m:f>
                      <m:nary>
                        <m:naryPr>
                          <m:chr m:val="∑"/>
                          <m:limLoc m:val="subSup"/>
                          <m:supHide m:val="on"/>
                          <m:ctrlPr>
                            <a:rPr lang="en-CA" sz="1400" i="1">
                              <a:latin typeface="Cambria Math" panose="02040503050406030204" pitchFamily="18" charset="0"/>
                              <a:ea typeface="Cambria Math" panose="02040503050406030204" pitchFamily="18" charset="0"/>
                            </a:rPr>
                          </m:ctrlPr>
                        </m:naryPr>
                        <m:sub>
                          <m:r>
                            <m:rPr>
                              <m:brk m:alnAt="9"/>
                            </m:rPr>
                            <a:rPr lang="en-CA" sz="1400" i="1">
                              <a:latin typeface="Cambria Math" panose="02040503050406030204" pitchFamily="18" charset="0"/>
                              <a:ea typeface="Cambria Math" panose="02040503050406030204" pitchFamily="18" charset="0"/>
                            </a:rPr>
                            <m:t>𝑖</m:t>
                          </m:r>
                          <m:r>
                            <a:rPr lang="en-CA"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sub>
                        <m:sup/>
                        <m:e>
                          <m:sSub>
                            <m:sSubPr>
                              <m:ctrlPr>
                                <a:rPr lang="en-CA" sz="1400" i="1">
                                  <a:latin typeface="Cambria Math" panose="02040503050406030204" pitchFamily="18" charset="0"/>
                                  <a:ea typeface="Cambria Math" panose="02040503050406030204" pitchFamily="18" charset="0"/>
                                </a:rPr>
                              </m:ctrlPr>
                            </m:sSubPr>
                            <m:e>
                              <m:r>
                                <a:rPr lang="en-CA" sz="1400" b="0" i="1" smtClean="0">
                                  <a:latin typeface="Cambria Math" panose="02040503050406030204" pitchFamily="18" charset="0"/>
                                  <a:ea typeface="Cambria Math" panose="02040503050406030204" pitchFamily="18" charset="0"/>
                                </a:rPr>
                                <m:t>2</m:t>
                              </m:r>
                              <m:r>
                                <a:rPr lang="en-US" sz="1400" i="1">
                                  <a:latin typeface="Cambria Math" panose="02040503050406030204" pitchFamily="18" charset="0"/>
                                  <a:ea typeface="Cambria Math" panose="02040503050406030204" pitchFamily="18" charset="0"/>
                                </a:rPr>
                                <m:t>𝑝</m:t>
                              </m:r>
                            </m:e>
                            <m:sub>
                              <m:r>
                                <a:rPr lang="en-CA" sz="1400" i="1">
                                  <a:latin typeface="Cambria Math" panose="02040503050406030204" pitchFamily="18" charset="0"/>
                                  <a:ea typeface="Cambria Math" panose="02040503050406030204" pitchFamily="18" charset="0"/>
                                </a:rPr>
                                <m:t>𝑖</m:t>
                              </m:r>
                            </m:sub>
                          </m:sSub>
                          <m:sSub>
                            <m:sSubPr>
                              <m:ctrlPr>
                                <a:rPr lang="en-CA"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𝑝</m:t>
                              </m:r>
                            </m:e>
                            <m:sub>
                              <m:r>
                                <a:rPr lang="en-CA" sz="1400" i="1">
                                  <a:latin typeface="Cambria Math" panose="02040503050406030204" pitchFamily="18" charset="0"/>
                                  <a:ea typeface="Cambria Math" panose="02040503050406030204" pitchFamily="18" charset="0"/>
                                </a:rPr>
                                <m:t>𝑗</m:t>
                              </m:r>
                            </m:sub>
                          </m:sSub>
                          <m:sSub>
                            <m:sSubPr>
                              <m:ctrlPr>
                                <a:rPr lang="en-CA" sz="1400" i="1">
                                  <a:latin typeface="Cambria Math" panose="02040503050406030204" pitchFamily="18" charset="0"/>
                                  <a:ea typeface="Cambria Math" panose="02040503050406030204" pitchFamily="18" charset="0"/>
                                </a:rPr>
                              </m:ctrlPr>
                            </m:sSubPr>
                            <m:e>
                              <m:r>
                                <a:rPr lang="en-CA" sz="1400" i="1">
                                  <a:latin typeface="Cambria Math" panose="02040503050406030204" pitchFamily="18" charset="0"/>
                                  <a:ea typeface="Cambria Math" panose="02040503050406030204" pitchFamily="18" charset="0"/>
                                </a:rPr>
                                <m:t>𝜋</m:t>
                              </m:r>
                            </m:e>
                            <m:sub>
                              <m:r>
                                <a:rPr lang="en-CA" sz="1400" i="1">
                                  <a:latin typeface="Cambria Math" panose="02040503050406030204" pitchFamily="18" charset="0"/>
                                  <a:ea typeface="Cambria Math" panose="02040503050406030204" pitchFamily="18" charset="0"/>
                                </a:rPr>
                                <m:t>𝑖𝑗</m:t>
                              </m:r>
                            </m:sub>
                          </m:sSub>
                        </m:e>
                      </m:nary>
                      <m:r>
                        <a:rPr lang="en-CA" sz="1400" b="0" i="1" smtClean="0">
                          <a:latin typeface="Cambria Math" panose="02040503050406030204" pitchFamily="18" charset="0"/>
                          <a:ea typeface="Cambria Math" panose="02040503050406030204" pitchFamily="18" charset="0"/>
                        </a:rPr>
                        <m:t>=0.092929</m:t>
                      </m:r>
                    </m:oMath>
                  </m:oMathPara>
                </a14:m>
                <a:endParaRPr lang="en-CA" sz="1400" dirty="0">
                  <a:latin typeface="Courier New" panose="02070309020205020404" pitchFamily="49" charset="0"/>
                  <a:cs typeface="Courier New" panose="02070309020205020404" pitchFamily="49"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4434882" y="2188355"/>
                <a:ext cx="4629605" cy="4305409"/>
              </a:xfrm>
              <a:prstGeom prst="rect">
                <a:avLst/>
              </a:prstGeom>
              <a:blipFill>
                <a:blip r:embed="rId3"/>
                <a:stretch>
                  <a:fillRect l="-395" t="-283" r="-527" b="-23513"/>
                </a:stretch>
              </a:blipFill>
            </p:spPr>
            <p:txBody>
              <a:bodyPr/>
              <a:lstStyle/>
              <a:p>
                <a:r>
                  <a:rPr lang="en-CA">
                    <a:noFill/>
                  </a:rPr>
                  <a:t> </a:t>
                </a:r>
              </a:p>
            </p:txBody>
          </p:sp>
        </mc:Fallback>
      </mc:AlternateContent>
    </p:spTree>
    <p:extLst>
      <p:ext uri="{BB962C8B-B14F-4D97-AF65-F5344CB8AC3E}">
        <p14:creationId xmlns:p14="http://schemas.microsoft.com/office/powerpoint/2010/main" val="1412701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Indices of genetic variation</a:t>
            </a:r>
            <a:endParaRPr lang="en-US" dirty="0"/>
          </a:p>
        </p:txBody>
      </p:sp>
      <p:sp>
        <p:nvSpPr>
          <p:cNvPr id="8" name="Slide Number Placeholder 7"/>
          <p:cNvSpPr>
            <a:spLocks noGrp="1"/>
          </p:cNvSpPr>
          <p:nvPr>
            <p:ph type="sldNum" sz="quarter" idx="12"/>
          </p:nvPr>
        </p:nvSpPr>
        <p:spPr/>
        <p:txBody>
          <a:bodyPr/>
          <a:lstStyle/>
          <a:p>
            <a:fld id="{5AC1D250-753D-4A48-8FF0-B3F2BCB64F2F}" type="slidenum">
              <a:rPr lang="en-US" smtClean="0"/>
              <a:pPr/>
              <a:t>36</a:t>
            </a:fld>
            <a:endParaRPr lang="en-US"/>
          </a:p>
        </p:txBody>
      </p:sp>
      <mc:AlternateContent xmlns:mc="http://schemas.openxmlformats.org/markup-compatibility/2006">
        <mc:Choice xmlns:a14="http://schemas.microsoft.com/office/drawing/2010/main" Requires="a14">
          <p:sp>
            <p:nvSpPr>
              <p:cNvPr id="13" name="Rectangle 12"/>
              <p:cNvSpPr/>
              <p:nvPr/>
            </p:nvSpPr>
            <p:spPr>
              <a:xfrm>
                <a:off x="430497" y="915977"/>
                <a:ext cx="8146973" cy="3437736"/>
              </a:xfrm>
              <a:prstGeom prst="rect">
                <a:avLst/>
              </a:prstGeom>
            </p:spPr>
            <p:txBody>
              <a:bodyPr wrap="square">
                <a:spAutoFit/>
              </a:bodyPr>
              <a:lstStyle/>
              <a:p>
                <a:pPr marL="342900" indent="-342900">
                  <a:buAutoNum type="arabicPeriod"/>
                </a:pPr>
                <a:r>
                  <a:rPr lang="en-US" dirty="0"/>
                  <a:t>Proportion of polymorphic loci (a polymorphic locus is one with no allele frequency equal to 1)</a:t>
                </a:r>
              </a:p>
              <a:p>
                <a:pPr marL="342900" indent="-342900">
                  <a:buFontTx/>
                  <a:buAutoNum type="arabicPeriod"/>
                </a:pPr>
                <a:r>
                  <a:rPr lang="en-US" dirty="0"/>
                  <a:t>var(p) = </a:t>
                </a:r>
                <a:r>
                  <a:rPr lang="en-US" dirty="0" err="1"/>
                  <a:t>pq</a:t>
                </a:r>
                <a:r>
                  <a:rPr lang="en-US" dirty="0"/>
                  <a:t>/(2N) , </a:t>
                </a:r>
                <a:r>
                  <a:rPr lang="en-US" dirty="0">
                    <a:solidFill>
                      <a:srgbClr val="FF0000"/>
                    </a:solidFill>
                  </a:rPr>
                  <a:t>good for a locus with only 2 alleles with p and q not close to 1 or 0, and large N.</a:t>
                </a:r>
                <a:endParaRPr lang="en-US" dirty="0"/>
              </a:p>
              <a:p>
                <a:pPr marL="342900" indent="-342900">
                  <a:buAutoNum type="arabicPeriod"/>
                </a:pPr>
                <a:r>
                  <a:rPr lang="en-US" dirty="0"/>
                  <a:t>Shannon entropy: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𝑝</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 </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fNa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e>
                        </m:func>
                      </m:e>
                    </m:nary>
                  </m:oMath>
                </a14:m>
                <a:r>
                  <a:rPr lang="en-US" dirty="0"/>
                  <a:t> (Note logarithm with base of 2. </a:t>
                </a:r>
                <a:r>
                  <a:rPr lang="en-US" i="1" dirty="0"/>
                  <a:t>p</a:t>
                </a:r>
                <a:r>
                  <a:rPr lang="en-US" i="1" baseline="-25000" dirty="0"/>
                  <a:t>i</a:t>
                </a:r>
                <a:r>
                  <a:rPr lang="en-US" i="1" dirty="0"/>
                  <a:t> </a:t>
                </a:r>
                <a:r>
                  <a:rPr lang="en-US" dirty="0"/>
                  <a:t>values equal to 0 are omitted in calculation)</a:t>
                </a:r>
              </a:p>
              <a:p>
                <a:pPr marL="342900" indent="-342900">
                  <a:buAutoNum type="arabicPeriod"/>
                </a:pPr>
                <a:r>
                  <a:rPr lang="en-US" dirty="0" err="1"/>
                  <a:t>Nucletide</a:t>
                </a:r>
                <a:r>
                  <a:rPr lang="en-US" dirty="0"/>
                  <a:t> diversity </a:t>
                </a:r>
                <a:r>
                  <a:rPr lang="en-US" i="1" dirty="0">
                    <a:sym typeface="Symbol" panose="05050102010706020507" pitchFamily="18" charset="2"/>
                  </a:rPr>
                  <a:t></a:t>
                </a:r>
                <a:endParaRPr lang="en-US" dirty="0">
                  <a:sym typeface="Symbol" panose="05050102010706020507" pitchFamily="18" charset="2"/>
                </a:endParaRPr>
              </a:p>
              <a:p>
                <a:endParaRPr lang="en-US" dirty="0">
                  <a:sym typeface="Symbol" panose="05050102010706020507" pitchFamily="18" charset="2"/>
                </a:endParaRPr>
              </a:p>
              <a:p>
                <a:r>
                  <a:rPr lang="en-US" dirty="0">
                    <a:sym typeface="Symbol" panose="05050102010706020507" pitchFamily="18" charset="2"/>
                  </a:rPr>
                  <a:t>All </a:t>
                </a:r>
                <a:r>
                  <a:rPr lang="en-US" dirty="0"/>
                  <a:t>these indices are based on allele or nucleotide frequencies.</a:t>
                </a:r>
              </a:p>
              <a:p>
                <a:endParaRPr lang="en-US" dirty="0">
                  <a:sym typeface="Symbol" panose="05050102010706020507" pitchFamily="18" charset="2"/>
                </a:endParaRPr>
              </a:p>
              <a:p>
                <a:r>
                  <a:rPr lang="en-US" dirty="0">
                    <a:sym typeface="Symbol" panose="05050102010706020507" pitchFamily="18" charset="2"/>
                  </a:rPr>
                  <a:t>If we sample a locus with two alleles in two populations (Pop1 and Pop2) and obtain the following data:</a:t>
                </a:r>
              </a:p>
            </p:txBody>
          </p:sp>
        </mc:Choice>
        <mc:Fallback>
          <p:sp>
            <p:nvSpPr>
              <p:cNvPr id="13" name="Rectangle 12"/>
              <p:cNvSpPr>
                <a:spLocks noRot="1" noChangeAspect="1" noMove="1" noResize="1" noEditPoints="1" noAdjustHandles="1" noChangeArrowheads="1" noChangeShapeType="1" noTextEdit="1"/>
              </p:cNvSpPr>
              <p:nvPr/>
            </p:nvSpPr>
            <p:spPr>
              <a:xfrm>
                <a:off x="430497" y="915977"/>
                <a:ext cx="8146973" cy="3437736"/>
              </a:xfrm>
              <a:prstGeom prst="rect">
                <a:avLst/>
              </a:prstGeom>
              <a:blipFill>
                <a:blip r:embed="rId3"/>
                <a:stretch>
                  <a:fillRect l="-674" t="-887" b="-1950"/>
                </a:stretch>
              </a:blipFill>
            </p:spPr>
            <p:txBody>
              <a:bodyPr/>
              <a:lstStyle/>
              <a:p>
                <a:r>
                  <a:rPr lang="en-CA">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393627934"/>
              </p:ext>
            </p:extLst>
          </p:nvPr>
        </p:nvGraphicFramePr>
        <p:xfrm>
          <a:off x="566530" y="4344794"/>
          <a:ext cx="2062036" cy="1013460"/>
        </p:xfrm>
        <a:graphic>
          <a:graphicData uri="http://schemas.openxmlformats.org/drawingml/2006/table">
            <a:tbl>
              <a:tblPr>
                <a:tableStyleId>{5C22544A-7EE6-4342-B048-85BDC9FD1C3A}</a:tableStyleId>
              </a:tblPr>
              <a:tblGrid>
                <a:gridCol w="842836">
                  <a:extLst>
                    <a:ext uri="{9D8B030D-6E8A-4147-A177-3AD203B41FA5}">
                      <a16:colId xmlns:a16="http://schemas.microsoft.com/office/drawing/2014/main" val="3795585491"/>
                    </a:ext>
                  </a:extLst>
                </a:gridCol>
                <a:gridCol w="609600">
                  <a:extLst>
                    <a:ext uri="{9D8B030D-6E8A-4147-A177-3AD203B41FA5}">
                      <a16:colId xmlns:a16="http://schemas.microsoft.com/office/drawing/2014/main" val="1604404810"/>
                    </a:ext>
                  </a:extLst>
                </a:gridCol>
                <a:gridCol w="609600">
                  <a:extLst>
                    <a:ext uri="{9D8B030D-6E8A-4147-A177-3AD203B41FA5}">
                      <a16:colId xmlns:a16="http://schemas.microsoft.com/office/drawing/2014/main" val="1351245134"/>
                    </a:ext>
                  </a:extLst>
                </a:gridCol>
              </a:tblGrid>
              <a:tr h="190500">
                <a:tc>
                  <a:txBody>
                    <a:bodyPr/>
                    <a:lstStyle/>
                    <a:p>
                      <a:pPr algn="l" fontAlgn="b"/>
                      <a:r>
                        <a:rPr lang="en-US" sz="1600" u="none" strike="noStrike">
                          <a:effectLst/>
                        </a:rPr>
                        <a:t>genotype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Pop1</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Pop2</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5337822"/>
                  </a:ext>
                </a:extLst>
              </a:tr>
              <a:tr h="190500">
                <a:tc>
                  <a:txBody>
                    <a:bodyPr/>
                    <a:lstStyle/>
                    <a:p>
                      <a:pPr algn="l"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5644427"/>
                  </a:ext>
                </a:extLst>
              </a:tr>
              <a:tr h="190500">
                <a:tc>
                  <a:txBody>
                    <a:bodyPr/>
                    <a:lstStyle/>
                    <a:p>
                      <a:pPr algn="l"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50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80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0034012"/>
                  </a:ext>
                </a:extLst>
              </a:tr>
              <a:tr h="190500">
                <a:tc>
                  <a:txBody>
                    <a:bodyPr/>
                    <a:lstStyle/>
                    <a:p>
                      <a:pPr algn="l" fontAlgn="b"/>
                      <a:r>
                        <a:rPr lang="en-US" sz="1600" u="none" strike="noStrike">
                          <a:effectLst/>
                        </a:rPr>
                        <a:t>aa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a:effectLst/>
                        </a:rPr>
                        <a:t>25</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600" u="none" strike="noStrike" dirty="0">
                          <a:effectLst/>
                        </a:rPr>
                        <a:t>10</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1551960"/>
                  </a:ext>
                </a:extLst>
              </a:tr>
            </a:tbl>
          </a:graphicData>
        </a:graphic>
      </p:graphicFrame>
      <p:sp>
        <p:nvSpPr>
          <p:cNvPr id="4" name="TextBox 3"/>
          <p:cNvSpPr txBox="1"/>
          <p:nvPr/>
        </p:nvSpPr>
        <p:spPr>
          <a:xfrm>
            <a:off x="457200" y="5431114"/>
            <a:ext cx="8146973" cy="1200329"/>
          </a:xfrm>
          <a:prstGeom prst="rect">
            <a:avLst/>
          </a:prstGeom>
          <a:noFill/>
        </p:spPr>
        <p:txBody>
          <a:bodyPr wrap="square" rtlCol="0">
            <a:spAutoFit/>
          </a:bodyPr>
          <a:lstStyle/>
          <a:p>
            <a:r>
              <a:rPr lang="en-US"/>
              <a:t>They both have p = q = 0.5, so any indices based on allele frequencies will tell us that the two population are equally variable at allele frequency level, which is correct. However, we see clear difference in genotype differences. In particular, Pop2 has an excess of heterozygotes. We need an index to show such differences.</a:t>
            </a:r>
          </a:p>
        </p:txBody>
      </p:sp>
    </p:spTree>
    <p:extLst>
      <p:ext uri="{BB962C8B-B14F-4D97-AF65-F5344CB8AC3E}">
        <p14:creationId xmlns:p14="http://schemas.microsoft.com/office/powerpoint/2010/main" val="1286036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Indices of genetic variation</a:t>
            </a:r>
            <a:endParaRPr lang="en-US" dirty="0"/>
          </a:p>
        </p:txBody>
      </p:sp>
      <p:sp>
        <p:nvSpPr>
          <p:cNvPr id="8" name="Slide Number Placeholder 7"/>
          <p:cNvSpPr>
            <a:spLocks noGrp="1"/>
          </p:cNvSpPr>
          <p:nvPr>
            <p:ph type="sldNum" sz="quarter" idx="12"/>
          </p:nvPr>
        </p:nvSpPr>
        <p:spPr/>
        <p:txBody>
          <a:bodyPr/>
          <a:lstStyle/>
          <a:p>
            <a:fld id="{5AC1D250-753D-4A48-8FF0-B3F2BCB64F2F}" type="slidenum">
              <a:rPr lang="en-US" smtClean="0"/>
              <a:pPr/>
              <a:t>37</a:t>
            </a:fld>
            <a:endParaRPr lang="en-US"/>
          </a:p>
        </p:txBody>
      </p:sp>
      <mc:AlternateContent xmlns:mc="http://schemas.openxmlformats.org/markup-compatibility/2006">
        <mc:Choice xmlns:a14="http://schemas.microsoft.com/office/drawing/2010/main" Requires="a14">
          <p:sp>
            <p:nvSpPr>
              <p:cNvPr id="13" name="Rectangle 12"/>
              <p:cNvSpPr/>
              <p:nvPr/>
            </p:nvSpPr>
            <p:spPr>
              <a:xfrm>
                <a:off x="451757" y="918985"/>
                <a:ext cx="8146973" cy="2329740"/>
              </a:xfrm>
              <a:prstGeom prst="rect">
                <a:avLst/>
              </a:prstGeom>
            </p:spPr>
            <p:txBody>
              <a:bodyPr wrap="square">
                <a:spAutoFit/>
              </a:bodyPr>
              <a:lstStyle/>
              <a:p>
                <a:pPr marL="342900" indent="-342900">
                  <a:buAutoNum type="arabicPeriod"/>
                </a:pPr>
                <a:r>
                  <a:rPr lang="en-US" dirty="0"/>
                  <a:t>Proportion of polymorphic loci (a polymorphic locus is one with no allele frequency equal to 1)</a:t>
                </a:r>
              </a:p>
              <a:p>
                <a:pPr marL="342900" indent="-342900">
                  <a:buFontTx/>
                  <a:buAutoNum type="arabicPeriod"/>
                </a:pPr>
                <a:r>
                  <a:rPr lang="en-US" dirty="0"/>
                  <a:t>var(p) = </a:t>
                </a:r>
                <a:r>
                  <a:rPr lang="en-US" dirty="0" err="1"/>
                  <a:t>pq</a:t>
                </a:r>
                <a:r>
                  <a:rPr lang="en-US" dirty="0"/>
                  <a:t>/(2N), good for a locus with only 2 alleles with p and q not close to 1 or 0, and large N.</a:t>
                </a:r>
              </a:p>
              <a:p>
                <a:pPr marL="342900" indent="-342900">
                  <a:buAutoNum type="arabicPeriod"/>
                </a:pPr>
                <a:r>
                  <a:rPr lang="en-US" dirty="0"/>
                  <a:t>Shannon entropy: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𝑝</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 </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2</m:t>
                                </m:r>
                              </m:sub>
                            </m:sSub>
                          </m:fNa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e>
                        </m:func>
                      </m:e>
                    </m:nary>
                  </m:oMath>
                </a14:m>
                <a:r>
                  <a:rPr lang="en-US" dirty="0"/>
                  <a:t> (Note logarithm with base of 2. </a:t>
                </a:r>
                <a:r>
                  <a:rPr lang="en-US" i="1" dirty="0"/>
                  <a:t>p</a:t>
                </a:r>
                <a:r>
                  <a:rPr lang="en-US" i="1" baseline="-25000" dirty="0"/>
                  <a:t>i</a:t>
                </a:r>
                <a:r>
                  <a:rPr lang="en-US" i="1" dirty="0"/>
                  <a:t> </a:t>
                </a:r>
                <a:r>
                  <a:rPr lang="en-US" dirty="0"/>
                  <a:t>values equal to 0 are omitted in calculation)</a:t>
                </a:r>
              </a:p>
              <a:p>
                <a:pPr marL="342900" indent="-342900">
                  <a:buAutoNum type="arabicPeriod"/>
                </a:pPr>
                <a:r>
                  <a:rPr lang="en-US" dirty="0" err="1"/>
                  <a:t>Nucletide</a:t>
                </a:r>
                <a:r>
                  <a:rPr lang="en-US" dirty="0"/>
                  <a:t> diversity </a:t>
                </a:r>
                <a:r>
                  <a:rPr lang="en-US" i="1" dirty="0">
                    <a:sym typeface="Symbol" panose="05050102010706020507" pitchFamily="18" charset="2"/>
                  </a:rPr>
                  <a:t></a:t>
                </a:r>
              </a:p>
              <a:p>
                <a:pPr marL="342900" indent="-342900">
                  <a:buAutoNum type="arabicPeriod"/>
                </a:pPr>
                <a:r>
                  <a:rPr lang="en-US" dirty="0">
                    <a:solidFill>
                      <a:srgbClr val="FF0000"/>
                    </a:solidFill>
                    <a:sym typeface="Symbol" panose="05050102010706020507" pitchFamily="18" charset="2"/>
                  </a:rPr>
                  <a:t>Observed and expected heterozygosity</a:t>
                </a:r>
              </a:p>
            </p:txBody>
          </p:sp>
        </mc:Choice>
        <mc:Fallback>
          <p:sp>
            <p:nvSpPr>
              <p:cNvPr id="13" name="Rectangle 12"/>
              <p:cNvSpPr>
                <a:spLocks noRot="1" noChangeAspect="1" noMove="1" noResize="1" noEditPoints="1" noAdjustHandles="1" noChangeArrowheads="1" noChangeShapeType="1" noTextEdit="1"/>
              </p:cNvSpPr>
              <p:nvPr/>
            </p:nvSpPr>
            <p:spPr>
              <a:xfrm>
                <a:off x="451757" y="918985"/>
                <a:ext cx="8146973" cy="2329740"/>
              </a:xfrm>
              <a:prstGeom prst="rect">
                <a:avLst/>
              </a:prstGeom>
              <a:blipFill>
                <a:blip r:embed="rId3"/>
                <a:stretch>
                  <a:fillRect l="-598" t="-1571" r="-823" b="-3403"/>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5" name="Content Placeholder 2"/>
              <p:cNvSpPr txBox="1">
                <a:spLocks/>
              </p:cNvSpPr>
              <p:nvPr/>
            </p:nvSpPr>
            <p:spPr>
              <a:xfrm>
                <a:off x="522515" y="3606786"/>
                <a:ext cx="8229600" cy="31246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t>Observed heterozygosity (h): the frequency of heterozygotes. </a:t>
                </a:r>
                <a14:m>
                  <m:oMath xmlns:m="http://schemas.openxmlformats.org/officeDocument/2006/math">
                    <m:r>
                      <a:rPr lang="en-US" sz="2400" i="1" smtClean="0">
                        <a:latin typeface="Cambria Math" panose="02040503050406030204" pitchFamily="18" charset="0"/>
                      </a:rPr>
                      <m:t>h</m:t>
                    </m:r>
                    <m:r>
                      <a:rPr lang="en-US" sz="2400" i="1" smtClean="0">
                        <a:latin typeface="Cambria Math" panose="02040503050406030204" pitchFamily="18" charset="0"/>
                      </a:rPr>
                      <m:t>=</m:t>
                    </m:r>
                    <m:nary>
                      <m:naryPr>
                        <m:chr m:val="∑"/>
                        <m:subHide m:val="on"/>
                        <m:supHide m:val="on"/>
                        <m:ctrlPr>
                          <a:rPr lang="en-US" sz="2400" i="1">
                            <a:latin typeface="Cambria Math" panose="02040503050406030204" pitchFamily="18" charset="0"/>
                          </a:rPr>
                        </m:ctrlPr>
                      </m:naryPr>
                      <m:sub/>
                      <m:sup/>
                      <m:e>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𝑃</m:t>
                            </m:r>
                          </m:e>
                          <m:sub>
                            <m:r>
                              <a:rPr lang="en-US" sz="2400" i="1" smtClean="0">
                                <a:latin typeface="Cambria Math" panose="02040503050406030204" pitchFamily="18" charset="0"/>
                              </a:rPr>
                              <m:t>𝑖𝑗</m:t>
                            </m:r>
                          </m:sub>
                        </m:sSub>
                      </m:e>
                    </m:nary>
                  </m:oMath>
                </a14:m>
                <a:endParaRPr lang="en-US" sz="2400" dirty="0"/>
              </a:p>
              <a:p>
                <a:pPr marL="0" indent="0">
                  <a:buFont typeface="Arial"/>
                  <a:buNone/>
                </a:pPr>
                <a:r>
                  <a:rPr lang="en-US" sz="2400" dirty="0"/>
                  <a:t>Expected heterozygosity (assuming HWE): </a:t>
                </a:r>
                <a14:m>
                  <m:oMath xmlns:m="http://schemas.openxmlformats.org/officeDocument/2006/math">
                    <m:acc>
                      <m:accPr>
                        <m:chr m:val="̂"/>
                        <m:ctrlPr>
                          <a:rPr lang="en-CA" sz="2400" i="1" smtClean="0">
                            <a:latin typeface="Cambria Math" panose="02040503050406030204" pitchFamily="18" charset="0"/>
                          </a:rPr>
                        </m:ctrlPr>
                      </m:accPr>
                      <m:e>
                        <m:r>
                          <a:rPr lang="en-CA" sz="2400" i="1">
                            <a:latin typeface="Cambria Math" panose="02040503050406030204" pitchFamily="18" charset="0"/>
                          </a:rPr>
                          <m:t>h</m:t>
                        </m:r>
                      </m:e>
                    </m:acc>
                    <m:r>
                      <a:rPr lang="en-CA" sz="2400" i="1">
                        <a:latin typeface="Cambria Math" panose="02040503050406030204" pitchFamily="18" charset="0"/>
                      </a:rPr>
                      <m:t>=1−</m:t>
                    </m:r>
                    <m:nary>
                      <m:naryPr>
                        <m:chr m:val="∑"/>
                        <m:subHide m:val="on"/>
                        <m:supHide m:val="on"/>
                        <m:ctrlPr>
                          <a:rPr lang="en-CA" sz="2400" i="1" smtClean="0">
                            <a:latin typeface="Cambria Math" panose="02040503050406030204" pitchFamily="18" charset="0"/>
                          </a:rPr>
                        </m:ctrlPr>
                      </m:naryPr>
                      <m:sub/>
                      <m:sup/>
                      <m:e>
                        <m:sSubSup>
                          <m:sSubSupPr>
                            <m:ctrlPr>
                              <a:rPr lang="en-CA" sz="2400" i="1">
                                <a:latin typeface="Cambria Math" panose="02040503050406030204" pitchFamily="18" charset="0"/>
                              </a:rPr>
                            </m:ctrlPr>
                          </m:sSubSupPr>
                          <m:e>
                            <m:r>
                              <a:rPr lang="en-US" sz="2400" i="1">
                                <a:latin typeface="Cambria Math" panose="02040503050406030204" pitchFamily="18" charset="0"/>
                              </a:rPr>
                              <m:t>𝑝</m:t>
                            </m:r>
                          </m:e>
                          <m:sub>
                            <m:r>
                              <a:rPr lang="en-CA" sz="2400" i="1">
                                <a:latin typeface="Cambria Math" panose="02040503050406030204" pitchFamily="18" charset="0"/>
                              </a:rPr>
                              <m:t>𝑖</m:t>
                            </m:r>
                          </m:sub>
                          <m:sup>
                            <m:r>
                              <a:rPr lang="en-CA" sz="2400" i="1">
                                <a:latin typeface="Cambria Math" panose="02040503050406030204" pitchFamily="18" charset="0"/>
                              </a:rPr>
                              <m:t>2</m:t>
                            </m:r>
                          </m:sup>
                        </m:sSubSup>
                      </m:e>
                    </m:nary>
                  </m:oMath>
                </a14:m>
                <a:endParaRPr lang="en-CA" sz="2400" dirty="0"/>
              </a:p>
              <a:p>
                <a:pPr marL="0" indent="0">
                  <a:buFont typeface="Arial"/>
                  <a:buNone/>
                </a:pPr>
                <a:r>
                  <a:rPr lang="en-US" sz="2400" dirty="0"/>
                  <a:t>Mean </a:t>
                </a:r>
                <a:r>
                  <a:rPr lang="en-US" sz="2400" i="1" dirty="0"/>
                  <a:t>h</a:t>
                </a:r>
                <a:r>
                  <a:rPr lang="en-US" sz="2400" dirty="0"/>
                  <a:t>: </a:t>
                </a:r>
                <a14:m>
                  <m:oMath xmlns:m="http://schemas.openxmlformats.org/officeDocument/2006/math">
                    <m:r>
                      <a:rPr lang="en-US" sz="2400" i="1" smtClean="0">
                        <a:latin typeface="Cambria Math" panose="02040503050406030204" pitchFamily="18" charset="0"/>
                      </a:rPr>
                      <m:t>𝐻</m:t>
                    </m:r>
                    <m:r>
                      <a:rPr lang="en-US" sz="2400" i="1" smtClean="0">
                        <a:latin typeface="Cambria Math" panose="02040503050406030204" pitchFamily="18" charset="0"/>
                      </a:rPr>
                      <m:t>=</m:t>
                    </m:r>
                    <m:f>
                      <m:fPr>
                        <m:ctrlPr>
                          <a:rPr lang="en-US" sz="2400" i="1" smtClean="0">
                            <a:latin typeface="Cambria Math" panose="02040503050406030204" pitchFamily="18" charset="0"/>
                          </a:rPr>
                        </m:ctrlPr>
                      </m:fPr>
                      <m:num>
                        <m:nary>
                          <m:naryPr>
                            <m:chr m:val="∑"/>
                            <m:subHide m:val="on"/>
                            <m:supHide m:val="on"/>
                            <m:ctrlPr>
                              <a:rPr lang="en-US" sz="2400" i="1" smtClean="0">
                                <a:latin typeface="Cambria Math" panose="02040503050406030204" pitchFamily="18" charset="0"/>
                              </a:rPr>
                            </m:ctrlPr>
                          </m:naryPr>
                          <m:sub/>
                          <m:sup/>
                          <m:e>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h</m:t>
                                </m:r>
                              </m:e>
                              <m:sub>
                                <m:r>
                                  <a:rPr lang="en-US" sz="2400" i="1" smtClean="0">
                                    <a:latin typeface="Cambria Math" panose="02040503050406030204" pitchFamily="18" charset="0"/>
                                  </a:rPr>
                                  <m:t>𝑖</m:t>
                                </m:r>
                              </m:sub>
                            </m:sSub>
                          </m:e>
                        </m:nary>
                      </m:num>
                      <m:den>
                        <m:r>
                          <a:rPr lang="en-US" sz="2400" i="1" smtClean="0">
                            <a:latin typeface="Cambria Math" panose="02040503050406030204" pitchFamily="18" charset="0"/>
                          </a:rPr>
                          <m:t>𝑛</m:t>
                        </m:r>
                      </m:den>
                    </m:f>
                  </m:oMath>
                </a14:m>
                <a:r>
                  <a:rPr lang="en-US" sz="2400" dirty="0"/>
                  <a:t>, where n is number of loci.</a:t>
                </a:r>
              </a:p>
              <a:p>
                <a:pPr marL="0" indent="0">
                  <a:buFont typeface="Arial"/>
                  <a:buNone/>
                </a:pPr>
                <a:r>
                  <a:rPr lang="en-US" sz="2400" dirty="0"/>
                  <a:t>Mean </a:t>
                </a:r>
                <a14:m>
                  <m:oMath xmlns:m="http://schemas.openxmlformats.org/officeDocument/2006/math">
                    <m:acc>
                      <m:accPr>
                        <m:chr m:val="̂"/>
                        <m:ctrlPr>
                          <a:rPr lang="en-CA" sz="2400" i="1">
                            <a:latin typeface="Cambria Math" panose="02040503050406030204" pitchFamily="18" charset="0"/>
                          </a:rPr>
                        </m:ctrlPr>
                      </m:accPr>
                      <m:e>
                        <m:r>
                          <a:rPr lang="en-CA" sz="2400" i="1">
                            <a:latin typeface="Cambria Math" panose="02040503050406030204" pitchFamily="18" charset="0"/>
                          </a:rPr>
                          <m:t>h</m:t>
                        </m:r>
                      </m:e>
                    </m:acc>
                  </m:oMath>
                </a14:m>
                <a:r>
                  <a:rPr lang="en-US" sz="2400" dirty="0"/>
                  <a:t>: </a:t>
                </a:r>
                <a14:m>
                  <m:oMath xmlns:m="http://schemas.openxmlformats.org/officeDocument/2006/math">
                    <m:acc>
                      <m:accPr>
                        <m:chr m:val="̂"/>
                        <m:ctrlPr>
                          <a:rPr lang="en-US" sz="2400" i="1" smtClean="0">
                            <a:latin typeface="Cambria Math" panose="02040503050406030204" pitchFamily="18" charset="0"/>
                          </a:rPr>
                        </m:ctrlPr>
                      </m:accPr>
                      <m:e>
                        <m:r>
                          <a:rPr lang="en-US" sz="2400" i="1">
                            <a:latin typeface="Cambria Math" panose="02040503050406030204" pitchFamily="18" charset="0"/>
                          </a:rPr>
                          <m:t>𝐻</m:t>
                        </m:r>
                      </m:e>
                    </m:acc>
                    <m:r>
                      <a:rPr lang="en-US" sz="2400" i="1">
                        <a:latin typeface="Cambria Math" panose="02040503050406030204" pitchFamily="18" charset="0"/>
                      </a:rPr>
                      <m:t>=</m:t>
                    </m:r>
                    <m:f>
                      <m:fPr>
                        <m:ctrlPr>
                          <a:rPr lang="en-US" sz="2400" i="1">
                            <a:latin typeface="Cambria Math" panose="02040503050406030204" pitchFamily="18" charset="0"/>
                          </a:rPr>
                        </m:ctrlPr>
                      </m:fPr>
                      <m:num>
                        <m:nary>
                          <m:naryPr>
                            <m:chr m:val="∑"/>
                            <m:subHide m:val="on"/>
                            <m:supHide m:val="on"/>
                            <m:ctrlPr>
                              <a:rPr lang="en-US" sz="2400" i="1">
                                <a:latin typeface="Cambria Math" panose="02040503050406030204" pitchFamily="18" charset="0"/>
                              </a:rPr>
                            </m:ctrlPr>
                          </m:naryPr>
                          <m:sub/>
                          <m:sup/>
                          <m:e>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i="1" smtClean="0">
                                        <a:latin typeface="Cambria Math" panose="02040503050406030204" pitchFamily="18" charset="0"/>
                                      </a:rPr>
                                      <m:t>h</m:t>
                                    </m:r>
                                  </m:e>
                                </m:acc>
                              </m:e>
                              <m:sub>
                                <m:r>
                                  <a:rPr lang="en-US" sz="2400" i="1" smtClean="0">
                                    <a:latin typeface="Cambria Math" panose="02040503050406030204" pitchFamily="18" charset="0"/>
                                  </a:rPr>
                                  <m:t>𝑖</m:t>
                                </m:r>
                              </m:sub>
                            </m:sSub>
                          </m:e>
                        </m:nary>
                      </m:num>
                      <m:den>
                        <m:r>
                          <a:rPr lang="en-US" sz="2400" i="1">
                            <a:latin typeface="Cambria Math" panose="02040503050406030204" pitchFamily="18" charset="0"/>
                          </a:rPr>
                          <m:t>𝑛</m:t>
                        </m:r>
                      </m:den>
                    </m:f>
                  </m:oMath>
                </a14:m>
                <a:endParaRPr lang="en-US" sz="2400" dirty="0"/>
              </a:p>
            </p:txBody>
          </p:sp>
        </mc:Choice>
        <mc:Fallback>
          <p:sp>
            <p:nvSpPr>
              <p:cNvPr id="5" name="Content Placeholder 2"/>
              <p:cNvSpPr txBox="1">
                <a:spLocks noRot="1" noChangeAspect="1" noMove="1" noResize="1" noEditPoints="1" noAdjustHandles="1" noChangeArrowheads="1" noChangeShapeType="1" noTextEdit="1"/>
              </p:cNvSpPr>
              <p:nvPr/>
            </p:nvSpPr>
            <p:spPr>
              <a:xfrm>
                <a:off x="522515" y="3606786"/>
                <a:ext cx="8229600" cy="3124668"/>
              </a:xfrm>
              <a:prstGeom prst="rect">
                <a:avLst/>
              </a:prstGeom>
              <a:blipFill>
                <a:blip r:embed="rId4"/>
                <a:stretch>
                  <a:fillRect l="-1185" t="-7422"/>
                </a:stretch>
              </a:blipFill>
            </p:spPr>
            <p:txBody>
              <a:bodyPr/>
              <a:lstStyle/>
              <a:p>
                <a:r>
                  <a:rPr lang="en-CA">
                    <a:noFill/>
                  </a:rPr>
                  <a:t> </a:t>
                </a:r>
              </a:p>
            </p:txBody>
          </p:sp>
        </mc:Fallback>
      </mc:AlternateContent>
    </p:spTree>
    <p:extLst>
      <p:ext uri="{BB962C8B-B14F-4D97-AF65-F5344CB8AC3E}">
        <p14:creationId xmlns:p14="http://schemas.microsoft.com/office/powerpoint/2010/main" val="2150264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Observed and expected heterozygosity</a:t>
            </a:r>
          </a:p>
        </p:txBody>
      </p:sp>
      <p:sp>
        <p:nvSpPr>
          <p:cNvPr id="3" name="Slide Number Placeholder 2"/>
          <p:cNvSpPr>
            <a:spLocks noGrp="1"/>
          </p:cNvSpPr>
          <p:nvPr>
            <p:ph type="sldNum" sz="quarter" idx="12"/>
          </p:nvPr>
        </p:nvSpPr>
        <p:spPr/>
        <p:txBody>
          <a:bodyPr/>
          <a:lstStyle/>
          <a:p>
            <a:fld id="{A120D2BD-ADA9-8E4F-9CAB-B69F2D0F4F4C}" type="slidenum">
              <a:rPr lang="en-US" smtClean="0"/>
              <a:pPr/>
              <a:t>38</a:t>
            </a:fld>
            <a:endParaRPr lang="en-US"/>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675017337"/>
                  </p:ext>
                </p:extLst>
              </p:nvPr>
            </p:nvGraphicFramePr>
            <p:xfrm>
              <a:off x="3170583" y="1668290"/>
              <a:ext cx="2166620" cy="2853309"/>
            </p:xfrm>
            <a:graphic>
              <a:graphicData uri="http://schemas.openxmlformats.org/drawingml/2006/table">
                <a:tbl>
                  <a:tblPr>
                    <a:tableStyleId>{5C22544A-7EE6-4342-B048-85BDC9FD1C3A}</a:tableStyleId>
                  </a:tblPr>
                  <a:tblGrid>
                    <a:gridCol w="947420">
                      <a:extLst>
                        <a:ext uri="{9D8B030D-6E8A-4147-A177-3AD203B41FA5}">
                          <a16:colId xmlns:a16="http://schemas.microsoft.com/office/drawing/2014/main" val="1305351450"/>
                        </a:ext>
                      </a:extLst>
                    </a:gridCol>
                    <a:gridCol w="609600">
                      <a:extLst>
                        <a:ext uri="{9D8B030D-6E8A-4147-A177-3AD203B41FA5}">
                          <a16:colId xmlns:a16="http://schemas.microsoft.com/office/drawing/2014/main" val="1697554145"/>
                        </a:ext>
                      </a:extLst>
                    </a:gridCol>
                    <a:gridCol w="609600">
                      <a:extLst>
                        <a:ext uri="{9D8B030D-6E8A-4147-A177-3AD203B41FA5}">
                          <a16:colId xmlns:a16="http://schemas.microsoft.com/office/drawing/2014/main" val="2700555086"/>
                        </a:ext>
                      </a:extLst>
                    </a:gridCol>
                  </a:tblGrid>
                  <a:tr h="190500">
                    <a:tc>
                      <a:txBody>
                        <a:bodyPr/>
                        <a:lstStyle/>
                        <a:p>
                          <a:pPr algn="l" fontAlgn="b"/>
                          <a:r>
                            <a:rPr lang="en-US" sz="1800" u="none" strike="noStrike">
                              <a:effectLst/>
                            </a:rPr>
                            <a:t>genotype</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Pop1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Pop2</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5347058"/>
                      </a:ext>
                    </a:extLst>
                  </a:tr>
                  <a:tr h="190500">
                    <a:tc>
                      <a:txBody>
                        <a:bodyPr/>
                        <a:lstStyle/>
                        <a:p>
                          <a:pPr algn="l" fontAlgn="b"/>
                          <a:r>
                            <a:rPr lang="en-US" sz="1800" u="none" strike="noStrike">
                              <a:effectLst/>
                            </a:rPr>
                            <a:t>AA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31750946"/>
                      </a:ext>
                    </a:extLst>
                  </a:tr>
                  <a:tr h="190500">
                    <a:tc>
                      <a:txBody>
                        <a:bodyPr/>
                        <a:lstStyle/>
                        <a:p>
                          <a:pPr algn="l" fontAlgn="b"/>
                          <a:r>
                            <a:rPr lang="en-US" sz="1800" u="none" strike="noStrike">
                              <a:effectLst/>
                            </a:rPr>
                            <a:t>Aa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1983536"/>
                      </a:ext>
                    </a:extLst>
                  </a:tr>
                  <a:tr h="190500">
                    <a:tc>
                      <a:txBody>
                        <a:bodyPr/>
                        <a:lstStyle/>
                        <a:p>
                          <a:pPr algn="l" fontAlgn="b"/>
                          <a:r>
                            <a:rPr lang="en-US" sz="1800" u="none" strike="noStrike">
                              <a:effectLst/>
                            </a:rPr>
                            <a:t>aa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73238650"/>
                      </a:ext>
                    </a:extLst>
                  </a:tr>
                  <a:tr h="190500">
                    <a:tc>
                      <a:txBody>
                        <a:bodyPr/>
                        <a:lstStyle/>
                        <a:p>
                          <a:pPr algn="l" fontAlgn="b"/>
                          <a:r>
                            <a:rPr lang="en-US" sz="1800" u="none" strike="noStrike">
                              <a:effectLst/>
                            </a:rPr>
                            <a:t>Sum</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100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4858465"/>
                      </a:ext>
                    </a:extLst>
                  </a:tr>
                  <a:tr h="190500">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3157013"/>
                      </a:ext>
                    </a:extLst>
                  </a:tr>
                  <a:tr h="190500">
                    <a:tc>
                      <a:txBody>
                        <a:bodyPr/>
                        <a:lstStyle/>
                        <a:p>
                          <a:pPr algn="l" fontAlgn="b"/>
                          <a:r>
                            <a:rPr lang="en-US" sz="1800" u="none" strike="noStrike">
                              <a:effectLst/>
                            </a:rPr>
                            <a:t>p</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0.5</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13908582"/>
                      </a:ext>
                    </a:extLst>
                  </a:tr>
                  <a:tr h="190500">
                    <a:tc>
                      <a:txBody>
                        <a:bodyPr/>
                        <a:lstStyle/>
                        <a:p>
                          <a:pPr algn="l" fontAlgn="b"/>
                          <a:r>
                            <a:rPr lang="en-US" sz="1800" u="none" strike="noStrike">
                              <a:effectLst/>
                            </a:rPr>
                            <a:t>q</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0.5</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4642028"/>
                      </a:ext>
                    </a:extLst>
                  </a:tr>
                  <a:tr h="190500">
                    <a:tc>
                      <a:txBody>
                        <a:bodyPr/>
                        <a:lstStyle/>
                        <a:p>
                          <a:pPr algn="l" fontAlgn="b"/>
                          <a:r>
                            <a:rPr lang="en-US" sz="1800" i="1" u="none" strike="noStrike">
                              <a:effectLst/>
                            </a:rPr>
                            <a:t>h</a:t>
                          </a:r>
                          <a:endParaRPr lang="en-US" sz="1800" b="0" i="1"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en-US" sz="1800" u="none" strike="noStrike">
                              <a:effectLst/>
                            </a:rPr>
                            <a:t>0.5</a:t>
                          </a:r>
                          <a:endParaRPr lang="en-US" sz="1800" b="0"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en-US" sz="1800" u="none" strike="noStrike" dirty="0">
                              <a:effectLst/>
                            </a:rPr>
                            <a:t>0.8</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a16="http://schemas.microsoft.com/office/drawing/2014/main" val="3801656451"/>
                      </a:ext>
                    </a:extLst>
                  </a:tr>
                  <a:tr h="190500">
                    <a:tc>
                      <a:txBody>
                        <a:bodyPr/>
                        <a:lstStyle/>
                        <a:p>
                          <a:pPr algn="l" fontAlgn="b"/>
                          <a14:m>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𝒉</m:t>
                                  </m:r>
                                </m:e>
                              </m:acc>
                            </m:oMath>
                          </a14:m>
                          <a:r>
                            <a:rPr lang="en-US" sz="1800" b="0" i="0" u="none" strike="noStrike">
                              <a:solidFill>
                                <a:srgbClr val="000000"/>
                              </a:solidFill>
                              <a:effectLst/>
                              <a:latin typeface="Calibri" panose="020F0502020204030204" pitchFamily="34" charset="0"/>
                            </a:rPr>
                            <a:t> </a:t>
                          </a:r>
                        </a:p>
                      </a:txBody>
                      <a:tcPr marL="9525" marR="9525" marT="9525" marB="0" anchor="b">
                        <a:solidFill>
                          <a:srgbClr val="92D050"/>
                        </a:solidFill>
                      </a:tcPr>
                    </a:tc>
                    <a:tc>
                      <a:txBody>
                        <a:bodyPr/>
                        <a:lstStyle/>
                        <a:p>
                          <a:pPr algn="r" fontAlgn="b"/>
                          <a:r>
                            <a:rPr lang="en-US" sz="1800" u="none" strike="noStrike">
                              <a:effectLst/>
                            </a:rPr>
                            <a:t>0.5</a:t>
                          </a:r>
                          <a:endParaRPr lang="en-US" sz="1800" b="0"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en-US" sz="1800" u="none" strike="noStrike" dirty="0">
                              <a:effectLst/>
                            </a:rPr>
                            <a:t>0.5</a:t>
                          </a:r>
                          <a:endParaRPr lang="en-US" sz="1800" b="0" i="0" u="none" strike="noStrike" dirty="0">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a16="http://schemas.microsoft.com/office/drawing/2014/main" val="3173105859"/>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675017337"/>
                  </p:ext>
                </p:extLst>
              </p:nvPr>
            </p:nvGraphicFramePr>
            <p:xfrm>
              <a:off x="3170583" y="1668290"/>
              <a:ext cx="2166620" cy="2853309"/>
            </p:xfrm>
            <a:graphic>
              <a:graphicData uri="http://schemas.openxmlformats.org/drawingml/2006/table">
                <a:tbl>
                  <a:tblPr>
                    <a:tableStyleId>{5C22544A-7EE6-4342-B048-85BDC9FD1C3A}</a:tableStyleId>
                  </a:tblPr>
                  <a:tblGrid>
                    <a:gridCol w="947420">
                      <a:extLst>
                        <a:ext uri="{9D8B030D-6E8A-4147-A177-3AD203B41FA5}">
                          <a16:colId xmlns:a16="http://schemas.microsoft.com/office/drawing/2014/main" val="1305351450"/>
                        </a:ext>
                      </a:extLst>
                    </a:gridCol>
                    <a:gridCol w="609600">
                      <a:extLst>
                        <a:ext uri="{9D8B030D-6E8A-4147-A177-3AD203B41FA5}">
                          <a16:colId xmlns:a16="http://schemas.microsoft.com/office/drawing/2014/main" val="1697554145"/>
                        </a:ext>
                      </a:extLst>
                    </a:gridCol>
                    <a:gridCol w="609600">
                      <a:extLst>
                        <a:ext uri="{9D8B030D-6E8A-4147-A177-3AD203B41FA5}">
                          <a16:colId xmlns:a16="http://schemas.microsoft.com/office/drawing/2014/main" val="2700555086"/>
                        </a:ext>
                      </a:extLst>
                    </a:gridCol>
                  </a:tblGrid>
                  <a:tr h="283845">
                    <a:tc>
                      <a:txBody>
                        <a:bodyPr/>
                        <a:lstStyle/>
                        <a:p>
                          <a:pPr algn="l" fontAlgn="b"/>
                          <a:r>
                            <a:rPr lang="en-US" sz="1800" u="none" strike="noStrike">
                              <a:effectLst/>
                            </a:rPr>
                            <a:t>genotype</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Pop1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Pop2</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5347058"/>
                      </a:ext>
                    </a:extLst>
                  </a:tr>
                  <a:tr h="283845">
                    <a:tc>
                      <a:txBody>
                        <a:bodyPr/>
                        <a:lstStyle/>
                        <a:p>
                          <a:pPr algn="l" fontAlgn="b"/>
                          <a:r>
                            <a:rPr lang="en-US" sz="1800" u="none" strike="noStrike">
                              <a:effectLst/>
                            </a:rPr>
                            <a:t>AA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31750946"/>
                      </a:ext>
                    </a:extLst>
                  </a:tr>
                  <a:tr h="283845">
                    <a:tc>
                      <a:txBody>
                        <a:bodyPr/>
                        <a:lstStyle/>
                        <a:p>
                          <a:pPr algn="l" fontAlgn="b"/>
                          <a:r>
                            <a:rPr lang="en-US" sz="1800" u="none" strike="noStrike">
                              <a:effectLst/>
                            </a:rPr>
                            <a:t>Aa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1983536"/>
                      </a:ext>
                    </a:extLst>
                  </a:tr>
                  <a:tr h="283845">
                    <a:tc>
                      <a:txBody>
                        <a:bodyPr/>
                        <a:lstStyle/>
                        <a:p>
                          <a:pPr algn="l" fontAlgn="b"/>
                          <a:r>
                            <a:rPr lang="en-US" sz="1800" u="none" strike="noStrike">
                              <a:effectLst/>
                            </a:rPr>
                            <a:t>aa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73238650"/>
                      </a:ext>
                    </a:extLst>
                  </a:tr>
                  <a:tr h="283845">
                    <a:tc>
                      <a:txBody>
                        <a:bodyPr/>
                        <a:lstStyle/>
                        <a:p>
                          <a:pPr algn="l" fontAlgn="b"/>
                          <a:r>
                            <a:rPr lang="en-US" sz="1800" u="none" strike="noStrike">
                              <a:effectLst/>
                            </a:rPr>
                            <a:t>Sum</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100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4858465"/>
                      </a:ext>
                    </a:extLst>
                  </a:tr>
                  <a:tr h="283845">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3157013"/>
                      </a:ext>
                    </a:extLst>
                  </a:tr>
                  <a:tr h="283845">
                    <a:tc>
                      <a:txBody>
                        <a:bodyPr/>
                        <a:lstStyle/>
                        <a:p>
                          <a:pPr algn="l" fontAlgn="b"/>
                          <a:r>
                            <a:rPr lang="en-US" sz="1800" u="none" strike="noStrike">
                              <a:effectLst/>
                            </a:rPr>
                            <a:t>p</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0.5</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13908582"/>
                      </a:ext>
                    </a:extLst>
                  </a:tr>
                  <a:tr h="283845">
                    <a:tc>
                      <a:txBody>
                        <a:bodyPr/>
                        <a:lstStyle/>
                        <a:p>
                          <a:pPr algn="l" fontAlgn="b"/>
                          <a:r>
                            <a:rPr lang="en-US" sz="1800" u="none" strike="noStrike">
                              <a:effectLst/>
                            </a:rPr>
                            <a:t>q</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0.5</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4642028"/>
                      </a:ext>
                    </a:extLst>
                  </a:tr>
                  <a:tr h="283845">
                    <a:tc>
                      <a:txBody>
                        <a:bodyPr/>
                        <a:lstStyle/>
                        <a:p>
                          <a:pPr algn="l" fontAlgn="b"/>
                          <a:r>
                            <a:rPr lang="en-US" sz="1800" i="1" u="none" strike="noStrike">
                              <a:effectLst/>
                            </a:rPr>
                            <a:t>h</a:t>
                          </a:r>
                          <a:endParaRPr lang="en-US" sz="1800" b="0" i="1"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en-US" sz="1800" u="none" strike="noStrike">
                              <a:effectLst/>
                            </a:rPr>
                            <a:t>0.5</a:t>
                          </a:r>
                          <a:endParaRPr lang="en-US" sz="1800" b="0"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en-US" sz="1800" u="none" strike="noStrike">
                              <a:effectLst/>
                            </a:rPr>
                            <a:t>0.8</a:t>
                          </a:r>
                          <a:endParaRPr lang="en-US" sz="1800" b="0" i="0" u="none" strike="noStrike">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a16="http://schemas.microsoft.com/office/drawing/2014/main" val="3801656451"/>
                      </a:ext>
                    </a:extLst>
                  </a:tr>
                  <a:tr h="298704">
                    <a:tc>
                      <a:txBody>
                        <a:bodyPr/>
                        <a:lstStyle/>
                        <a:p>
                          <a:endParaRPr lang="en-US"/>
                        </a:p>
                      </a:txBody>
                      <a:tcPr marL="9525" marR="9525" marT="9525" marB="0" anchor="b">
                        <a:blipFill>
                          <a:blip r:embed="rId4"/>
                          <a:stretch>
                            <a:fillRect l="-641" t="-879592" r="-129487" b="-46939"/>
                          </a:stretch>
                        </a:blipFill>
                      </a:tcPr>
                    </a:tc>
                    <a:tc>
                      <a:txBody>
                        <a:bodyPr/>
                        <a:lstStyle/>
                        <a:p>
                          <a:pPr algn="r" fontAlgn="b"/>
                          <a:r>
                            <a:rPr lang="en-US" sz="1800" u="none" strike="noStrike">
                              <a:effectLst/>
                            </a:rPr>
                            <a:t>0.5</a:t>
                          </a:r>
                          <a:endParaRPr lang="en-US" sz="1800" b="0" i="0" u="none" strike="noStrike">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en-US" sz="1800" u="none" strike="noStrike">
                              <a:effectLst/>
                            </a:rPr>
                            <a:t>0.5</a:t>
                          </a:r>
                          <a:endParaRPr lang="en-US" sz="1800" b="0" i="0" u="none" strike="noStrike">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a16="http://schemas.microsoft.com/office/drawing/2014/main" val="3173105859"/>
                      </a:ext>
                    </a:extLst>
                  </a:tr>
                </a:tbl>
              </a:graphicData>
            </a:graphic>
          </p:graphicFrame>
        </mc:Fallback>
      </mc:AlternateContent>
    </p:spTree>
    <p:extLst>
      <p:ext uri="{BB962C8B-B14F-4D97-AF65-F5344CB8AC3E}">
        <p14:creationId xmlns:p14="http://schemas.microsoft.com/office/powerpoint/2010/main" val="891569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Observed and expected heterozygosity</a:t>
            </a: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063270397"/>
                  </p:ext>
                </p:extLst>
              </p:nvPr>
            </p:nvGraphicFramePr>
            <p:xfrm>
              <a:off x="457200" y="1208318"/>
              <a:ext cx="8102055" cy="4358249"/>
            </p:xfrm>
            <a:graphic>
              <a:graphicData uri="http://schemas.openxmlformats.org/drawingml/2006/table">
                <a:tbl>
                  <a:tblPr firstRow="1" bandRow="1">
                    <a:tableStyleId>{5C22544A-7EE6-4342-B048-85BDC9FD1C3A}</a:tableStyleId>
                  </a:tblPr>
                  <a:tblGrid>
                    <a:gridCol w="756789">
                      <a:extLst>
                        <a:ext uri="{9D8B030D-6E8A-4147-A177-3AD203B41FA5}">
                          <a16:colId xmlns:a16="http://schemas.microsoft.com/office/drawing/2014/main" val="20000"/>
                        </a:ext>
                      </a:extLst>
                    </a:gridCol>
                    <a:gridCol w="511492">
                      <a:extLst>
                        <a:ext uri="{9D8B030D-6E8A-4147-A177-3AD203B41FA5}">
                          <a16:colId xmlns:a16="http://schemas.microsoft.com/office/drawing/2014/main" val="20001"/>
                        </a:ext>
                      </a:extLst>
                    </a:gridCol>
                    <a:gridCol w="486092">
                      <a:extLst>
                        <a:ext uri="{9D8B030D-6E8A-4147-A177-3AD203B41FA5}">
                          <a16:colId xmlns:a16="http://schemas.microsoft.com/office/drawing/2014/main" val="20002"/>
                        </a:ext>
                      </a:extLst>
                    </a:gridCol>
                    <a:gridCol w="457775">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1750317">
                      <a:extLst>
                        <a:ext uri="{9D8B030D-6E8A-4147-A177-3AD203B41FA5}">
                          <a16:colId xmlns:a16="http://schemas.microsoft.com/office/drawing/2014/main" val="20005"/>
                        </a:ext>
                      </a:extLst>
                    </a:gridCol>
                    <a:gridCol w="1098684">
                      <a:extLst>
                        <a:ext uri="{9D8B030D-6E8A-4147-A177-3AD203B41FA5}">
                          <a16:colId xmlns:a16="http://schemas.microsoft.com/office/drawing/2014/main" val="20006"/>
                        </a:ext>
                      </a:extLst>
                    </a:gridCol>
                    <a:gridCol w="2400826">
                      <a:extLst>
                        <a:ext uri="{9D8B030D-6E8A-4147-A177-3AD203B41FA5}">
                          <a16:colId xmlns:a16="http://schemas.microsoft.com/office/drawing/2014/main" val="1261959119"/>
                        </a:ext>
                      </a:extLst>
                    </a:gridCol>
                  </a:tblGrid>
                  <a:tr h="622607">
                    <a:tc>
                      <a:txBody>
                        <a:bodyPr/>
                        <a:lstStyle/>
                        <a:p>
                          <a:pPr algn="ctr"/>
                          <a:r>
                            <a:rPr lang="en-US" dirty="0"/>
                            <a:t>Locus</a:t>
                          </a:r>
                        </a:p>
                      </a:txBody>
                      <a:tcPr anchor="ctr"/>
                    </a:tc>
                    <a:tc>
                      <a:txBody>
                        <a:bodyPr/>
                        <a:lstStyle/>
                        <a:p>
                          <a:pPr algn="ctr"/>
                          <a:r>
                            <a:rPr lang="en-US" dirty="0"/>
                            <a:t>AA</a:t>
                          </a:r>
                        </a:p>
                      </a:txBody>
                      <a:tcPr anchor="ctr"/>
                    </a:tc>
                    <a:tc>
                      <a:txBody>
                        <a:bodyPr/>
                        <a:lstStyle/>
                        <a:p>
                          <a:pPr algn="ctr"/>
                          <a:r>
                            <a:rPr lang="en-US" dirty="0"/>
                            <a:t>Aa</a:t>
                          </a:r>
                        </a:p>
                      </a:txBody>
                      <a:tcPr anchor="ctr"/>
                    </a:tc>
                    <a:tc>
                      <a:txBody>
                        <a:bodyPr/>
                        <a:lstStyle/>
                        <a:p>
                          <a:pPr algn="ctr"/>
                          <a:r>
                            <a:rPr lang="en-US" dirty="0"/>
                            <a:t>aa</a:t>
                          </a:r>
                        </a:p>
                      </a:txBody>
                      <a:tcPr anchor="ctr"/>
                    </a:tc>
                    <a:tc>
                      <a:txBody>
                        <a:bodyPr/>
                        <a:lstStyle/>
                        <a:p>
                          <a:pPr algn="ctr"/>
                          <a:r>
                            <a:rPr lang="en-US" i="1" dirty="0"/>
                            <a:t>p</a:t>
                          </a:r>
                        </a:p>
                      </a:txBody>
                      <a:tcPr anchor="ctr"/>
                    </a:tc>
                    <a:tc>
                      <a:txBody>
                        <a:bodyPr/>
                        <a:lstStyle/>
                        <a:p>
                          <a:pPr algn="ctr"/>
                          <a:r>
                            <a:rPr lang="en-US" dirty="0"/>
                            <a:t>Polymorphism</a:t>
                          </a:r>
                        </a:p>
                      </a:txBody>
                      <a:tcPr anchor="ctr"/>
                    </a:tc>
                    <a:tc>
                      <a:txBody>
                        <a:bodyPr/>
                        <a:lstStyle/>
                        <a:p>
                          <a:pPr algn="ctr"/>
                          <a:r>
                            <a:rPr lang="en-US" i="1"/>
                            <a:t>h</a:t>
                          </a:r>
                          <a:endParaRPr lang="en-US" i="1"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1" i="1" smtClean="0">
                                        <a:latin typeface="Cambria Math" panose="02040503050406030204" pitchFamily="18" charset="0"/>
                                      </a:rPr>
                                      <m:t>𝒉</m:t>
                                    </m:r>
                                  </m:e>
                                </m:acc>
                              </m:oMath>
                            </m:oMathPara>
                          </a14:m>
                          <a:endParaRPr lang="en-US" dirty="0"/>
                        </a:p>
                      </a:txBody>
                      <a:tcPr anchor="ctr"/>
                    </a:tc>
                    <a:extLst>
                      <a:ext uri="{0D108BD9-81ED-4DB2-BD59-A6C34878D82A}">
                        <a16:rowId xmlns:a16="http://schemas.microsoft.com/office/drawing/2014/main" val="10000"/>
                      </a:ext>
                    </a:extLst>
                  </a:tr>
                  <a:tr h="622607">
                    <a:tc>
                      <a:txBody>
                        <a:bodyPr/>
                        <a:lstStyle/>
                        <a:p>
                          <a:pPr algn="ctr"/>
                          <a:r>
                            <a:rPr lang="en-US"/>
                            <a:t>L1</a:t>
                          </a:r>
                          <a:endParaRPr lang="en-US" dirty="0"/>
                        </a:p>
                      </a:txBody>
                      <a:tcPr anchor="ctr"/>
                    </a:tc>
                    <a:tc>
                      <a:txBody>
                        <a:bodyPr/>
                        <a:lstStyle/>
                        <a:p>
                          <a:pPr algn="ctr"/>
                          <a:r>
                            <a:rPr lang="en-US" dirty="0"/>
                            <a:t>10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1.0</a:t>
                          </a:r>
                        </a:p>
                      </a:txBody>
                      <a:tcPr anchor="ctr"/>
                    </a:tc>
                    <a:tc>
                      <a:txBody>
                        <a:bodyPr/>
                        <a:lstStyle/>
                        <a:p>
                          <a:pPr algn="ctr"/>
                          <a:r>
                            <a:rPr lang="en-US" dirty="0"/>
                            <a:t>M</a:t>
                          </a:r>
                        </a:p>
                      </a:txBody>
                      <a:tcPr anchor="ctr"/>
                    </a:tc>
                    <a:tc>
                      <a:txBody>
                        <a:bodyPr/>
                        <a:lstStyle/>
                        <a:p>
                          <a:pPr algn="ctr"/>
                          <a:r>
                            <a:rPr lang="en-US" dirty="0"/>
                            <a:t>0</a:t>
                          </a:r>
                        </a:p>
                      </a:txBody>
                      <a:tcPr anchor="ctr"/>
                    </a:tc>
                    <a:tc>
                      <a:txBody>
                        <a:bodyPr/>
                        <a:lstStyle/>
                        <a:p>
                          <a:pPr algn="ctr"/>
                          <a:r>
                            <a:rPr lang="en-US"/>
                            <a:t>0</a:t>
                          </a:r>
                          <a:endParaRPr lang="en-US" dirty="0"/>
                        </a:p>
                      </a:txBody>
                      <a:tcPr anchor="ctr"/>
                    </a:tc>
                    <a:extLst>
                      <a:ext uri="{0D108BD9-81ED-4DB2-BD59-A6C34878D82A}">
                        <a16:rowId xmlns:a16="http://schemas.microsoft.com/office/drawing/2014/main" val="10001"/>
                      </a:ext>
                    </a:extLst>
                  </a:tr>
                  <a:tr h="622607">
                    <a:tc>
                      <a:txBody>
                        <a:bodyPr/>
                        <a:lstStyle/>
                        <a:p>
                          <a:pPr algn="ctr"/>
                          <a:r>
                            <a:rPr lang="en-US"/>
                            <a:t>L2</a:t>
                          </a:r>
                          <a:endParaRPr lang="en-US" dirty="0"/>
                        </a:p>
                      </a:txBody>
                      <a:tcPr anchor="ctr"/>
                    </a:tc>
                    <a:tc>
                      <a:txBody>
                        <a:bodyPr/>
                        <a:lstStyle/>
                        <a:p>
                          <a:pPr algn="ctr"/>
                          <a:r>
                            <a:rPr lang="en-US" dirty="0"/>
                            <a:t>3</a:t>
                          </a:r>
                        </a:p>
                      </a:txBody>
                      <a:tcPr anchor="ctr"/>
                    </a:tc>
                    <a:tc>
                      <a:txBody>
                        <a:bodyPr/>
                        <a:lstStyle/>
                        <a:p>
                          <a:pPr algn="ctr"/>
                          <a:r>
                            <a:rPr lang="en-US" dirty="0"/>
                            <a:t>4</a:t>
                          </a:r>
                        </a:p>
                      </a:txBody>
                      <a:tcPr anchor="ctr"/>
                    </a:tc>
                    <a:tc>
                      <a:txBody>
                        <a:bodyPr/>
                        <a:lstStyle/>
                        <a:p>
                          <a:pPr algn="ctr"/>
                          <a:r>
                            <a:rPr lang="en-US" dirty="0"/>
                            <a:t>3</a:t>
                          </a:r>
                        </a:p>
                      </a:txBody>
                      <a:tcPr anchor="ctr"/>
                    </a:tc>
                    <a:tc>
                      <a:txBody>
                        <a:bodyPr/>
                        <a:lstStyle/>
                        <a:p>
                          <a:pPr algn="ctr"/>
                          <a:r>
                            <a:rPr lang="en-US" dirty="0"/>
                            <a:t>0.5</a:t>
                          </a:r>
                        </a:p>
                      </a:txBody>
                      <a:tcPr anchor="ctr"/>
                    </a:tc>
                    <a:tc>
                      <a:txBody>
                        <a:bodyPr/>
                        <a:lstStyle/>
                        <a:p>
                          <a:pPr algn="ctr"/>
                          <a:r>
                            <a:rPr lang="en-US" dirty="0"/>
                            <a:t>P</a:t>
                          </a:r>
                        </a:p>
                      </a:txBody>
                      <a:tcPr anchor="ctr"/>
                    </a:tc>
                    <a:tc>
                      <a:txBody>
                        <a:bodyPr/>
                        <a:lstStyle/>
                        <a:p>
                          <a:pPr algn="ctr"/>
                          <a:r>
                            <a:rPr lang="en-US" dirty="0"/>
                            <a:t>0.4</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0.5</m:t>
                                </m:r>
                              </m:oMath>
                            </m:oMathPara>
                          </a14:m>
                          <a:endParaRPr lang="en-US" dirty="0"/>
                        </a:p>
                      </a:txBody>
                      <a:tcPr anchor="ctr"/>
                    </a:tc>
                    <a:extLst>
                      <a:ext uri="{0D108BD9-81ED-4DB2-BD59-A6C34878D82A}">
                        <a16:rowId xmlns:a16="http://schemas.microsoft.com/office/drawing/2014/main" val="10002"/>
                      </a:ext>
                    </a:extLst>
                  </a:tr>
                  <a:tr h="622607">
                    <a:tc>
                      <a:txBody>
                        <a:bodyPr/>
                        <a:lstStyle/>
                        <a:p>
                          <a:pPr algn="ctr"/>
                          <a:r>
                            <a:rPr lang="en-US"/>
                            <a:t>L3</a:t>
                          </a:r>
                          <a:endParaRPr lang="en-US" dirty="0"/>
                        </a:p>
                      </a:txBody>
                      <a:tcPr anchor="ctr"/>
                    </a:tc>
                    <a:tc>
                      <a:txBody>
                        <a:bodyPr/>
                        <a:lstStyle/>
                        <a:p>
                          <a:pPr algn="ctr"/>
                          <a:r>
                            <a:rPr lang="en-US" dirty="0"/>
                            <a:t>6</a:t>
                          </a:r>
                        </a:p>
                      </a:txBody>
                      <a:tcPr anchor="ctr"/>
                    </a:tc>
                    <a:tc>
                      <a:txBody>
                        <a:bodyPr/>
                        <a:lstStyle/>
                        <a:p>
                          <a:pPr algn="ctr"/>
                          <a:r>
                            <a:rPr lang="en-US" dirty="0"/>
                            <a:t>3</a:t>
                          </a:r>
                        </a:p>
                      </a:txBody>
                      <a:tcPr anchor="ctr"/>
                    </a:tc>
                    <a:tc>
                      <a:txBody>
                        <a:bodyPr/>
                        <a:lstStyle/>
                        <a:p>
                          <a:pPr algn="ctr"/>
                          <a:r>
                            <a:rPr lang="en-US" dirty="0"/>
                            <a:t>1</a:t>
                          </a:r>
                        </a:p>
                      </a:txBody>
                      <a:tcPr anchor="ctr"/>
                    </a:tc>
                    <a:tc>
                      <a:txBody>
                        <a:bodyPr/>
                        <a:lstStyle/>
                        <a:p>
                          <a:pPr algn="ctr"/>
                          <a:r>
                            <a:rPr lang="en-US" dirty="0"/>
                            <a:t>0.75</a:t>
                          </a:r>
                        </a:p>
                      </a:txBody>
                      <a:tcPr anchor="ctr"/>
                    </a:tc>
                    <a:tc>
                      <a:txBody>
                        <a:bodyPr/>
                        <a:lstStyle/>
                        <a:p>
                          <a:pPr algn="ctr"/>
                          <a:r>
                            <a:rPr lang="en-US" dirty="0"/>
                            <a:t>P</a:t>
                          </a:r>
                        </a:p>
                      </a:txBody>
                      <a:tcPr anchor="ctr"/>
                    </a:tc>
                    <a:tc>
                      <a:txBody>
                        <a:bodyPr/>
                        <a:lstStyle/>
                        <a:p>
                          <a:pPr algn="ctr"/>
                          <a:r>
                            <a:rPr lang="en-US" dirty="0"/>
                            <a:t>0.3</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0.375</m:t>
                                </m:r>
                              </m:oMath>
                            </m:oMathPara>
                          </a14:m>
                          <a:endParaRPr lang="en-US" dirty="0"/>
                        </a:p>
                      </a:txBody>
                      <a:tcPr anchor="ctr"/>
                    </a:tc>
                    <a:extLst>
                      <a:ext uri="{0D108BD9-81ED-4DB2-BD59-A6C34878D82A}">
                        <a16:rowId xmlns:a16="http://schemas.microsoft.com/office/drawing/2014/main" val="10003"/>
                      </a:ext>
                    </a:extLst>
                  </a:tr>
                  <a:tr h="622607">
                    <a:tc>
                      <a:txBody>
                        <a:bodyPr/>
                        <a:lstStyle/>
                        <a:p>
                          <a:pPr algn="ctr"/>
                          <a:r>
                            <a:rPr lang="en-US"/>
                            <a:t>L4</a:t>
                          </a:r>
                          <a:endParaRPr lang="en-US" dirty="0"/>
                        </a:p>
                      </a:txBody>
                      <a:tcPr anchor="ctr"/>
                    </a:tc>
                    <a:tc>
                      <a:txBody>
                        <a:bodyPr/>
                        <a:lstStyle/>
                        <a:p>
                          <a:pPr algn="ctr"/>
                          <a:r>
                            <a:rPr lang="en-US" dirty="0"/>
                            <a:t>1</a:t>
                          </a:r>
                        </a:p>
                      </a:txBody>
                      <a:tcPr anchor="ctr"/>
                    </a:tc>
                    <a:tc>
                      <a:txBody>
                        <a:bodyPr/>
                        <a:lstStyle/>
                        <a:p>
                          <a:pPr algn="ctr"/>
                          <a:r>
                            <a:rPr lang="en-US" dirty="0"/>
                            <a:t>1</a:t>
                          </a:r>
                        </a:p>
                      </a:txBody>
                      <a:tcPr anchor="ctr"/>
                    </a:tc>
                    <a:tc>
                      <a:txBody>
                        <a:bodyPr/>
                        <a:lstStyle/>
                        <a:p>
                          <a:pPr algn="ctr"/>
                          <a:r>
                            <a:rPr lang="en-US" dirty="0"/>
                            <a:t>8</a:t>
                          </a:r>
                        </a:p>
                      </a:txBody>
                      <a:tcPr anchor="ctr"/>
                    </a:tc>
                    <a:tc>
                      <a:txBody>
                        <a:bodyPr/>
                        <a:lstStyle/>
                        <a:p>
                          <a:pPr algn="ctr"/>
                          <a:r>
                            <a:rPr lang="en-US" dirty="0"/>
                            <a:t>0.15</a:t>
                          </a:r>
                        </a:p>
                      </a:txBody>
                      <a:tcPr anchor="ctr"/>
                    </a:tc>
                    <a:tc>
                      <a:txBody>
                        <a:bodyPr/>
                        <a:lstStyle/>
                        <a:p>
                          <a:pPr algn="ctr"/>
                          <a:r>
                            <a:rPr lang="en-US" dirty="0"/>
                            <a:t>P</a:t>
                          </a:r>
                        </a:p>
                      </a:txBody>
                      <a:tcPr anchor="ctr"/>
                    </a:tc>
                    <a:tc>
                      <a:txBody>
                        <a:bodyPr/>
                        <a:lstStyle/>
                        <a:p>
                          <a:pPr algn="ctr"/>
                          <a:r>
                            <a:rPr lang="en-US" dirty="0"/>
                            <a:t>0.10</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0.225</m:t>
                                </m:r>
                              </m:oMath>
                            </m:oMathPara>
                          </a14:m>
                          <a:endParaRPr lang="en-US" dirty="0"/>
                        </a:p>
                      </a:txBody>
                      <a:tcPr anchor="ctr"/>
                    </a:tc>
                    <a:extLst>
                      <a:ext uri="{0D108BD9-81ED-4DB2-BD59-A6C34878D82A}">
                        <a16:rowId xmlns:a16="http://schemas.microsoft.com/office/drawing/2014/main" val="10004"/>
                      </a:ext>
                    </a:extLst>
                  </a:tr>
                  <a:tr h="622607">
                    <a:tc>
                      <a:txBody>
                        <a:bodyPr/>
                        <a:lstStyle/>
                        <a:p>
                          <a:pPr algn="ctr"/>
                          <a:r>
                            <a:rPr lang="en-US"/>
                            <a:t>L5</a:t>
                          </a:r>
                          <a:endParaRPr lang="en-US" dirty="0"/>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10</a:t>
                          </a:r>
                        </a:p>
                      </a:txBody>
                      <a:tcPr anchor="ctr"/>
                    </a:tc>
                    <a:tc>
                      <a:txBody>
                        <a:bodyPr/>
                        <a:lstStyle/>
                        <a:p>
                          <a:pPr algn="ctr"/>
                          <a:r>
                            <a:rPr lang="en-US" dirty="0"/>
                            <a:t>0</a:t>
                          </a:r>
                        </a:p>
                      </a:txBody>
                      <a:tcPr anchor="ctr"/>
                    </a:tc>
                    <a:tc>
                      <a:txBody>
                        <a:bodyPr/>
                        <a:lstStyle/>
                        <a:p>
                          <a:pPr algn="ctr"/>
                          <a:r>
                            <a:rPr lang="en-US" dirty="0"/>
                            <a:t>M</a:t>
                          </a:r>
                        </a:p>
                      </a:txBody>
                      <a:tcPr anchor="ctr"/>
                    </a:tc>
                    <a:tc>
                      <a:txBody>
                        <a:bodyPr/>
                        <a:lstStyle/>
                        <a:p>
                          <a:pPr algn="ctr"/>
                          <a:r>
                            <a:rPr lang="en-US" dirty="0"/>
                            <a:t>0</a:t>
                          </a:r>
                        </a:p>
                      </a:txBody>
                      <a:tcPr anchor="ctr"/>
                    </a:tc>
                    <a:tc>
                      <a:txBody>
                        <a:bodyPr/>
                        <a:lstStyle/>
                        <a:p>
                          <a:pPr algn="ctr"/>
                          <a:r>
                            <a:rPr lang="en-US"/>
                            <a:t>0</a:t>
                          </a:r>
                          <a:endParaRPr lang="en-US" dirty="0"/>
                        </a:p>
                      </a:txBody>
                      <a:tcPr anchor="ctr"/>
                    </a:tc>
                    <a:extLst>
                      <a:ext uri="{0D108BD9-81ED-4DB2-BD59-A6C34878D82A}">
                        <a16:rowId xmlns:a16="http://schemas.microsoft.com/office/drawing/2014/main" val="10005"/>
                      </a:ext>
                    </a:extLst>
                  </a:tr>
                  <a:tr h="622607">
                    <a:tc>
                      <a:txBody>
                        <a:bodyPr/>
                        <a:lstStyle/>
                        <a:p>
                          <a:pPr algn="ctr"/>
                          <a:r>
                            <a:rPr lang="en-US"/>
                            <a:t>L6</a:t>
                          </a:r>
                          <a:endParaRPr lang="en-US" dirty="0"/>
                        </a:p>
                      </a:txBody>
                      <a:tcPr anchor="ctr"/>
                    </a:tc>
                    <a:tc>
                      <a:txBody>
                        <a:bodyPr/>
                        <a:lstStyle/>
                        <a:p>
                          <a:pPr algn="ctr"/>
                          <a:r>
                            <a:rPr lang="en-US" dirty="0"/>
                            <a:t>10</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1.0</a:t>
                          </a:r>
                        </a:p>
                      </a:txBody>
                      <a:tcPr anchor="ctr"/>
                    </a:tc>
                    <a:tc>
                      <a:txBody>
                        <a:bodyPr/>
                        <a:lstStyle/>
                        <a:p>
                          <a:pPr algn="ctr"/>
                          <a:r>
                            <a:rPr lang="en-US" dirty="0"/>
                            <a:t>M</a:t>
                          </a:r>
                        </a:p>
                      </a:txBody>
                      <a:tcPr anchor="ctr"/>
                    </a:tc>
                    <a:tc>
                      <a:txBody>
                        <a:bodyPr/>
                        <a:lstStyle/>
                        <a:p>
                          <a:pPr algn="ctr"/>
                          <a:r>
                            <a:rPr lang="en-US" dirty="0"/>
                            <a:t>0</a:t>
                          </a:r>
                        </a:p>
                      </a:txBody>
                      <a:tcPr anchor="ctr"/>
                    </a:tc>
                    <a:tc>
                      <a:txBody>
                        <a:bodyPr/>
                        <a:lstStyle/>
                        <a:p>
                          <a:pPr algn="ctr"/>
                          <a:r>
                            <a:rPr lang="en-US"/>
                            <a:t>0</a:t>
                          </a:r>
                          <a:endParaRPr lang="en-US" dirty="0"/>
                        </a:p>
                      </a:txBody>
                      <a:tcPr anchor="ctr"/>
                    </a:tc>
                    <a:extLst>
                      <a:ext uri="{0D108BD9-81ED-4DB2-BD59-A6C34878D82A}">
                        <a16:rowId xmlns:a16="http://schemas.microsoft.com/office/drawing/2014/main" val="10006"/>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063270397"/>
                  </p:ext>
                </p:extLst>
              </p:nvPr>
            </p:nvGraphicFramePr>
            <p:xfrm>
              <a:off x="457200" y="1208318"/>
              <a:ext cx="8102055" cy="4358249"/>
            </p:xfrm>
            <a:graphic>
              <a:graphicData uri="http://schemas.openxmlformats.org/drawingml/2006/table">
                <a:tbl>
                  <a:tblPr firstRow="1" bandRow="1">
                    <a:tableStyleId>{5C22544A-7EE6-4342-B048-85BDC9FD1C3A}</a:tableStyleId>
                  </a:tblPr>
                  <a:tblGrid>
                    <a:gridCol w="756789">
                      <a:extLst>
                        <a:ext uri="{9D8B030D-6E8A-4147-A177-3AD203B41FA5}">
                          <a16:colId xmlns:a16="http://schemas.microsoft.com/office/drawing/2014/main" val="20000"/>
                        </a:ext>
                      </a:extLst>
                    </a:gridCol>
                    <a:gridCol w="511492">
                      <a:extLst>
                        <a:ext uri="{9D8B030D-6E8A-4147-A177-3AD203B41FA5}">
                          <a16:colId xmlns:a16="http://schemas.microsoft.com/office/drawing/2014/main" val="20001"/>
                        </a:ext>
                      </a:extLst>
                    </a:gridCol>
                    <a:gridCol w="486092">
                      <a:extLst>
                        <a:ext uri="{9D8B030D-6E8A-4147-A177-3AD203B41FA5}">
                          <a16:colId xmlns:a16="http://schemas.microsoft.com/office/drawing/2014/main" val="20002"/>
                        </a:ext>
                      </a:extLst>
                    </a:gridCol>
                    <a:gridCol w="457775">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1750317">
                      <a:extLst>
                        <a:ext uri="{9D8B030D-6E8A-4147-A177-3AD203B41FA5}">
                          <a16:colId xmlns:a16="http://schemas.microsoft.com/office/drawing/2014/main" val="20005"/>
                        </a:ext>
                      </a:extLst>
                    </a:gridCol>
                    <a:gridCol w="1098684">
                      <a:extLst>
                        <a:ext uri="{9D8B030D-6E8A-4147-A177-3AD203B41FA5}">
                          <a16:colId xmlns:a16="http://schemas.microsoft.com/office/drawing/2014/main" val="20006"/>
                        </a:ext>
                      </a:extLst>
                    </a:gridCol>
                    <a:gridCol w="2400826">
                      <a:extLst>
                        <a:ext uri="{9D8B030D-6E8A-4147-A177-3AD203B41FA5}">
                          <a16:colId xmlns:a16="http://schemas.microsoft.com/office/drawing/2014/main" val="1261959119"/>
                        </a:ext>
                      </a:extLst>
                    </a:gridCol>
                  </a:tblGrid>
                  <a:tr h="622607">
                    <a:tc>
                      <a:txBody>
                        <a:bodyPr/>
                        <a:lstStyle/>
                        <a:p>
                          <a:pPr algn="ctr"/>
                          <a:r>
                            <a:rPr lang="en-US" dirty="0" smtClean="0"/>
                            <a:t>Locus</a:t>
                          </a:r>
                          <a:endParaRPr lang="en-US" dirty="0"/>
                        </a:p>
                      </a:txBody>
                      <a:tcPr anchor="ctr"/>
                    </a:tc>
                    <a:tc>
                      <a:txBody>
                        <a:bodyPr/>
                        <a:lstStyle/>
                        <a:p>
                          <a:pPr algn="ctr"/>
                          <a:r>
                            <a:rPr lang="en-US" dirty="0" smtClean="0"/>
                            <a:t>AA</a:t>
                          </a:r>
                          <a:endParaRPr lang="en-US" dirty="0"/>
                        </a:p>
                      </a:txBody>
                      <a:tcPr anchor="ctr"/>
                    </a:tc>
                    <a:tc>
                      <a:txBody>
                        <a:bodyPr/>
                        <a:lstStyle/>
                        <a:p>
                          <a:pPr algn="ctr"/>
                          <a:r>
                            <a:rPr lang="en-US" dirty="0" smtClean="0"/>
                            <a:t>Aa</a:t>
                          </a:r>
                          <a:endParaRPr lang="en-US" dirty="0"/>
                        </a:p>
                      </a:txBody>
                      <a:tcPr anchor="ctr"/>
                    </a:tc>
                    <a:tc>
                      <a:txBody>
                        <a:bodyPr/>
                        <a:lstStyle/>
                        <a:p>
                          <a:pPr algn="ctr"/>
                          <a:r>
                            <a:rPr lang="en-US" dirty="0" smtClean="0"/>
                            <a:t>aa</a:t>
                          </a:r>
                          <a:endParaRPr lang="en-US" dirty="0"/>
                        </a:p>
                      </a:txBody>
                      <a:tcPr anchor="ctr"/>
                    </a:tc>
                    <a:tc>
                      <a:txBody>
                        <a:bodyPr/>
                        <a:lstStyle/>
                        <a:p>
                          <a:pPr algn="ctr"/>
                          <a:r>
                            <a:rPr lang="en-US" i="1" dirty="0" smtClean="0"/>
                            <a:t>p</a:t>
                          </a:r>
                          <a:endParaRPr lang="en-US" i="1" dirty="0"/>
                        </a:p>
                      </a:txBody>
                      <a:tcPr anchor="ctr"/>
                    </a:tc>
                    <a:tc>
                      <a:txBody>
                        <a:bodyPr/>
                        <a:lstStyle/>
                        <a:p>
                          <a:pPr algn="ctr"/>
                          <a:r>
                            <a:rPr lang="en-US" dirty="0" smtClean="0"/>
                            <a:t>Polymorphism</a:t>
                          </a:r>
                          <a:endParaRPr lang="en-US" dirty="0"/>
                        </a:p>
                      </a:txBody>
                      <a:tcPr anchor="ctr"/>
                    </a:tc>
                    <a:tc>
                      <a:txBody>
                        <a:bodyPr/>
                        <a:lstStyle/>
                        <a:p>
                          <a:pPr algn="ctr"/>
                          <a:r>
                            <a:rPr lang="en-US" i="1" smtClean="0"/>
                            <a:t>h</a:t>
                          </a:r>
                          <a:endParaRPr lang="en-US" i="1" dirty="0"/>
                        </a:p>
                      </a:txBody>
                      <a:tcPr anchor="ctr"/>
                    </a:tc>
                    <a:tc>
                      <a:txBody>
                        <a:bodyPr/>
                        <a:lstStyle/>
                        <a:p>
                          <a:endParaRPr lang="en-US"/>
                        </a:p>
                      </a:txBody>
                      <a:tcPr anchor="ctr">
                        <a:blipFill>
                          <a:blip r:embed="rId5"/>
                          <a:stretch>
                            <a:fillRect l="-238071" t="-980" r="-1015" b="-603922"/>
                          </a:stretch>
                        </a:blipFill>
                      </a:tcPr>
                    </a:tc>
                    <a:extLst>
                      <a:ext uri="{0D108BD9-81ED-4DB2-BD59-A6C34878D82A}">
                        <a16:rowId xmlns:a16="http://schemas.microsoft.com/office/drawing/2014/main" val="10000"/>
                      </a:ext>
                    </a:extLst>
                  </a:tr>
                  <a:tr h="622607">
                    <a:tc>
                      <a:txBody>
                        <a:bodyPr/>
                        <a:lstStyle/>
                        <a:p>
                          <a:pPr algn="ctr"/>
                          <a:r>
                            <a:rPr lang="en-US" smtClean="0"/>
                            <a:t>L1</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0</a:t>
                          </a:r>
                          <a:endParaRPr lang="en-US" dirty="0"/>
                        </a:p>
                      </a:txBody>
                      <a:tcPr anchor="ctr"/>
                    </a:tc>
                    <a:tc>
                      <a:txBody>
                        <a:bodyPr/>
                        <a:lstStyle/>
                        <a:p>
                          <a:pPr algn="ctr"/>
                          <a:r>
                            <a:rPr lang="en-US" dirty="0" smtClean="0"/>
                            <a:t>0</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M</a:t>
                          </a:r>
                          <a:endParaRPr lang="en-US" dirty="0"/>
                        </a:p>
                      </a:txBody>
                      <a:tcPr anchor="ctr"/>
                    </a:tc>
                    <a:tc>
                      <a:txBody>
                        <a:bodyPr/>
                        <a:lstStyle/>
                        <a:p>
                          <a:pPr algn="ctr"/>
                          <a:r>
                            <a:rPr lang="en-US" dirty="0" smtClean="0"/>
                            <a:t>0</a:t>
                          </a:r>
                          <a:endParaRPr lang="en-US" dirty="0"/>
                        </a:p>
                      </a:txBody>
                      <a:tcPr anchor="ctr"/>
                    </a:tc>
                    <a:tc>
                      <a:txBody>
                        <a:bodyPr/>
                        <a:lstStyle/>
                        <a:p>
                          <a:pPr algn="ctr"/>
                          <a:r>
                            <a:rPr lang="en-US" smtClean="0"/>
                            <a:t>0</a:t>
                          </a:r>
                          <a:endParaRPr lang="en-US" dirty="0"/>
                        </a:p>
                      </a:txBody>
                      <a:tcPr anchor="ctr"/>
                    </a:tc>
                    <a:extLst>
                      <a:ext uri="{0D108BD9-81ED-4DB2-BD59-A6C34878D82A}">
                        <a16:rowId xmlns:a16="http://schemas.microsoft.com/office/drawing/2014/main" val="10001"/>
                      </a:ext>
                    </a:extLst>
                  </a:tr>
                  <a:tr h="622607">
                    <a:tc>
                      <a:txBody>
                        <a:bodyPr/>
                        <a:lstStyle/>
                        <a:p>
                          <a:pPr algn="ctr"/>
                          <a:r>
                            <a:rPr lang="en-US" smtClean="0"/>
                            <a:t>L2</a:t>
                          </a:r>
                          <a:endParaRPr lang="en-US" dirty="0"/>
                        </a:p>
                      </a:txBody>
                      <a:tcPr anchor="ctr"/>
                    </a:tc>
                    <a:tc>
                      <a:txBody>
                        <a:bodyPr/>
                        <a:lstStyle/>
                        <a:p>
                          <a:pPr algn="ctr"/>
                          <a:r>
                            <a:rPr lang="en-US" dirty="0" smtClean="0"/>
                            <a:t>3</a:t>
                          </a:r>
                          <a:endParaRPr lang="en-US" dirty="0"/>
                        </a:p>
                      </a:txBody>
                      <a:tcPr anchor="ctr"/>
                    </a:tc>
                    <a:tc>
                      <a:txBody>
                        <a:bodyPr/>
                        <a:lstStyle/>
                        <a:p>
                          <a:pPr algn="ctr"/>
                          <a:r>
                            <a:rPr lang="en-US" dirty="0" smtClean="0"/>
                            <a:t>4</a:t>
                          </a:r>
                          <a:endParaRPr lang="en-US" dirty="0"/>
                        </a:p>
                      </a:txBody>
                      <a:tcPr anchor="ctr"/>
                    </a:tc>
                    <a:tc>
                      <a:txBody>
                        <a:bodyPr/>
                        <a:lstStyle/>
                        <a:p>
                          <a:pPr algn="ctr"/>
                          <a:r>
                            <a:rPr lang="en-US" dirty="0" smtClean="0"/>
                            <a:t>3</a:t>
                          </a:r>
                          <a:endParaRPr lang="en-US" dirty="0"/>
                        </a:p>
                      </a:txBody>
                      <a:tcPr anchor="ctr"/>
                    </a:tc>
                    <a:tc>
                      <a:txBody>
                        <a:bodyPr/>
                        <a:lstStyle/>
                        <a:p>
                          <a:pPr algn="ctr"/>
                          <a:r>
                            <a:rPr lang="en-US" dirty="0" smtClean="0"/>
                            <a:t>0.5</a:t>
                          </a:r>
                          <a:endParaRPr lang="en-US" dirty="0"/>
                        </a:p>
                      </a:txBody>
                      <a:tcPr anchor="ctr"/>
                    </a:tc>
                    <a:tc>
                      <a:txBody>
                        <a:bodyPr/>
                        <a:lstStyle/>
                        <a:p>
                          <a:pPr algn="ctr"/>
                          <a:r>
                            <a:rPr lang="en-US" dirty="0" smtClean="0"/>
                            <a:t>P</a:t>
                          </a:r>
                          <a:endParaRPr lang="en-US" dirty="0"/>
                        </a:p>
                      </a:txBody>
                      <a:tcPr anchor="ctr"/>
                    </a:tc>
                    <a:tc>
                      <a:txBody>
                        <a:bodyPr/>
                        <a:lstStyle/>
                        <a:p>
                          <a:pPr algn="ctr"/>
                          <a:r>
                            <a:rPr lang="en-US" dirty="0" smtClean="0"/>
                            <a:t>0.4</a:t>
                          </a:r>
                          <a:endParaRPr lang="en-US" dirty="0"/>
                        </a:p>
                      </a:txBody>
                      <a:tcPr anchor="ctr"/>
                    </a:tc>
                    <a:tc>
                      <a:txBody>
                        <a:bodyPr/>
                        <a:lstStyle/>
                        <a:p>
                          <a:endParaRPr lang="en-US"/>
                        </a:p>
                      </a:txBody>
                      <a:tcPr anchor="ctr">
                        <a:blipFill>
                          <a:blip r:embed="rId5"/>
                          <a:stretch>
                            <a:fillRect l="-238071" t="-201961" r="-1015" b="-402941"/>
                          </a:stretch>
                        </a:blipFill>
                      </a:tcPr>
                    </a:tc>
                    <a:extLst>
                      <a:ext uri="{0D108BD9-81ED-4DB2-BD59-A6C34878D82A}">
                        <a16:rowId xmlns:a16="http://schemas.microsoft.com/office/drawing/2014/main" val="10002"/>
                      </a:ext>
                    </a:extLst>
                  </a:tr>
                  <a:tr h="622607">
                    <a:tc>
                      <a:txBody>
                        <a:bodyPr/>
                        <a:lstStyle/>
                        <a:p>
                          <a:pPr algn="ctr"/>
                          <a:r>
                            <a:rPr lang="en-US" smtClean="0"/>
                            <a:t>L3</a:t>
                          </a:r>
                          <a:endParaRPr lang="en-US" dirty="0"/>
                        </a:p>
                      </a:txBody>
                      <a:tcPr anchor="ctr"/>
                    </a:tc>
                    <a:tc>
                      <a:txBody>
                        <a:bodyPr/>
                        <a:lstStyle/>
                        <a:p>
                          <a:pPr algn="ctr"/>
                          <a:r>
                            <a:rPr lang="en-US" dirty="0" smtClean="0"/>
                            <a:t>6</a:t>
                          </a:r>
                          <a:endParaRPr lang="en-US" dirty="0"/>
                        </a:p>
                      </a:txBody>
                      <a:tcPr anchor="ctr"/>
                    </a:tc>
                    <a:tc>
                      <a:txBody>
                        <a:bodyPr/>
                        <a:lstStyle/>
                        <a:p>
                          <a:pPr algn="ctr"/>
                          <a:r>
                            <a:rPr lang="en-US" dirty="0" smtClean="0"/>
                            <a:t>3</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0.75</a:t>
                          </a:r>
                          <a:endParaRPr lang="en-US" dirty="0"/>
                        </a:p>
                      </a:txBody>
                      <a:tcPr anchor="ctr"/>
                    </a:tc>
                    <a:tc>
                      <a:txBody>
                        <a:bodyPr/>
                        <a:lstStyle/>
                        <a:p>
                          <a:pPr algn="ctr"/>
                          <a:r>
                            <a:rPr lang="en-US" dirty="0" smtClean="0"/>
                            <a:t>P</a:t>
                          </a:r>
                          <a:endParaRPr lang="en-US" dirty="0"/>
                        </a:p>
                      </a:txBody>
                      <a:tcPr anchor="ctr"/>
                    </a:tc>
                    <a:tc>
                      <a:txBody>
                        <a:bodyPr/>
                        <a:lstStyle/>
                        <a:p>
                          <a:pPr algn="ctr"/>
                          <a:r>
                            <a:rPr lang="en-US" dirty="0" smtClean="0"/>
                            <a:t>0.3</a:t>
                          </a:r>
                          <a:endParaRPr lang="en-US" dirty="0"/>
                        </a:p>
                      </a:txBody>
                      <a:tcPr anchor="ctr"/>
                    </a:tc>
                    <a:tc>
                      <a:txBody>
                        <a:bodyPr/>
                        <a:lstStyle/>
                        <a:p>
                          <a:endParaRPr lang="en-US"/>
                        </a:p>
                      </a:txBody>
                      <a:tcPr anchor="ctr">
                        <a:blipFill>
                          <a:blip r:embed="rId5"/>
                          <a:stretch>
                            <a:fillRect l="-238071" t="-301961" r="-1015" b="-302941"/>
                          </a:stretch>
                        </a:blipFill>
                      </a:tcPr>
                    </a:tc>
                    <a:extLst>
                      <a:ext uri="{0D108BD9-81ED-4DB2-BD59-A6C34878D82A}">
                        <a16:rowId xmlns:a16="http://schemas.microsoft.com/office/drawing/2014/main" val="10003"/>
                      </a:ext>
                    </a:extLst>
                  </a:tr>
                  <a:tr h="622607">
                    <a:tc>
                      <a:txBody>
                        <a:bodyPr/>
                        <a:lstStyle/>
                        <a:p>
                          <a:pPr algn="ctr"/>
                          <a:r>
                            <a:rPr lang="en-US" smtClean="0"/>
                            <a:t>L4</a:t>
                          </a:r>
                          <a:endParaRPr lang="en-US" dirty="0"/>
                        </a:p>
                      </a:txBody>
                      <a:tcPr anchor="ctr"/>
                    </a:tc>
                    <a:tc>
                      <a:txBody>
                        <a:bodyPr/>
                        <a:lstStyle/>
                        <a:p>
                          <a:pPr algn="ctr"/>
                          <a:r>
                            <a:rPr lang="en-US" dirty="0" smtClean="0"/>
                            <a:t>1</a:t>
                          </a:r>
                        </a:p>
                      </a:txBody>
                      <a:tcPr anchor="ctr"/>
                    </a:tc>
                    <a:tc>
                      <a:txBody>
                        <a:bodyPr/>
                        <a:lstStyle/>
                        <a:p>
                          <a:pPr algn="ctr"/>
                          <a:r>
                            <a:rPr lang="en-US" dirty="0" smtClean="0"/>
                            <a:t>1</a:t>
                          </a:r>
                          <a:endParaRPr lang="en-US" dirty="0"/>
                        </a:p>
                      </a:txBody>
                      <a:tcPr anchor="ctr"/>
                    </a:tc>
                    <a:tc>
                      <a:txBody>
                        <a:bodyPr/>
                        <a:lstStyle/>
                        <a:p>
                          <a:pPr algn="ctr"/>
                          <a:r>
                            <a:rPr lang="en-US" dirty="0" smtClean="0"/>
                            <a:t>8</a:t>
                          </a:r>
                          <a:endParaRPr lang="en-US" dirty="0"/>
                        </a:p>
                      </a:txBody>
                      <a:tcPr anchor="ctr"/>
                    </a:tc>
                    <a:tc>
                      <a:txBody>
                        <a:bodyPr/>
                        <a:lstStyle/>
                        <a:p>
                          <a:pPr algn="ctr"/>
                          <a:r>
                            <a:rPr lang="en-US" dirty="0" smtClean="0"/>
                            <a:t>0.15</a:t>
                          </a:r>
                          <a:endParaRPr lang="en-US" dirty="0"/>
                        </a:p>
                      </a:txBody>
                      <a:tcPr anchor="ctr"/>
                    </a:tc>
                    <a:tc>
                      <a:txBody>
                        <a:bodyPr/>
                        <a:lstStyle/>
                        <a:p>
                          <a:pPr algn="ctr"/>
                          <a:r>
                            <a:rPr lang="en-US" dirty="0" smtClean="0"/>
                            <a:t>P</a:t>
                          </a:r>
                        </a:p>
                      </a:txBody>
                      <a:tcPr anchor="ctr"/>
                    </a:tc>
                    <a:tc>
                      <a:txBody>
                        <a:bodyPr/>
                        <a:lstStyle/>
                        <a:p>
                          <a:pPr algn="ctr"/>
                          <a:r>
                            <a:rPr lang="en-US" dirty="0" smtClean="0"/>
                            <a:t>0.10</a:t>
                          </a:r>
                          <a:endParaRPr lang="en-US" dirty="0"/>
                        </a:p>
                      </a:txBody>
                      <a:tcPr anchor="ctr"/>
                    </a:tc>
                    <a:tc>
                      <a:txBody>
                        <a:bodyPr/>
                        <a:lstStyle/>
                        <a:p>
                          <a:endParaRPr lang="en-US"/>
                        </a:p>
                      </a:txBody>
                      <a:tcPr anchor="ctr">
                        <a:blipFill>
                          <a:blip r:embed="rId5"/>
                          <a:stretch>
                            <a:fillRect l="-238071" t="-401961" r="-1015" b="-202941"/>
                          </a:stretch>
                        </a:blipFill>
                      </a:tcPr>
                    </a:tc>
                    <a:extLst>
                      <a:ext uri="{0D108BD9-81ED-4DB2-BD59-A6C34878D82A}">
                        <a16:rowId xmlns:a16="http://schemas.microsoft.com/office/drawing/2014/main" val="10004"/>
                      </a:ext>
                    </a:extLst>
                  </a:tr>
                  <a:tr h="622607">
                    <a:tc>
                      <a:txBody>
                        <a:bodyPr/>
                        <a:lstStyle/>
                        <a:p>
                          <a:pPr algn="ctr"/>
                          <a:r>
                            <a:rPr lang="en-US" smtClean="0"/>
                            <a:t>L5</a:t>
                          </a:r>
                          <a:endParaRPr lang="en-US" dirty="0"/>
                        </a:p>
                      </a:txBody>
                      <a:tcPr anchor="ctr"/>
                    </a:tc>
                    <a:tc>
                      <a:txBody>
                        <a:bodyPr/>
                        <a:lstStyle/>
                        <a:p>
                          <a:pPr algn="ctr"/>
                          <a:r>
                            <a:rPr lang="en-US" dirty="0" smtClean="0"/>
                            <a:t>0</a:t>
                          </a:r>
                          <a:endParaRPr lang="en-US" dirty="0"/>
                        </a:p>
                      </a:txBody>
                      <a:tcPr anchor="ctr"/>
                    </a:tc>
                    <a:tc>
                      <a:txBody>
                        <a:bodyPr/>
                        <a:lstStyle/>
                        <a:p>
                          <a:pPr algn="ctr"/>
                          <a:r>
                            <a:rPr lang="en-US" dirty="0" smtClean="0"/>
                            <a:t>0</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0</a:t>
                          </a:r>
                          <a:endParaRPr lang="en-US" dirty="0"/>
                        </a:p>
                      </a:txBody>
                      <a:tcPr anchor="ctr"/>
                    </a:tc>
                    <a:tc>
                      <a:txBody>
                        <a:bodyPr/>
                        <a:lstStyle/>
                        <a:p>
                          <a:pPr algn="ctr"/>
                          <a:r>
                            <a:rPr lang="en-US" dirty="0" smtClean="0"/>
                            <a:t>M</a:t>
                          </a:r>
                          <a:endParaRPr lang="en-US" dirty="0"/>
                        </a:p>
                      </a:txBody>
                      <a:tcPr anchor="ctr"/>
                    </a:tc>
                    <a:tc>
                      <a:txBody>
                        <a:bodyPr/>
                        <a:lstStyle/>
                        <a:p>
                          <a:pPr algn="ctr"/>
                          <a:r>
                            <a:rPr lang="en-US" dirty="0" smtClean="0"/>
                            <a:t>0</a:t>
                          </a:r>
                          <a:endParaRPr lang="en-US" dirty="0"/>
                        </a:p>
                      </a:txBody>
                      <a:tcPr anchor="ctr"/>
                    </a:tc>
                    <a:tc>
                      <a:txBody>
                        <a:bodyPr/>
                        <a:lstStyle/>
                        <a:p>
                          <a:pPr algn="ctr"/>
                          <a:r>
                            <a:rPr lang="en-US" smtClean="0"/>
                            <a:t>0</a:t>
                          </a:r>
                          <a:endParaRPr lang="en-US" dirty="0"/>
                        </a:p>
                      </a:txBody>
                      <a:tcPr anchor="ctr"/>
                    </a:tc>
                    <a:extLst>
                      <a:ext uri="{0D108BD9-81ED-4DB2-BD59-A6C34878D82A}">
                        <a16:rowId xmlns:a16="http://schemas.microsoft.com/office/drawing/2014/main" val="10005"/>
                      </a:ext>
                    </a:extLst>
                  </a:tr>
                  <a:tr h="622607">
                    <a:tc>
                      <a:txBody>
                        <a:bodyPr/>
                        <a:lstStyle/>
                        <a:p>
                          <a:pPr algn="ctr"/>
                          <a:r>
                            <a:rPr lang="en-US" smtClean="0"/>
                            <a:t>L6</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0</a:t>
                          </a:r>
                          <a:endParaRPr lang="en-US" dirty="0"/>
                        </a:p>
                      </a:txBody>
                      <a:tcPr anchor="ctr"/>
                    </a:tc>
                    <a:tc>
                      <a:txBody>
                        <a:bodyPr/>
                        <a:lstStyle/>
                        <a:p>
                          <a:pPr algn="ctr"/>
                          <a:r>
                            <a:rPr lang="en-US" dirty="0" smtClean="0"/>
                            <a:t>0</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M</a:t>
                          </a:r>
                          <a:endParaRPr lang="en-US" dirty="0"/>
                        </a:p>
                      </a:txBody>
                      <a:tcPr anchor="ctr"/>
                    </a:tc>
                    <a:tc>
                      <a:txBody>
                        <a:bodyPr/>
                        <a:lstStyle/>
                        <a:p>
                          <a:pPr algn="ctr"/>
                          <a:r>
                            <a:rPr lang="en-US" dirty="0" smtClean="0"/>
                            <a:t>0</a:t>
                          </a:r>
                          <a:endParaRPr lang="en-US" dirty="0"/>
                        </a:p>
                      </a:txBody>
                      <a:tcPr anchor="ctr"/>
                    </a:tc>
                    <a:tc>
                      <a:txBody>
                        <a:bodyPr/>
                        <a:lstStyle/>
                        <a:p>
                          <a:pPr algn="ctr"/>
                          <a:r>
                            <a:rPr lang="en-US" smtClean="0"/>
                            <a:t>0</a:t>
                          </a:r>
                          <a:endParaRPr lang="en-US" dirty="0"/>
                        </a:p>
                      </a:txBody>
                      <a:tcPr anchor="ctr"/>
                    </a:tc>
                    <a:extLst>
                      <a:ext uri="{0D108BD9-81ED-4DB2-BD59-A6C34878D82A}">
                        <a16:rowId xmlns:a16="http://schemas.microsoft.com/office/drawing/2014/main" val="10006"/>
                      </a:ext>
                    </a:extLst>
                  </a:tr>
                </a:tbl>
              </a:graphicData>
            </a:graphic>
          </p:graphicFrame>
        </mc:Fallback>
      </mc:AlternateContent>
      <p:sp>
        <p:nvSpPr>
          <p:cNvPr id="8" name="Slide Number Placeholder 7"/>
          <p:cNvSpPr>
            <a:spLocks noGrp="1"/>
          </p:cNvSpPr>
          <p:nvPr>
            <p:ph type="sldNum" sz="quarter" idx="12"/>
          </p:nvPr>
        </p:nvSpPr>
        <p:spPr/>
        <p:txBody>
          <a:bodyPr/>
          <a:lstStyle/>
          <a:p>
            <a:fld id="{5AC1D250-753D-4A48-8FF0-B3F2BCB64F2F}" type="slidenum">
              <a:rPr lang="en-US" smtClean="0"/>
              <a:pPr/>
              <a:t>39</a:t>
            </a:fld>
            <a:endParaRPr lang="en-US"/>
          </a:p>
        </p:txBody>
      </p:sp>
    </p:spTree>
    <p:extLst>
      <p:ext uri="{BB962C8B-B14F-4D97-AF65-F5344CB8AC3E}">
        <p14:creationId xmlns:p14="http://schemas.microsoft.com/office/powerpoint/2010/main" val="1688729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78724" y="837644"/>
            <a:ext cx="6145918" cy="2995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785072" y="837644"/>
            <a:ext cx="419313" cy="299541"/>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095107" y="595545"/>
            <a:ext cx="1832993" cy="830997"/>
          </a:xfrm>
          <a:prstGeom prst="rect">
            <a:avLst/>
          </a:prstGeom>
          <a:noFill/>
        </p:spPr>
        <p:txBody>
          <a:bodyPr wrap="square" rtlCol="0">
            <a:spAutoFit/>
          </a:bodyPr>
          <a:lstStyle/>
          <a:p>
            <a:r>
              <a:rPr lang="en-US" sz="2400" dirty="0"/>
              <a:t>Paternal chromosome</a:t>
            </a:r>
          </a:p>
        </p:txBody>
      </p:sp>
      <p:cxnSp>
        <p:nvCxnSpPr>
          <p:cNvPr id="11" name="Straight Connector 10"/>
          <p:cNvCxnSpPr>
            <a:cxnSpLocks/>
            <a:endCxn id="13" idx="1"/>
          </p:cNvCxnSpPr>
          <p:nvPr/>
        </p:nvCxnSpPr>
        <p:spPr>
          <a:xfrm>
            <a:off x="2115722" y="1119500"/>
            <a:ext cx="339395" cy="57394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455117" y="1462612"/>
            <a:ext cx="1509523" cy="461665"/>
          </a:xfrm>
          <a:prstGeom prst="rect">
            <a:avLst/>
          </a:prstGeom>
          <a:noFill/>
        </p:spPr>
        <p:txBody>
          <a:bodyPr wrap="square" rtlCol="0">
            <a:spAutoFit/>
          </a:bodyPr>
          <a:lstStyle/>
          <a:p>
            <a:r>
              <a:rPr lang="en-US" sz="2400" dirty="0"/>
              <a:t>A</a:t>
            </a:r>
            <a:r>
              <a:rPr lang="en-US" sz="2400" baseline="-25000" dirty="0"/>
              <a:t>1</a:t>
            </a:r>
            <a:r>
              <a:rPr lang="en-US" sz="2400" dirty="0"/>
              <a:t> = allele</a:t>
            </a:r>
          </a:p>
        </p:txBody>
      </p:sp>
      <p:sp>
        <p:nvSpPr>
          <p:cNvPr id="14" name="Rounded Rectangle 13"/>
          <p:cNvSpPr/>
          <p:nvPr/>
        </p:nvSpPr>
        <p:spPr>
          <a:xfrm>
            <a:off x="778724" y="3210708"/>
            <a:ext cx="6145918" cy="29954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785072" y="3210708"/>
            <a:ext cx="419313" cy="29954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FFFF00"/>
              </a:highlight>
            </a:endParaRPr>
          </a:p>
        </p:txBody>
      </p:sp>
      <p:sp>
        <p:nvSpPr>
          <p:cNvPr id="16" name="TextBox 15"/>
          <p:cNvSpPr txBox="1"/>
          <p:nvPr/>
        </p:nvSpPr>
        <p:spPr>
          <a:xfrm>
            <a:off x="7020485" y="2988088"/>
            <a:ext cx="1832993" cy="830997"/>
          </a:xfrm>
          <a:prstGeom prst="rect">
            <a:avLst/>
          </a:prstGeom>
          <a:noFill/>
        </p:spPr>
        <p:txBody>
          <a:bodyPr wrap="square" rtlCol="0">
            <a:spAutoFit/>
          </a:bodyPr>
          <a:lstStyle/>
          <a:p>
            <a:r>
              <a:rPr lang="en-US" sz="2400" dirty="0"/>
              <a:t>Maternal chromosome</a:t>
            </a:r>
          </a:p>
        </p:txBody>
      </p:sp>
      <p:cxnSp>
        <p:nvCxnSpPr>
          <p:cNvPr id="19" name="Straight Connector 18"/>
          <p:cNvCxnSpPr/>
          <p:nvPr/>
        </p:nvCxnSpPr>
        <p:spPr>
          <a:xfrm rot="16200000" flipH="1">
            <a:off x="1902818" y="3710382"/>
            <a:ext cx="794820" cy="32347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006709" y="4169243"/>
            <a:ext cx="1509523" cy="461665"/>
          </a:xfrm>
          <a:prstGeom prst="rect">
            <a:avLst/>
          </a:prstGeom>
          <a:noFill/>
        </p:spPr>
        <p:txBody>
          <a:bodyPr wrap="square" rtlCol="0">
            <a:spAutoFit/>
          </a:bodyPr>
          <a:lstStyle/>
          <a:p>
            <a:r>
              <a:rPr lang="en-US" sz="2400" dirty="0"/>
              <a:t>A</a:t>
            </a:r>
            <a:r>
              <a:rPr lang="en-US" sz="2400" baseline="-25000" dirty="0"/>
              <a:t>2</a:t>
            </a:r>
            <a:r>
              <a:rPr lang="en-US" sz="2400" dirty="0"/>
              <a:t> = allele</a:t>
            </a:r>
          </a:p>
        </p:txBody>
      </p:sp>
      <p:sp>
        <p:nvSpPr>
          <p:cNvPr id="22" name="Slide Number Placeholder 21"/>
          <p:cNvSpPr>
            <a:spLocks noGrp="1"/>
          </p:cNvSpPr>
          <p:nvPr>
            <p:ph type="sldNum" sz="quarter" idx="12"/>
          </p:nvPr>
        </p:nvSpPr>
        <p:spPr/>
        <p:txBody>
          <a:bodyPr/>
          <a:lstStyle/>
          <a:p>
            <a:fld id="{5AC1D250-753D-4A48-8FF0-B3F2BCB64F2F}" type="slidenum">
              <a:rPr lang="en-US" smtClean="0"/>
              <a:pPr/>
              <a:t>4</a:t>
            </a:fld>
            <a:endParaRPr lang="en-US"/>
          </a:p>
        </p:txBody>
      </p:sp>
      <p:grpSp>
        <p:nvGrpSpPr>
          <p:cNvPr id="3" name="Group 2">
            <a:extLst>
              <a:ext uri="{FF2B5EF4-FFF2-40B4-BE49-F238E27FC236}">
                <a16:creationId xmlns:a16="http://schemas.microsoft.com/office/drawing/2014/main" id="{48A729B5-4A91-248D-3C6B-F4F0D8E4746D}"/>
              </a:ext>
            </a:extLst>
          </p:cNvPr>
          <p:cNvGrpSpPr/>
          <p:nvPr/>
        </p:nvGrpSpPr>
        <p:grpSpPr>
          <a:xfrm>
            <a:off x="670900" y="1203923"/>
            <a:ext cx="1114172" cy="2006786"/>
            <a:chOff x="670900" y="1203922"/>
            <a:chExt cx="1114172" cy="2769633"/>
          </a:xfrm>
        </p:grpSpPr>
        <p:sp>
          <p:nvSpPr>
            <p:cNvPr id="8" name="TextBox 7"/>
            <p:cNvSpPr txBox="1"/>
            <p:nvPr/>
          </p:nvSpPr>
          <p:spPr>
            <a:xfrm>
              <a:off x="670900" y="2174221"/>
              <a:ext cx="1114172" cy="461665"/>
            </a:xfrm>
            <a:prstGeom prst="rect">
              <a:avLst/>
            </a:prstGeom>
            <a:noFill/>
          </p:spPr>
          <p:txBody>
            <a:bodyPr wrap="square" rtlCol="0">
              <a:spAutoFit/>
            </a:bodyPr>
            <a:lstStyle/>
            <a:p>
              <a:r>
                <a:rPr lang="en-US" sz="2400" dirty="0"/>
                <a:t>A locus</a:t>
              </a:r>
            </a:p>
          </p:txBody>
        </p:sp>
        <p:cxnSp>
          <p:nvCxnSpPr>
            <p:cNvPr id="9" name="Straight Connector 8">
              <a:extLst>
                <a:ext uri="{FF2B5EF4-FFF2-40B4-BE49-F238E27FC236}">
                  <a16:creationId xmlns:a16="http://schemas.microsoft.com/office/drawing/2014/main" id="{62EF5791-E541-0519-8C9E-E47B9C2EC2B9}"/>
                </a:ext>
              </a:extLst>
            </p:cNvPr>
            <p:cNvCxnSpPr>
              <a:stCxn id="8" idx="0"/>
            </p:cNvCxnSpPr>
            <p:nvPr/>
          </p:nvCxnSpPr>
          <p:spPr>
            <a:xfrm flipV="1">
              <a:off x="1227986" y="1203922"/>
              <a:ext cx="557086" cy="970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43229702-8FEC-6810-4683-C384D0705988}"/>
                </a:ext>
              </a:extLst>
            </p:cNvPr>
            <p:cNvCxnSpPr>
              <a:stCxn id="8" idx="2"/>
            </p:cNvCxnSpPr>
            <p:nvPr/>
          </p:nvCxnSpPr>
          <p:spPr>
            <a:xfrm>
              <a:off x="1227986" y="2635886"/>
              <a:ext cx="557086" cy="1337669"/>
            </a:xfrm>
            <a:prstGeom prst="line">
              <a:avLst/>
            </a:prstGeom>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095B68DE-C35A-3380-B5D9-65F919D8939C}"/>
              </a:ext>
            </a:extLst>
          </p:cNvPr>
          <p:cNvSpPr txBox="1"/>
          <p:nvPr/>
        </p:nvSpPr>
        <p:spPr>
          <a:xfrm>
            <a:off x="4017364" y="4736183"/>
            <a:ext cx="4729395" cy="1200329"/>
          </a:xfrm>
          <a:prstGeom prst="rect">
            <a:avLst/>
          </a:prstGeom>
          <a:noFill/>
        </p:spPr>
        <p:txBody>
          <a:bodyPr wrap="square" rtlCol="0">
            <a:spAutoFit/>
          </a:bodyPr>
          <a:lstStyle/>
          <a:p>
            <a:r>
              <a:rPr lang="en-CA" sz="2400" dirty="0">
                <a:solidFill>
                  <a:srgbClr val="00B050"/>
                </a:solidFill>
              </a:rPr>
              <a:t>Relationship among alleles</a:t>
            </a:r>
          </a:p>
          <a:p>
            <a:pPr marL="342900" indent="-342900">
              <a:buFont typeface="Arial" panose="020B0604020202020204" pitchFamily="34" charset="0"/>
              <a:buChar char="•"/>
            </a:pPr>
            <a:r>
              <a:rPr lang="en-CA" sz="2400" dirty="0">
                <a:solidFill>
                  <a:srgbClr val="00B050"/>
                </a:solidFill>
              </a:rPr>
              <a:t>Two alleles within one individual</a:t>
            </a:r>
          </a:p>
          <a:p>
            <a:pPr marL="342900" indent="-342900">
              <a:buFont typeface="Arial" panose="020B0604020202020204" pitchFamily="34" charset="0"/>
              <a:buChar char="•"/>
            </a:pPr>
            <a:r>
              <a:rPr lang="en-CA" sz="2400" dirty="0">
                <a:solidFill>
                  <a:srgbClr val="00B050"/>
                </a:solidFill>
              </a:rPr>
              <a:t>Two randomly sampled alleles</a:t>
            </a:r>
          </a:p>
        </p:txBody>
      </p:sp>
    </p:spTree>
    <p:extLst>
      <p:ext uri="{BB962C8B-B14F-4D97-AF65-F5344CB8AC3E}">
        <p14:creationId xmlns:p14="http://schemas.microsoft.com/office/powerpoint/2010/main" val="3941731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Why is genetic variation important?</a:t>
            </a:r>
          </a:p>
        </p:txBody>
      </p:sp>
      <p:sp>
        <p:nvSpPr>
          <p:cNvPr id="3" name="Content Placeholder 2"/>
          <p:cNvSpPr>
            <a:spLocks noGrp="1"/>
          </p:cNvSpPr>
          <p:nvPr>
            <p:ph idx="1"/>
          </p:nvPr>
        </p:nvSpPr>
        <p:spPr>
          <a:xfrm>
            <a:off x="189591" y="1086788"/>
            <a:ext cx="8229600" cy="5512132"/>
          </a:xfrm>
        </p:spPr>
        <p:txBody>
          <a:bodyPr>
            <a:normAutofit fontScale="85000" lnSpcReduction="20000"/>
          </a:bodyPr>
          <a:lstStyle/>
          <a:p>
            <a:r>
              <a:rPr lang="en-US" dirty="0"/>
              <a:t>Animal conservation</a:t>
            </a:r>
          </a:p>
          <a:p>
            <a:pPr lvl="1"/>
            <a:r>
              <a:rPr lang="en-US" dirty="0"/>
              <a:t>Lions in Serengeti and </a:t>
            </a:r>
            <a:r>
              <a:rPr lang="en-US" dirty="0" err="1"/>
              <a:t>Gir</a:t>
            </a:r>
            <a:r>
              <a:rPr lang="en-US" dirty="0"/>
              <a:t>, Cheetah</a:t>
            </a:r>
          </a:p>
          <a:p>
            <a:pPr lvl="1"/>
            <a:r>
              <a:rPr lang="en-US" dirty="0"/>
              <a:t>Endangered whale species</a:t>
            </a:r>
          </a:p>
          <a:p>
            <a:r>
              <a:rPr lang="en-US" dirty="0"/>
              <a:t>Allocation of Pacific salmon fishing quota</a:t>
            </a:r>
          </a:p>
          <a:p>
            <a:r>
              <a:rPr lang="en-US" dirty="0"/>
              <a:t>Viral genetic diversity</a:t>
            </a:r>
          </a:p>
          <a:p>
            <a:pPr lvl="1"/>
            <a:r>
              <a:rPr lang="en-US" dirty="0"/>
              <a:t>New pathogenic viral strain</a:t>
            </a:r>
          </a:p>
          <a:p>
            <a:pPr lvl="1"/>
            <a:r>
              <a:rPr lang="en-US" dirty="0"/>
              <a:t>Recombinants</a:t>
            </a:r>
          </a:p>
          <a:p>
            <a:pPr lvl="1"/>
            <a:r>
              <a:rPr lang="en-US"/>
              <a:t>Tracing viral origin</a:t>
            </a:r>
            <a:endParaRPr lang="en-US" dirty="0"/>
          </a:p>
          <a:p>
            <a:pPr lvl="1"/>
            <a:r>
              <a:rPr lang="en-US" dirty="0"/>
              <a:t>Vaccine development</a:t>
            </a:r>
          </a:p>
          <a:p>
            <a:r>
              <a:rPr lang="en-US" dirty="0"/>
              <a:t>Forensics:</a:t>
            </a:r>
          </a:p>
          <a:p>
            <a:pPr lvl="1"/>
            <a:r>
              <a:rPr lang="en-US" dirty="0"/>
              <a:t>Paternal identification</a:t>
            </a:r>
          </a:p>
          <a:p>
            <a:pPr lvl="1"/>
            <a:r>
              <a:rPr lang="en-US" dirty="0"/>
              <a:t>Matching of crime-scene DNA and suspect DNA</a:t>
            </a:r>
          </a:p>
          <a:p>
            <a:pPr lvl="1"/>
            <a:r>
              <a:rPr lang="en-US" dirty="0"/>
              <a:t>Tracing ancestors</a:t>
            </a:r>
          </a:p>
          <a:p>
            <a:r>
              <a:rPr lang="en-US" dirty="0"/>
              <a:t>Disease diagnosis and mapping</a:t>
            </a:r>
          </a:p>
          <a:p>
            <a:endParaRPr lang="en-US" dirty="0"/>
          </a:p>
        </p:txBody>
      </p:sp>
      <p:sp>
        <p:nvSpPr>
          <p:cNvPr id="4" name="Slide Number Placeholder 3"/>
          <p:cNvSpPr>
            <a:spLocks noGrp="1"/>
          </p:cNvSpPr>
          <p:nvPr>
            <p:ph type="sldNum" sz="quarter" idx="12"/>
          </p:nvPr>
        </p:nvSpPr>
        <p:spPr/>
        <p:txBody>
          <a:bodyPr/>
          <a:lstStyle/>
          <a:p>
            <a:fld id="{A120D2BD-ADA9-8E4F-9CAB-B69F2D0F4F4C}" type="slidenum">
              <a:rPr lang="en-US" smtClean="0"/>
              <a:pPr/>
              <a:t>40</a:t>
            </a:fld>
            <a:endParaRPr lang="en-US"/>
          </a:p>
        </p:txBody>
      </p:sp>
    </p:spTree>
    <p:extLst>
      <p:ext uri="{BB962C8B-B14F-4D97-AF65-F5344CB8AC3E}">
        <p14:creationId xmlns:p14="http://schemas.microsoft.com/office/powerpoint/2010/main" val="2330942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Assignment (Lec3)</a:t>
            </a:r>
            <a:endParaRPr lang="en-US" dirty="0"/>
          </a:p>
        </p:txBody>
      </p:sp>
      <p:sp>
        <p:nvSpPr>
          <p:cNvPr id="7" name="Slide Number Placeholder 6"/>
          <p:cNvSpPr>
            <a:spLocks noGrp="1"/>
          </p:cNvSpPr>
          <p:nvPr>
            <p:ph type="sldNum" sz="quarter" idx="12"/>
          </p:nvPr>
        </p:nvSpPr>
        <p:spPr/>
        <p:txBody>
          <a:bodyPr/>
          <a:lstStyle/>
          <a:p>
            <a:fld id="{5AC1D250-753D-4A48-8FF0-B3F2BCB64F2F}" type="slidenum">
              <a:rPr lang="en-US" smtClean="0"/>
              <a:pPr/>
              <a:t>41</a:t>
            </a:fld>
            <a:endParaRPr lang="en-US"/>
          </a:p>
        </p:txBody>
      </p:sp>
      <p:graphicFrame>
        <p:nvGraphicFramePr>
          <p:cNvPr id="5" name="Table 4"/>
          <p:cNvGraphicFramePr>
            <a:graphicFrameLocks noGrp="1"/>
          </p:cNvGraphicFramePr>
          <p:nvPr/>
        </p:nvGraphicFramePr>
        <p:xfrm>
          <a:off x="330848" y="1614178"/>
          <a:ext cx="4572000" cy="296672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1589580458"/>
                    </a:ext>
                  </a:extLst>
                </a:gridCol>
                <a:gridCol w="1143000">
                  <a:extLst>
                    <a:ext uri="{9D8B030D-6E8A-4147-A177-3AD203B41FA5}">
                      <a16:colId xmlns:a16="http://schemas.microsoft.com/office/drawing/2014/main" val="2095380671"/>
                    </a:ext>
                  </a:extLst>
                </a:gridCol>
              </a:tblGrid>
              <a:tr h="370840">
                <a:tc>
                  <a:txBody>
                    <a:bodyPr/>
                    <a:lstStyle/>
                    <a:p>
                      <a:r>
                        <a:rPr lang="en-US" dirty="0"/>
                        <a:t>Genotype</a:t>
                      </a:r>
                    </a:p>
                  </a:txBody>
                  <a:tcPr/>
                </a:tc>
                <a:tc>
                  <a:txBody>
                    <a:bodyPr/>
                    <a:lstStyle/>
                    <a:p>
                      <a:r>
                        <a:rPr lang="en-US" dirty="0"/>
                        <a:t>Number</a:t>
                      </a:r>
                    </a:p>
                  </a:txBody>
                  <a:tcPr/>
                </a:tc>
                <a:tc>
                  <a:txBody>
                    <a:bodyPr/>
                    <a:lstStyle/>
                    <a:p>
                      <a:r>
                        <a:rPr lang="en-US"/>
                        <a:t>Obs. P</a:t>
                      </a:r>
                      <a:r>
                        <a:rPr lang="en-US" baseline="-25000"/>
                        <a:t>ij</a:t>
                      </a:r>
                      <a:endParaRPr lang="en-US" baseline="-25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Exp. P</a:t>
                      </a:r>
                      <a:r>
                        <a:rPr lang="en-US" baseline="-25000"/>
                        <a:t>ij</a:t>
                      </a:r>
                    </a:p>
                  </a:txBody>
                  <a:tcPr/>
                </a:tc>
                <a:extLst>
                  <a:ext uri="{0D108BD9-81ED-4DB2-BD59-A6C34878D82A}">
                    <a16:rowId xmlns:a16="http://schemas.microsoft.com/office/drawing/2014/main" val="10000"/>
                  </a:ext>
                </a:extLst>
              </a:tr>
              <a:tr h="370840">
                <a:tc>
                  <a:txBody>
                    <a:bodyPr/>
                    <a:lstStyle/>
                    <a:p>
                      <a:r>
                        <a:rPr lang="en-US" dirty="0"/>
                        <a:t>SS</a:t>
                      </a:r>
                    </a:p>
                  </a:txBody>
                  <a:tcPr/>
                </a:tc>
                <a:tc>
                  <a:txBody>
                    <a:bodyPr/>
                    <a:lstStyle/>
                    <a:p>
                      <a:r>
                        <a:rPr lang="en-US" dirty="0"/>
                        <a:t>141</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SF</a:t>
                      </a:r>
                    </a:p>
                  </a:txBody>
                  <a:tcPr/>
                </a:tc>
                <a:tc>
                  <a:txBody>
                    <a:bodyPr/>
                    <a:lstStyle/>
                    <a:p>
                      <a:r>
                        <a:rPr lang="en-US" dirty="0"/>
                        <a:t>111</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FF</a:t>
                      </a:r>
                    </a:p>
                  </a:txBody>
                  <a:tcPr/>
                </a:tc>
                <a:tc>
                  <a:txBody>
                    <a:bodyPr/>
                    <a:lstStyle/>
                    <a:p>
                      <a:r>
                        <a:rPr lang="en-US" dirty="0"/>
                        <a:t>28</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a:t>SI</a:t>
                      </a:r>
                    </a:p>
                  </a:txBody>
                  <a:tcPr/>
                </a:tc>
                <a:tc>
                  <a:txBody>
                    <a:bodyPr/>
                    <a:lstStyle/>
                    <a:p>
                      <a:r>
                        <a:rPr lang="en-US" dirty="0"/>
                        <a:t>32</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a:t>FI</a:t>
                      </a:r>
                    </a:p>
                  </a:txBody>
                  <a:tcPr/>
                </a:tc>
                <a:tc>
                  <a:txBody>
                    <a:bodyPr/>
                    <a:lstStyle/>
                    <a:p>
                      <a:r>
                        <a:rPr lang="en-US" dirty="0"/>
                        <a:t>15</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r>
                        <a:rPr lang="en-US" dirty="0"/>
                        <a:t>II</a:t>
                      </a:r>
                    </a:p>
                  </a:txBody>
                  <a:tcPr/>
                </a:tc>
                <a:tc>
                  <a:txBody>
                    <a:bodyPr/>
                    <a:lstStyle/>
                    <a:p>
                      <a:r>
                        <a:rPr lang="en-US" dirty="0"/>
                        <a:t>5</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Total</a:t>
                      </a:r>
                    </a:p>
                  </a:txBody>
                  <a:tcPr/>
                </a:tc>
                <a:tc>
                  <a:txBody>
                    <a:bodyPr/>
                    <a:lstStyle/>
                    <a:p>
                      <a:r>
                        <a:rPr lang="en-US" dirty="0"/>
                        <a:t>332</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
        <p:nvSpPr>
          <p:cNvPr id="3" name="Rectangle 2"/>
          <p:cNvSpPr/>
          <p:nvPr/>
        </p:nvSpPr>
        <p:spPr>
          <a:xfrm>
            <a:off x="228600" y="1062814"/>
            <a:ext cx="8074480" cy="338554"/>
          </a:xfrm>
          <a:prstGeom prst="rect">
            <a:avLst/>
          </a:prstGeom>
        </p:spPr>
        <p:txBody>
          <a:bodyPr wrap="square">
            <a:spAutoFit/>
          </a:bodyPr>
          <a:lstStyle/>
          <a:p>
            <a:r>
              <a:rPr lang="en-US" sz="1600"/>
              <a:t>Frequency of alkaline phosphatase in a sample of English people, from Table 9 in Harris (1966)</a:t>
            </a:r>
          </a:p>
        </p:txBody>
      </p:sp>
      <p:graphicFrame>
        <p:nvGraphicFramePr>
          <p:cNvPr id="6" name="Table 5"/>
          <p:cNvGraphicFramePr>
            <a:graphicFrameLocks noGrp="1"/>
          </p:cNvGraphicFramePr>
          <p:nvPr>
            <p:extLst>
              <p:ext uri="{D42A27DB-BD31-4B8C-83A1-F6EECF244321}">
                <p14:modId xmlns:p14="http://schemas.microsoft.com/office/powerpoint/2010/main" val="818874876"/>
              </p:ext>
            </p:extLst>
          </p:nvPr>
        </p:nvGraphicFramePr>
        <p:xfrm>
          <a:off x="330848" y="4685325"/>
          <a:ext cx="2477667" cy="1854200"/>
        </p:xfrm>
        <a:graphic>
          <a:graphicData uri="http://schemas.openxmlformats.org/drawingml/2006/table">
            <a:tbl>
              <a:tblPr firstRow="1" bandRow="1">
                <a:tableStyleId>{5C22544A-7EE6-4342-B048-85BDC9FD1C3A}</a:tableStyleId>
              </a:tblPr>
              <a:tblGrid>
                <a:gridCol w="820007">
                  <a:extLst>
                    <a:ext uri="{9D8B030D-6E8A-4147-A177-3AD203B41FA5}">
                      <a16:colId xmlns:a16="http://schemas.microsoft.com/office/drawing/2014/main" val="20000"/>
                    </a:ext>
                  </a:extLst>
                </a:gridCol>
                <a:gridCol w="702438">
                  <a:extLst>
                    <a:ext uri="{9D8B030D-6E8A-4147-A177-3AD203B41FA5}">
                      <a16:colId xmlns:a16="http://schemas.microsoft.com/office/drawing/2014/main" val="20001"/>
                    </a:ext>
                  </a:extLst>
                </a:gridCol>
                <a:gridCol w="955222">
                  <a:extLst>
                    <a:ext uri="{9D8B030D-6E8A-4147-A177-3AD203B41FA5}">
                      <a16:colId xmlns:a16="http://schemas.microsoft.com/office/drawing/2014/main" val="1589580458"/>
                    </a:ext>
                  </a:extLst>
                </a:gridCol>
              </a:tblGrid>
              <a:tr h="370840">
                <a:tc>
                  <a:txBody>
                    <a:bodyPr/>
                    <a:lstStyle/>
                    <a:p>
                      <a:r>
                        <a:rPr lang="en-US"/>
                        <a:t>Allele</a:t>
                      </a:r>
                      <a:endParaRPr lang="en-US" dirty="0"/>
                    </a:p>
                  </a:txBody>
                  <a:tcPr/>
                </a:tc>
                <a:tc>
                  <a:txBody>
                    <a:bodyPr/>
                    <a:lstStyle/>
                    <a:p>
                      <a:r>
                        <a:rPr lang="en-US"/>
                        <a:t>N</a:t>
                      </a:r>
                      <a:r>
                        <a:rPr lang="en-US" baseline="-25000"/>
                        <a:t>i</a:t>
                      </a:r>
                      <a:endParaRPr lang="en-US" baseline="-25000" dirty="0"/>
                    </a:p>
                  </a:txBody>
                  <a:tcPr/>
                </a:tc>
                <a:tc>
                  <a:txBody>
                    <a:bodyPr/>
                    <a:lstStyle/>
                    <a:p>
                      <a:r>
                        <a:rPr lang="en-US"/>
                        <a:t>p</a:t>
                      </a:r>
                      <a:r>
                        <a:rPr lang="en-US" baseline="-25000"/>
                        <a:t>i</a:t>
                      </a:r>
                      <a:endParaRPr lang="en-US" baseline="-25000" dirty="0"/>
                    </a:p>
                  </a:txBody>
                  <a:tcPr/>
                </a:tc>
                <a:extLst>
                  <a:ext uri="{0D108BD9-81ED-4DB2-BD59-A6C34878D82A}">
                    <a16:rowId xmlns:a16="http://schemas.microsoft.com/office/drawing/2014/main" val="10000"/>
                  </a:ext>
                </a:extLst>
              </a:tr>
              <a:tr h="370840">
                <a:tc>
                  <a:txBody>
                    <a:bodyPr/>
                    <a:lstStyle/>
                    <a:p>
                      <a:r>
                        <a:rPr lang="en-US"/>
                        <a:t>S</a:t>
                      </a:r>
                      <a:endParaRPr lang="en-US" dirty="0"/>
                    </a:p>
                  </a:txBody>
                  <a:tcPr/>
                </a:tc>
                <a:tc>
                  <a:txBody>
                    <a:bodyPr/>
                    <a:lstStyle/>
                    <a:p>
                      <a:endParaRPr lang="en-US" baseline="-2500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a:t>F</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a:t>I</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a:t>Total</a:t>
                      </a:r>
                    </a:p>
                  </a:txBody>
                  <a:tcPr/>
                </a:tc>
                <a:tc>
                  <a:txBody>
                    <a:bodyPr/>
                    <a:lstStyle/>
                    <a:p>
                      <a:r>
                        <a:rPr lang="en-US"/>
                        <a:t>2N</a:t>
                      </a:r>
                    </a:p>
                  </a:txBody>
                  <a:tcPr/>
                </a:tc>
                <a:tc>
                  <a:txBody>
                    <a:bodyPr/>
                    <a:lstStyle/>
                    <a:p>
                      <a:r>
                        <a:rPr lang="en-US"/>
                        <a:t>1</a:t>
                      </a:r>
                      <a:endParaRPr lang="en-US" dirty="0"/>
                    </a:p>
                  </a:txBody>
                  <a:tcPr/>
                </a:tc>
                <a:extLst>
                  <a:ext uri="{0D108BD9-81ED-4DB2-BD59-A6C34878D82A}">
                    <a16:rowId xmlns:a16="http://schemas.microsoft.com/office/drawing/2014/main" val="10007"/>
                  </a:ext>
                </a:extLst>
              </a:tr>
            </a:tbl>
          </a:graphicData>
        </a:graphic>
      </p:graphicFrame>
      <p:sp>
        <p:nvSpPr>
          <p:cNvPr id="4" name="TextBox 3"/>
          <p:cNvSpPr txBox="1"/>
          <p:nvPr/>
        </p:nvSpPr>
        <p:spPr>
          <a:xfrm>
            <a:off x="5135336" y="1542577"/>
            <a:ext cx="3644769" cy="3139321"/>
          </a:xfrm>
          <a:prstGeom prst="rect">
            <a:avLst/>
          </a:prstGeom>
          <a:noFill/>
        </p:spPr>
        <p:txBody>
          <a:bodyPr wrap="square" rtlCol="0">
            <a:spAutoFit/>
          </a:bodyPr>
          <a:lstStyle/>
          <a:p>
            <a:r>
              <a:rPr lang="en-US" dirty="0"/>
              <a:t>Obs. </a:t>
            </a:r>
            <a:r>
              <a:rPr lang="en-US" dirty="0" err="1"/>
              <a:t>P</a:t>
            </a:r>
            <a:r>
              <a:rPr lang="en-US" baseline="-25000" dirty="0" err="1"/>
              <a:t>ij</a:t>
            </a:r>
            <a:r>
              <a:rPr lang="en-US" dirty="0"/>
              <a:t>: observed genotype frequencies</a:t>
            </a:r>
          </a:p>
          <a:p>
            <a:r>
              <a:rPr lang="en-US" dirty="0"/>
              <a:t>Exp. </a:t>
            </a:r>
            <a:r>
              <a:rPr lang="en-US" dirty="0" err="1"/>
              <a:t>P</a:t>
            </a:r>
            <a:r>
              <a:rPr lang="en-US" baseline="-25000" dirty="0" err="1"/>
              <a:t>ij</a:t>
            </a:r>
            <a:r>
              <a:rPr lang="en-US" dirty="0"/>
              <a:t>: expected genotype frequencies under HWE</a:t>
            </a:r>
          </a:p>
          <a:p>
            <a:endParaRPr lang="en-US" dirty="0"/>
          </a:p>
          <a:p>
            <a:r>
              <a:rPr lang="en-US" dirty="0"/>
              <a:t>Fill in the blanks and submit the slide with your </a:t>
            </a:r>
          </a:p>
          <a:p>
            <a:endParaRPr lang="en-US" dirty="0"/>
          </a:p>
          <a:p>
            <a:r>
              <a:rPr lang="en-US" dirty="0">
                <a:solidFill>
                  <a:srgbClr val="FF0000"/>
                </a:solidFill>
              </a:rPr>
              <a:t>Name:</a:t>
            </a:r>
          </a:p>
          <a:p>
            <a:endParaRPr lang="en-US" dirty="0"/>
          </a:p>
          <a:p>
            <a:r>
              <a:rPr lang="en-US" dirty="0">
                <a:solidFill>
                  <a:srgbClr val="FF0000"/>
                </a:solidFill>
              </a:rPr>
              <a:t>ID:</a:t>
            </a: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949882941"/>
                  </p:ext>
                </p:extLst>
              </p:nvPr>
            </p:nvGraphicFramePr>
            <p:xfrm>
              <a:off x="2945688" y="4681898"/>
              <a:ext cx="2189648" cy="1857015"/>
            </p:xfrm>
            <a:graphic>
              <a:graphicData uri="http://schemas.openxmlformats.org/drawingml/2006/table">
                <a:tbl>
                  <a:tblPr firstRow="1" bandRow="1">
                    <a:tableStyleId>{5C22544A-7EE6-4342-B048-85BDC9FD1C3A}</a:tableStyleId>
                  </a:tblPr>
                  <a:tblGrid>
                    <a:gridCol w="1318199">
                      <a:extLst>
                        <a:ext uri="{9D8B030D-6E8A-4147-A177-3AD203B41FA5}">
                          <a16:colId xmlns:a16="http://schemas.microsoft.com/office/drawing/2014/main" val="20000"/>
                        </a:ext>
                      </a:extLst>
                    </a:gridCol>
                    <a:gridCol w="871449">
                      <a:extLst>
                        <a:ext uri="{9D8B030D-6E8A-4147-A177-3AD203B41FA5}">
                          <a16:colId xmlns:a16="http://schemas.microsoft.com/office/drawing/2014/main" val="20001"/>
                        </a:ext>
                      </a:extLst>
                    </a:gridCol>
                  </a:tblGrid>
                  <a:tr h="461272">
                    <a:tc>
                      <a:txBody>
                        <a:bodyPr/>
                        <a:lstStyle/>
                        <a:p>
                          <a:r>
                            <a:rPr lang="en-US"/>
                            <a:t>Index</a:t>
                          </a:r>
                          <a:endParaRPr lang="en-US" dirty="0"/>
                        </a:p>
                      </a:txBody>
                      <a:tcPr/>
                    </a:tc>
                    <a:tc>
                      <a:txBody>
                        <a:bodyPr/>
                        <a:lstStyle/>
                        <a:p>
                          <a:r>
                            <a:rPr lang="en-US" baseline="0"/>
                            <a:t>Value</a:t>
                          </a:r>
                          <a:endParaRPr lang="en-US" baseline="-25000" dirty="0"/>
                        </a:p>
                      </a:txBody>
                      <a:tcPr/>
                    </a:tc>
                    <a:extLst>
                      <a:ext uri="{0D108BD9-81ED-4DB2-BD59-A6C34878D82A}">
                        <a16:rowId xmlns:a16="http://schemas.microsoft.com/office/drawing/2014/main" val="10000"/>
                      </a:ext>
                    </a:extLst>
                  </a:tr>
                  <a:tr h="461272">
                    <a:tc>
                      <a:txBody>
                        <a:bodyPr/>
                        <a:lstStyle/>
                        <a:p>
                          <a:r>
                            <a:rPr lang="en-US"/>
                            <a:t>h</a:t>
                          </a:r>
                          <a:endParaRPr lang="en-US" dirty="0"/>
                        </a:p>
                      </a:txBody>
                      <a:tcPr/>
                    </a:tc>
                    <a:tc>
                      <a:txBody>
                        <a:bodyPr/>
                        <a:lstStyle/>
                        <a:p>
                          <a:endParaRPr lang="en-US" baseline="-25000"/>
                        </a:p>
                      </a:txBody>
                      <a:tcPr/>
                    </a:tc>
                    <a:extLst>
                      <a:ext uri="{0D108BD9-81ED-4DB2-BD59-A6C34878D82A}">
                        <a16:rowId xmlns:a16="http://schemas.microsoft.com/office/drawing/2014/main" val="10001"/>
                      </a:ext>
                    </a:extLst>
                  </a:tr>
                  <a:tr h="473199">
                    <a:tc>
                      <a:txBody>
                        <a:bodyPr/>
                        <a:lstStyle/>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h</m:t>
                                  </m:r>
                                </m:e>
                              </m:acc>
                            </m:oMath>
                          </a14:m>
                          <a:r>
                            <a:rPr lang="en-US" dirty="0"/>
                            <a:t> </a:t>
                          </a:r>
                        </a:p>
                      </a:txBody>
                      <a:tcPr/>
                    </a:tc>
                    <a:tc>
                      <a:txBody>
                        <a:bodyPr/>
                        <a:lstStyle/>
                        <a:p>
                          <a:endParaRPr lang="en-US"/>
                        </a:p>
                      </a:txBody>
                      <a:tcPr/>
                    </a:tc>
                    <a:extLst>
                      <a:ext uri="{0D108BD9-81ED-4DB2-BD59-A6C34878D82A}">
                        <a16:rowId xmlns:a16="http://schemas.microsoft.com/office/drawing/2014/main" val="10002"/>
                      </a:ext>
                    </a:extLst>
                  </a:tr>
                  <a:tr h="461272">
                    <a:tc>
                      <a:txBody>
                        <a:bodyPr/>
                        <a:lstStyle/>
                        <a:p>
                          <a:r>
                            <a:rPr lang="en-US"/>
                            <a:t>Shannon</a:t>
                          </a:r>
                          <a:r>
                            <a:rPr lang="en-US" baseline="0"/>
                            <a:t> H</a:t>
                          </a:r>
                          <a:r>
                            <a:rPr lang="en-US" baseline="-25000"/>
                            <a:t>p</a:t>
                          </a:r>
                          <a:endParaRPr lang="en-US" baseline="-25000" dirty="0"/>
                        </a:p>
                      </a:txBody>
                      <a:tcPr/>
                    </a:tc>
                    <a:tc>
                      <a:txBody>
                        <a:bodyPr/>
                        <a:lstStyle/>
                        <a:p>
                          <a:endParaRPr lang="en-US"/>
                        </a:p>
                      </a:txBody>
                      <a:tcPr/>
                    </a:tc>
                    <a:extLst>
                      <a:ext uri="{0D108BD9-81ED-4DB2-BD59-A6C34878D82A}">
                        <a16:rowId xmlns:a16="http://schemas.microsoft.com/office/drawing/2014/main" val="10003"/>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949882941"/>
                  </p:ext>
                </p:extLst>
              </p:nvPr>
            </p:nvGraphicFramePr>
            <p:xfrm>
              <a:off x="2945688" y="4681898"/>
              <a:ext cx="2189648" cy="1857015"/>
            </p:xfrm>
            <a:graphic>
              <a:graphicData uri="http://schemas.openxmlformats.org/drawingml/2006/table">
                <a:tbl>
                  <a:tblPr firstRow="1" bandRow="1">
                    <a:tableStyleId>{5C22544A-7EE6-4342-B048-85BDC9FD1C3A}</a:tableStyleId>
                  </a:tblPr>
                  <a:tblGrid>
                    <a:gridCol w="1318199">
                      <a:extLst>
                        <a:ext uri="{9D8B030D-6E8A-4147-A177-3AD203B41FA5}">
                          <a16:colId xmlns:a16="http://schemas.microsoft.com/office/drawing/2014/main" val="20000"/>
                        </a:ext>
                      </a:extLst>
                    </a:gridCol>
                    <a:gridCol w="871449">
                      <a:extLst>
                        <a:ext uri="{9D8B030D-6E8A-4147-A177-3AD203B41FA5}">
                          <a16:colId xmlns:a16="http://schemas.microsoft.com/office/drawing/2014/main" val="20001"/>
                        </a:ext>
                      </a:extLst>
                    </a:gridCol>
                  </a:tblGrid>
                  <a:tr h="461272">
                    <a:tc>
                      <a:txBody>
                        <a:bodyPr/>
                        <a:lstStyle/>
                        <a:p>
                          <a:r>
                            <a:rPr lang="en-US" smtClean="0"/>
                            <a:t>Index</a:t>
                          </a:r>
                          <a:endParaRPr lang="en-US" dirty="0"/>
                        </a:p>
                      </a:txBody>
                      <a:tcPr/>
                    </a:tc>
                    <a:tc>
                      <a:txBody>
                        <a:bodyPr/>
                        <a:lstStyle/>
                        <a:p>
                          <a:r>
                            <a:rPr lang="en-US" baseline="0" smtClean="0"/>
                            <a:t>Value</a:t>
                          </a:r>
                          <a:endParaRPr lang="en-US" baseline="-25000" dirty="0"/>
                        </a:p>
                      </a:txBody>
                      <a:tcPr/>
                    </a:tc>
                    <a:extLst>
                      <a:ext uri="{0D108BD9-81ED-4DB2-BD59-A6C34878D82A}">
                        <a16:rowId xmlns:a16="http://schemas.microsoft.com/office/drawing/2014/main" val="10000"/>
                      </a:ext>
                    </a:extLst>
                  </a:tr>
                  <a:tr h="461272">
                    <a:tc>
                      <a:txBody>
                        <a:bodyPr/>
                        <a:lstStyle/>
                        <a:p>
                          <a:r>
                            <a:rPr lang="en-US" smtClean="0"/>
                            <a:t>h</a:t>
                          </a:r>
                          <a:endParaRPr lang="en-US" dirty="0"/>
                        </a:p>
                      </a:txBody>
                      <a:tcPr/>
                    </a:tc>
                    <a:tc>
                      <a:txBody>
                        <a:bodyPr/>
                        <a:lstStyle/>
                        <a:p>
                          <a:endParaRPr lang="en-US" baseline="-25000"/>
                        </a:p>
                      </a:txBody>
                      <a:tcPr/>
                    </a:tc>
                    <a:extLst>
                      <a:ext uri="{0D108BD9-81ED-4DB2-BD59-A6C34878D82A}">
                        <a16:rowId xmlns:a16="http://schemas.microsoft.com/office/drawing/2014/main" val="10001"/>
                      </a:ext>
                    </a:extLst>
                  </a:tr>
                  <a:tr h="473199">
                    <a:tc>
                      <a:txBody>
                        <a:bodyPr/>
                        <a:lstStyle/>
                        <a:p>
                          <a:endParaRPr lang="en-US"/>
                        </a:p>
                      </a:txBody>
                      <a:tcPr>
                        <a:blipFill>
                          <a:blip r:embed="rId5"/>
                          <a:stretch>
                            <a:fillRect l="-461" t="-203896" r="-67742" b="-101299"/>
                          </a:stretch>
                        </a:blipFill>
                      </a:tcPr>
                    </a:tc>
                    <a:tc>
                      <a:txBody>
                        <a:bodyPr/>
                        <a:lstStyle/>
                        <a:p>
                          <a:endParaRPr lang="en-US"/>
                        </a:p>
                      </a:txBody>
                      <a:tcPr/>
                    </a:tc>
                    <a:extLst>
                      <a:ext uri="{0D108BD9-81ED-4DB2-BD59-A6C34878D82A}">
                        <a16:rowId xmlns:a16="http://schemas.microsoft.com/office/drawing/2014/main" val="10002"/>
                      </a:ext>
                    </a:extLst>
                  </a:tr>
                  <a:tr h="461272">
                    <a:tc>
                      <a:txBody>
                        <a:bodyPr/>
                        <a:lstStyle/>
                        <a:p>
                          <a:r>
                            <a:rPr lang="en-US" smtClean="0"/>
                            <a:t>Shannon</a:t>
                          </a:r>
                          <a:r>
                            <a:rPr lang="en-US" baseline="0" smtClean="0"/>
                            <a:t> </a:t>
                          </a:r>
                          <a:r>
                            <a:rPr lang="en-US" baseline="0" smtClean="0"/>
                            <a:t>H</a:t>
                          </a:r>
                          <a:r>
                            <a:rPr lang="en-US" baseline="-25000" smtClean="0"/>
                            <a:t>p</a:t>
                          </a:r>
                          <a:endParaRPr lang="en-US" baseline="-25000" dirty="0"/>
                        </a:p>
                      </a:txBody>
                      <a:tcPr/>
                    </a:tc>
                    <a:tc>
                      <a:txBody>
                        <a:bodyPr/>
                        <a:lstStyle/>
                        <a:p>
                          <a:endParaRPr lang="en-US"/>
                        </a:p>
                      </a:txBody>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13428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Genetic Variation</a:t>
            </a:r>
          </a:p>
        </p:txBody>
      </p:sp>
      <p:sp>
        <p:nvSpPr>
          <p:cNvPr id="3" name="Content Placeholder 2"/>
          <p:cNvSpPr>
            <a:spLocks noGrp="1"/>
          </p:cNvSpPr>
          <p:nvPr>
            <p:ph idx="1"/>
          </p:nvPr>
        </p:nvSpPr>
        <p:spPr/>
        <p:txBody>
          <a:bodyPr>
            <a:noAutofit/>
          </a:bodyPr>
          <a:lstStyle/>
          <a:p>
            <a:r>
              <a:rPr lang="en-CA" sz="2300" dirty="0"/>
              <a:t>Mutation is the ultimate source of genetic variation</a:t>
            </a:r>
          </a:p>
          <a:p>
            <a:pPr lvl="1"/>
            <a:r>
              <a:rPr lang="en-CA" sz="1500" dirty="0"/>
              <a:t>Point mutation</a:t>
            </a:r>
          </a:p>
          <a:p>
            <a:pPr lvl="1"/>
            <a:r>
              <a:rPr lang="en-CA" sz="1500" dirty="0"/>
              <a:t>Insertion/deletion</a:t>
            </a:r>
          </a:p>
          <a:p>
            <a:pPr lvl="1"/>
            <a:r>
              <a:rPr lang="en-CA" sz="1500" dirty="0"/>
              <a:t>Inversion</a:t>
            </a:r>
          </a:p>
          <a:p>
            <a:pPr lvl="1"/>
            <a:r>
              <a:rPr lang="en-CA" sz="1500" dirty="0"/>
              <a:t>Duplication</a:t>
            </a:r>
          </a:p>
          <a:p>
            <a:pPr lvl="1"/>
            <a:r>
              <a:rPr lang="en-CA" sz="1500" dirty="0"/>
              <a:t>...</a:t>
            </a:r>
          </a:p>
          <a:p>
            <a:r>
              <a:rPr lang="en-CA" sz="2300" dirty="0"/>
              <a:t>All evolutionary processes require genetic variation to have any affect:</a:t>
            </a:r>
            <a:endParaRPr lang="en-US" sz="2300" dirty="0"/>
          </a:p>
          <a:p>
            <a:pPr lvl="1"/>
            <a:r>
              <a:rPr lang="en-US" sz="1900" dirty="0"/>
              <a:t>natural selection</a:t>
            </a:r>
          </a:p>
          <a:p>
            <a:pPr lvl="1"/>
            <a:r>
              <a:rPr lang="en-US" sz="1900" dirty="0"/>
              <a:t>genetic drift</a:t>
            </a:r>
          </a:p>
          <a:p>
            <a:pPr lvl="1"/>
            <a:r>
              <a:rPr lang="en-US" sz="1900" dirty="0"/>
              <a:t>gene flow/migration</a:t>
            </a:r>
          </a:p>
          <a:p>
            <a:pPr lvl="1"/>
            <a:r>
              <a:rPr lang="en-US" sz="1900" dirty="0"/>
              <a:t>Inbreeding/assortative mating</a:t>
            </a:r>
          </a:p>
          <a:p>
            <a:r>
              <a:rPr lang="en-US" sz="2300" dirty="0"/>
              <a:t>Genotype and phenotype</a:t>
            </a:r>
          </a:p>
          <a:p>
            <a:pPr lvl="1"/>
            <a:r>
              <a:rPr lang="en-US" sz="1900" dirty="0"/>
              <a:t>Phenotype with unknown genotype</a:t>
            </a:r>
          </a:p>
          <a:p>
            <a:pPr lvl="1"/>
            <a:r>
              <a:rPr lang="en-US" sz="1900" dirty="0"/>
              <a:t>Genotype with unknown phenotype</a:t>
            </a:r>
          </a:p>
          <a:p>
            <a:pPr lvl="1"/>
            <a:r>
              <a:rPr lang="en-US" sz="1900" dirty="0"/>
              <a:t>Both known</a:t>
            </a:r>
          </a:p>
        </p:txBody>
      </p:sp>
      <p:sp>
        <p:nvSpPr>
          <p:cNvPr id="6" name="Slide Number Placeholder 5"/>
          <p:cNvSpPr>
            <a:spLocks noGrp="1"/>
          </p:cNvSpPr>
          <p:nvPr>
            <p:ph type="sldNum" sz="quarter" idx="12"/>
          </p:nvPr>
        </p:nvSpPr>
        <p:spPr/>
        <p:txBody>
          <a:bodyPr/>
          <a:lstStyle/>
          <a:p>
            <a:fld id="{5AC1D250-753D-4A48-8FF0-B3F2BCB64F2F}" type="slidenum">
              <a:rPr lang="en-US" smtClean="0"/>
              <a:pPr/>
              <a:t>5</a:t>
            </a:fld>
            <a:endParaRPr lang="en-US"/>
          </a:p>
        </p:txBody>
      </p:sp>
    </p:spTree>
    <p:extLst>
      <p:ext uri="{BB962C8B-B14F-4D97-AF65-F5344CB8AC3E}">
        <p14:creationId xmlns:p14="http://schemas.microsoft.com/office/powerpoint/2010/main" val="935417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40F18D7-D57A-3F86-486D-90D588414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4237" y="3071709"/>
            <a:ext cx="1175343" cy="12020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a:t>What do alleles look like?</a:t>
            </a:r>
          </a:p>
        </p:txBody>
      </p:sp>
      <p:sp>
        <p:nvSpPr>
          <p:cNvPr id="4" name="Content Placeholder 3"/>
          <p:cNvSpPr>
            <a:spLocks noGrp="1"/>
          </p:cNvSpPr>
          <p:nvPr>
            <p:ph idx="1"/>
          </p:nvPr>
        </p:nvSpPr>
        <p:spPr>
          <a:xfrm>
            <a:off x="457199" y="1086788"/>
            <a:ext cx="7490605" cy="5039376"/>
          </a:xfrm>
        </p:spPr>
        <p:txBody>
          <a:bodyPr>
            <a:normAutofit fontScale="70000" lnSpcReduction="20000"/>
          </a:bodyPr>
          <a:lstStyle/>
          <a:p>
            <a:r>
              <a:rPr lang="en-US" dirty="0"/>
              <a:t>From Mendel to 1950s: Alleles were seen indirectly through discrete phenotypes:</a:t>
            </a:r>
          </a:p>
          <a:p>
            <a:pPr lvl="1"/>
            <a:r>
              <a:rPr lang="en-US" dirty="0"/>
              <a:t>Round seeds, wrinkled seeds in peas</a:t>
            </a:r>
          </a:p>
          <a:p>
            <a:pPr lvl="1"/>
            <a:r>
              <a:rPr lang="en-US" dirty="0"/>
              <a:t>White-eyed and red-eyed flies in fruit flies</a:t>
            </a:r>
          </a:p>
          <a:p>
            <a:pPr lvl="1"/>
            <a:r>
              <a:rPr lang="en-US" dirty="0"/>
              <a:t>Color pattern in beetle elytra.</a:t>
            </a:r>
          </a:p>
          <a:p>
            <a:r>
              <a:rPr lang="en-US" dirty="0"/>
              <a:t>From 1920s early 1960s: Visible chromosome bands, inversions and other differences on chromosome </a:t>
            </a:r>
          </a:p>
          <a:p>
            <a:pPr lvl="1"/>
            <a:r>
              <a:rPr lang="en-US" dirty="0"/>
              <a:t>Dobzhansky and his students work on insects</a:t>
            </a:r>
          </a:p>
          <a:p>
            <a:pPr lvl="1"/>
            <a:r>
              <a:rPr lang="en-US" dirty="0"/>
              <a:t>McClintock and her students</a:t>
            </a:r>
          </a:p>
          <a:p>
            <a:r>
              <a:rPr lang="en-US" dirty="0" err="1"/>
              <a:t>Electromorphs</a:t>
            </a:r>
            <a:r>
              <a:rPr lang="en-US" dirty="0"/>
              <a:t> (mid-1960s to present, but rarely used after 1980s): </a:t>
            </a:r>
            <a:r>
              <a:rPr lang="en-US" dirty="0" err="1"/>
              <a:t>Lewontin</a:t>
            </a:r>
            <a:r>
              <a:rPr lang="en-US" dirty="0"/>
              <a:t> and Hubby (1966)</a:t>
            </a:r>
          </a:p>
          <a:p>
            <a:r>
              <a:rPr lang="en-US" dirty="0"/>
              <a:t>DNA fingerprinting and forensics based on polymorphic DNA, especially on minisatellite and microsatellite DNA (Alec Jeffreys, 1980s)</a:t>
            </a:r>
          </a:p>
          <a:p>
            <a:r>
              <a:rPr lang="en-US" dirty="0"/>
              <a:t>Nucleotide and genomic sequences (1980s to present)</a:t>
            </a:r>
          </a:p>
        </p:txBody>
      </p:sp>
      <p:sp>
        <p:nvSpPr>
          <p:cNvPr id="3" name="Slide Number Placeholder 2"/>
          <p:cNvSpPr>
            <a:spLocks noGrp="1"/>
          </p:cNvSpPr>
          <p:nvPr>
            <p:ph type="sldNum" sz="quarter" idx="12"/>
          </p:nvPr>
        </p:nvSpPr>
        <p:spPr/>
        <p:txBody>
          <a:bodyPr/>
          <a:lstStyle/>
          <a:p>
            <a:fld id="{A120D2BD-ADA9-8E4F-9CAB-B69F2D0F4F4C}" type="slidenum">
              <a:rPr lang="en-US" smtClean="0"/>
              <a:pPr/>
              <a:t>6</a:t>
            </a:fld>
            <a:endParaRPr lang="en-US"/>
          </a:p>
        </p:txBody>
      </p:sp>
      <p:pic>
        <p:nvPicPr>
          <p:cNvPr id="9" name="Picture 8">
            <a:extLst>
              <a:ext uri="{FF2B5EF4-FFF2-40B4-BE49-F238E27FC236}">
                <a16:creationId xmlns:a16="http://schemas.microsoft.com/office/drawing/2014/main" id="{EFA0A9FC-7378-8C82-4FD3-2213FB331757}"/>
              </a:ext>
            </a:extLst>
          </p:cNvPr>
          <p:cNvPicPr>
            <a:picLocks noChangeAspect="1"/>
          </p:cNvPicPr>
          <p:nvPr/>
        </p:nvPicPr>
        <p:blipFill>
          <a:blip r:embed="rId4"/>
          <a:stretch>
            <a:fillRect/>
          </a:stretch>
        </p:blipFill>
        <p:spPr>
          <a:xfrm>
            <a:off x="7442073" y="1734796"/>
            <a:ext cx="1295760" cy="968039"/>
          </a:xfrm>
          <a:prstGeom prst="rect">
            <a:avLst/>
          </a:prstGeom>
        </p:spPr>
      </p:pic>
      <p:sp>
        <p:nvSpPr>
          <p:cNvPr id="10" name="TextBox 9">
            <a:extLst>
              <a:ext uri="{FF2B5EF4-FFF2-40B4-BE49-F238E27FC236}">
                <a16:creationId xmlns:a16="http://schemas.microsoft.com/office/drawing/2014/main" id="{F840DDAD-8CC9-EB67-BDE0-11ACCCB6218F}"/>
              </a:ext>
            </a:extLst>
          </p:cNvPr>
          <p:cNvSpPr txBox="1"/>
          <p:nvPr/>
        </p:nvSpPr>
        <p:spPr>
          <a:xfrm>
            <a:off x="7181293" y="5948161"/>
            <a:ext cx="1748287" cy="276999"/>
          </a:xfrm>
          <a:prstGeom prst="rect">
            <a:avLst/>
          </a:prstGeom>
          <a:noFill/>
        </p:spPr>
        <p:txBody>
          <a:bodyPr wrap="square" rtlCol="0">
            <a:spAutoFit/>
          </a:bodyPr>
          <a:lstStyle/>
          <a:p>
            <a:r>
              <a:rPr lang="en-CA" sz="1200" dirty="0"/>
              <a:t>Image credit: </a:t>
            </a:r>
            <a:r>
              <a:rPr lang="en-CA" sz="1200" dirty="0" err="1"/>
              <a:t>wikipedia</a:t>
            </a:r>
            <a:endParaRPr lang="en-CA" sz="1200" dirty="0"/>
          </a:p>
        </p:txBody>
      </p:sp>
    </p:spTree>
    <p:extLst>
      <p:ext uri="{BB962C8B-B14F-4D97-AF65-F5344CB8AC3E}">
        <p14:creationId xmlns:p14="http://schemas.microsoft.com/office/powerpoint/2010/main" val="2918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Elytral color patterns</a:t>
            </a:r>
          </a:p>
        </p:txBody>
      </p:sp>
      <p:sp>
        <p:nvSpPr>
          <p:cNvPr id="4" name="Content Placeholder 3"/>
          <p:cNvSpPr>
            <a:spLocks noGrp="1"/>
          </p:cNvSpPr>
          <p:nvPr>
            <p:ph idx="1"/>
          </p:nvPr>
        </p:nvSpPr>
        <p:spPr>
          <a:xfrm>
            <a:off x="457200" y="1086788"/>
            <a:ext cx="5635128" cy="5039376"/>
          </a:xfrm>
        </p:spPr>
        <p:txBody>
          <a:bodyPr>
            <a:normAutofit fontScale="85000" lnSpcReduction="10000"/>
          </a:bodyPr>
          <a:lstStyle/>
          <a:p>
            <a:r>
              <a:rPr lang="en-US" dirty="0"/>
              <a:t>CC Tan and JC Li (1934, Am Nat)</a:t>
            </a:r>
          </a:p>
          <a:p>
            <a:r>
              <a:rPr lang="en-US" dirty="0"/>
              <a:t>CC Tan (1946, Genetics)</a:t>
            </a:r>
          </a:p>
          <a:p>
            <a:r>
              <a:rPr lang="en-US" i="1" dirty="0"/>
              <a:t>Harmonia </a:t>
            </a:r>
            <a:r>
              <a:rPr lang="en-US" i="1" dirty="0" err="1"/>
              <a:t>axyridis</a:t>
            </a:r>
            <a:endParaRPr lang="en-US" i="1" dirty="0"/>
          </a:p>
          <a:p>
            <a:pPr lvl="1"/>
            <a:r>
              <a:rPr lang="en-US" dirty="0"/>
              <a:t>105 named morphs</a:t>
            </a:r>
          </a:p>
          <a:p>
            <a:pPr lvl="1"/>
            <a:r>
              <a:rPr lang="en-US" dirty="0"/>
              <a:t>classified into several genera</a:t>
            </a:r>
          </a:p>
          <a:p>
            <a:r>
              <a:rPr lang="en-US" dirty="0"/>
              <a:t>Detailed breeding and bookkeeping:</a:t>
            </a:r>
          </a:p>
          <a:p>
            <a:pPr lvl="1"/>
            <a:r>
              <a:rPr lang="en-US" dirty="0"/>
              <a:t>A single species</a:t>
            </a:r>
          </a:p>
          <a:p>
            <a:pPr lvl="1"/>
            <a:r>
              <a:rPr lang="en-US" dirty="0"/>
              <a:t>A single locus with 12 alleles.</a:t>
            </a:r>
          </a:p>
          <a:p>
            <a:r>
              <a:rPr lang="en-US" dirty="0"/>
              <a:t>Two lessons: </a:t>
            </a:r>
          </a:p>
          <a:p>
            <a:pPr lvl="1"/>
            <a:r>
              <a:rPr lang="en-US" dirty="0"/>
              <a:t>a large "diversity" can ben generated by very little genetic variation</a:t>
            </a:r>
          </a:p>
          <a:p>
            <a:pPr lvl="1"/>
            <a:r>
              <a:rPr lang="en-US" dirty="0"/>
              <a:t>These different alleles appear neutral</a:t>
            </a:r>
          </a:p>
        </p:txBody>
      </p:sp>
      <p:sp>
        <p:nvSpPr>
          <p:cNvPr id="3" name="Slide Number Placeholder 2"/>
          <p:cNvSpPr>
            <a:spLocks noGrp="1"/>
          </p:cNvSpPr>
          <p:nvPr>
            <p:ph type="sldNum" sz="quarter" idx="12"/>
          </p:nvPr>
        </p:nvSpPr>
        <p:spPr/>
        <p:txBody>
          <a:bodyPr/>
          <a:lstStyle/>
          <a:p>
            <a:fld id="{A120D2BD-ADA9-8E4F-9CAB-B69F2D0F4F4C}" type="slidenum">
              <a:rPr lang="en-US" smtClean="0"/>
              <a:pPr/>
              <a:t>7</a:t>
            </a:fld>
            <a:endParaRPr lang="en-US"/>
          </a:p>
        </p:txBody>
      </p:sp>
      <p:pic>
        <p:nvPicPr>
          <p:cNvPr id="44034" name="Picture 2"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r="47413"/>
          <a:stretch/>
        </p:blipFill>
        <p:spPr bwMode="auto">
          <a:xfrm>
            <a:off x="6092328" y="1286240"/>
            <a:ext cx="2891375" cy="46404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03085" y="5937031"/>
            <a:ext cx="3624549" cy="646331"/>
          </a:xfrm>
          <a:prstGeom prst="rect">
            <a:avLst/>
          </a:prstGeom>
          <a:noFill/>
        </p:spPr>
        <p:txBody>
          <a:bodyPr wrap="square" rtlCol="0">
            <a:spAutoFit/>
          </a:bodyPr>
          <a:lstStyle/>
          <a:p>
            <a:r>
              <a:rPr lang="en-CA" sz="1200" dirty="0"/>
              <a:t>Ando, T, </a:t>
            </a:r>
            <a:r>
              <a:rPr lang="en-CA" sz="1200" dirty="0" err="1"/>
              <a:t>Niimi</a:t>
            </a:r>
            <a:r>
              <a:rPr lang="en-CA" sz="1200" dirty="0"/>
              <a:t>, T. Development and evolution of color patterns in ladybird beetles: A case study in Harmonia </a:t>
            </a:r>
            <a:r>
              <a:rPr lang="en-CA" sz="1200" dirty="0" err="1"/>
              <a:t>axyridis</a:t>
            </a:r>
            <a:r>
              <a:rPr lang="en-CA" sz="1200" dirty="0"/>
              <a:t>. Develop Growth Differ. 2019; 61: 73– 84.</a:t>
            </a:r>
            <a:endParaRPr lang="en-US" sz="1200" dirty="0"/>
          </a:p>
        </p:txBody>
      </p:sp>
    </p:spTree>
    <p:extLst>
      <p:ext uri="{BB962C8B-B14F-4D97-AF65-F5344CB8AC3E}">
        <p14:creationId xmlns:p14="http://schemas.microsoft.com/office/powerpoint/2010/main" val="3026601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39AEA4-759B-DA48-9321-AB7F494D8354}"/>
              </a:ext>
            </a:extLst>
          </p:cNvPr>
          <p:cNvSpPr>
            <a:spLocks noGrp="1"/>
          </p:cNvSpPr>
          <p:nvPr>
            <p:ph type="title"/>
          </p:nvPr>
        </p:nvSpPr>
        <p:spPr/>
        <p:txBody>
          <a:bodyPr>
            <a:normAutofit fontScale="90000"/>
          </a:bodyPr>
          <a:lstStyle/>
          <a:p>
            <a:r>
              <a:rPr lang="en-CA" dirty="0" err="1"/>
              <a:t>Saliary</a:t>
            </a:r>
            <a:r>
              <a:rPr lang="en-CA" dirty="0"/>
              <a:t> gland polytene chromosome</a:t>
            </a:r>
          </a:p>
        </p:txBody>
      </p:sp>
      <p:sp>
        <p:nvSpPr>
          <p:cNvPr id="4" name="Slide Number Placeholder 3">
            <a:extLst>
              <a:ext uri="{FF2B5EF4-FFF2-40B4-BE49-F238E27FC236}">
                <a16:creationId xmlns:a16="http://schemas.microsoft.com/office/drawing/2014/main" id="{2728F836-5671-3393-6857-2F32AC23C7BA}"/>
              </a:ext>
            </a:extLst>
          </p:cNvPr>
          <p:cNvSpPr>
            <a:spLocks noGrp="1"/>
          </p:cNvSpPr>
          <p:nvPr>
            <p:ph type="sldNum" sz="quarter" idx="12"/>
          </p:nvPr>
        </p:nvSpPr>
        <p:spPr/>
        <p:txBody>
          <a:bodyPr/>
          <a:lstStyle/>
          <a:p>
            <a:fld id="{A120D2BD-ADA9-8E4F-9CAB-B69F2D0F4F4C}" type="slidenum">
              <a:rPr lang="en-US" smtClean="0"/>
              <a:pPr/>
              <a:t>8</a:t>
            </a:fld>
            <a:endParaRPr lang="en-US"/>
          </a:p>
        </p:txBody>
      </p:sp>
      <p:pic>
        <p:nvPicPr>
          <p:cNvPr id="9" name="Picture 8">
            <a:extLst>
              <a:ext uri="{FF2B5EF4-FFF2-40B4-BE49-F238E27FC236}">
                <a16:creationId xmlns:a16="http://schemas.microsoft.com/office/drawing/2014/main" id="{E33EFAD1-2A36-C001-9AAC-3A42CADB3368}"/>
              </a:ext>
            </a:extLst>
          </p:cNvPr>
          <p:cNvPicPr>
            <a:picLocks noChangeAspect="1"/>
          </p:cNvPicPr>
          <p:nvPr/>
        </p:nvPicPr>
        <p:blipFill>
          <a:blip r:embed="rId2"/>
          <a:stretch>
            <a:fillRect/>
          </a:stretch>
        </p:blipFill>
        <p:spPr>
          <a:xfrm>
            <a:off x="2480838" y="992915"/>
            <a:ext cx="5018497" cy="5043640"/>
          </a:xfrm>
          <a:prstGeom prst="rect">
            <a:avLst/>
          </a:prstGeom>
        </p:spPr>
      </p:pic>
      <p:sp>
        <p:nvSpPr>
          <p:cNvPr id="10" name="TextBox 9">
            <a:extLst>
              <a:ext uri="{FF2B5EF4-FFF2-40B4-BE49-F238E27FC236}">
                <a16:creationId xmlns:a16="http://schemas.microsoft.com/office/drawing/2014/main" id="{5265A070-B2F4-A8C8-CAC3-BA1EC85F2CDA}"/>
              </a:ext>
            </a:extLst>
          </p:cNvPr>
          <p:cNvSpPr txBox="1"/>
          <p:nvPr/>
        </p:nvSpPr>
        <p:spPr>
          <a:xfrm>
            <a:off x="1923305" y="6046564"/>
            <a:ext cx="6481313" cy="646331"/>
          </a:xfrm>
          <a:prstGeom prst="rect">
            <a:avLst/>
          </a:prstGeom>
          <a:noFill/>
        </p:spPr>
        <p:txBody>
          <a:bodyPr wrap="square" rtlCol="0">
            <a:spAutoFit/>
          </a:bodyPr>
          <a:lstStyle/>
          <a:p>
            <a:r>
              <a:rPr lang="en-CA" dirty="0"/>
              <a:t>Two morphologically nearly identical "races" turned out to belong to two different species, with multiple chromosomal inversions.</a:t>
            </a:r>
          </a:p>
        </p:txBody>
      </p:sp>
      <p:grpSp>
        <p:nvGrpSpPr>
          <p:cNvPr id="3" name="Group 2">
            <a:extLst>
              <a:ext uri="{FF2B5EF4-FFF2-40B4-BE49-F238E27FC236}">
                <a16:creationId xmlns:a16="http://schemas.microsoft.com/office/drawing/2014/main" id="{71B973D8-189E-EAC0-91E7-6B6A6BBD4D6B}"/>
              </a:ext>
            </a:extLst>
          </p:cNvPr>
          <p:cNvGrpSpPr/>
          <p:nvPr/>
        </p:nvGrpSpPr>
        <p:grpSpPr>
          <a:xfrm>
            <a:off x="309423" y="1145977"/>
            <a:ext cx="1923072" cy="933339"/>
            <a:chOff x="309423" y="1145977"/>
            <a:chExt cx="1923072" cy="933339"/>
          </a:xfrm>
        </p:grpSpPr>
        <p:pic>
          <p:nvPicPr>
            <p:cNvPr id="1026" name="Picture 2">
              <a:extLst>
                <a:ext uri="{FF2B5EF4-FFF2-40B4-BE49-F238E27FC236}">
                  <a16:creationId xmlns:a16="http://schemas.microsoft.com/office/drawing/2014/main" id="{88FC5578-B159-C6D0-6828-4E7F7272A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17" y="1145977"/>
              <a:ext cx="1627613" cy="7250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EEC0DC8-C5CB-3737-9564-8E3E13D36B61}"/>
                </a:ext>
              </a:extLst>
            </p:cNvPr>
            <p:cNvSpPr txBox="1"/>
            <p:nvPr/>
          </p:nvSpPr>
          <p:spPr>
            <a:xfrm>
              <a:off x="309423" y="1802317"/>
              <a:ext cx="1923072" cy="276999"/>
            </a:xfrm>
            <a:prstGeom prst="rect">
              <a:avLst/>
            </a:prstGeom>
            <a:noFill/>
          </p:spPr>
          <p:txBody>
            <a:bodyPr wrap="square" rtlCol="0">
              <a:spAutoFit/>
            </a:bodyPr>
            <a:lstStyle/>
            <a:p>
              <a:r>
                <a:rPr lang="en-CA" sz="1200" i="1" dirty="0"/>
                <a:t>Drosophila obscura</a:t>
              </a:r>
            </a:p>
          </p:txBody>
        </p:sp>
      </p:grpSp>
      <p:sp>
        <p:nvSpPr>
          <p:cNvPr id="7" name="TextBox 6">
            <a:extLst>
              <a:ext uri="{FF2B5EF4-FFF2-40B4-BE49-F238E27FC236}">
                <a16:creationId xmlns:a16="http://schemas.microsoft.com/office/drawing/2014/main" id="{4E220B24-74AC-C0B5-415D-F46127C23B69}"/>
              </a:ext>
            </a:extLst>
          </p:cNvPr>
          <p:cNvSpPr txBox="1"/>
          <p:nvPr/>
        </p:nvSpPr>
        <p:spPr>
          <a:xfrm>
            <a:off x="7242717" y="3426550"/>
            <a:ext cx="1352068" cy="276999"/>
          </a:xfrm>
          <a:prstGeom prst="rect">
            <a:avLst/>
          </a:prstGeom>
          <a:noFill/>
        </p:spPr>
        <p:txBody>
          <a:bodyPr wrap="square">
            <a:spAutoFit/>
          </a:bodyPr>
          <a:lstStyle/>
          <a:p>
            <a:r>
              <a:rPr lang="en-CA" sz="1200" dirty="0"/>
              <a:t>CC Tan 1935. PNAS</a:t>
            </a:r>
          </a:p>
        </p:txBody>
      </p:sp>
      <p:cxnSp>
        <p:nvCxnSpPr>
          <p:cNvPr id="8" name="Straight Arrow Connector 7">
            <a:extLst>
              <a:ext uri="{FF2B5EF4-FFF2-40B4-BE49-F238E27FC236}">
                <a16:creationId xmlns:a16="http://schemas.microsoft.com/office/drawing/2014/main" id="{F42526A7-D6FC-940C-623A-77E715BD0B96}"/>
              </a:ext>
            </a:extLst>
          </p:cNvPr>
          <p:cNvCxnSpPr>
            <a:stCxn id="2" idx="2"/>
          </p:cNvCxnSpPr>
          <p:nvPr/>
        </p:nvCxnSpPr>
        <p:spPr>
          <a:xfrm flipH="1">
            <a:off x="351263" y="2079316"/>
            <a:ext cx="919696" cy="11712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3112DCA-C8A8-B75F-06FD-98EF1E811DB0}"/>
              </a:ext>
            </a:extLst>
          </p:cNvPr>
          <p:cNvCxnSpPr>
            <a:stCxn id="2" idx="2"/>
          </p:cNvCxnSpPr>
          <p:nvPr/>
        </p:nvCxnSpPr>
        <p:spPr>
          <a:xfrm>
            <a:off x="1270959" y="2079316"/>
            <a:ext cx="373706" cy="6304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FB921D0-6D3E-7DB9-358E-54055D79000E}"/>
              </a:ext>
            </a:extLst>
          </p:cNvPr>
          <p:cNvSpPr txBox="1"/>
          <p:nvPr/>
        </p:nvSpPr>
        <p:spPr>
          <a:xfrm>
            <a:off x="841625" y="2641058"/>
            <a:ext cx="1500131" cy="276999"/>
          </a:xfrm>
          <a:prstGeom prst="rect">
            <a:avLst/>
          </a:prstGeom>
          <a:noFill/>
        </p:spPr>
        <p:txBody>
          <a:bodyPr wrap="square" rtlCol="0">
            <a:spAutoFit/>
          </a:bodyPr>
          <a:lstStyle/>
          <a:p>
            <a:r>
              <a:rPr lang="en-CA" sz="1200" i="1" dirty="0"/>
              <a:t>Drosophila </a:t>
            </a:r>
            <a:r>
              <a:rPr lang="en-CA" sz="1200" i="1" dirty="0" err="1"/>
              <a:t>persimilis</a:t>
            </a:r>
            <a:endParaRPr lang="en-CA" sz="1200" i="1" dirty="0"/>
          </a:p>
        </p:txBody>
      </p:sp>
      <p:sp>
        <p:nvSpPr>
          <p:cNvPr id="16" name="TextBox 15">
            <a:extLst>
              <a:ext uri="{FF2B5EF4-FFF2-40B4-BE49-F238E27FC236}">
                <a16:creationId xmlns:a16="http://schemas.microsoft.com/office/drawing/2014/main" id="{CB407E9E-8D49-1D60-5A62-641BA8649631}"/>
              </a:ext>
            </a:extLst>
          </p:cNvPr>
          <p:cNvSpPr txBox="1"/>
          <p:nvPr/>
        </p:nvSpPr>
        <p:spPr>
          <a:xfrm>
            <a:off x="117621" y="3212247"/>
            <a:ext cx="1910109" cy="276999"/>
          </a:xfrm>
          <a:prstGeom prst="rect">
            <a:avLst/>
          </a:prstGeom>
          <a:noFill/>
        </p:spPr>
        <p:txBody>
          <a:bodyPr wrap="square" rtlCol="0">
            <a:spAutoFit/>
          </a:bodyPr>
          <a:lstStyle/>
          <a:p>
            <a:r>
              <a:rPr lang="en-CA" sz="1200" i="1" dirty="0"/>
              <a:t>Drosophila </a:t>
            </a:r>
            <a:r>
              <a:rPr lang="en-CA" sz="1200" i="1" dirty="0" err="1"/>
              <a:t>pseodoobscura</a:t>
            </a:r>
            <a:endParaRPr lang="en-CA" sz="1200" i="1" dirty="0"/>
          </a:p>
        </p:txBody>
      </p:sp>
    </p:spTree>
    <p:extLst>
      <p:ext uri="{BB962C8B-B14F-4D97-AF65-F5344CB8AC3E}">
        <p14:creationId xmlns:p14="http://schemas.microsoft.com/office/powerpoint/2010/main" val="211188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39AEA4-759B-DA48-9321-AB7F494D8354}"/>
              </a:ext>
            </a:extLst>
          </p:cNvPr>
          <p:cNvSpPr>
            <a:spLocks noGrp="1"/>
          </p:cNvSpPr>
          <p:nvPr>
            <p:ph type="title"/>
          </p:nvPr>
        </p:nvSpPr>
        <p:spPr/>
        <p:txBody>
          <a:bodyPr>
            <a:normAutofit fontScale="90000"/>
          </a:bodyPr>
          <a:lstStyle/>
          <a:p>
            <a:r>
              <a:rPr lang="en-CA" dirty="0" err="1"/>
              <a:t>Saliary</a:t>
            </a:r>
            <a:r>
              <a:rPr lang="en-CA" dirty="0"/>
              <a:t> gland polytene chromosome</a:t>
            </a:r>
          </a:p>
        </p:txBody>
      </p:sp>
      <p:sp>
        <p:nvSpPr>
          <p:cNvPr id="4" name="Slide Number Placeholder 3">
            <a:extLst>
              <a:ext uri="{FF2B5EF4-FFF2-40B4-BE49-F238E27FC236}">
                <a16:creationId xmlns:a16="http://schemas.microsoft.com/office/drawing/2014/main" id="{2728F836-5671-3393-6857-2F32AC23C7BA}"/>
              </a:ext>
            </a:extLst>
          </p:cNvPr>
          <p:cNvSpPr>
            <a:spLocks noGrp="1"/>
          </p:cNvSpPr>
          <p:nvPr>
            <p:ph type="sldNum" sz="quarter" idx="12"/>
          </p:nvPr>
        </p:nvSpPr>
        <p:spPr/>
        <p:txBody>
          <a:bodyPr/>
          <a:lstStyle/>
          <a:p>
            <a:fld id="{A120D2BD-ADA9-8E4F-9CAB-B69F2D0F4F4C}" type="slidenum">
              <a:rPr lang="en-US" smtClean="0"/>
              <a:pPr/>
              <a:t>9</a:t>
            </a:fld>
            <a:endParaRPr lang="en-US"/>
          </a:p>
        </p:txBody>
      </p:sp>
      <p:pic>
        <p:nvPicPr>
          <p:cNvPr id="9" name="Picture 8">
            <a:extLst>
              <a:ext uri="{FF2B5EF4-FFF2-40B4-BE49-F238E27FC236}">
                <a16:creationId xmlns:a16="http://schemas.microsoft.com/office/drawing/2014/main" id="{E33EFAD1-2A36-C001-9AAC-3A42CADB3368}"/>
              </a:ext>
            </a:extLst>
          </p:cNvPr>
          <p:cNvPicPr>
            <a:picLocks noChangeAspect="1"/>
          </p:cNvPicPr>
          <p:nvPr/>
        </p:nvPicPr>
        <p:blipFill>
          <a:blip r:embed="rId2"/>
          <a:stretch>
            <a:fillRect/>
          </a:stretch>
        </p:blipFill>
        <p:spPr>
          <a:xfrm>
            <a:off x="2480838" y="992915"/>
            <a:ext cx="5018497" cy="5043640"/>
          </a:xfrm>
          <a:prstGeom prst="rect">
            <a:avLst/>
          </a:prstGeom>
        </p:spPr>
      </p:pic>
      <p:sp>
        <p:nvSpPr>
          <p:cNvPr id="10" name="TextBox 9">
            <a:extLst>
              <a:ext uri="{FF2B5EF4-FFF2-40B4-BE49-F238E27FC236}">
                <a16:creationId xmlns:a16="http://schemas.microsoft.com/office/drawing/2014/main" id="{5265A070-B2F4-A8C8-CAC3-BA1EC85F2CDA}"/>
              </a:ext>
            </a:extLst>
          </p:cNvPr>
          <p:cNvSpPr txBox="1"/>
          <p:nvPr/>
        </p:nvSpPr>
        <p:spPr>
          <a:xfrm>
            <a:off x="1923305" y="6046564"/>
            <a:ext cx="6481313" cy="646331"/>
          </a:xfrm>
          <a:prstGeom prst="rect">
            <a:avLst/>
          </a:prstGeom>
          <a:noFill/>
        </p:spPr>
        <p:txBody>
          <a:bodyPr wrap="square" rtlCol="0">
            <a:spAutoFit/>
          </a:bodyPr>
          <a:lstStyle/>
          <a:p>
            <a:r>
              <a:rPr lang="en-CA" dirty="0"/>
              <a:t>Two morphologically nearly identical "races" turned out to belong to two different species, with multiple chromosomal inversions.</a:t>
            </a:r>
          </a:p>
        </p:txBody>
      </p:sp>
      <p:grpSp>
        <p:nvGrpSpPr>
          <p:cNvPr id="3" name="Group 2">
            <a:extLst>
              <a:ext uri="{FF2B5EF4-FFF2-40B4-BE49-F238E27FC236}">
                <a16:creationId xmlns:a16="http://schemas.microsoft.com/office/drawing/2014/main" id="{71B973D8-189E-EAC0-91E7-6B6A6BBD4D6B}"/>
              </a:ext>
            </a:extLst>
          </p:cNvPr>
          <p:cNvGrpSpPr/>
          <p:nvPr/>
        </p:nvGrpSpPr>
        <p:grpSpPr>
          <a:xfrm>
            <a:off x="309423" y="1145977"/>
            <a:ext cx="1923072" cy="933339"/>
            <a:chOff x="309423" y="1145977"/>
            <a:chExt cx="1923072" cy="933339"/>
          </a:xfrm>
        </p:grpSpPr>
        <p:pic>
          <p:nvPicPr>
            <p:cNvPr id="1026" name="Picture 2">
              <a:extLst>
                <a:ext uri="{FF2B5EF4-FFF2-40B4-BE49-F238E27FC236}">
                  <a16:creationId xmlns:a16="http://schemas.microsoft.com/office/drawing/2014/main" id="{88FC5578-B159-C6D0-6828-4E7F7272A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117" y="1145977"/>
              <a:ext cx="1627613" cy="7250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EEC0DC8-C5CB-3737-9564-8E3E13D36B61}"/>
                </a:ext>
              </a:extLst>
            </p:cNvPr>
            <p:cNvSpPr txBox="1"/>
            <p:nvPr/>
          </p:nvSpPr>
          <p:spPr>
            <a:xfrm>
              <a:off x="309423" y="1802317"/>
              <a:ext cx="1923072" cy="276999"/>
            </a:xfrm>
            <a:prstGeom prst="rect">
              <a:avLst/>
            </a:prstGeom>
            <a:noFill/>
          </p:spPr>
          <p:txBody>
            <a:bodyPr wrap="square" rtlCol="0">
              <a:spAutoFit/>
            </a:bodyPr>
            <a:lstStyle/>
            <a:p>
              <a:r>
                <a:rPr lang="en-CA" sz="1200" i="1" dirty="0"/>
                <a:t>Drosophila obscura</a:t>
              </a:r>
            </a:p>
          </p:txBody>
        </p:sp>
      </p:grpSp>
      <p:sp>
        <p:nvSpPr>
          <p:cNvPr id="7" name="TextBox 6">
            <a:extLst>
              <a:ext uri="{FF2B5EF4-FFF2-40B4-BE49-F238E27FC236}">
                <a16:creationId xmlns:a16="http://schemas.microsoft.com/office/drawing/2014/main" id="{4E220B24-74AC-C0B5-415D-F46127C23B69}"/>
              </a:ext>
            </a:extLst>
          </p:cNvPr>
          <p:cNvSpPr txBox="1"/>
          <p:nvPr/>
        </p:nvSpPr>
        <p:spPr>
          <a:xfrm>
            <a:off x="7242717" y="3426550"/>
            <a:ext cx="1352068" cy="276999"/>
          </a:xfrm>
          <a:prstGeom prst="rect">
            <a:avLst/>
          </a:prstGeom>
          <a:noFill/>
        </p:spPr>
        <p:txBody>
          <a:bodyPr wrap="square">
            <a:spAutoFit/>
          </a:bodyPr>
          <a:lstStyle/>
          <a:p>
            <a:r>
              <a:rPr lang="en-CA" sz="1200" dirty="0"/>
              <a:t>CC Tan 1935. PNAS</a:t>
            </a:r>
          </a:p>
        </p:txBody>
      </p:sp>
      <p:cxnSp>
        <p:nvCxnSpPr>
          <p:cNvPr id="8" name="Straight Arrow Connector 7">
            <a:extLst>
              <a:ext uri="{FF2B5EF4-FFF2-40B4-BE49-F238E27FC236}">
                <a16:creationId xmlns:a16="http://schemas.microsoft.com/office/drawing/2014/main" id="{F42526A7-D6FC-940C-623A-77E715BD0B96}"/>
              </a:ext>
            </a:extLst>
          </p:cNvPr>
          <p:cNvCxnSpPr>
            <a:stCxn id="2" idx="2"/>
          </p:cNvCxnSpPr>
          <p:nvPr/>
        </p:nvCxnSpPr>
        <p:spPr>
          <a:xfrm flipH="1">
            <a:off x="351263" y="2079316"/>
            <a:ext cx="919696" cy="11712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3112DCA-C8A8-B75F-06FD-98EF1E811DB0}"/>
              </a:ext>
            </a:extLst>
          </p:cNvPr>
          <p:cNvCxnSpPr>
            <a:stCxn id="2" idx="2"/>
          </p:cNvCxnSpPr>
          <p:nvPr/>
        </p:nvCxnSpPr>
        <p:spPr>
          <a:xfrm>
            <a:off x="1270959" y="2079316"/>
            <a:ext cx="373706" cy="6304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FB921D0-6D3E-7DB9-358E-54055D79000E}"/>
              </a:ext>
            </a:extLst>
          </p:cNvPr>
          <p:cNvSpPr txBox="1"/>
          <p:nvPr/>
        </p:nvSpPr>
        <p:spPr>
          <a:xfrm>
            <a:off x="841625" y="2641058"/>
            <a:ext cx="1500131" cy="276999"/>
          </a:xfrm>
          <a:prstGeom prst="rect">
            <a:avLst/>
          </a:prstGeom>
          <a:noFill/>
        </p:spPr>
        <p:txBody>
          <a:bodyPr wrap="square" rtlCol="0">
            <a:spAutoFit/>
          </a:bodyPr>
          <a:lstStyle/>
          <a:p>
            <a:r>
              <a:rPr lang="en-CA" sz="1200" i="1" dirty="0"/>
              <a:t>Drosophila </a:t>
            </a:r>
            <a:r>
              <a:rPr lang="en-CA" sz="1200" i="1" dirty="0" err="1"/>
              <a:t>persimilis</a:t>
            </a:r>
            <a:endParaRPr lang="en-CA" sz="1200" i="1" dirty="0"/>
          </a:p>
        </p:txBody>
      </p:sp>
      <p:sp>
        <p:nvSpPr>
          <p:cNvPr id="16" name="TextBox 15">
            <a:extLst>
              <a:ext uri="{FF2B5EF4-FFF2-40B4-BE49-F238E27FC236}">
                <a16:creationId xmlns:a16="http://schemas.microsoft.com/office/drawing/2014/main" id="{CB407E9E-8D49-1D60-5A62-641BA8649631}"/>
              </a:ext>
            </a:extLst>
          </p:cNvPr>
          <p:cNvSpPr txBox="1"/>
          <p:nvPr/>
        </p:nvSpPr>
        <p:spPr>
          <a:xfrm>
            <a:off x="117621" y="3212247"/>
            <a:ext cx="1910109" cy="276999"/>
          </a:xfrm>
          <a:prstGeom prst="rect">
            <a:avLst/>
          </a:prstGeom>
          <a:noFill/>
        </p:spPr>
        <p:txBody>
          <a:bodyPr wrap="square" rtlCol="0">
            <a:spAutoFit/>
          </a:bodyPr>
          <a:lstStyle/>
          <a:p>
            <a:r>
              <a:rPr lang="en-CA" sz="1200" i="1" dirty="0"/>
              <a:t>Drosophila </a:t>
            </a:r>
            <a:r>
              <a:rPr lang="en-CA" sz="1200" i="1" dirty="0" err="1"/>
              <a:t>pseodoobscura</a:t>
            </a:r>
            <a:endParaRPr lang="en-CA" sz="1200" i="1" dirty="0"/>
          </a:p>
        </p:txBody>
      </p:sp>
      <p:sp>
        <p:nvSpPr>
          <p:cNvPr id="6" name="TextBox 5">
            <a:extLst>
              <a:ext uri="{FF2B5EF4-FFF2-40B4-BE49-F238E27FC236}">
                <a16:creationId xmlns:a16="http://schemas.microsoft.com/office/drawing/2014/main" id="{CF8A7E4C-4E9B-61B3-C3ED-3C058704FE7D}"/>
              </a:ext>
            </a:extLst>
          </p:cNvPr>
          <p:cNvSpPr txBox="1"/>
          <p:nvPr/>
        </p:nvSpPr>
        <p:spPr>
          <a:xfrm>
            <a:off x="117617" y="3587352"/>
            <a:ext cx="2391404" cy="2308324"/>
          </a:xfrm>
          <a:prstGeom prst="rect">
            <a:avLst/>
          </a:prstGeom>
          <a:noFill/>
          <a:ln>
            <a:solidFill>
              <a:srgbClr val="FF0000"/>
            </a:solidFill>
          </a:ln>
        </p:spPr>
        <p:txBody>
          <a:bodyPr wrap="square" rtlCol="0">
            <a:spAutoFit/>
          </a:bodyPr>
          <a:lstStyle/>
          <a:p>
            <a:r>
              <a:rPr lang="en-CA" dirty="0"/>
              <a:t>Much genetic difference may correspond to little morphological variation</a:t>
            </a:r>
          </a:p>
          <a:p>
            <a:r>
              <a:rPr lang="en-CA" dirty="0"/>
              <a:t>Little genetic variation may correspond to much morphological variation</a:t>
            </a:r>
          </a:p>
        </p:txBody>
      </p:sp>
      <p:sp>
        <p:nvSpPr>
          <p:cNvPr id="11" name="Arrow: Down 10">
            <a:extLst>
              <a:ext uri="{FF2B5EF4-FFF2-40B4-BE49-F238E27FC236}">
                <a16:creationId xmlns:a16="http://schemas.microsoft.com/office/drawing/2014/main" id="{45F905B0-565E-43E0-0003-A035ECD168A3}"/>
              </a:ext>
            </a:extLst>
          </p:cNvPr>
          <p:cNvSpPr/>
          <p:nvPr/>
        </p:nvSpPr>
        <p:spPr>
          <a:xfrm>
            <a:off x="7895063" y="3802566"/>
            <a:ext cx="156117" cy="27320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9509DDDF-F86A-F888-28FA-2A055348CF7F}"/>
              </a:ext>
            </a:extLst>
          </p:cNvPr>
          <p:cNvSpPr txBox="1"/>
          <p:nvPr/>
        </p:nvSpPr>
        <p:spPr>
          <a:xfrm>
            <a:off x="7242717" y="4036288"/>
            <a:ext cx="1352068" cy="276999"/>
          </a:xfrm>
          <a:prstGeom prst="rect">
            <a:avLst/>
          </a:prstGeom>
          <a:noFill/>
        </p:spPr>
        <p:txBody>
          <a:bodyPr wrap="square">
            <a:spAutoFit/>
          </a:bodyPr>
          <a:lstStyle/>
          <a:p>
            <a:r>
              <a:rPr lang="en-CA" sz="1200" dirty="0" err="1"/>
              <a:t>Rizki</a:t>
            </a:r>
            <a:r>
              <a:rPr lang="en-CA" sz="1200" dirty="0"/>
              <a:t> 1951. PNAS</a:t>
            </a:r>
          </a:p>
        </p:txBody>
      </p:sp>
    </p:spTree>
    <p:extLst>
      <p:ext uri="{BB962C8B-B14F-4D97-AF65-F5344CB8AC3E}">
        <p14:creationId xmlns:p14="http://schemas.microsoft.com/office/powerpoint/2010/main" val="945173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10325</TotalTime>
  <Words>4330</Words>
  <Application>Microsoft Office PowerPoint</Application>
  <PresentationFormat>On-screen Show (4:3)</PresentationFormat>
  <Paragraphs>1084</Paragraphs>
  <Slides>41</Slides>
  <Notes>26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1" baseType="lpstr">
      <vt:lpstr>Courier</vt:lpstr>
      <vt:lpstr>Arial</vt:lpstr>
      <vt:lpstr>Calibri</vt:lpstr>
      <vt:lpstr>Cambria Math</vt:lpstr>
      <vt:lpstr>Comic Sans MS</vt:lpstr>
      <vt:lpstr>Courier New</vt:lpstr>
      <vt:lpstr>Symbol</vt:lpstr>
      <vt:lpstr>Times New Roman</vt:lpstr>
      <vt:lpstr>Office Theme</vt:lpstr>
      <vt:lpstr>Photo Editor Photo</vt:lpstr>
      <vt:lpstr>Introduction to Genetic Variation</vt:lpstr>
      <vt:lpstr>Learning objectives</vt:lpstr>
      <vt:lpstr>Population and population genetics</vt:lpstr>
      <vt:lpstr>PowerPoint Presentation</vt:lpstr>
      <vt:lpstr>Genetic Variation</vt:lpstr>
      <vt:lpstr>What do alleles look like?</vt:lpstr>
      <vt:lpstr>Elytral color patterns</vt:lpstr>
      <vt:lpstr>Saliary gland polytene chromosome</vt:lpstr>
      <vt:lpstr>Saliary gland polytene chromosome</vt:lpstr>
      <vt:lpstr>Natural selection and genetic variation</vt:lpstr>
      <vt:lpstr>Alleles visualized in electrophoresis</vt:lpstr>
      <vt:lpstr>Detect multiple Paternity (esterase-1)</vt:lpstr>
      <vt:lpstr>Inbreeding/drift &amp; genetic variation</vt:lpstr>
      <vt:lpstr>Applications of DNA fingerprinting</vt:lpstr>
      <vt:lpstr>Identification of bacterial pathogen</vt:lpstr>
      <vt:lpstr>What do alleles look like? fruit fly Adh</vt:lpstr>
      <vt:lpstr>Different methods &amp; different results</vt:lpstr>
      <vt:lpstr>PowerPoint Presentation</vt:lpstr>
      <vt:lpstr>Insertion: β-Thalassemia HBb</vt:lpstr>
      <vt:lpstr>Trinucleotide repeats &amp; Huntington’s Disease</vt:lpstr>
      <vt:lpstr>Duplication of trinucleotide repeats</vt:lpstr>
      <vt:lpstr>Duplication of trinucleotide repeats</vt:lpstr>
      <vt:lpstr>Duplication of trinucleotide repeats</vt:lpstr>
      <vt:lpstr>Duplication of trinucleotide repeats</vt:lpstr>
      <vt:lpstr>PowerPoint Presentation</vt:lpstr>
      <vt:lpstr>Allele and genotype frequencies</vt:lpstr>
      <vt:lpstr>Allele and genotype frequencies</vt:lpstr>
      <vt:lpstr>Homework</vt:lpstr>
      <vt:lpstr>Indices: Proportion of polymorphic loci</vt:lpstr>
      <vt:lpstr>Homework</vt:lpstr>
      <vt:lpstr>Confidence interval of Ppoly=0.5</vt:lpstr>
      <vt:lpstr>Indices of genetic variation</vt:lpstr>
      <vt:lpstr>Indices: Shannon H</vt:lpstr>
      <vt:lpstr>Nucleotide diversity </vt:lpstr>
      <vt:lpstr>Homework</vt:lpstr>
      <vt:lpstr>Indices of genetic variation</vt:lpstr>
      <vt:lpstr>Indices of genetic variation</vt:lpstr>
      <vt:lpstr>Observed and expected heterozygosity</vt:lpstr>
      <vt:lpstr>Observed and expected heterozygosity</vt:lpstr>
      <vt:lpstr>Why is genetic variation important?</vt:lpstr>
      <vt:lpstr>Assignment (Lec3)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Mendelian Genetics</dc:title>
  <dc:creator>Devin Arbuthnott</dc:creator>
  <cp:lastModifiedBy>Xuhua Xia</cp:lastModifiedBy>
  <cp:revision>437</cp:revision>
  <cp:lastPrinted>2014-08-18T15:24:13Z</cp:lastPrinted>
  <dcterms:created xsi:type="dcterms:W3CDTF">2013-07-30T00:35:58Z</dcterms:created>
  <dcterms:modified xsi:type="dcterms:W3CDTF">2022-09-13T17:47:17Z</dcterms:modified>
  <cp:contentStatus/>
</cp:coreProperties>
</file>