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75" r:id="rId2"/>
    <p:sldId id="309" r:id="rId3"/>
    <p:sldId id="303" r:id="rId4"/>
    <p:sldId id="280" r:id="rId5"/>
    <p:sldId id="304" r:id="rId6"/>
    <p:sldId id="305" r:id="rId7"/>
    <p:sldId id="281" r:id="rId8"/>
    <p:sldId id="306" r:id="rId9"/>
    <p:sldId id="310" r:id="rId10"/>
    <p:sldId id="311" r:id="rId11"/>
    <p:sldId id="312" r:id="rId12"/>
    <p:sldId id="313" r:id="rId13"/>
    <p:sldId id="308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14" r:id="rId25"/>
    <p:sldId id="301" r:id="rId26"/>
    <p:sldId id="315" r:id="rId27"/>
    <p:sldId id="316" r:id="rId28"/>
    <p:sldId id="317" r:id="rId29"/>
    <p:sldId id="318" r:id="rId30"/>
    <p:sldId id="319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3300"/>
    <a:srgbClr val="008000"/>
    <a:srgbClr val="040000"/>
    <a:srgbClr val="FFFF66"/>
    <a:srgbClr val="6699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60"/>
  </p:normalViewPr>
  <p:slideViewPr>
    <p:cSldViewPr>
      <p:cViewPr varScale="1">
        <p:scale>
          <a:sx n="104" d="100"/>
          <a:sy n="104" d="100"/>
        </p:scale>
        <p:origin x="55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S\Books\StatsThinking\MCM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Prior_posterior_likelihood!$B$1</c:f>
              <c:strCache>
                <c:ptCount val="1"/>
                <c:pt idx="0">
                  <c:v>f(p)</c:v>
                </c:pt>
              </c:strCache>
            </c:strRef>
          </c:tx>
          <c:spPr>
            <a:ln w="1905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Prior_posterior_likelihood!$A$2:$A$101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Prior_posterior_likelihood!$B$2:$B$101</c:f>
              <c:numCache>
                <c:formatCode>General</c:formatCode>
                <c:ptCount val="100"/>
                <c:pt idx="0">
                  <c:v>2.9403000000000007E-3</c:v>
                </c:pt>
                <c:pt idx="1">
                  <c:v>1.1524800000000007E-2</c:v>
                </c:pt>
                <c:pt idx="2">
                  <c:v>2.5404299999999984E-2</c:v>
                </c:pt>
                <c:pt idx="3">
                  <c:v>4.4236799999999979E-2</c:v>
                </c:pt>
                <c:pt idx="4">
                  <c:v>6.7687499999999956E-2</c:v>
                </c:pt>
                <c:pt idx="5">
                  <c:v>9.5428800000000008E-2</c:v>
                </c:pt>
                <c:pt idx="6">
                  <c:v>0.12714029999999998</c:v>
                </c:pt>
                <c:pt idx="7">
                  <c:v>0.16250879999999995</c:v>
                </c:pt>
                <c:pt idx="8">
                  <c:v>0.20122830000000008</c:v>
                </c:pt>
                <c:pt idx="9">
                  <c:v>0.24300000000000002</c:v>
                </c:pt>
                <c:pt idx="10">
                  <c:v>0.28753229999999985</c:v>
                </c:pt>
                <c:pt idx="11">
                  <c:v>0.3345407999999998</c:v>
                </c:pt>
                <c:pt idx="12">
                  <c:v>0.38374830000000004</c:v>
                </c:pt>
                <c:pt idx="13">
                  <c:v>0.43488479999999996</c:v>
                </c:pt>
                <c:pt idx="14">
                  <c:v>0.48768749999999972</c:v>
                </c:pt>
                <c:pt idx="15">
                  <c:v>0.54190079999999996</c:v>
                </c:pt>
                <c:pt idx="16">
                  <c:v>0.59727630000000009</c:v>
                </c:pt>
                <c:pt idx="17">
                  <c:v>0.65357279999999995</c:v>
                </c:pt>
                <c:pt idx="18">
                  <c:v>0.7105562999999997</c:v>
                </c:pt>
                <c:pt idx="19">
                  <c:v>0.76799999999999979</c:v>
                </c:pt>
                <c:pt idx="20">
                  <c:v>0.82568430000000015</c:v>
                </c:pt>
                <c:pt idx="21">
                  <c:v>0.88339679999999987</c:v>
                </c:pt>
                <c:pt idx="22">
                  <c:v>0.94093229999999994</c:v>
                </c:pt>
                <c:pt idx="23">
                  <c:v>0.99809279999999956</c:v>
                </c:pt>
                <c:pt idx="24">
                  <c:v>1.0546875</c:v>
                </c:pt>
                <c:pt idx="25">
                  <c:v>1.1105328000000001</c:v>
                </c:pt>
                <c:pt idx="26">
                  <c:v>1.1654523000000001</c:v>
                </c:pt>
                <c:pt idx="27">
                  <c:v>1.2192768</c:v>
                </c:pt>
                <c:pt idx="28">
                  <c:v>1.2718442999999999</c:v>
                </c:pt>
                <c:pt idx="29">
                  <c:v>1.323</c:v>
                </c:pt>
                <c:pt idx="30">
                  <c:v>1.3725962999999994</c:v>
                </c:pt>
                <c:pt idx="31">
                  <c:v>1.4204927999999999</c:v>
                </c:pt>
                <c:pt idx="32">
                  <c:v>1.4665563000000001</c:v>
                </c:pt>
                <c:pt idx="33">
                  <c:v>1.5106608000000004</c:v>
                </c:pt>
                <c:pt idx="34">
                  <c:v>1.5526874999999998</c:v>
                </c:pt>
                <c:pt idx="35">
                  <c:v>1.5925247999999999</c:v>
                </c:pt>
                <c:pt idx="36">
                  <c:v>1.6300682999999998</c:v>
                </c:pt>
                <c:pt idx="37">
                  <c:v>1.6652208000000004</c:v>
                </c:pt>
                <c:pt idx="38">
                  <c:v>1.6978922999999997</c:v>
                </c:pt>
                <c:pt idx="39">
                  <c:v>1.728</c:v>
                </c:pt>
                <c:pt idx="40">
                  <c:v>1.7554682999999998</c:v>
                </c:pt>
                <c:pt idx="41">
                  <c:v>1.7802287999999999</c:v>
                </c:pt>
                <c:pt idx="42">
                  <c:v>1.8022202999999999</c:v>
                </c:pt>
                <c:pt idx="43">
                  <c:v>1.8213887999999998</c:v>
                </c:pt>
                <c:pt idx="44">
                  <c:v>1.8376874999999999</c:v>
                </c:pt>
                <c:pt idx="45">
                  <c:v>1.8510768</c:v>
                </c:pt>
                <c:pt idx="46">
                  <c:v>1.8615242999999999</c:v>
                </c:pt>
                <c:pt idx="47">
                  <c:v>1.8690047999999999</c:v>
                </c:pt>
                <c:pt idx="48">
                  <c:v>1.8735002999999999</c:v>
                </c:pt>
                <c:pt idx="49">
                  <c:v>1.875</c:v>
                </c:pt>
                <c:pt idx="50">
                  <c:v>1.8735002999999999</c:v>
                </c:pt>
                <c:pt idx="51">
                  <c:v>1.8690047999999999</c:v>
                </c:pt>
                <c:pt idx="52">
                  <c:v>1.8615242999999999</c:v>
                </c:pt>
                <c:pt idx="53">
                  <c:v>1.8510767999999997</c:v>
                </c:pt>
                <c:pt idx="54">
                  <c:v>1.8376874999999999</c:v>
                </c:pt>
                <c:pt idx="55">
                  <c:v>1.8213887999999998</c:v>
                </c:pt>
                <c:pt idx="56">
                  <c:v>1.8022203000000001</c:v>
                </c:pt>
                <c:pt idx="57">
                  <c:v>1.7802288000000002</c:v>
                </c:pt>
                <c:pt idx="58">
                  <c:v>1.7554683</c:v>
                </c:pt>
                <c:pt idx="59">
                  <c:v>1.728</c:v>
                </c:pt>
                <c:pt idx="60">
                  <c:v>1.6978922999999997</c:v>
                </c:pt>
                <c:pt idx="61">
                  <c:v>1.6652207999999999</c:v>
                </c:pt>
                <c:pt idx="62">
                  <c:v>1.6300682999999998</c:v>
                </c:pt>
                <c:pt idx="63">
                  <c:v>1.5925247999999999</c:v>
                </c:pt>
                <c:pt idx="64">
                  <c:v>1.5526874999999998</c:v>
                </c:pt>
                <c:pt idx="65">
                  <c:v>1.5106607999999997</c:v>
                </c:pt>
                <c:pt idx="66">
                  <c:v>1.4665562999999999</c:v>
                </c:pt>
                <c:pt idx="67">
                  <c:v>1.4204927999999997</c:v>
                </c:pt>
                <c:pt idx="68">
                  <c:v>1.3725963000000001</c:v>
                </c:pt>
                <c:pt idx="69">
                  <c:v>1.323</c:v>
                </c:pt>
                <c:pt idx="70">
                  <c:v>1.2718443000000001</c:v>
                </c:pt>
                <c:pt idx="71">
                  <c:v>1.2192767999999998</c:v>
                </c:pt>
                <c:pt idx="72">
                  <c:v>1.1654523000000001</c:v>
                </c:pt>
                <c:pt idx="73">
                  <c:v>1.1105328000000001</c:v>
                </c:pt>
                <c:pt idx="74">
                  <c:v>1.0546874999999998</c:v>
                </c:pt>
                <c:pt idx="75">
                  <c:v>0.99809279999999956</c:v>
                </c:pt>
                <c:pt idx="76">
                  <c:v>0.94093229999999961</c:v>
                </c:pt>
                <c:pt idx="77">
                  <c:v>0.88339679999999987</c:v>
                </c:pt>
                <c:pt idx="78">
                  <c:v>0.82568429999999982</c:v>
                </c:pt>
                <c:pt idx="79">
                  <c:v>0.76799999999999979</c:v>
                </c:pt>
                <c:pt idx="80">
                  <c:v>0.7105562999999997</c:v>
                </c:pt>
                <c:pt idx="81">
                  <c:v>0.65357280000000018</c:v>
                </c:pt>
                <c:pt idx="82">
                  <c:v>0.59727630000000009</c:v>
                </c:pt>
                <c:pt idx="83">
                  <c:v>0.54190080000000018</c:v>
                </c:pt>
                <c:pt idx="84">
                  <c:v>0.48768750000000011</c:v>
                </c:pt>
                <c:pt idx="85">
                  <c:v>0.43488480000000002</c:v>
                </c:pt>
                <c:pt idx="86">
                  <c:v>0.3837483000000001</c:v>
                </c:pt>
                <c:pt idx="87">
                  <c:v>0.33454079999999992</c:v>
                </c:pt>
                <c:pt idx="88">
                  <c:v>0.28753229999999991</c:v>
                </c:pt>
                <c:pt idx="89">
                  <c:v>0.24299999999999991</c:v>
                </c:pt>
                <c:pt idx="90">
                  <c:v>0.20122829999999992</c:v>
                </c:pt>
                <c:pt idx="91">
                  <c:v>0.16250879999999981</c:v>
                </c:pt>
                <c:pt idx="92">
                  <c:v>0.12714029999999985</c:v>
                </c:pt>
                <c:pt idx="93">
                  <c:v>9.5428800000000175E-2</c:v>
                </c:pt>
                <c:pt idx="94">
                  <c:v>6.7687500000000081E-2</c:v>
                </c:pt>
                <c:pt idx="95">
                  <c:v>4.4236800000000055E-2</c:v>
                </c:pt>
                <c:pt idx="96">
                  <c:v>2.5404300000000029E-2</c:v>
                </c:pt>
                <c:pt idx="97">
                  <c:v>1.1524800000000017E-2</c:v>
                </c:pt>
                <c:pt idx="98">
                  <c:v>2.9403000000000059E-3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AC-4CF7-9F69-85E5525E7E73}"/>
            </c:ext>
          </c:extLst>
        </c:ser>
        <c:ser>
          <c:idx val="2"/>
          <c:order val="2"/>
          <c:tx>
            <c:strRef>
              <c:f>Prior_posterior_likelihood!$D$1</c:f>
              <c:strCache>
                <c:ptCount val="1"/>
                <c:pt idx="0">
                  <c:v>f(p|y)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Prior_posterior_likelihood!$A$2:$A$101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Prior_posterior_likelihood!$D$2:$D$101</c:f>
              <c:numCache>
                <c:formatCode>General</c:formatCode>
                <c:ptCount val="100"/>
                <c:pt idx="0">
                  <c:v>4.8514950000000005E-14</c:v>
                </c:pt>
                <c:pt idx="1">
                  <c:v>1.2170188799999999E-11</c:v>
                </c:pt>
                <c:pt idx="2">
                  <c:v>3.0557562255E-10</c:v>
                </c:pt>
                <c:pt idx="3">
                  <c:v>2.9896998912000003E-9</c:v>
                </c:pt>
                <c:pt idx="4">
                  <c:v>1.7450683593750015E-8</c:v>
                </c:pt>
                <c:pt idx="5">
                  <c:v>7.34633805312E-8</c:v>
                </c:pt>
                <c:pt idx="6">
                  <c:v>2.4680583105255012E-7</c:v>
                </c:pt>
                <c:pt idx="7">
                  <c:v>7.0291166330880008E-7</c:v>
                </c:pt>
                <c:pt idx="8">
                  <c:v>1.7645259881749494E-6</c:v>
                </c:pt>
                <c:pt idx="9">
                  <c:v>4.0095000000000037E-6</c:v>
                </c:pt>
                <c:pt idx="10">
                  <c:v>8.4047866471849504E-6</c:v>
                </c:pt>
                <c:pt idx="11">
                  <c:v>1.64824023564288E-5</c:v>
                </c:pt>
                <c:pt idx="12">
                  <c:v>3.056261584488256E-5</c:v>
                </c:pt>
                <c:pt idx="13">
                  <c:v>5.4028932497971227E-5</c:v>
                </c:pt>
                <c:pt idx="14">
                  <c:v>9.1658579589843739E-5</c:v>
                </c:pt>
                <c:pt idx="15">
                  <c:v>1.5001118174085118E-4</c:v>
                </c:pt>
                <c:pt idx="16">
                  <c:v>2.3787716540469268E-4</c:v>
                </c:pt>
                <c:pt idx="17">
                  <c:v>3.667861638194687E-4</c:v>
                </c:pt>
                <c:pt idx="18">
                  <c:v>5.5157432770440505E-4</c:v>
                </c:pt>
                <c:pt idx="19">
                  <c:v>8.1100800000000087E-4</c:v>
                </c:pt>
                <c:pt idx="20">
                  <c:v>1.1684597030964046E-3</c:v>
                </c:pt>
                <c:pt idx="21">
                  <c:v>1.6526308322354689E-3</c:v>
                </c:pt>
                <c:pt idx="22">
                  <c:v>2.2983138670686931E-3</c:v>
                </c:pt>
                <c:pt idx="23">
                  <c:v>3.1471853226688511E-3</c:v>
                </c:pt>
                <c:pt idx="24">
                  <c:v>4.2486190795898438E-3</c:v>
                </c:pt>
                <c:pt idx="25">
                  <c:v>5.6605081778099732E-3</c:v>
                </c:pt>
                <c:pt idx="26">
                  <c:v>7.4500816495408845E-3</c:v>
                </c:pt>
                <c:pt idx="27">
                  <c:v>9.6947015189004331E-3</c:v>
                </c:pt>
                <c:pt idx="28">
                  <c:v>1.248262373029518E-2</c:v>
                </c:pt>
                <c:pt idx="29">
                  <c:v>1.5913705499999996E-2</c:v>
                </c:pt>
                <c:pt idx="30">
                  <c:v>2.0100040434820172E-2</c:v>
                </c:pt>
                <c:pt idx="31">
                  <c:v>2.5166501745839308E-2</c:v>
                </c:pt>
                <c:pt idx="32">
                  <c:v>3.1251173022055059E-2</c:v>
                </c:pt>
                <c:pt idx="33">
                  <c:v>3.8505645336148545E-2</c:v>
                </c:pt>
                <c:pt idx="34">
                  <c:v>4.7095158950683572E-2</c:v>
                </c:pt>
                <c:pt idx="35">
                  <c:v>5.7198567595651867E-2</c:v>
                </c:pt>
                <c:pt idx="36">
                  <c:v>6.9008103215431618E-2</c:v>
                </c:pt>
                <c:pt idx="37">
                  <c:v>8.2728919252874192E-2</c:v>
                </c:pt>
                <c:pt idx="38">
                  <c:v>9.8578390968336538E-2</c:v>
                </c:pt>
                <c:pt idx="39">
                  <c:v>0.1167851520000001</c:v>
                </c:pt>
                <c:pt idx="40">
                  <c:v>0.13758784737672244</c:v>
                </c:pt>
                <c:pt idx="41">
                  <c:v>0.16123358451391992</c:v>
                </c:pt>
                <c:pt idx="42">
                  <c:v>0.1879760653745319</c:v>
                </c:pt>
                <c:pt idx="43">
                  <c:v>0.21807338497895304</c:v>
                </c:pt>
                <c:pt idx="44">
                  <c:v>0.25178548381787119</c:v>
                </c:pt>
                <c:pt idx="45">
                  <c:v>0.28937124447821072</c:v>
                </c:pt>
                <c:pt idx="46">
                  <c:v>0.33108522595278894</c:v>
                </c:pt>
                <c:pt idx="47">
                  <c:v>0.37717403268682881</c:v>
                </c:pt>
                <c:pt idx="48">
                  <c:v>0.42787231943708426</c:v>
                </c:pt>
                <c:pt idx="49">
                  <c:v>0.4833984375</c:v>
                </c:pt>
                <c:pt idx="50">
                  <c:v>0.54394973282198722</c:v>
                </c:pt>
                <c:pt idx="51">
                  <c:v>0.60969751195554966</c:v>
                </c:pt>
                <c:pt idx="52">
                  <c:v>0.68078169778754771</c:v>
                </c:pt>
                <c:pt idx="53">
                  <c:v>0.75730520345837837</c:v>
                </c:pt>
                <c:pt idx="54">
                  <c:v>0.83932805993115267</c:v>
                </c:pt>
                <c:pt idx="55">
                  <c:v>0.92686134027611056</c:v>
                </c:pt>
                <c:pt idx="56">
                  <c:v>1.0198609319254446</c:v>
                </c:pt>
                <c:pt idx="57">
                  <c:v>1.118221216945372</c:v>
                </c:pt>
                <c:pt idx="58">
                  <c:v>1.2217687297836746</c:v>
                </c:pt>
                <c:pt idx="59">
                  <c:v>1.3302558720000002</c:v>
                </c:pt>
                <c:pt idx="60">
                  <c:v>1.4433547741908783</c:v>
                </c:pt>
                <c:pt idx="61">
                  <c:v>1.5606514066997197</c:v>
                </c:pt>
                <c:pt idx="62">
                  <c:v>1.6816400527718696</c:v>
                </c:pt>
                <c:pt idx="63">
                  <c:v>1.8057182705942003</c:v>
                </c:pt>
                <c:pt idx="64">
                  <c:v>1.9321824841655277</c:v>
                </c:pt>
                <c:pt idx="65">
                  <c:v>2.0602243571964549</c:v>
                </c:pt>
                <c:pt idx="66">
                  <c:v>2.1889281192529522</c:v>
                </c:pt>
                <c:pt idx="67">
                  <c:v>2.3172690291550331</c:v>
                </c:pt>
                <c:pt idx="68">
                  <c:v>2.4441131772383229</c:v>
                </c:pt>
                <c:pt idx="69">
                  <c:v>2.5682188454999992</c:v>
                </c:pt>
                <c:pt idx="70">
                  <c:v>2.6882396628995409</c:v>
                </c:pt>
                <c:pt idx="71">
                  <c:v>2.8027298121869419</c:v>
                </c:pt>
                <c:pt idx="72">
                  <c:v>2.9101515646043845</c:v>
                </c:pt>
                <c:pt idx="73">
                  <c:v>3.008885439669875</c:v>
                </c:pt>
                <c:pt idx="74">
                  <c:v>3.0972433090209961</c:v>
                </c:pt>
                <c:pt idx="75">
                  <c:v>3.1734847859916275</c:v>
                </c:pt>
                <c:pt idx="76">
                  <c:v>3.235837266232179</c:v>
                </c:pt>
                <c:pt idx="77">
                  <c:v>3.2825200092826576</c:v>
                </c:pt>
                <c:pt idx="78">
                  <c:v>3.3117726765855289</c:v>
                </c:pt>
                <c:pt idx="79">
                  <c:v>3.3218887680000013</c:v>
                </c:pt>
                <c:pt idx="80">
                  <c:v>3.311254426468798</c:v>
                </c:pt>
                <c:pt idx="81">
                  <c:v>3.2783931091108505</c:v>
                </c:pt>
                <c:pt idx="82">
                  <c:v>3.2220166526865057</c:v>
                </c:pt>
                <c:pt idx="83">
                  <c:v>3.141083292123739</c:v>
                </c:pt>
                <c:pt idx="84">
                  <c:v>3.0348632226225583</c:v>
                </c:pt>
                <c:pt idx="85">
                  <c:v>2.9030123287880927</c:v>
                </c:pt>
                <c:pt idx="86">
                  <c:v>2.7456547382989247</c:v>
                </c:pt>
                <c:pt idx="87">
                  <c:v>2.5634748928138147</c:v>
                </c:pt>
                <c:pt idx="88">
                  <c:v>2.3578198651752618</c:v>
                </c:pt>
                <c:pt idx="89">
                  <c:v>2.1308126894999995</c:v>
                </c:pt>
                <c:pt idx="90">
                  <c:v>1.8854775094729517</c:v>
                </c:pt>
                <c:pt idx="91">
                  <c:v>1.6258773900997938</c:v>
                </c:pt>
                <c:pt idx="92">
                  <c:v>1.3572656793425537</c:v>
                </c:pt>
                <c:pt idx="93">
                  <c:v>1.0862518484802093</c:v>
                </c:pt>
                <c:pt idx="94">
                  <c:v>0.82098278372021627</c:v>
                </c:pt>
                <c:pt idx="95">
                  <c:v>0.57134054655519728</c:v>
                </c:pt>
                <c:pt idx="96">
                  <c:v>0.34915766662949421</c:v>
                </c:pt>
                <c:pt idx="97">
                  <c:v>0.16845107847119381</c:v>
                </c:pt>
                <c:pt idx="98">
                  <c:v>4.567586237418212E-2</c:v>
                </c:pt>
                <c:pt idx="9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AC-4CF7-9F69-85E5525E7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52608"/>
        <c:axId val="330153856"/>
      </c:lineChart>
      <c:lineChart>
        <c:grouping val="standard"/>
        <c:varyColors val="0"/>
        <c:ser>
          <c:idx val="1"/>
          <c:order val="1"/>
          <c:tx>
            <c:strRef>
              <c:f>Prior_posterior_likelihood!$C$1</c:f>
              <c:strCache>
                <c:ptCount val="1"/>
                <c:pt idx="0">
                  <c:v>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Prior_posterior_likelihood!$A$2:$A$101</c:f>
              <c:numCache>
                <c:formatCode>General</c:formatCode>
                <c:ptCount val="10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  <c:pt idx="20">
                  <c:v>0.21</c:v>
                </c:pt>
                <c:pt idx="21">
                  <c:v>0.22</c:v>
                </c:pt>
                <c:pt idx="22">
                  <c:v>0.23</c:v>
                </c:pt>
                <c:pt idx="23">
                  <c:v>0.24</c:v>
                </c:pt>
                <c:pt idx="24">
                  <c:v>0.25</c:v>
                </c:pt>
                <c:pt idx="25">
                  <c:v>0.26</c:v>
                </c:pt>
                <c:pt idx="26">
                  <c:v>0.27</c:v>
                </c:pt>
                <c:pt idx="27">
                  <c:v>0.28000000000000003</c:v>
                </c:pt>
                <c:pt idx="28">
                  <c:v>0.28999999999999998</c:v>
                </c:pt>
                <c:pt idx="29">
                  <c:v>0.3</c:v>
                </c:pt>
                <c:pt idx="30">
                  <c:v>0.31</c:v>
                </c:pt>
                <c:pt idx="31">
                  <c:v>0.32</c:v>
                </c:pt>
                <c:pt idx="32">
                  <c:v>0.33</c:v>
                </c:pt>
                <c:pt idx="33">
                  <c:v>0.34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0.38</c:v>
                </c:pt>
                <c:pt idx="38">
                  <c:v>0.39</c:v>
                </c:pt>
                <c:pt idx="39">
                  <c:v>0.4</c:v>
                </c:pt>
                <c:pt idx="40">
                  <c:v>0.41</c:v>
                </c:pt>
                <c:pt idx="41">
                  <c:v>0.42</c:v>
                </c:pt>
                <c:pt idx="42">
                  <c:v>0.43</c:v>
                </c:pt>
                <c:pt idx="43">
                  <c:v>0.44</c:v>
                </c:pt>
                <c:pt idx="44">
                  <c:v>0.45</c:v>
                </c:pt>
                <c:pt idx="45">
                  <c:v>0.46</c:v>
                </c:pt>
                <c:pt idx="46">
                  <c:v>0.47</c:v>
                </c:pt>
                <c:pt idx="47">
                  <c:v>0.48</c:v>
                </c:pt>
                <c:pt idx="48">
                  <c:v>0.49</c:v>
                </c:pt>
                <c:pt idx="49">
                  <c:v>0.5</c:v>
                </c:pt>
                <c:pt idx="50">
                  <c:v>0.51</c:v>
                </c:pt>
                <c:pt idx="51">
                  <c:v>0.52</c:v>
                </c:pt>
                <c:pt idx="52">
                  <c:v>0.53</c:v>
                </c:pt>
                <c:pt idx="53">
                  <c:v>0.54</c:v>
                </c:pt>
                <c:pt idx="54">
                  <c:v>0.55000000000000004</c:v>
                </c:pt>
                <c:pt idx="55">
                  <c:v>0.56000000000000005</c:v>
                </c:pt>
                <c:pt idx="56">
                  <c:v>0.56999999999999995</c:v>
                </c:pt>
                <c:pt idx="57">
                  <c:v>0.57999999999999996</c:v>
                </c:pt>
                <c:pt idx="58">
                  <c:v>0.59</c:v>
                </c:pt>
                <c:pt idx="59">
                  <c:v>0.6</c:v>
                </c:pt>
                <c:pt idx="60">
                  <c:v>0.61</c:v>
                </c:pt>
                <c:pt idx="61">
                  <c:v>0.62</c:v>
                </c:pt>
                <c:pt idx="62">
                  <c:v>0.63</c:v>
                </c:pt>
                <c:pt idx="63">
                  <c:v>0.64</c:v>
                </c:pt>
                <c:pt idx="64">
                  <c:v>0.65</c:v>
                </c:pt>
                <c:pt idx="65">
                  <c:v>0.66</c:v>
                </c:pt>
                <c:pt idx="66">
                  <c:v>0.67</c:v>
                </c:pt>
                <c:pt idx="67">
                  <c:v>0.68</c:v>
                </c:pt>
                <c:pt idx="68">
                  <c:v>0.69</c:v>
                </c:pt>
                <c:pt idx="69">
                  <c:v>0.7</c:v>
                </c:pt>
                <c:pt idx="70">
                  <c:v>0.71</c:v>
                </c:pt>
                <c:pt idx="71">
                  <c:v>0.72</c:v>
                </c:pt>
                <c:pt idx="72">
                  <c:v>0.73</c:v>
                </c:pt>
                <c:pt idx="73">
                  <c:v>0.74</c:v>
                </c:pt>
                <c:pt idx="74">
                  <c:v>0.75</c:v>
                </c:pt>
                <c:pt idx="75">
                  <c:v>0.76</c:v>
                </c:pt>
                <c:pt idx="76">
                  <c:v>0.77</c:v>
                </c:pt>
                <c:pt idx="77">
                  <c:v>0.78</c:v>
                </c:pt>
                <c:pt idx="78">
                  <c:v>0.79</c:v>
                </c:pt>
                <c:pt idx="79">
                  <c:v>0.8</c:v>
                </c:pt>
                <c:pt idx="80">
                  <c:v>0.81</c:v>
                </c:pt>
                <c:pt idx="81">
                  <c:v>0.82</c:v>
                </c:pt>
                <c:pt idx="82">
                  <c:v>0.83</c:v>
                </c:pt>
                <c:pt idx="83">
                  <c:v>0.84</c:v>
                </c:pt>
                <c:pt idx="84">
                  <c:v>0.85</c:v>
                </c:pt>
                <c:pt idx="85">
                  <c:v>0.86</c:v>
                </c:pt>
                <c:pt idx="86">
                  <c:v>0.87</c:v>
                </c:pt>
                <c:pt idx="87">
                  <c:v>0.88</c:v>
                </c:pt>
                <c:pt idx="88">
                  <c:v>0.89</c:v>
                </c:pt>
                <c:pt idx="89">
                  <c:v>0.9</c:v>
                </c:pt>
                <c:pt idx="90">
                  <c:v>0.91</c:v>
                </c:pt>
                <c:pt idx="91">
                  <c:v>0.92</c:v>
                </c:pt>
                <c:pt idx="92">
                  <c:v>0.93</c:v>
                </c:pt>
                <c:pt idx="93">
                  <c:v>0.94</c:v>
                </c:pt>
                <c:pt idx="94">
                  <c:v>0.95</c:v>
                </c:pt>
                <c:pt idx="95">
                  <c:v>0.96</c:v>
                </c:pt>
                <c:pt idx="96">
                  <c:v>0.97</c:v>
                </c:pt>
                <c:pt idx="97">
                  <c:v>0.98</c:v>
                </c:pt>
                <c:pt idx="98">
                  <c:v>0.99</c:v>
                </c:pt>
                <c:pt idx="99">
                  <c:v>1</c:v>
                </c:pt>
              </c:numCache>
            </c:numRef>
          </c:cat>
          <c:val>
            <c:numRef>
              <c:f>Prior_posterior_likelihood!$C$2:$C$101</c:f>
              <c:numCache>
                <c:formatCode>General</c:formatCode>
                <c:ptCount val="100"/>
                <c:pt idx="0">
                  <c:v>9.9999999999999998E-13</c:v>
                </c:pt>
                <c:pt idx="1">
                  <c:v>6.3999999999999999E-11</c:v>
                </c:pt>
                <c:pt idx="2">
                  <c:v>7.2899999999999996E-10</c:v>
                </c:pt>
                <c:pt idx="3">
                  <c:v>4.0959999999999999E-9</c:v>
                </c:pt>
                <c:pt idx="4">
                  <c:v>1.5625000000000009E-8</c:v>
                </c:pt>
                <c:pt idx="5">
                  <c:v>4.6655999999999998E-8</c:v>
                </c:pt>
                <c:pt idx="6">
                  <c:v>1.1764900000000005E-7</c:v>
                </c:pt>
                <c:pt idx="7">
                  <c:v>2.6214399999999999E-7</c:v>
                </c:pt>
                <c:pt idx="8">
                  <c:v>5.3144099999999987E-7</c:v>
                </c:pt>
                <c:pt idx="9">
                  <c:v>1.0000000000000006E-6</c:v>
                </c:pt>
                <c:pt idx="10">
                  <c:v>1.7715609999999999E-6</c:v>
                </c:pt>
                <c:pt idx="11">
                  <c:v>2.9859839999999999E-6</c:v>
                </c:pt>
                <c:pt idx="12">
                  <c:v>4.8268090000000014E-6</c:v>
                </c:pt>
                <c:pt idx="13">
                  <c:v>7.5295360000000032E-6</c:v>
                </c:pt>
                <c:pt idx="14">
                  <c:v>1.1390624999999999E-5</c:v>
                </c:pt>
                <c:pt idx="15">
                  <c:v>1.6777216E-5</c:v>
                </c:pt>
                <c:pt idx="16">
                  <c:v>2.4137569000000013E-5</c:v>
                </c:pt>
                <c:pt idx="17">
                  <c:v>3.4012223999999992E-5</c:v>
                </c:pt>
                <c:pt idx="18">
                  <c:v>4.7045880999999998E-5</c:v>
                </c:pt>
                <c:pt idx="19">
                  <c:v>6.4000000000000038E-5</c:v>
                </c:pt>
                <c:pt idx="20">
                  <c:v>8.5766120999999969E-5</c:v>
                </c:pt>
                <c:pt idx="21">
                  <c:v>1.1337990399999999E-4</c:v>
                </c:pt>
                <c:pt idx="22">
                  <c:v>1.4803588900000003E-4</c:v>
                </c:pt>
                <c:pt idx="23">
                  <c:v>1.9110297599999999E-4</c:v>
                </c:pt>
                <c:pt idx="24">
                  <c:v>2.44140625E-4</c:v>
                </c:pt>
                <c:pt idx="25">
                  <c:v>3.0891577600000009E-4</c:v>
                </c:pt>
                <c:pt idx="26">
                  <c:v>3.8742048900000013E-4</c:v>
                </c:pt>
                <c:pt idx="27">
                  <c:v>4.818903040000002E-4</c:v>
                </c:pt>
                <c:pt idx="28">
                  <c:v>5.9482332099999988E-4</c:v>
                </c:pt>
                <c:pt idx="29">
                  <c:v>7.2899999999999994E-4</c:v>
                </c:pt>
                <c:pt idx="30">
                  <c:v>8.8750368100000009E-4</c:v>
                </c:pt>
                <c:pt idx="31">
                  <c:v>1.073741824E-3</c:v>
                </c:pt>
                <c:pt idx="32">
                  <c:v>1.2914679690000004E-3</c:v>
                </c:pt>
                <c:pt idx="33">
                  <c:v>1.5448044160000008E-3</c:v>
                </c:pt>
                <c:pt idx="34">
                  <c:v>1.8382656249999992E-3</c:v>
                </c:pt>
                <c:pt idx="35">
                  <c:v>2.1767823359999995E-3</c:v>
                </c:pt>
                <c:pt idx="36">
                  <c:v>2.5657264089999996E-3</c:v>
                </c:pt>
                <c:pt idx="37">
                  <c:v>3.0109363839999998E-3</c:v>
                </c:pt>
                <c:pt idx="38">
                  <c:v>3.5187437610000008E-3</c:v>
                </c:pt>
                <c:pt idx="39">
                  <c:v>4.0960000000000024E-3</c:v>
                </c:pt>
                <c:pt idx="40">
                  <c:v>4.7501042409999975E-3</c:v>
                </c:pt>
                <c:pt idx="41">
                  <c:v>5.489031743999998E-3</c:v>
                </c:pt>
                <c:pt idx="42">
                  <c:v>6.3213630489999976E-3</c:v>
                </c:pt>
                <c:pt idx="43">
                  <c:v>7.2563138559999995E-3</c:v>
                </c:pt>
                <c:pt idx="44">
                  <c:v>8.3037656250000026E-3</c:v>
                </c:pt>
                <c:pt idx="45">
                  <c:v>9.4742968960000017E-3</c:v>
                </c:pt>
                <c:pt idx="46">
                  <c:v>1.0779215328999999E-2</c:v>
                </c:pt>
                <c:pt idx="47">
                  <c:v>1.2230590463999999E-2</c:v>
                </c:pt>
                <c:pt idx="48">
                  <c:v>1.3841287200999997E-2</c:v>
                </c:pt>
                <c:pt idx="49">
                  <c:v>1.5625E-2</c:v>
                </c:pt>
                <c:pt idx="50">
                  <c:v>1.7596287801000001E-2</c:v>
                </c:pt>
                <c:pt idx="51">
                  <c:v>1.9770609664000006E-2</c:v>
                </c:pt>
                <c:pt idx="52">
                  <c:v>2.2164361129000009E-2</c:v>
                </c:pt>
                <c:pt idx="53">
                  <c:v>2.4794911296000009E-2</c:v>
                </c:pt>
                <c:pt idx="54">
                  <c:v>2.7680640625000013E-2</c:v>
                </c:pt>
                <c:pt idx="55">
                  <c:v>3.0840979456000013E-2</c:v>
                </c:pt>
                <c:pt idx="56">
                  <c:v>3.4296447248999988E-2</c:v>
                </c:pt>
                <c:pt idx="57">
                  <c:v>3.8068692543999992E-2</c:v>
                </c:pt>
                <c:pt idx="58">
                  <c:v>4.2180533640999988E-2</c:v>
                </c:pt>
                <c:pt idx="59">
                  <c:v>4.6655999999999996E-2</c:v>
                </c:pt>
                <c:pt idx="60">
                  <c:v>5.1520374360999988E-2</c:v>
                </c:pt>
                <c:pt idx="61">
                  <c:v>5.6800235584000006E-2</c:v>
                </c:pt>
                <c:pt idx="62">
                  <c:v>6.2523502209000006E-2</c:v>
                </c:pt>
                <c:pt idx="63">
                  <c:v>6.8719476735999999E-2</c:v>
                </c:pt>
                <c:pt idx="64">
                  <c:v>7.5418890625000026E-2</c:v>
                </c:pt>
                <c:pt idx="65">
                  <c:v>8.2653950016000025E-2</c:v>
                </c:pt>
                <c:pt idx="66">
                  <c:v>9.0458382169000054E-2</c:v>
                </c:pt>
                <c:pt idx="67">
                  <c:v>9.8867482624000053E-2</c:v>
                </c:pt>
                <c:pt idx="68">
                  <c:v>0.10791816308099994</c:v>
                </c:pt>
                <c:pt idx="69">
                  <c:v>0.11764899999999995</c:v>
                </c:pt>
                <c:pt idx="70">
                  <c:v>0.12810028392099998</c:v>
                </c:pt>
                <c:pt idx="71">
                  <c:v>0.13931406950399997</c:v>
                </c:pt>
                <c:pt idx="72">
                  <c:v>0.15133422628899992</c:v>
                </c:pt>
                <c:pt idx="73">
                  <c:v>0.16420649017599998</c:v>
                </c:pt>
                <c:pt idx="74">
                  <c:v>0.177978515625</c:v>
                </c:pt>
                <c:pt idx="75">
                  <c:v>0.19269992857599999</c:v>
                </c:pt>
                <c:pt idx="76">
                  <c:v>0.20842238008899996</c:v>
                </c:pt>
                <c:pt idx="77">
                  <c:v>0.22519960070400005</c:v>
                </c:pt>
                <c:pt idx="78">
                  <c:v>0.24308745552100014</c:v>
                </c:pt>
                <c:pt idx="79">
                  <c:v>0.26214400000000015</c:v>
                </c:pt>
                <c:pt idx="80">
                  <c:v>0.28242953648100017</c:v>
                </c:pt>
                <c:pt idx="81">
                  <c:v>0.30400667142399984</c:v>
                </c:pt>
                <c:pt idx="82">
                  <c:v>0.32694037336899995</c:v>
                </c:pt>
                <c:pt idx="83">
                  <c:v>0.35129803161599987</c:v>
                </c:pt>
                <c:pt idx="84">
                  <c:v>0.37714951562499988</c:v>
                </c:pt>
                <c:pt idx="85">
                  <c:v>0.40456723513599985</c:v>
                </c:pt>
                <c:pt idx="86">
                  <c:v>0.43362620100900007</c:v>
                </c:pt>
                <c:pt idx="87">
                  <c:v>0.46440408678399997</c:v>
                </c:pt>
                <c:pt idx="88">
                  <c:v>0.49698129096100008</c:v>
                </c:pt>
                <c:pt idx="89">
                  <c:v>0.53144100000000016</c:v>
                </c:pt>
                <c:pt idx="90">
                  <c:v>0.56786925204100014</c:v>
                </c:pt>
                <c:pt idx="91">
                  <c:v>0.60635500134400011</c:v>
                </c:pt>
                <c:pt idx="92">
                  <c:v>0.64699018344900028</c:v>
                </c:pt>
                <c:pt idx="93">
                  <c:v>0.68986978105599994</c:v>
                </c:pt>
                <c:pt idx="94">
                  <c:v>0.73509189062499991</c:v>
                </c:pt>
                <c:pt idx="95">
                  <c:v>0.78275778969599996</c:v>
                </c:pt>
                <c:pt idx="96">
                  <c:v>0.83297200492899992</c:v>
                </c:pt>
                <c:pt idx="97">
                  <c:v>0.8858423808639998</c:v>
                </c:pt>
                <c:pt idx="98">
                  <c:v>0.94148014940099989</c:v>
                </c:pt>
                <c:pt idx="99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AC-4CF7-9F69-85E5525E7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384720"/>
        <c:axId val="317372240"/>
      </c:lineChart>
      <c:catAx>
        <c:axId val="330152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53856"/>
        <c:crosses val="autoZero"/>
        <c:auto val="1"/>
        <c:lblAlgn val="ctr"/>
        <c:lblOffset val="100"/>
        <c:noMultiLvlLbl val="0"/>
      </c:catAx>
      <c:valAx>
        <c:axId val="330153856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f(p)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0152608"/>
        <c:crosses val="autoZero"/>
        <c:crossBetween val="between"/>
      </c:valAx>
      <c:valAx>
        <c:axId val="317372240"/>
        <c:scaling>
          <c:orientation val="minMax"/>
          <c:max val="1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Likelihood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7384720"/>
        <c:crosses val="max"/>
        <c:crossBetween val="between"/>
      </c:valAx>
      <c:catAx>
        <c:axId val="31738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7372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D546B66-8E47-4A49-8883-4932073421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788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0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70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135F8C5-CE12-490B-8F9D-C89BD6F1D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113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Relevant</a:t>
            </a:r>
            <a:r>
              <a:rPr lang="en-CA" baseline="0" dirty="0" smtClean="0"/>
              <a:t> Bayesian problems:</a:t>
            </a:r>
          </a:p>
          <a:p>
            <a:r>
              <a:rPr lang="en-CA" dirty="0" smtClean="0"/>
              <a:t>1. Suppose 60%</a:t>
            </a:r>
            <a:r>
              <a:rPr lang="en-CA" baseline="0" dirty="0" smtClean="0"/>
              <a:t> of women carry a handbag, and only 5% of men carry a handbag. Now we have a person carrying a handbag, what is the probability that the person is a woman?</a:t>
            </a:r>
            <a:endParaRPr lang="en-CA" dirty="0" smtClean="0"/>
          </a:p>
          <a:p>
            <a:r>
              <a:rPr lang="en-CA" dirty="0" smtClean="0"/>
              <a:t>2. Suppose</a:t>
            </a:r>
            <a:r>
              <a:rPr lang="en-CA" baseline="0" dirty="0" smtClean="0"/>
              <a:t> body height distribution is N(170,20) for men, and N(165, 20) for women. Now we have a person with body height of 180, what is his chance of being a man?</a:t>
            </a:r>
          </a:p>
          <a:p>
            <a:r>
              <a:rPr lang="en-CA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5F8C5-CE12-490B-8F9D-C89BD6F1DBA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9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5F8C5-CE12-490B-8F9D-C89BD6F1DBA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3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Relevant</a:t>
            </a:r>
            <a:r>
              <a:rPr lang="en-CA" baseline="0" dirty="0" smtClean="0"/>
              <a:t> Bayesian problems:</a:t>
            </a:r>
          </a:p>
          <a:p>
            <a:r>
              <a:rPr lang="en-CA" dirty="0" smtClean="0"/>
              <a:t>1. Suppose 60%</a:t>
            </a:r>
            <a:r>
              <a:rPr lang="en-CA" baseline="0" dirty="0" smtClean="0"/>
              <a:t> of women carry a handbag, and only 5% of men carry a handbag. Now we have a person carrying a handbag, what is the probability that the person is a woman?</a:t>
            </a:r>
            <a:endParaRPr lang="en-CA" dirty="0" smtClean="0"/>
          </a:p>
          <a:p>
            <a:r>
              <a:rPr lang="en-CA" dirty="0" smtClean="0"/>
              <a:t>2. Suppose</a:t>
            </a:r>
            <a:r>
              <a:rPr lang="en-CA" baseline="0" dirty="0" smtClean="0"/>
              <a:t> body height distribution is N(170,20) for men, and N(165, 20) for women. Now we have a person with body height of 180, what is his chance of being a man?</a:t>
            </a:r>
          </a:p>
          <a:p>
            <a:r>
              <a:rPr lang="en-CA" dirty="0" smtClean="0"/>
              <a:t>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35F8C5-CE12-490B-8F9D-C89BD6F1DBA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D7121EEE-B1C9-4186-94CF-BE8CD8BF2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27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7B495817-BF77-4E66-80E2-8FA39AD3E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09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0"/>
            <a:ext cx="20383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626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B00FAEC-6FB5-4BBD-B9DE-DAFAEB256B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23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906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6195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19500"/>
            <a:ext cx="40005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F45B003E-B3E4-4D94-848D-545A41841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33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Xuhua Xia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677B0E8-3606-4F88-A476-A54D877ED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7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990600"/>
            <a:ext cx="8153400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008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Xuhua Xia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770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1EDA2C7-0CC0-4C07-A48E-6BC9DAA00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85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B1A3CDCC-D9DC-4260-9894-600C4002C6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9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9901BFDD-76C8-4140-8181-821E1F7472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48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005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485865D7-6AAD-43C4-AEEA-63CDBA880D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40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A3876AB2-2BEB-4B50-BBFC-55D4D4099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03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37C5852E-F663-4774-9DA1-82CABE215E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23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0A307321-C17A-4702-936F-F0560780D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42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290E8E8B-9E5E-4D64-8C45-490264B356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4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6C4DB01B-5F7D-4B36-9EDE-FC1453A44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51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90600"/>
            <a:ext cx="8153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CA" altLang="en-US"/>
          </a:p>
        </p:txBody>
      </p:sp>
      <p:grpSp>
        <p:nvGrpSpPr>
          <p:cNvPr id="1029" name="Group 6"/>
          <p:cNvGrpSpPr>
            <a:grpSpLocks/>
          </p:cNvGrpSpPr>
          <p:nvPr/>
        </p:nvGrpSpPr>
        <p:grpSpPr bwMode="auto">
          <a:xfrm>
            <a:off x="0" y="838200"/>
            <a:ext cx="9132888" cy="152400"/>
            <a:chOff x="0" y="900"/>
            <a:chExt cx="5753" cy="96"/>
          </a:xfrm>
        </p:grpSpPr>
        <p:sp>
          <p:nvSpPr>
            <p:cNvPr id="1033" name="Rectangle 7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6060"/>
                </a:gs>
                <a:gs pos="50000">
                  <a:srgbClr val="00C0C0"/>
                </a:gs>
                <a:gs pos="100000">
                  <a:srgbClr val="00606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1034" name="Rectangle 8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CA" altLang="en-US"/>
            </a:p>
          </p:txBody>
        </p:sp>
      </p:grpSp>
      <p:sp>
        <p:nvSpPr>
          <p:cNvPr id="103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1524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103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1524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CA" alt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62800" y="63246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altLang="en-US"/>
              <a:t>Slide </a:t>
            </a:r>
            <a:fld id="{104BE83C-CF00-43B9-AB41-5870AF360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66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har char="•"/>
        <a:defRPr sz="2800" kern="1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har char="–"/>
        <a:defRPr sz="2400" kern="1200">
          <a:solidFill>
            <a:srgbClr val="00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006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006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00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10" Type="http://schemas.openxmlformats.org/officeDocument/2006/relationships/image" Target="../media/image31.png"/><Relationship Id="rId4" Type="http://schemas.openxmlformats.org/officeDocument/2006/relationships/image" Target="../media/image10.wmf"/><Relationship Id="rId9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7772400" cy="1143000"/>
          </a:xfrm>
        </p:spPr>
        <p:txBody>
          <a:bodyPr anchor="ctr"/>
          <a:lstStyle/>
          <a:p>
            <a:r>
              <a:rPr lang="en-US" altLang="en-US" sz="3600" smtClean="0"/>
              <a:t>Least-squares, Maximum </a:t>
            </a:r>
            <a:r>
              <a:rPr lang="en-US" altLang="en-US" sz="3600" dirty="0" smtClean="0"/>
              <a:t>likelihood and Bayesian methods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36988"/>
            <a:ext cx="6400800" cy="1752600"/>
          </a:xfrm>
        </p:spPr>
        <p:txBody>
          <a:bodyPr/>
          <a:lstStyle/>
          <a:p>
            <a:r>
              <a:rPr lang="en-US" altLang="en-US" sz="2800" smtClean="0"/>
              <a:t>Xuhua Xia</a:t>
            </a:r>
          </a:p>
          <a:p>
            <a:r>
              <a:rPr lang="en-US" altLang="en-US" sz="2800" smtClean="0"/>
              <a:t>xxia@uottawa.ca</a:t>
            </a:r>
          </a:p>
          <a:p>
            <a:r>
              <a:rPr lang="en-US" altLang="en-US" sz="2800" smtClean="0"/>
              <a:t>http://dambe.bio.uottawa.ca</a:t>
            </a: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3349625"/>
            <a:ext cx="9132888" cy="152400"/>
            <a:chOff x="0" y="900"/>
            <a:chExt cx="5753" cy="96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gradFill rotWithShape="0">
              <a:gsLst>
                <a:gs pos="0">
                  <a:srgbClr val="006060"/>
                </a:gs>
                <a:gs pos="50000">
                  <a:srgbClr val="00C0C0"/>
                </a:gs>
                <a:gs pos="100000">
                  <a:srgbClr val="00606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CA" alt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CA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we wish to estimate the proportion of males (</a:t>
            </a:r>
            <a:r>
              <a:rPr lang="en-US" altLang="en-US" i="1" dirty="0"/>
              <a:t>p</a:t>
            </a:r>
            <a:r>
              <a:rPr lang="en-US" altLang="en-US" dirty="0"/>
              <a:t>) of a fish population in a large lake. </a:t>
            </a:r>
            <a:endParaRPr lang="en-US" altLang="en-US" dirty="0" smtClean="0"/>
          </a:p>
          <a:p>
            <a:r>
              <a:rPr lang="en-US" altLang="en-US" dirty="0" smtClean="0"/>
              <a:t>A </a:t>
            </a:r>
            <a:r>
              <a:rPr lang="en-US" altLang="en-US" dirty="0"/>
              <a:t>random sample </a:t>
            </a:r>
            <a:r>
              <a:rPr lang="en-US" altLang="en-US"/>
              <a:t>of </a:t>
            </a:r>
            <a:r>
              <a:rPr lang="en-US" altLang="en-US" smtClean="0"/>
              <a:t>10 </a:t>
            </a:r>
            <a:r>
              <a:rPr lang="en-US" altLang="en-US"/>
              <a:t>fish </a:t>
            </a:r>
            <a:r>
              <a:rPr lang="en-US" altLang="en-US" smtClean="0"/>
              <a:t>(N=10) includes 3 males and </a:t>
            </a:r>
            <a:r>
              <a:rPr lang="en-US" altLang="en-US" i="1" dirty="0"/>
              <a:t>7</a:t>
            </a:r>
            <a:r>
              <a:rPr lang="en-US" altLang="en-US" smtClean="0"/>
              <a:t> females (M=3, F=7, N </a:t>
            </a:r>
            <a:r>
              <a:rPr lang="en-US" altLang="en-US" dirty="0" smtClean="0"/>
              <a:t>= M+F).</a:t>
            </a:r>
          </a:p>
          <a:p>
            <a:r>
              <a:rPr lang="en-CA" smtClean="0"/>
              <a:t>p </a:t>
            </a:r>
            <a:r>
              <a:rPr lang="en-CA" dirty="0" smtClean="0"/>
              <a:t>= M/N is obvious, but how do we get the </a:t>
            </a:r>
            <a:r>
              <a:rPr lang="en-CA" smtClean="0"/>
              <a:t>variance?</a:t>
            </a:r>
          </a:p>
          <a:p>
            <a:endParaRPr lang="en-CA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B1A3CDCC-D9DC-4260-9894-600C4002C6B7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Mean and variance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B1A3CDCC-D9DC-4260-9894-600C4002C6B7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17003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9263"/>
            <a:r>
              <a:rPr lang="en-CA" dirty="0" smtClean="0"/>
              <a:t>Fish Sex</a:t>
            </a:r>
            <a:r>
              <a:rPr lang="en-CA" smtClean="0"/>
              <a:t>	D</a:t>
            </a:r>
            <a:r>
              <a:rPr lang="en-CA" baseline="-25000"/>
              <a:t>M</a:t>
            </a:r>
            <a:endParaRPr lang="en-CA" baseline="-25000" dirty="0" smtClean="0"/>
          </a:p>
          <a:p>
            <a:pPr defTabSz="449263"/>
            <a:r>
              <a:rPr lang="en-CA" dirty="0" smtClean="0"/>
              <a:t>1	f	0</a:t>
            </a:r>
          </a:p>
          <a:p>
            <a:pPr defTabSz="449263"/>
            <a:r>
              <a:rPr lang="en-CA" dirty="0" smtClean="0"/>
              <a:t>2	f	0</a:t>
            </a:r>
          </a:p>
          <a:p>
            <a:pPr defTabSz="449263"/>
            <a:r>
              <a:rPr lang="en-CA" dirty="0" smtClean="0"/>
              <a:t>3	m	1</a:t>
            </a:r>
          </a:p>
          <a:p>
            <a:pPr defTabSz="449263"/>
            <a:r>
              <a:rPr lang="en-CA" dirty="0" smtClean="0"/>
              <a:t>4	f	0</a:t>
            </a:r>
          </a:p>
          <a:p>
            <a:pPr defTabSz="449263"/>
            <a:r>
              <a:rPr lang="en-CA" dirty="0" smtClean="0"/>
              <a:t>5	f	0</a:t>
            </a:r>
          </a:p>
          <a:p>
            <a:pPr defTabSz="449263"/>
            <a:r>
              <a:rPr lang="en-CA" dirty="0" smtClean="0"/>
              <a:t>6	f	0</a:t>
            </a:r>
          </a:p>
          <a:p>
            <a:pPr defTabSz="449263"/>
            <a:r>
              <a:rPr lang="en-CA" dirty="0" smtClean="0"/>
              <a:t>7	f	0</a:t>
            </a:r>
          </a:p>
          <a:p>
            <a:pPr defTabSz="449263"/>
            <a:r>
              <a:rPr lang="en-CA" dirty="0" smtClean="0"/>
              <a:t>8	m	1</a:t>
            </a:r>
          </a:p>
          <a:p>
            <a:pPr defTabSz="449263"/>
            <a:r>
              <a:rPr lang="en-CA" dirty="0" smtClean="0"/>
              <a:t>9	m	1</a:t>
            </a:r>
          </a:p>
          <a:p>
            <a:pPr defTabSz="449263"/>
            <a:r>
              <a:rPr lang="en-CA" dirty="0" smtClean="0"/>
              <a:t>10	f	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7664" y="4418624"/>
                <a:ext cx="7108304" cy="213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</m:t>
                      </m:r>
                    </m:oMath>
                  </m:oMathPara>
                </a14:m>
                <a:endParaRPr lang="en-CA" dirty="0" smtClean="0">
                  <a:sym typeface="Symbol" panose="05050102010706020507" pitchFamily="18" charset="2"/>
                </a:endParaRPr>
              </a:p>
              <a:p>
                <a:endParaRPr lang="en-CA" dirty="0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𝑀</m:t>
                                              </m:r>
                                            </m:sub>
                                          </m:sSub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sym typeface="Symbol" panose="05050102010706020507" pitchFamily="18" charset="2"/>
                                                </a:rPr>
                                                <m:t>𝐷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𝐹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0−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𝑀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sym typeface="Symbol" panose="05050102010706020507" pitchFamily="18" charset="2"/>
                                            </a:rPr>
                                            <m:t>𝐷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sym typeface="Symbol" panose="05050102010706020507" pitchFamily="18" charset="2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𝑝𝑞</m:t>
                      </m:r>
                    </m:oMath>
                  </m:oMathPara>
                </a14:m>
                <a:endParaRPr lang="en-CA" dirty="0" smtClean="0">
                  <a:sym typeface="Symbol" panose="05050102010706020507" pitchFamily="18" charset="2"/>
                </a:endParaRPr>
              </a:p>
              <a:p>
                <a:endParaRPr lang="en-CA" smtClean="0"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𝑝𝑞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A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418624"/>
                <a:ext cx="7108304" cy="21366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1124744"/>
                <a:ext cx="7128792" cy="3083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 smtClean="0"/>
                  <a:t>The mean </a:t>
                </a:r>
                <a:r>
                  <a:rPr lang="en-CA" smtClean="0"/>
                  <a:t>of D</a:t>
                </a:r>
                <a:r>
                  <a:rPr lang="en-CA" baseline="-25000"/>
                  <a:t>M</a:t>
                </a:r>
                <a:r>
                  <a:rPr lang="en-CA" smtClean="0"/>
                  <a:t> </a:t>
                </a:r>
                <a:r>
                  <a:rPr lang="en-CA" dirty="0"/>
                  <a:t>= </a:t>
                </a:r>
                <a:r>
                  <a:rPr lang="en-CA" dirty="0" smtClean="0">
                    <a:sym typeface="Symbol" panose="05050102010706020507" pitchFamily="18" charset="2"/>
                  </a:rPr>
                  <a:t>3/10 </a:t>
                </a:r>
                <a:r>
                  <a:rPr lang="en-CA" dirty="0">
                    <a:sym typeface="Symbol" panose="05050102010706020507" pitchFamily="18" charset="2"/>
                  </a:rPr>
                  <a:t>= </a:t>
                </a:r>
                <a:r>
                  <a:rPr lang="en-CA" dirty="0" smtClean="0">
                    <a:sym typeface="Symbol" panose="05050102010706020507" pitchFamily="18" charset="2"/>
                  </a:rPr>
                  <a:t>0.3, which is p.</a:t>
                </a:r>
                <a:endParaRPr lang="en-CA" dirty="0">
                  <a:sym typeface="Symbol" panose="05050102010706020507" pitchFamily="18" charset="2"/>
                </a:endParaRPr>
              </a:p>
              <a:p>
                <a:endParaRPr lang="en-CA" dirty="0">
                  <a:sym typeface="Symbol" panose="05050102010706020507" pitchFamily="18" charset="2"/>
                </a:endParaRPr>
              </a:p>
              <a:p>
                <a:r>
                  <a:rPr lang="en-CA" dirty="0">
                    <a:sym typeface="Symbol" panose="05050102010706020507" pitchFamily="18" charset="2"/>
                  </a:rPr>
                  <a:t>The variance </a:t>
                </a:r>
                <a:r>
                  <a:rPr lang="en-CA">
                    <a:sym typeface="Symbol" panose="05050102010706020507" pitchFamily="18" charset="2"/>
                  </a:rPr>
                  <a:t>of </a:t>
                </a:r>
                <a:r>
                  <a:rPr lang="en-CA" smtClean="0">
                    <a:sym typeface="Symbol" panose="05050102010706020507" pitchFamily="18" charset="2"/>
                  </a:rPr>
                  <a:t>D</a:t>
                </a:r>
                <a:r>
                  <a:rPr lang="en-CA" baseline="-25000"/>
                  <a:t>M</a:t>
                </a:r>
                <a:r>
                  <a:rPr lang="en-CA" smtClean="0">
                    <a:sym typeface="Symbol" panose="05050102010706020507" pitchFamily="18" charset="2"/>
                  </a:rPr>
                  <a:t> </a:t>
                </a:r>
                <a:r>
                  <a:rPr lang="en-CA" dirty="0">
                    <a:sym typeface="Symbol" panose="05050102010706020507" pitchFamily="18" charset="2"/>
                  </a:rPr>
                  <a:t>= </a:t>
                </a:r>
                <a:r>
                  <a:rPr lang="en-CA" dirty="0" smtClean="0">
                    <a:sym typeface="Symbol" panose="05050102010706020507" pitchFamily="18" charset="2"/>
                  </a:rPr>
                  <a:t>7(0 </a:t>
                </a:r>
                <a:r>
                  <a:rPr lang="en-CA" dirty="0">
                    <a:sym typeface="Symbol" panose="05050102010706020507" pitchFamily="18" charset="2"/>
                  </a:rPr>
                  <a:t>- </a:t>
                </a:r>
                <a:r>
                  <a:rPr lang="en-CA" dirty="0" smtClean="0">
                    <a:sym typeface="Symbol" panose="05050102010706020507" pitchFamily="18" charset="2"/>
                  </a:rPr>
                  <a:t>0.3)</a:t>
                </a:r>
                <a:r>
                  <a:rPr lang="en-CA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CA" dirty="0" smtClean="0">
                    <a:sym typeface="Symbol" panose="05050102010706020507" pitchFamily="18" charset="2"/>
                  </a:rPr>
                  <a:t>/10 </a:t>
                </a:r>
                <a:r>
                  <a:rPr lang="en-CA" dirty="0">
                    <a:sym typeface="Symbol" panose="05050102010706020507" pitchFamily="18" charset="2"/>
                  </a:rPr>
                  <a:t>+ </a:t>
                </a:r>
                <a:r>
                  <a:rPr lang="en-CA" dirty="0" smtClean="0">
                    <a:sym typeface="Symbol" panose="05050102010706020507" pitchFamily="18" charset="2"/>
                  </a:rPr>
                  <a:t>3(1 </a:t>
                </a:r>
                <a:r>
                  <a:rPr lang="en-CA" dirty="0">
                    <a:sym typeface="Symbol" panose="05050102010706020507" pitchFamily="18" charset="2"/>
                  </a:rPr>
                  <a:t>- </a:t>
                </a:r>
                <a:r>
                  <a:rPr lang="en-CA" dirty="0" smtClean="0">
                    <a:sym typeface="Symbol" panose="05050102010706020507" pitchFamily="18" charset="2"/>
                  </a:rPr>
                  <a:t>0.3)</a:t>
                </a:r>
                <a:r>
                  <a:rPr lang="en-CA" baseline="30000" dirty="0" smtClean="0">
                    <a:sym typeface="Symbol" panose="05050102010706020507" pitchFamily="18" charset="2"/>
                  </a:rPr>
                  <a:t>2</a:t>
                </a:r>
                <a:r>
                  <a:rPr lang="en-CA" dirty="0" smtClean="0">
                    <a:sym typeface="Symbol" panose="05050102010706020507" pitchFamily="18" charset="2"/>
                  </a:rPr>
                  <a:t>/10 = 0.21</a:t>
                </a:r>
                <a:endParaRPr lang="en-CA" dirty="0">
                  <a:sym typeface="Symbol" panose="05050102010706020507" pitchFamily="18" charset="2"/>
                </a:endParaRPr>
              </a:p>
              <a:p>
                <a:endParaRPr lang="en-CA" dirty="0" smtClean="0">
                  <a:sym typeface="Symbol" panose="05050102010706020507" pitchFamily="18" charset="2"/>
                </a:endParaRPr>
              </a:p>
              <a:p>
                <a:r>
                  <a:rPr lang="en-CA" dirty="0" smtClean="0">
                    <a:sym typeface="Symbol" panose="05050102010706020507" pitchFamily="18" charset="2"/>
                  </a:rPr>
                  <a:t>Standard deviation (SD) </a:t>
                </a:r>
                <a:r>
                  <a:rPr lang="en-CA" smtClean="0">
                    <a:sym typeface="Symbol" panose="05050102010706020507" pitchFamily="18" charset="2"/>
                  </a:rPr>
                  <a:t>of D</a:t>
                </a:r>
                <a:r>
                  <a:rPr lang="en-CA" baseline="-25000"/>
                  <a:t>M</a:t>
                </a:r>
                <a:r>
                  <a:rPr lang="en-CA" smtClean="0">
                    <a:sym typeface="Symbol" panose="05050102010706020507" pitchFamily="18" charset="2"/>
                  </a:rPr>
                  <a:t> </a:t>
                </a:r>
                <a:r>
                  <a:rPr lang="en-CA" dirty="0" smtClean="0">
                    <a:sym typeface="Symbol" panose="05050102010706020507" pitchFamily="18" charset="2"/>
                  </a:rPr>
                  <a:t>= </a:t>
                </a:r>
                <a:r>
                  <a:rPr lang="en-US" dirty="0" smtClean="0"/>
                  <a:t>0.45826</a:t>
                </a:r>
                <a:br>
                  <a:rPr lang="en-US" dirty="0" smtClean="0"/>
                </a:br>
                <a:endParaRPr lang="en-CA" dirty="0">
                  <a:sym typeface="Symbol" panose="05050102010706020507" pitchFamily="18" charset="2"/>
                </a:endParaRPr>
              </a:p>
              <a:p>
                <a:r>
                  <a:rPr lang="en-CA" dirty="0" smtClean="0"/>
                  <a:t>We want to know not the SD of </a:t>
                </a:r>
                <a:r>
                  <a:rPr lang="en-CA" dirty="0" err="1" smtClean="0"/>
                  <a:t>D_m</a:t>
                </a:r>
                <a:r>
                  <a:rPr lang="en-CA" dirty="0" smtClean="0"/>
                  <a:t> but the SD of </a:t>
                </a:r>
                <a:r>
                  <a:rPr lang="en-CA" smtClean="0">
                    <a:solidFill>
                      <a:srgbClr val="FF0000"/>
                    </a:solidFill>
                  </a:rPr>
                  <a:t>mean D</a:t>
                </a:r>
                <a:r>
                  <a:rPr lang="en-CA" baseline="-25000">
                    <a:solidFill>
                      <a:srgbClr val="FF0000"/>
                    </a:solidFill>
                  </a:rPr>
                  <a:t>M</a:t>
                </a:r>
                <a:r>
                  <a:rPr lang="en-CA" smtClean="0"/>
                  <a:t> </a:t>
                </a:r>
                <a:r>
                  <a:rPr lang="en-CA" dirty="0" smtClean="0"/>
                  <a:t>(the SD of p).</a:t>
                </a:r>
              </a:p>
              <a:p>
                <a:endParaRPr lang="en-CA" dirty="0" smtClean="0"/>
              </a:p>
              <a:p>
                <a:r>
                  <a:rPr lang="en-CA" dirty="0" smtClean="0">
                    <a:solidFill>
                      <a:srgbClr val="FF0000"/>
                    </a:solidFill>
                  </a:rPr>
                  <a:t>SD of the </a:t>
                </a:r>
                <a:r>
                  <a:rPr lang="en-CA" smtClean="0">
                    <a:solidFill>
                      <a:srgbClr val="FF0000"/>
                    </a:solidFill>
                  </a:rPr>
                  <a:t>mean</a:t>
                </a:r>
                <a:r>
                  <a:rPr lang="en-CA" smtClean="0"/>
                  <a:t> is </a:t>
                </a:r>
                <a:r>
                  <a:rPr lang="en-CA" dirty="0" smtClean="0"/>
                  <a:t>standard error (SE). Thus, the standard deviation of </a:t>
                </a:r>
                <a:r>
                  <a:rPr lang="en-CA" smtClean="0"/>
                  <a:t>p is</a:t>
                </a:r>
              </a:p>
              <a:p>
                <a:endParaRPr lang="en-CA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0.45826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CA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24744"/>
                <a:ext cx="7128792" cy="3083536"/>
              </a:xfrm>
              <a:prstGeom prst="rect">
                <a:avLst/>
              </a:prstGeom>
              <a:blipFill>
                <a:blip r:embed="rId4"/>
                <a:stretch>
                  <a:fillRect l="-427" t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7281863" y="1136650"/>
          <a:ext cx="179705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Equation" r:id="rId5" imgW="1041120" imgH="571320" progId="Equation.DSMT4">
                  <p:embed/>
                </p:oleObj>
              </mc:Choice>
              <mc:Fallback>
                <p:oleObj name="Equation" r:id="rId5" imgW="1041120" imgH="57132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81863" y="1136650"/>
                        <a:ext cx="1797050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79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6A8103D-A2F6-4BF0-8726-1902ACCCCCE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Maximum likelihood </a:t>
            </a:r>
            <a:r>
              <a:rPr lang="en-CA" altLang="en-US" dirty="0" smtClean="0"/>
              <a:t>illustration</a:t>
            </a:r>
            <a:endParaRPr lang="en-CA" altLang="en-US" dirty="0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The likelihood approach always needs a model. As a fish is either a male or a female, we use the model of binomial </a:t>
            </a:r>
            <a:r>
              <a:rPr lang="en-US" altLang="en-US" sz="2000" dirty="0"/>
              <a:t>distribution, </a:t>
            </a:r>
            <a:r>
              <a:rPr lang="en-US" altLang="en-US" sz="2000" dirty="0" smtClean="0"/>
              <a:t>and the </a:t>
            </a:r>
            <a:r>
              <a:rPr lang="en-US" altLang="en-US" sz="2000" dirty="0"/>
              <a:t>likelihood function is 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The maximum likelihood method finds the value of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that maximizes the likelihood value. This maximization process is simplified by maximizing the natural logarithm of L instead: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The likelihood estimate of the variance of </a:t>
            </a:r>
            <a:r>
              <a:rPr lang="en-US" altLang="en-US" sz="2000" i="1" dirty="0"/>
              <a:t>p</a:t>
            </a:r>
            <a:r>
              <a:rPr lang="en-US" altLang="en-US" sz="2000" dirty="0"/>
              <a:t> is the negative reciprocal of the second derivative,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endParaRPr lang="en-CA" altLang="en-US" sz="2000" dirty="0"/>
          </a:p>
        </p:txBody>
      </p:sp>
      <p:sp>
        <p:nvSpPr>
          <p:cNvPr id="617477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7476" name="Object 4"/>
          <p:cNvGraphicFramePr>
            <a:graphicFrameLocks noChangeAspect="1"/>
          </p:cNvGraphicFramePr>
          <p:nvPr>
            <p:extLst/>
          </p:nvPr>
        </p:nvGraphicFramePr>
        <p:xfrm>
          <a:off x="2500313" y="1844675"/>
          <a:ext cx="36385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7" name="Equation" r:id="rId3" imgW="2273040" imgH="393480" progId="Equation.DSMT4">
                  <p:embed/>
                </p:oleObj>
              </mc:Choice>
              <mc:Fallback>
                <p:oleObj name="Equation" r:id="rId3" imgW="2273040" imgH="393480" progId="Equation.DSMT4">
                  <p:embed/>
                  <p:pic>
                    <p:nvPicPr>
                      <p:cNvPr id="6174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844675"/>
                        <a:ext cx="363855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79" name="Rectangle 7"/>
          <p:cNvSpPr>
            <a:spLocks noChangeArrowheads="1"/>
          </p:cNvSpPr>
          <p:nvPr/>
        </p:nvSpPr>
        <p:spPr bwMode="auto">
          <a:xfrm>
            <a:off x="0" y="2952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7478" name="Object 6"/>
          <p:cNvGraphicFramePr>
            <a:graphicFrameLocks noChangeAspect="1"/>
          </p:cNvGraphicFramePr>
          <p:nvPr>
            <p:extLst/>
          </p:nvPr>
        </p:nvGraphicFramePr>
        <p:xfrm>
          <a:off x="2987675" y="3668261"/>
          <a:ext cx="26638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5" imgW="1866900" imgH="952500" progId="Equation.DSMT4">
                  <p:embed/>
                </p:oleObj>
              </mc:Choice>
              <mc:Fallback>
                <p:oleObj name="Equation" r:id="rId5" imgW="1866900" imgH="952500" progId="Equation.DSMT4">
                  <p:embed/>
                  <p:pic>
                    <p:nvPicPr>
                      <p:cNvPr id="6174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668261"/>
                        <a:ext cx="2663825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481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17480" name="Object 8"/>
          <p:cNvGraphicFramePr>
            <a:graphicFrameLocks noChangeAspect="1"/>
          </p:cNvGraphicFramePr>
          <p:nvPr>
            <p:extLst/>
          </p:nvPr>
        </p:nvGraphicFramePr>
        <p:xfrm>
          <a:off x="2500003" y="5828720"/>
          <a:ext cx="309721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7" imgW="2552700" imgH="584200" progId="Equation.DSMT4">
                  <p:embed/>
                </p:oleObj>
              </mc:Choice>
              <mc:Fallback>
                <p:oleObj name="Equation" r:id="rId7" imgW="2552700" imgH="584200" progId="Equation.DSMT4">
                  <p:embed/>
                  <p:pic>
                    <p:nvPicPr>
                      <p:cNvPr id="6174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003" y="5828720"/>
                        <a:ext cx="309721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2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Same problem with a small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Suppose we wish to estimate the proportion of males (</a:t>
            </a:r>
            <a:r>
              <a:rPr lang="en-US" altLang="en-US" i="1" dirty="0"/>
              <a:t>p</a:t>
            </a:r>
            <a:r>
              <a:rPr lang="en-US" altLang="en-US" dirty="0"/>
              <a:t>) of a fish population in a large lake. </a:t>
            </a:r>
            <a:endParaRPr lang="en-US" altLang="en-US" dirty="0" smtClean="0"/>
          </a:p>
          <a:p>
            <a:r>
              <a:rPr lang="en-US" altLang="en-US" dirty="0" smtClean="0"/>
              <a:t>A </a:t>
            </a:r>
            <a:r>
              <a:rPr lang="en-US" altLang="en-US" dirty="0"/>
              <a:t>random sample </a:t>
            </a:r>
            <a:r>
              <a:rPr lang="en-US" altLang="en-US"/>
              <a:t>of </a:t>
            </a:r>
            <a:r>
              <a:rPr lang="en-US" altLang="en-US" i="1" dirty="0"/>
              <a:t>6</a:t>
            </a:r>
            <a:r>
              <a:rPr lang="en-US" altLang="en-US" smtClean="0"/>
              <a:t> </a:t>
            </a:r>
            <a:r>
              <a:rPr lang="en-US" altLang="en-US"/>
              <a:t>fish </a:t>
            </a:r>
            <a:r>
              <a:rPr lang="en-US" altLang="en-US" smtClean="0"/>
              <a:t>caught, all being males.</a:t>
            </a:r>
          </a:p>
          <a:p>
            <a:r>
              <a:rPr lang="en-US" altLang="en-US" smtClean="0"/>
              <a:t>Likelihood estimate of p is p = 6/6 =1</a:t>
            </a:r>
            <a:endParaRPr lang="en-US" altLang="en-US" dirty="0" smtClean="0"/>
          </a:p>
          <a:p>
            <a:r>
              <a:rPr lang="en-CA" smtClean="0"/>
              <a:t>What is Bayesian approach to the problem?</a:t>
            </a:r>
          </a:p>
          <a:p>
            <a:r>
              <a:rPr lang="en-CA" smtClean="0"/>
              <a:t>Key concepts: all Bayesian inference is based on the posterior probability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B1A3CDCC-D9DC-4260-9894-600C4002C6B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410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D4E8403C-7496-4A58-8A8F-1C6416AAD22C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Three tasks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070850" cy="5105400"/>
          </a:xfrm>
        </p:spPr>
        <p:txBody>
          <a:bodyPr/>
          <a:lstStyle/>
          <a:p>
            <a:r>
              <a:rPr lang="en-US" altLang="en-US" sz="2400"/>
              <a:t>Formulate f(p), our prior probability density function (referred hereafter as PPDF)</a:t>
            </a:r>
          </a:p>
          <a:p>
            <a:r>
              <a:rPr lang="en-US" altLang="en-US" sz="2400"/>
              <a:t>Formulate the likelihood, f(y|p)</a:t>
            </a:r>
          </a:p>
          <a:p>
            <a:r>
              <a:rPr lang="en-US" altLang="en-US" sz="2400"/>
              <a:t>Get the integration in the denominator</a:t>
            </a:r>
            <a:endParaRPr lang="en-CA" altLang="en-US" sz="2400"/>
          </a:p>
        </p:txBody>
      </p:sp>
      <p:graphicFrame>
        <p:nvGraphicFramePr>
          <p:cNvPr id="6297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3429000"/>
          <a:ext cx="597693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3" imgW="1549400" imgH="457200" progId="Equation.DSMT4">
                  <p:embed/>
                </p:oleObj>
              </mc:Choice>
              <mc:Fallback>
                <p:oleObj name="Equation" r:id="rId3" imgW="154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29000"/>
                        <a:ext cx="5976938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173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The prior: beta distribution for p</a:t>
            </a:r>
          </a:p>
        </p:txBody>
      </p:sp>
      <p:graphicFrame>
        <p:nvGraphicFramePr>
          <p:cNvPr id="6318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125526"/>
              </p:ext>
            </p:extLst>
          </p:nvPr>
        </p:nvGraphicFramePr>
        <p:xfrm>
          <a:off x="4716016" y="1099710"/>
          <a:ext cx="3888432" cy="586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Equation" r:id="rId3" imgW="2717800" imgH="406400" progId="Equation.DSMT4">
                  <p:embed/>
                </p:oleObj>
              </mc:Choice>
              <mc:Fallback>
                <p:oleObj name="Equation" r:id="rId3" imgW="2717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099710"/>
                        <a:ext cx="3888432" cy="5861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6" y="1865680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Prior belief: equal number of males and females</a:t>
            </a:r>
          </a:p>
          <a:p>
            <a:r>
              <a:rPr lang="en-US" smtClean="0"/>
              <a:t>How strong is this belief? </a:t>
            </a:r>
            <a:r>
              <a:rPr lang="el-GR" smtClean="0"/>
              <a:t>α</a:t>
            </a:r>
            <a:r>
              <a:rPr lang="en-US" smtClean="0"/>
              <a:t> = 3, </a:t>
            </a:r>
            <a:r>
              <a:rPr lang="el-GR" smtClean="0"/>
              <a:t>β</a:t>
            </a:r>
            <a:r>
              <a:rPr lang="en-US" smtClean="0"/>
              <a:t> = 3 (if </a:t>
            </a:r>
            <a:r>
              <a:rPr lang="el-GR"/>
              <a:t>α</a:t>
            </a:r>
            <a:r>
              <a:rPr lang="en-US"/>
              <a:t> = </a:t>
            </a:r>
            <a:r>
              <a:rPr lang="en-US" smtClean="0"/>
              <a:t>1, </a:t>
            </a:r>
            <a:r>
              <a:rPr lang="el-GR"/>
              <a:t>β</a:t>
            </a:r>
            <a:r>
              <a:rPr lang="en-US"/>
              <a:t> = </a:t>
            </a:r>
            <a:r>
              <a:rPr lang="en-US" smtClean="0"/>
              <a:t>1, we have uniform distribution)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1107228"/>
                <a:ext cx="4115742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;0≤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7228"/>
                <a:ext cx="4115742" cy="6117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94469"/>
              </p:ext>
            </p:extLst>
          </p:nvPr>
        </p:nvGraphicFramePr>
        <p:xfrm>
          <a:off x="899592" y="2754814"/>
          <a:ext cx="7370787" cy="415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Slide" r:id="rId8" imgW="6094525" imgH="3427413" progId="PowerPoint.Slide.12">
                  <p:embed/>
                </p:oleObj>
              </mc:Choice>
              <mc:Fallback>
                <p:oleObj name="Slide" r:id="rId8" imgW="6094525" imgH="3427413" progId="PowerPoint.Slide.12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754814"/>
                        <a:ext cx="7370787" cy="4154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31940" y="1661955"/>
                <a:ext cx="5256584" cy="558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=3,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2!2!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=30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940" y="1661955"/>
                <a:ext cx="5256584" cy="5583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09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35AF76D-16D3-4A05-9BAC-211E567401C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The likelihood function</a:t>
            </a:r>
          </a:p>
        </p:txBody>
      </p:sp>
      <p:sp>
        <p:nvSpPr>
          <p:cNvPr id="633861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3863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3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55607"/>
              </p:ext>
            </p:extLst>
          </p:nvPr>
        </p:nvGraphicFramePr>
        <p:xfrm>
          <a:off x="1925239" y="2995791"/>
          <a:ext cx="41767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3" imgW="1866900" imgH="241300" progId="Equation.DSMT4">
                  <p:embed/>
                </p:oleObj>
              </mc:Choice>
              <mc:Fallback>
                <p:oleObj name="Equation" r:id="rId3" imgW="1866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239" y="2995791"/>
                        <a:ext cx="41767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4" name="Text Box 8"/>
          <p:cNvSpPr txBox="1">
            <a:spLocks noChangeArrowheads="1"/>
          </p:cNvSpPr>
          <p:nvPr/>
        </p:nvSpPr>
        <p:spPr bwMode="auto">
          <a:xfrm>
            <a:off x="1853801" y="2348091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/>
              <a:t>The numerator: joint probability distribution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44977"/>
              </p:ext>
            </p:extLst>
          </p:nvPr>
        </p:nvGraphicFramePr>
        <p:xfrm>
          <a:off x="4427984" y="3927564"/>
          <a:ext cx="43195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5" imgW="1549400" imgH="457200" progId="Equation.DSMT4">
                  <p:embed/>
                </p:oleObj>
              </mc:Choice>
              <mc:Fallback>
                <p:oleObj name="Equation" r:id="rId5" imgW="1549400" imgH="457200" progId="Equation.DSMT4">
                  <p:embed/>
                  <p:pic>
                    <p:nvPicPr>
                      <p:cNvPr id="635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927564"/>
                        <a:ext cx="43195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1680" y="1112534"/>
                <a:ext cx="6426183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8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6!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6!0!</m:t>
                          </m:r>
                        </m:den>
                      </m:f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112534"/>
                <a:ext cx="6426183" cy="6519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963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883E788-73F8-4875-A2DE-E45F546A9D1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The integration</a:t>
            </a: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538417"/>
              </p:ext>
            </p:extLst>
          </p:nvPr>
        </p:nvGraphicFramePr>
        <p:xfrm>
          <a:off x="1788013" y="3962127"/>
          <a:ext cx="48244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3" name="Equation" r:id="rId3" imgW="1943100" imgH="368300" progId="Equation.DSMT4">
                  <p:embed/>
                </p:oleObj>
              </mc:Choice>
              <mc:Fallback>
                <p:oleObj name="Equation" r:id="rId3" imgW="1943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8013" y="3962127"/>
                        <a:ext cx="4824413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1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609868"/>
              </p:ext>
            </p:extLst>
          </p:nvPr>
        </p:nvGraphicFramePr>
        <p:xfrm>
          <a:off x="2484438" y="1052736"/>
          <a:ext cx="43195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4" name="Equation" r:id="rId5" imgW="1549400" imgH="457200" progId="Equation.DSMT4">
                  <p:embed/>
                </p:oleObj>
              </mc:Choice>
              <mc:Fallback>
                <p:oleObj name="Equation" r:id="rId5" imgW="154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052736"/>
                        <a:ext cx="43195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55460"/>
              </p:ext>
            </p:extLst>
          </p:nvPr>
        </p:nvGraphicFramePr>
        <p:xfrm>
          <a:off x="1763713" y="3140596"/>
          <a:ext cx="41767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5" name="Equation" r:id="rId7" imgW="1866900" imgH="241300" progId="Equation.DSMT4">
                  <p:embed/>
                </p:oleObj>
              </mc:Choice>
              <mc:Fallback>
                <p:oleObj name="Equation" r:id="rId7" imgW="1866900" imgH="241300" progId="Equation.DSMT4">
                  <p:embed/>
                  <p:pic>
                    <p:nvPicPr>
                      <p:cNvPr id="6338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140596"/>
                        <a:ext cx="41767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692275" y="2492896"/>
            <a:ext cx="597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400"/>
              <a:t>The numerator: joint probability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1025" y="5077361"/>
            <a:ext cx="5975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Integration:</a:t>
            </a:r>
          </a:p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Maple: int(30*p^8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*(1-p)^2,p=0..1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R: 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myF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&lt;-function(x) {30*x^8*(1-x)^2}</a:t>
            </a:r>
          </a:p>
          <a:p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   integrate(myF,0,1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6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The posterior</a:t>
            </a:r>
          </a:p>
        </p:txBody>
      </p:sp>
      <p:graphicFrame>
        <p:nvGraphicFramePr>
          <p:cNvPr id="638981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45812214"/>
              </p:ext>
            </p:extLst>
          </p:nvPr>
        </p:nvGraphicFramePr>
        <p:xfrm>
          <a:off x="395536" y="1093706"/>
          <a:ext cx="31686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9" name="Equation" r:id="rId3" imgW="1549400" imgH="457200" progId="Equation.DSMT4">
                  <p:embed/>
                </p:oleObj>
              </mc:Choice>
              <mc:Fallback>
                <p:oleObj name="Equation" r:id="rId3" imgW="154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093706"/>
                        <a:ext cx="31686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89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8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912287"/>
              </p:ext>
            </p:extLst>
          </p:nvPr>
        </p:nvGraphicFramePr>
        <p:xfrm>
          <a:off x="3821775" y="1144588"/>
          <a:ext cx="3960242" cy="633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0" name="Equation" r:id="rId5" imgW="2565400" imgH="406400" progId="Equation.DSMT4">
                  <p:embed/>
                </p:oleObj>
              </mc:Choice>
              <mc:Fallback>
                <p:oleObj name="Equation" r:id="rId5" imgW="2565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775" y="1144588"/>
                        <a:ext cx="3960242" cy="633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95463" y="2204864"/>
            <a:ext cx="8244408" cy="4345030"/>
            <a:chOff x="0" y="-63603"/>
            <a:chExt cx="12192000" cy="6921603"/>
          </a:xfrm>
        </p:grpSpPr>
        <p:graphicFrame>
          <p:nvGraphicFramePr>
            <p:cNvPr id="10" name="Chart 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0463765"/>
                </p:ext>
              </p:extLst>
            </p:nvPr>
          </p:nvGraphicFramePr>
          <p:xfrm>
            <a:off x="0" y="0"/>
            <a:ext cx="12192000" cy="685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4620065" y="2035373"/>
              <a:ext cx="2644678" cy="53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Prior (</a:t>
              </a:r>
              <a:r>
                <a:rPr lang="el-GR" smtClean="0"/>
                <a:t>α</a:t>
              </a:r>
              <a:r>
                <a:rPr lang="en-US" smtClean="0"/>
                <a:t> = 3, </a:t>
              </a:r>
              <a:r>
                <a:rPr lang="el-GR" smtClean="0"/>
                <a:t>β</a:t>
              </a:r>
              <a:r>
                <a:rPr lang="en-US" smtClean="0"/>
                <a:t> = 3)</a:t>
              </a:r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87500" y="395230"/>
              <a:ext cx="1526836" cy="53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Posterior</a:t>
              </a: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48356" y="-63603"/>
              <a:ext cx="1595718" cy="539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/>
                <a:t>Likelihood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934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75F5FD01-7FA2-40DC-9481-A3E1F9E174B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Alternative ways to get posterior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/>
              <a:t>Conjugate prior distributions (avoid the integration)</a:t>
            </a:r>
          </a:p>
          <a:p>
            <a:r>
              <a:rPr lang="en-CA" altLang="en-US"/>
              <a:t>Discrete approximation (get the integration without an analytical solution)</a:t>
            </a:r>
          </a:p>
          <a:p>
            <a:r>
              <a:rPr lang="en-CA" altLang="en-US"/>
              <a:t>Monte Carlo integration (get the integration without an analytical solution)</a:t>
            </a:r>
          </a:p>
          <a:p>
            <a:r>
              <a:rPr lang="en-CA" altLang="en-US"/>
              <a:t>MCMC (avoid the integration)</a:t>
            </a:r>
          </a:p>
        </p:txBody>
      </p:sp>
    </p:spTree>
    <p:extLst>
      <p:ext uri="{BB962C8B-B14F-4D97-AF65-F5344CB8AC3E}">
        <p14:creationId xmlns:p14="http://schemas.microsoft.com/office/powerpoint/2010/main" val="228320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inference: Basic terms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Conditional probability, e.g., p(P|C) = 10/100</a:t>
            </a:r>
          </a:p>
          <a:p>
            <a:r>
              <a:rPr lang="en-US" smtClean="0"/>
              <a:t>Joint probability</a:t>
            </a:r>
          </a:p>
          <a:p>
            <a:r>
              <a:rPr lang="en-US" smtClean="0"/>
              <a:t>Marginal probability</a:t>
            </a:r>
          </a:p>
          <a:p>
            <a:r>
              <a:rPr lang="en-US" smtClean="0"/>
              <a:t>Prior: Prior probability distribution</a:t>
            </a:r>
          </a:p>
          <a:p>
            <a:r>
              <a:rPr lang="en-US" smtClean="0"/>
              <a:t>Posterior: Posterior probability distribution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B1A3CDCC-D9DC-4260-9894-600C4002C6B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733023"/>
                  </p:ext>
                </p:extLst>
              </p:nvPr>
            </p:nvGraphicFramePr>
            <p:xfrm>
              <a:off x="550168" y="4077072"/>
              <a:ext cx="5389985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329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368885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539996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197775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=80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=279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=19701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=19721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=20000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7733023"/>
                  </p:ext>
                </p:extLst>
              </p:nvPr>
            </p:nvGraphicFramePr>
            <p:xfrm>
              <a:off x="550168" y="4077072"/>
              <a:ext cx="5389985" cy="17281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83329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368885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539996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197775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94643" t="-100000" r="-202679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172332" t="-100000" r="-79447" b="-2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349746" t="-100000" r="-2030" b="-22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94643" t="-202817" r="-202679" b="-1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172332" t="-202817" r="-79447" b="-1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349746" t="-202817" r="-2030" b="-130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94643" t="-302817" r="-202679" b="-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172332" t="-302817" r="-79447" b="-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2"/>
                          <a:stretch>
                            <a:fillRect l="-349746" t="-302817" r="-2030" b="-30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26654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F728050B-8E61-479C-B917-84FB360DFCD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5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Conjugate prior distribution</a:t>
            </a:r>
          </a:p>
        </p:txBody>
      </p:sp>
      <p:graphicFrame>
        <p:nvGraphicFramePr>
          <p:cNvPr id="645125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979464"/>
              </p:ext>
            </p:extLst>
          </p:nvPr>
        </p:nvGraphicFramePr>
        <p:xfrm>
          <a:off x="3130624" y="1341438"/>
          <a:ext cx="4968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2" name="Equation" r:id="rId3" imgW="2717800" imgH="406400" progId="Equation.DSMT4">
                  <p:embed/>
                </p:oleObj>
              </mc:Choice>
              <mc:Fallback>
                <p:oleObj name="Equation" r:id="rId3" imgW="2717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624" y="1341438"/>
                        <a:ext cx="496887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29" name="Rectangle 9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5128" name="Object 8"/>
          <p:cNvGraphicFramePr>
            <a:graphicFrameLocks noChangeAspect="1"/>
          </p:cNvGraphicFramePr>
          <p:nvPr/>
        </p:nvGraphicFramePr>
        <p:xfrm>
          <a:off x="2843213" y="2924175"/>
          <a:ext cx="33131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3" name="Equation" r:id="rId5" imgW="1409700" imgH="368300" progId="Equation.DSMT4">
                  <p:embed/>
                </p:oleObj>
              </mc:Choice>
              <mc:Fallback>
                <p:oleObj name="Equation" r:id="rId5" imgW="1409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924175"/>
                        <a:ext cx="3313112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7373165"/>
              </p:ext>
            </p:extLst>
          </p:nvPr>
        </p:nvGraphicFramePr>
        <p:xfrm>
          <a:off x="3130624" y="4379913"/>
          <a:ext cx="52578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4" name="Equation" r:id="rId7" imgW="2819160" imgH="406080" progId="Equation.DSMT4">
                  <p:embed/>
                </p:oleObj>
              </mc:Choice>
              <mc:Fallback>
                <p:oleObj name="Equation" r:id="rId7" imgW="2819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0624" y="4379913"/>
                        <a:ext cx="52578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33" name="Text Box 13"/>
          <p:cNvSpPr txBox="1">
            <a:spLocks noChangeArrowheads="1"/>
          </p:cNvSpPr>
          <p:nvPr/>
        </p:nvSpPr>
        <p:spPr bwMode="auto">
          <a:xfrm>
            <a:off x="692696" y="1512858"/>
            <a:ext cx="21603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000" smtClean="0"/>
              <a:t>Prior (N'=6,M'=3):</a:t>
            </a:r>
            <a:endParaRPr lang="en-CA" altLang="en-US" sz="2000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07504" y="4560093"/>
            <a:ext cx="35283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altLang="en-US" sz="2000" smtClean="0"/>
              <a:t>Posterior (N'' = 12, M'' = 9):</a:t>
            </a:r>
            <a:endParaRPr lang="en-CA" altLang="en-US" sz="2000"/>
          </a:p>
        </p:txBody>
      </p:sp>
    </p:spTree>
    <p:extLst>
      <p:ext uri="{BB962C8B-B14F-4D97-AF65-F5344CB8AC3E}">
        <p14:creationId xmlns:p14="http://schemas.microsoft.com/office/powerpoint/2010/main" val="297456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10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C55F6B37-8BCD-449B-8E8F-70DD7B77B73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49439" name="Rectangle 2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Discretization</a:t>
            </a:r>
          </a:p>
        </p:txBody>
      </p:sp>
      <p:graphicFrame>
        <p:nvGraphicFramePr>
          <p:cNvPr id="649448" name="Group 232"/>
          <p:cNvGraphicFramePr>
            <a:graphicFrameLocks noGrp="1"/>
          </p:cNvGraphicFramePr>
          <p:nvPr>
            <p:ph idx="1"/>
          </p:nvPr>
        </p:nvGraphicFramePr>
        <p:xfrm>
          <a:off x="533400" y="990600"/>
          <a:ext cx="4110038" cy="5486400"/>
        </p:xfrm>
        <a:graphic>
          <a:graphicData uri="http://schemas.openxmlformats.org/drawingml/2006/table">
            <a:tbl>
              <a:tblPr/>
              <a:tblGrid>
                <a:gridCol w="102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r>
                        <a:rPr kumimoji="0" lang="en-US" altLang="en-US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f(p</a:t>
                      </a:r>
                      <a:r>
                        <a:rPr kumimoji="0" lang="en-US" altLang="en-US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f(y|p</a:t>
                      </a:r>
                      <a:r>
                        <a:rPr kumimoji="0" lang="en-US" altLang="en-US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f(y|p</a:t>
                      </a:r>
                      <a:r>
                        <a:rPr kumimoji="0" lang="en-US" altLang="en-US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)*f(p</a:t>
                      </a:r>
                      <a:r>
                        <a:rPr kumimoji="0" lang="en-US" altLang="en-US" sz="9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i</a:t>
                      </a: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)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0.067688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0.243000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0.000001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0.487688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0.000011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0.000006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0.768000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0.000064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0.000049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1.054688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0.000244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0.000257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1.323000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0.000729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0.000964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1.552688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0.001838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0.002854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1.728000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0.004096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0.007078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1.837688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0.008304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0.015260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1.875000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0.015625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0.029297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3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1.837688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0.027681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0.050868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1.728000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0.046656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0.080622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1.552688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0.075419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0.117102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1.323000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0.117649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0.155650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1.054688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0.177979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0.187712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0.768000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0.262144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0.201327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0.487688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0.377150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0.183931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0.243000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0.531441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0.129140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0.95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0.067688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0.735092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0.049757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Sum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19.999875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1.21187329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49450" name="Rectangle 234"/>
          <p:cNvSpPr>
            <a:spLocks noChangeArrowheads="1"/>
          </p:cNvSpPr>
          <p:nvPr/>
        </p:nvSpPr>
        <p:spPr bwMode="auto">
          <a:xfrm>
            <a:off x="0" y="2976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9449" name="Object 233"/>
          <p:cNvGraphicFramePr>
            <a:graphicFrameLocks noChangeAspect="1"/>
          </p:cNvGraphicFramePr>
          <p:nvPr/>
        </p:nvGraphicFramePr>
        <p:xfrm>
          <a:off x="4787900" y="2349500"/>
          <a:ext cx="403225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Equation" r:id="rId3" imgW="3479800" imgH="901700" progId="Equation.DSMT4">
                  <p:embed/>
                </p:oleObj>
              </mc:Choice>
              <mc:Fallback>
                <p:oleObj name="Equation" r:id="rId3" imgW="34798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349500"/>
                        <a:ext cx="403225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51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56105909-FC45-4F2A-846A-8432CB534DE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MC integration</a:t>
            </a: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52292" name="Object 4"/>
          <p:cNvGraphicFramePr>
            <a:graphicFrameLocks noChangeAspect="1"/>
          </p:cNvGraphicFramePr>
          <p:nvPr/>
        </p:nvGraphicFramePr>
        <p:xfrm>
          <a:off x="2700338" y="4868863"/>
          <a:ext cx="36718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2" name="Equation" r:id="rId3" imgW="1866900" imgH="457200" progId="Equation.DSMT4">
                  <p:embed/>
                </p:oleObj>
              </mc:Choice>
              <mc:Fallback>
                <p:oleObj name="Equation" r:id="rId3" imgW="186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68863"/>
                        <a:ext cx="3671887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2470" name="Group 182"/>
          <p:cNvGraphicFramePr>
            <a:graphicFrameLocks noGrp="1"/>
          </p:cNvGraphicFramePr>
          <p:nvPr>
            <p:ph idx="1"/>
          </p:nvPr>
        </p:nvGraphicFramePr>
        <p:xfrm>
          <a:off x="1187450" y="1196975"/>
          <a:ext cx="6705600" cy="3538540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6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f(p)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f(y|p)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f(p)*L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f(p|y)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495p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8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(1-p)</a:t>
                      </a:r>
                      <a:r>
                        <a:rPr kumimoji="0" lang="en-US" alt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0.797392458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0.783026967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0.257058956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0.201284095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3.33251813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3.321187569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0.365079937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1.611889587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0.002367706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0.003816481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0.063186769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0.062971934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0.527481851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1.86368833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0.021539972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0.040143794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0.66463235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0.6623726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0.807263134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0.726241527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0.276751969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0.200988772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3.32762868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3.316314743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0.55190323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1.834808541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0.028260355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0.051852341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0.858482468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0.855563628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0.612808637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1.688971541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0.052960157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0.089448199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1.480930442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1.475895278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0.573633704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1.794553082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0.035629355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0.063938769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1.058588895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1.054989693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0.624998494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1.647954515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0.059603783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0.098224323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1.626230512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1.620701328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6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0.404049408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1.739445056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0.004351178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0.007568635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0.125308527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0.124882478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63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4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…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015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MCMC: Metropolis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1119510"/>
            <a:ext cx="89289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N &lt;- 200000;                             #1 chain length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rnd &lt;- sample(1:10000,N,replace=T)/10000 #2 between 0 and 1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 &lt;- rep(0,N)                            #3 initiate a p vector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p[1] &lt;- 0.5                              #4 assign mean of the prior to p[1]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Prior_var&lt;- 3*3/(6^2*7)                  #5 Eq. (23). Constrains the step size.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for (i in seq(1:(N-1))) {                #6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p[i+1] &lt;- rnorm(1,p[i],Prior_var)      #7 propose a new p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if(p[i+1]&gt;1) {                         #8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p[i+1] &lt;- 0.999                    #9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} else if(p[i+1]&lt;0) {                #10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p[i+1] &lt;- 0.001                    #11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}                                    #12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fp0 &lt;- dbeta(p[i],3,3)                 #13 two prior densities fp0 and fp1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fp1 &lt;- dbeta(p[i+1],3,3)               #14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L0 &lt;- p[i]^6                           #15 two likelihood values L0 and L1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L1 &lt;- p[i+1]^6                         #16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numer &lt;- (fp1*L1)                      #17 numerator in Eq. (35)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denom &lt;- (fp0*L0)                      #18 denominator in Eq. (35)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if(numer &lt; denom) {                    #19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Alpha &lt;- numer/denom                 #20 Alpha is within (0,1).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if(rnd[i] &gt; Alpha) {                 #21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p[i+1] &lt;- p[i]                     #22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  p[i] &lt;- 0                          #23 steps to be discounted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  }                                    #24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  }                                      #25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     #26</a:t>
            </a:r>
          </a:p>
        </p:txBody>
      </p:sp>
    </p:spTree>
    <p:extLst>
      <p:ext uri="{BB962C8B-B14F-4D97-AF65-F5344CB8AC3E}">
        <p14:creationId xmlns:p14="http://schemas.microsoft.com/office/powerpoint/2010/main" val="264370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 MCMC data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524" y="1844824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after running the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previous code.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extract the Last 10000 p[i] values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postp_Last &lt;- p[(N-9999):N] </a:t>
            </a:r>
            <a:endParaRPr lang="en-US" sz="1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postp_Last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&lt;- postp_Last[postp_Last&gt;0] # excluding rejected ones with p[i]=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extract the second Last 10000 p[i] values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postp_2ndLast &lt;- p[(N-19999):(N-10000)] </a:t>
            </a:r>
            <a:endParaRPr lang="en-US" sz="1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postp_2ndLast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&lt;- postp_2ndLast[postp_2ndLast&gt;0] 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par(mfrow=c(1,2)) # plot the two sets of p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# histogram with break points 0.1, 0.15, </a:t>
            </a:r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freq_Last &lt;- hist(postp_Last,seq(0.1,1,by=0.05)) </a:t>
            </a:r>
            <a:endParaRPr lang="en-US" sz="14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smtClean="0">
                <a:latin typeface="Courier New" panose="02070309020205020404" pitchFamily="49" charset="0"/>
                <a:cs typeface="Courier New" panose="02070309020205020404" pitchFamily="49" charset="0"/>
              </a:rPr>
              <a:t>freq_2ndLast </a:t>
            </a: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&lt;- hist(postp_2ndLast,seq(0.1,1,by=0.05))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mean(postp_Last);var(postp_Last);</a:t>
            </a:r>
          </a:p>
          <a:p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mean(postp_2ndLast);var(postp_2ndLast);</a:t>
            </a:r>
          </a:p>
          <a:p>
            <a:endParaRPr lang="en-US" sz="14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5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8FC80603-A616-4B10-8D47-1E05D530CCF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MCMC</a:t>
            </a:r>
          </a:p>
        </p:txBody>
      </p:sp>
      <p:sp>
        <p:nvSpPr>
          <p:cNvPr id="642054" name="Rectangle 6"/>
          <p:cNvSpPr>
            <a:spLocks noChangeArrowheads="1"/>
          </p:cNvSpPr>
          <p:nvPr/>
        </p:nvSpPr>
        <p:spPr bwMode="auto">
          <a:xfrm>
            <a:off x="0" y="2143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42229"/>
              </p:ext>
            </p:extLst>
          </p:nvPr>
        </p:nvGraphicFramePr>
        <p:xfrm>
          <a:off x="1187624" y="899228"/>
          <a:ext cx="6480175" cy="486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899228"/>
                        <a:ext cx="6480175" cy="486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06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 convergence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638694"/>
              </p:ext>
            </p:extLst>
          </p:nvPr>
        </p:nvGraphicFramePr>
        <p:xfrm>
          <a:off x="539552" y="1268760"/>
          <a:ext cx="8061148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Slide" r:id="rId3" imgW="6094572" imgH="3427437" progId="PowerPoint.Slide.12">
                  <p:embed/>
                </p:oleObj>
              </mc:Choice>
              <mc:Fallback>
                <p:oleObj name="Slide" r:id="rId3" imgW="6094572" imgH="342743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68760"/>
                        <a:ext cx="8061148" cy="4536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8707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of moments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2305" y="2132856"/>
                <a:ext cx="4559390" cy="6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≈0.74416;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=0.01388159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305" y="2132856"/>
                <a:ext cx="4559390" cy="605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91274" y="3259723"/>
                <a:ext cx="296145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9.4620,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 = 12.7150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274" y="3259723"/>
                <a:ext cx="2961452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45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Credible &amp; </a:t>
            </a:r>
            <a:r>
              <a:rPr lang="en-US"/>
              <a:t>high density </a:t>
            </a:r>
            <a:r>
              <a:rPr lang="en-US" smtClean="0"/>
              <a:t>intervals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021981"/>
              </p:ext>
            </p:extLst>
          </p:nvPr>
        </p:nvGraphicFramePr>
        <p:xfrm>
          <a:off x="611560" y="1700808"/>
          <a:ext cx="7973289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Slide" r:id="rId3" imgW="6027568" imgH="3389212" progId="PowerPoint.Slide.12">
                  <p:embed/>
                </p:oleObj>
              </mc:Choice>
              <mc:Fallback>
                <p:oleObj name="Slide" r:id="rId3" imgW="6027568" imgH="3389212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700808"/>
                        <a:ext cx="7973289" cy="4464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3916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When prob distribution known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17" y="1052736"/>
            <a:ext cx="88840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 credible interval</a:t>
            </a:r>
          </a:p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qbeta(c(0.025,0.975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),9,3) # generates 0.4822441,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0.9397823</a:t>
            </a:r>
          </a:p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 High density interval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p&lt;-seq(0,1,by=0.001) # reduce 'by' value to increase precision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dbeta&lt;-dbeta(p,9,3) # get corresponding prob. density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sbeta&lt;-sample(dbeta,1e5,replace=TRUE,prob=dbeta) # sample prob. density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critDensity &lt;- quantile(sbeta, 0.05) </a:t>
            </a:r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# for a horizontally cut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phigh &lt;-p[dbeta &gt;= critDensity]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lo&lt;-phigh[1]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hi&lt;-phigh[length(phigh)]</a:t>
            </a:r>
          </a:p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lo;hi;</a:t>
            </a:r>
          </a:p>
          <a:p>
            <a:r>
              <a:rPr lang="en-US" smtClean="0">
                <a:latin typeface="Courier New" panose="02070309020205020404" pitchFamily="49" charset="0"/>
                <a:cs typeface="Courier New" panose="02070309020205020404" pitchFamily="49" charset="0"/>
              </a:rPr>
              <a:t>lo 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= 0.517 and hi = 0.959.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11184"/>
              </p:ext>
            </p:extLst>
          </p:nvPr>
        </p:nvGraphicFramePr>
        <p:xfrm>
          <a:off x="3158112" y="3573016"/>
          <a:ext cx="5861682" cy="3284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Slide" r:id="rId3" imgW="6094497" imgH="3427427" progId="PowerPoint.Slide.12">
                  <p:embed/>
                </p:oleObj>
              </mc:Choice>
              <mc:Fallback>
                <p:oleObj name="Slide" r:id="rId3" imgW="6094497" imgH="342742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112" y="3573016"/>
                        <a:ext cx="5861682" cy="32849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67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Derivation of Bayes' theorem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B1A3CDCC-D9DC-4260-9894-600C4002C6B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59758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Event </a:t>
            </a:r>
            <a:r>
              <a:rPr lang="en-CA" smtClean="0"/>
              <a:t>C: </a:t>
            </a:r>
            <a:r>
              <a:rPr lang="en-CA" dirty="0" smtClean="0"/>
              <a:t>a </a:t>
            </a:r>
            <a:r>
              <a:rPr lang="en-CA" smtClean="0"/>
              <a:t>random woman sampled has cancer</a:t>
            </a:r>
            <a:endParaRPr lang="en-CA" dirty="0" smtClean="0"/>
          </a:p>
          <a:p>
            <a:r>
              <a:rPr lang="en-CA" smtClean="0"/>
              <a:t>Event P: </a:t>
            </a:r>
            <a:r>
              <a:rPr lang="en-CA" dirty="0" smtClean="0"/>
              <a:t>a </a:t>
            </a:r>
            <a:r>
              <a:rPr lang="en-CA"/>
              <a:t>random </a:t>
            </a:r>
            <a:r>
              <a:rPr lang="en-CA" smtClean="0"/>
              <a:t>woman sampled tested positive</a:t>
            </a:r>
            <a:endParaRPr lang="en-CA" dirty="0" smtClean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526286" y="5561946"/>
            <a:ext cx="1101686" cy="6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267163" y="5852011"/>
            <a:ext cx="1327772" cy="106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627972" y="5394702"/>
            <a:ext cx="155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Joint probability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7972" y="5682734"/>
            <a:ext cx="1989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Marginal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1068" y="2102997"/>
                <a:ext cx="1491177" cy="1017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</m:oMath>
                  </m:oMathPara>
                </a14:m>
                <a:endParaRPr lang="en-US" i="1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279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68" y="2102997"/>
                <a:ext cx="1491177" cy="10175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62" y="3210120"/>
                <a:ext cx="1852687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" y="3210120"/>
                <a:ext cx="1852687" cy="554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-26980" y="3810266"/>
                <a:ext cx="250703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6980" y="3810266"/>
                <a:ext cx="2507033" cy="6117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0" y="4568714"/>
                <a:ext cx="250703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279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68714"/>
                <a:ext cx="2507033" cy="611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35696" y="3185682"/>
                <a:ext cx="61694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If Events C and P are independent,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mtClean="0">
                    <a:sym typeface="Symbol" panose="05050102010706020507" pitchFamily="18" charset="2"/>
                  </a:rPr>
                  <a:t>, i.e., the values in the 4 cells would be predictable from marginal sums</a:t>
                </a:r>
                <a:endParaRPr lang="en-US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185682"/>
                <a:ext cx="6169496" cy="584775"/>
              </a:xfrm>
              <a:prstGeom prst="rect">
                <a:avLst/>
              </a:prstGeom>
              <a:blipFill>
                <a:blip r:embed="rId6"/>
                <a:stretch>
                  <a:fillRect l="-494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275856" y="4617615"/>
                <a:ext cx="236083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617615"/>
                <a:ext cx="2360839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94470" y="3922128"/>
                <a:ext cx="23600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70" y="3922128"/>
                <a:ext cx="2360070" cy="338554"/>
              </a:xfrm>
              <a:prstGeom prst="rect">
                <a:avLst/>
              </a:prstGeom>
              <a:blipFill>
                <a:blip r:embed="rId8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Arrow 23"/>
          <p:cNvSpPr/>
          <p:nvPr/>
        </p:nvSpPr>
        <p:spPr bwMode="auto">
          <a:xfrm>
            <a:off x="2522357" y="4085359"/>
            <a:ext cx="772113" cy="14072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555776" y="4786674"/>
            <a:ext cx="729976" cy="11407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347864" y="5394702"/>
                <a:ext cx="219438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394702"/>
                <a:ext cx="2194383" cy="6117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Down Arrow 26"/>
          <p:cNvSpPr/>
          <p:nvPr/>
        </p:nvSpPr>
        <p:spPr bwMode="auto">
          <a:xfrm>
            <a:off x="4186473" y="5008966"/>
            <a:ext cx="269802" cy="33293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590" y="1097516"/>
            <a:ext cx="4318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Large-scale </a:t>
            </a:r>
            <a:r>
              <a:rPr lang="en-US" sz="2000"/>
              <a:t>breast cancer screening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2514" y="5852011"/>
                <a:ext cx="2786660" cy="914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279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279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4" y="5852011"/>
                <a:ext cx="2786660" cy="914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eft Arrow 33"/>
          <p:cNvSpPr/>
          <p:nvPr/>
        </p:nvSpPr>
        <p:spPr bwMode="auto">
          <a:xfrm rot="20297179">
            <a:off x="2730567" y="5922218"/>
            <a:ext cx="691769" cy="119353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775406"/>
                  </p:ext>
                </p:extLst>
              </p:nvPr>
            </p:nvGraphicFramePr>
            <p:xfrm>
              <a:off x="4211960" y="1020322"/>
              <a:ext cx="4887531" cy="1367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585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108138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425067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229741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341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=80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=279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=19701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=19721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=20000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1775406"/>
                  </p:ext>
                </p:extLst>
              </p:nvPr>
            </p:nvGraphicFramePr>
            <p:xfrm>
              <a:off x="4211960" y="1020322"/>
              <a:ext cx="4887531" cy="1367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585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108138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425067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229741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341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02198" t="-100000" r="-241758" b="-2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57265" t="-100000" r="-88034" b="-2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298020" t="-100000" r="-1980" b="-2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02198" t="-203571" r="-241758" b="-1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57265" t="-203571" r="-88034" b="-1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298020" t="-203571" r="-1980" b="-1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02198" t="-303571" r="-241758" b="-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157265" t="-303571" r="-88034" b="-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11"/>
                          <a:stretch>
                            <a:fillRect l="-298020" t="-303571" r="-1980" b="-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1090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prob distribution </a:t>
            </a:r>
            <a:r>
              <a:rPr lang="en-US" smtClean="0"/>
              <a:t>unknown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2132856"/>
            <a:ext cx="73448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quantile(postp_Last,c(0.025,0.975))</a:t>
            </a:r>
          </a:p>
          <a:p>
            <a:r>
              <a:rPr lang="en-US"/>
              <a:t>res&lt;-hist(postp_Last,100)</a:t>
            </a:r>
          </a:p>
          <a:p>
            <a:r>
              <a:rPr lang="en-US"/>
              <a:t>x&lt;-res$mids; dx&lt;-res$density</a:t>
            </a:r>
          </a:p>
          <a:p>
            <a:r>
              <a:rPr lang="en-US"/>
              <a:t>plot(dx~x,type="l");</a:t>
            </a:r>
          </a:p>
          <a:p>
            <a:r>
              <a:rPr lang="en-US"/>
              <a:t>spl&lt;-smooth.spline(x=x,y=dx,df=10);</a:t>
            </a:r>
          </a:p>
          <a:p>
            <a:r>
              <a:rPr lang="en-US"/>
              <a:t>lines(spl, col="blue");</a:t>
            </a:r>
          </a:p>
          <a:p>
            <a:r>
              <a:rPr lang="en-US"/>
              <a:t>pv&lt;-predict(spl,x)</a:t>
            </a:r>
          </a:p>
          <a:p>
            <a:r>
              <a:rPr lang="en-US"/>
              <a:t>p&lt;-seq(min(x),max(x),by=0.001) # reduce 'by' value to increase precision</a:t>
            </a:r>
          </a:p>
          <a:p>
            <a:r>
              <a:rPr lang="en-US"/>
              <a:t>dp&lt;-pmax(0,predict(spl,x=p)$y) # pmax changes all negative values to 0.</a:t>
            </a:r>
          </a:p>
          <a:p>
            <a:r>
              <a:rPr lang="en-US"/>
              <a:t>samp&lt;-sample(p,1e5,replace=TRUE,prob=dp)</a:t>
            </a:r>
          </a:p>
          <a:p>
            <a:r>
              <a:rPr lang="en-US"/>
              <a:t>quantile(samp,c(0.025,0.975)) # produce credible interval</a:t>
            </a:r>
          </a:p>
          <a:p>
            <a:r>
              <a:rPr lang="en-US"/>
              <a:t>samp &lt;- sample(dp, 1e5, replace = TRUE, prob = dp) # sample probability densities</a:t>
            </a:r>
          </a:p>
          <a:p>
            <a:r>
              <a:rPr lang="en-US"/>
              <a:t>critDensity &lt;- quantile(samp, 0.05) # a horizontal line to cut the peak</a:t>
            </a:r>
          </a:p>
          <a:p>
            <a:r>
              <a:rPr lang="en-US"/>
              <a:t>phigh &lt;-p[dp &gt;= critDensity]</a:t>
            </a:r>
          </a:p>
          <a:p>
            <a:r>
              <a:rPr lang="en-US"/>
              <a:t>lo&lt;-phigh[1]; hi&lt;-phigh[length(phigh)]</a:t>
            </a:r>
          </a:p>
          <a:p>
            <a:r>
              <a:rPr lang="en-US"/>
              <a:t>lo; hi # produce high density </a:t>
            </a:r>
            <a:r>
              <a:rPr lang="en-US" smtClean="0"/>
              <a:t>interval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26922"/>
              </p:ext>
            </p:extLst>
          </p:nvPr>
        </p:nvGraphicFramePr>
        <p:xfrm>
          <a:off x="3773015" y="939226"/>
          <a:ext cx="5342345" cy="299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Slide" r:id="rId3" imgW="6094497" imgH="3427427" progId="PowerPoint.Slide.12">
                  <p:embed/>
                </p:oleObj>
              </mc:Choice>
              <mc:Fallback>
                <p:oleObj name="Slide" r:id="rId3" imgW="6094497" imgH="342742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3015" y="939226"/>
                        <a:ext cx="5342345" cy="2993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35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Bayes’ theorem </a:t>
            </a:r>
            <a:endParaRPr lang="en-CA" altLang="en-US"/>
          </a:p>
        </p:txBody>
      </p:sp>
      <p:graphicFrame>
        <p:nvGraphicFramePr>
          <p:cNvPr id="627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111185"/>
              </p:ext>
            </p:extLst>
          </p:nvPr>
        </p:nvGraphicFramePr>
        <p:xfrm>
          <a:off x="2051720" y="1916832"/>
          <a:ext cx="2736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8" name="Equation" r:id="rId4" imgW="1777229" imgH="634725" progId="Equation.DSMT4">
                  <p:embed/>
                </p:oleObj>
              </mc:Choice>
              <mc:Fallback>
                <p:oleObj name="Equation" r:id="rId4" imgW="1777229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16832"/>
                        <a:ext cx="273685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7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466129"/>
              </p:ext>
            </p:extLst>
          </p:nvPr>
        </p:nvGraphicFramePr>
        <p:xfrm>
          <a:off x="1979613" y="1052736"/>
          <a:ext cx="4248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Equation" r:id="rId6" imgW="2565400" imgH="431800" progId="Equation.DSMT4">
                  <p:embed/>
                </p:oleObj>
              </mc:Choice>
              <mc:Fallback>
                <p:oleObj name="Equation" r:id="rId6" imgW="2565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052736"/>
                        <a:ext cx="42481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2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7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12519"/>
              </p:ext>
            </p:extLst>
          </p:nvPr>
        </p:nvGraphicFramePr>
        <p:xfrm>
          <a:off x="2068666" y="2926573"/>
          <a:ext cx="32400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0" name="Equation" r:id="rId8" imgW="1549400" imgH="457200" progId="Equation.DSMT4">
                  <p:embed/>
                </p:oleObj>
              </mc:Choice>
              <mc:Fallback>
                <p:oleObj name="Equation" r:id="rId8" imgW="1549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666" y="2926573"/>
                        <a:ext cx="3240087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4145377"/>
            <a:ext cx="72728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Bayesian inference: all based on the posterior distribution</a:t>
            </a:r>
          </a:p>
          <a:p>
            <a:r>
              <a:rPr lang="en-US" sz="2000" smtClean="0"/>
              <a:t>Likelihood-based inference: all based on data, and data only</a:t>
            </a:r>
          </a:p>
          <a:p>
            <a:endParaRPr lang="en-US" sz="2000"/>
          </a:p>
          <a:p>
            <a:r>
              <a:rPr lang="en-US" sz="2000" smtClean="0"/>
              <a:t>Statistical inference typically involves inference of parameters and the variation of their estimates</a:t>
            </a:r>
          </a:p>
          <a:p>
            <a:endParaRPr lang="en-US" sz="2000"/>
          </a:p>
          <a:p>
            <a:r>
              <a:rPr lang="en-US" sz="2000" smtClean="0"/>
              <a:t>Probability mass for discrete variables and probability density for continuous variables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6588224" y="19077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J</a:t>
            </a:r>
            <a:r>
              <a:rPr lang="en-US" smtClean="0"/>
              <a:t>oint probability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13333" y="23368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Marginal probability</a:t>
            </a:r>
            <a:endParaRPr lang="en-US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 bwMode="auto">
          <a:xfrm flipH="1" flipV="1">
            <a:off x="4788570" y="2075236"/>
            <a:ext cx="1799654" cy="1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>
            <a:stCxn id="13" idx="1"/>
          </p:cNvCxnSpPr>
          <p:nvPr/>
        </p:nvCxnSpPr>
        <p:spPr bwMode="auto">
          <a:xfrm flipH="1" flipV="1">
            <a:off x="4788570" y="2502524"/>
            <a:ext cx="524763" cy="3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172400" y="420283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not probabilities</a:t>
            </a:r>
            <a:endParaRPr lang="en-US"/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 bwMode="auto">
          <a:xfrm flipH="1" flipV="1">
            <a:off x="6732240" y="4334272"/>
            <a:ext cx="1440160" cy="37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12" idx="1"/>
          </p:cNvCxnSpPr>
          <p:nvPr/>
        </p:nvCxnSpPr>
        <p:spPr bwMode="auto">
          <a:xfrm flipH="1">
            <a:off x="6892929" y="4372109"/>
            <a:ext cx="1279471" cy="334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300193" y="2965259"/>
            <a:ext cx="171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likelihood </a:t>
            </a:r>
            <a:r>
              <a:rPr lang="en-US" smtClean="0">
                <a:sym typeface="Symbol" panose="05050102010706020507" pitchFamily="18" charset="2"/>
              </a:rPr>
              <a:t> prior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52446" y="339429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Marginal </a:t>
            </a:r>
            <a:r>
              <a:rPr lang="en-US" smtClean="0"/>
              <a:t>likelihood</a:t>
            </a:r>
            <a:endParaRPr lang="en-US"/>
          </a:p>
        </p:txBody>
      </p:sp>
      <p:cxnSp>
        <p:nvCxnSpPr>
          <p:cNvPr id="19" name="Straight Arrow Connector 18"/>
          <p:cNvCxnSpPr>
            <a:stCxn id="16" idx="1"/>
          </p:cNvCxnSpPr>
          <p:nvPr/>
        </p:nvCxnSpPr>
        <p:spPr bwMode="auto">
          <a:xfrm flipH="1" flipV="1">
            <a:off x="5327685" y="3132736"/>
            <a:ext cx="972508" cy="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8" idx="1"/>
          </p:cNvCxnSpPr>
          <p:nvPr/>
        </p:nvCxnSpPr>
        <p:spPr bwMode="auto">
          <a:xfrm flipH="1" flipV="1">
            <a:off x="5327683" y="3560023"/>
            <a:ext cx="524763" cy="35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26072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Isn't Bayes rule boring?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19575" y="1477618"/>
                <a:ext cx="2194383" cy="6117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75" y="1477618"/>
                <a:ext cx="2194383" cy="6117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8275" y="2709351"/>
            <a:ext cx="885698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mtClean="0">
                <a:ea typeface="Times" panose="02020603050405020304" pitchFamily="18" charset="0"/>
                <a:cs typeface="Times New Roman" panose="02020603050405020304" pitchFamily="18" charset="0"/>
              </a:rPr>
              <a:t>Isn'</a:t>
            </a: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t it simple and obvious?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altLang="en-US" smtClean="0">
                <a:ea typeface="Times" panose="02020603050405020304" pitchFamily="18" charset="0"/>
                <a:cs typeface="Times New Roman" panose="02020603050405020304" pitchFamily="18" charset="0"/>
              </a:rPr>
              <a:t>Is it useful?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Isn't the terminology confusing? For example, p(C|P) and p(P|C) are called posterior probability and likelihood, respectively. However, if we put p(P|C) to the right-hand side, then p(P|C) will be posterior probability and p(C|P) likelihood. It seems strange that items seem to change their identity if we just rearrange them.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If we want to get either p(C|P) or p(P|C), we can get it right away from the table below. Why do we need to bother ourself</a:t>
            </a:r>
            <a:r>
              <a:rPr kumimoji="0" lang="en-US" altLang="en-US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" panose="02020603050405020304" pitchFamily="18" charset="0"/>
                <a:cs typeface="Times New Roman" panose="02020603050405020304" pitchFamily="18" charset="0"/>
              </a:rPr>
              <a:t>with Bayes' rule and get p(C|P) or p(P|C) through the circuitous and torturous route? </a:t>
            </a:r>
            <a:endPara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62198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posterior probability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11960" y="99503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Likelihood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28747" y="997765"/>
            <a:ext cx="1926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prior probability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32758" y="2429351"/>
            <a:ext cx="333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marginal probability (a scaling factor)</a:t>
            </a:r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2411760" y="1791265"/>
            <a:ext cx="1207815" cy="7874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788024" y="1272603"/>
            <a:ext cx="144016" cy="23799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3013454">
            <a:off x="5798778" y="1250818"/>
            <a:ext cx="111704" cy="3592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4" name="Up Arrow 13"/>
          <p:cNvSpPr/>
          <p:nvPr/>
        </p:nvSpPr>
        <p:spPr bwMode="auto">
          <a:xfrm>
            <a:off x="4932040" y="2138210"/>
            <a:ext cx="144016" cy="30457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002054"/>
                  </p:ext>
                </p:extLst>
              </p:nvPr>
            </p:nvGraphicFramePr>
            <p:xfrm>
              <a:off x="2273000" y="4954150"/>
              <a:ext cx="4887531" cy="1367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585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108138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425067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229741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341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=80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=279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=19701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=19721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spc="-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=19900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1600" spc="-100">
                                    <a:effectLst/>
                                    <a:latin typeface="Cambria Math" panose="02040503050406030204" pitchFamily="18" charset="0"/>
                                  </a:rPr>
                                  <m:t>=20000</m:t>
                                </m:r>
                              </m:oMath>
                            </m:oMathPara>
                          </a14:m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6002054"/>
                  </p:ext>
                </p:extLst>
              </p:nvPr>
            </p:nvGraphicFramePr>
            <p:xfrm>
              <a:off x="2273000" y="4954150"/>
              <a:ext cx="4887531" cy="13671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4585">
                      <a:extLst>
                        <a:ext uri="{9D8B030D-6E8A-4147-A177-3AD203B41FA5}">
                          <a16:colId xmlns:a16="http://schemas.microsoft.com/office/drawing/2014/main" val="714461652"/>
                        </a:ext>
                      </a:extLst>
                    </a:gridCol>
                    <a:gridCol w="1108138">
                      <a:extLst>
                        <a:ext uri="{9D8B030D-6E8A-4147-A177-3AD203B41FA5}">
                          <a16:colId xmlns:a16="http://schemas.microsoft.com/office/drawing/2014/main" val="263716067"/>
                        </a:ext>
                      </a:extLst>
                    </a:gridCol>
                    <a:gridCol w="1425067">
                      <a:extLst>
                        <a:ext uri="{9D8B030D-6E8A-4147-A177-3AD203B41FA5}">
                          <a16:colId xmlns:a16="http://schemas.microsoft.com/office/drawing/2014/main" val="2715294288"/>
                        </a:ext>
                      </a:extLst>
                    </a:gridCol>
                    <a:gridCol w="1229741">
                      <a:extLst>
                        <a:ext uri="{9D8B030D-6E8A-4147-A177-3AD203B41FA5}">
                          <a16:colId xmlns:a16="http://schemas.microsoft.com/office/drawing/2014/main" val="1018353764"/>
                        </a:ext>
                      </a:extLst>
                    </a:gridCol>
                  </a:tblGrid>
                  <a:tr h="3417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</a:pPr>
                          <a:endParaRPr lang="en-US" sz="1600">
                            <a:effectLst/>
                            <a:latin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Cancer(C)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Healthy(H) 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extLst>
                      <a:ext uri="{0D108BD9-81ED-4DB2-BD59-A6C34878D82A}">
                        <a16:rowId xmlns:a16="http://schemas.microsoft.com/office/drawing/2014/main" val="4270279631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Positive(P)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02198" t="-100000" r="-241758" b="-2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57265" t="-100000" r="-88034" b="-2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298020" t="-100000" r="-1980" b="-2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678677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Negative(N)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02198" t="-203571" r="-241758" b="-1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57265" t="-203571" r="-88034" b="-1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298020" t="-203571" r="-1980" b="-1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7017998"/>
                      </a:ext>
                    </a:extLst>
                  </a:tr>
                  <a:tr h="341776">
                    <a:tc>
                      <a:txBody>
                        <a:bodyPr/>
                        <a:lstStyle/>
                        <a:p>
                          <a:pPr marL="0" algn="just" hangingPunct="0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spc="-100">
                              <a:effectLst/>
                            </a:rPr>
                            <a:t>Sum</a:t>
                          </a:r>
                          <a:endParaRPr lang="en-US" sz="1600" spc="-100">
                            <a:solidFill>
                              <a:srgbClr val="000000"/>
                            </a:solidFill>
                            <a:effectLst/>
                            <a:latin typeface="Courier New" panose="02070309020205020404" pitchFamily="49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02198" t="-303571" r="-241758" b="-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157265" t="-303571" r="-88034" b="-39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>
                          <a:blip r:embed="rId3"/>
                          <a:stretch>
                            <a:fillRect l="-298020" t="-303571" r="-1980" b="-39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3338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7357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1061621"/>
            <a:ext cx="89289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Bayesian inference with a </a:t>
            </a:r>
            <a:r>
              <a:rPr lang="en-US">
                <a:solidFill>
                  <a:srgbClr val="FF0000"/>
                </a:solidFill>
              </a:rPr>
              <a:t>discrete variable </a:t>
            </a:r>
            <a:r>
              <a:rPr lang="en-US"/>
              <a:t>means that X in posterior probability p(X|Y) is discrete (i.e., categorical), e.g., Cancer and Healthy represent two categories. In contrast,  Bayesian inference with a </a:t>
            </a:r>
            <a:r>
              <a:rPr lang="en-US">
                <a:solidFill>
                  <a:srgbClr val="FF0000"/>
                </a:solidFill>
              </a:rPr>
              <a:t>continuous variable </a:t>
            </a:r>
            <a:r>
              <a:rPr lang="en-US"/>
              <a:t>means that X in p(X|Y) is continuous.</a:t>
            </a:r>
          </a:p>
          <a:p>
            <a:endParaRPr lang="en-US" smtClean="0"/>
          </a:p>
          <a:p>
            <a:r>
              <a:rPr lang="en-CA" smtClean="0"/>
              <a:t>Q1. Suppose </a:t>
            </a:r>
            <a:r>
              <a:rPr lang="en-CA"/>
              <a:t>we have a cancer-detecting instrument. Its </a:t>
            </a:r>
            <a:r>
              <a:rPr lang="en-CA" smtClean="0"/>
              <a:t>true </a:t>
            </a:r>
            <a:r>
              <a:rPr lang="en-CA"/>
              <a:t>positive </a:t>
            </a:r>
            <a:r>
              <a:rPr lang="en-CA" smtClean="0"/>
              <a:t>rate </a:t>
            </a:r>
            <a:r>
              <a:rPr lang="en-CA"/>
              <a:t>or p(P|C</a:t>
            </a:r>
            <a:r>
              <a:rPr lang="en-CA" smtClean="0"/>
              <a:t>), </a:t>
            </a:r>
            <a:r>
              <a:rPr lang="en-CA"/>
              <a:t>and </a:t>
            </a:r>
            <a:r>
              <a:rPr lang="en-CA" smtClean="0"/>
              <a:t>false positive </a:t>
            </a:r>
            <a:r>
              <a:rPr lang="en-CA"/>
              <a:t>rate or </a:t>
            </a:r>
            <a:r>
              <a:rPr lang="en-CA" smtClean="0"/>
              <a:t>p(P|H</a:t>
            </a:r>
            <a:r>
              <a:rPr lang="en-CA"/>
              <a:t>) have been tested with 100 cancer-carrying women and 100 cancer-free </a:t>
            </a:r>
            <a:r>
              <a:rPr lang="en-CA" smtClean="0"/>
              <a:t>women and found to be 0.8 and 0.01, respectively. </a:t>
            </a:r>
            <a:r>
              <a:rPr lang="en-CA"/>
              <a:t>Now if a woman received a positive test result, what is the probability that she had cancer</a:t>
            </a:r>
            <a:r>
              <a:rPr lang="en-CA" smtClean="0"/>
              <a:t>?</a:t>
            </a:r>
          </a:p>
          <a:p>
            <a:endParaRPr lang="en-CA"/>
          </a:p>
          <a:p>
            <a:r>
              <a:rPr lang="en-CA" smtClean="0"/>
              <a:t>We need a prior p(C) to apply Bayes theorem.</a:t>
            </a:r>
          </a:p>
          <a:p>
            <a:endParaRPr lang="en-CA" smtClean="0"/>
          </a:p>
          <a:p>
            <a:r>
              <a:rPr lang="en-US"/>
              <a:t>Suppose someone has done a large-scale breast cancer screening of N women and get N</a:t>
            </a:r>
            <a:r>
              <a:rPr lang="en-US" baseline="-25000"/>
              <a:t>P</a:t>
            </a:r>
            <a:r>
              <a:rPr lang="en-US"/>
              <a:t> women tested positive. This is sufficient information for us to infer p(C). The number of women have breast cancer is N</a:t>
            </a:r>
            <a:r>
              <a:rPr lang="en-US" baseline="-25000"/>
              <a:t>C</a:t>
            </a:r>
            <a:r>
              <a:rPr lang="en-US"/>
              <a:t> = N*p(C), of which N</a:t>
            </a:r>
            <a:r>
              <a:rPr lang="en-US" baseline="-25000"/>
              <a:t>C</a:t>
            </a:r>
            <a:r>
              <a:rPr lang="en-US"/>
              <a:t>*0.8 women are expected to be tested positive. The number of cancer-free women is N</a:t>
            </a:r>
            <a:r>
              <a:rPr lang="en-US" baseline="-25000"/>
              <a:t>H</a:t>
            </a:r>
            <a:r>
              <a:rPr lang="en-US"/>
              <a:t> = N*[1-p(C)], of which N</a:t>
            </a:r>
            <a:r>
              <a:rPr lang="en-US" baseline="-25000"/>
              <a:t>H</a:t>
            </a:r>
            <a:r>
              <a:rPr lang="en-US"/>
              <a:t>*0.01 women are expected to test positive. Thus, the total number of women tested positive is</a:t>
            </a:r>
          </a:p>
          <a:p>
            <a:endParaRPr lang="en-CA"/>
          </a:p>
          <a:p>
            <a:endParaRPr lang="en-CA" smtClean="0"/>
          </a:p>
          <a:p>
            <a:endParaRPr lang="en-CA"/>
          </a:p>
          <a:p>
            <a:endParaRPr lang="en-CA"/>
          </a:p>
          <a:p>
            <a:r>
              <a:rPr lang="en-US"/>
              <a:t>If the breast cancer screen has N = 2000  and N</a:t>
            </a:r>
            <a:r>
              <a:rPr lang="en-US" baseline="-25000"/>
              <a:t>P</a:t>
            </a:r>
            <a:r>
              <a:rPr lang="en-US"/>
              <a:t> = </a:t>
            </a:r>
            <a:r>
              <a:rPr lang="en-US" smtClean="0"/>
              <a:t>28, </a:t>
            </a:r>
            <a:r>
              <a:rPr lang="en-US"/>
              <a:t>then we have p(C) = </a:t>
            </a:r>
            <a:r>
              <a:rPr lang="en-US" smtClean="0"/>
              <a:t>0.005, </a:t>
            </a:r>
            <a:r>
              <a:rPr lang="en-US"/>
              <a:t>N</a:t>
            </a:r>
            <a:r>
              <a:rPr lang="en-US" baseline="-25000"/>
              <a:t>P</a:t>
            </a:r>
            <a:r>
              <a:rPr lang="en-US" baseline="-25000">
                <a:sym typeface="Symbol" panose="05050102010706020507" pitchFamily="18" charset="2"/>
              </a:rPr>
              <a:t></a:t>
            </a:r>
            <a:r>
              <a:rPr lang="en-US" baseline="-25000"/>
              <a:t>C</a:t>
            </a:r>
            <a:r>
              <a:rPr lang="en-US"/>
              <a:t> = N*0.005*0.8 =</a:t>
            </a:r>
            <a:r>
              <a:rPr lang="en-US" smtClean="0"/>
              <a:t>8, </a:t>
            </a:r>
            <a:r>
              <a:rPr lang="en-US"/>
              <a:t>N</a:t>
            </a:r>
            <a:r>
              <a:rPr lang="en-US" baseline="-25000"/>
              <a:t>P</a:t>
            </a:r>
            <a:r>
              <a:rPr lang="en-US" baseline="-25000">
                <a:sym typeface="Symbol" panose="05050102010706020507" pitchFamily="18" charset="2"/>
              </a:rPr>
              <a:t></a:t>
            </a:r>
            <a:r>
              <a:rPr lang="en-US" baseline="-25000"/>
              <a:t>H</a:t>
            </a:r>
            <a:r>
              <a:rPr lang="en-US"/>
              <a:t> = N*(1-0.005)*0.01 = </a:t>
            </a:r>
            <a:r>
              <a:rPr lang="en-US" smtClean="0"/>
              <a:t>19.9</a:t>
            </a:r>
            <a:r>
              <a:rPr lang="en-US"/>
              <a:t>. The probability </a:t>
            </a:r>
            <a:r>
              <a:rPr lang="en-US" smtClean="0"/>
              <a:t>of </a:t>
            </a:r>
            <a:r>
              <a:rPr lang="en-US"/>
              <a:t>a woman having breast cancer given a positive test result is </a:t>
            </a:r>
            <a:r>
              <a:rPr lang="en-US" smtClean="0"/>
              <a:t>8/(8+19.9</a:t>
            </a:r>
            <a:r>
              <a:rPr lang="en-US"/>
              <a:t>) =</a:t>
            </a:r>
            <a:r>
              <a:rPr lang="en-US" smtClean="0"/>
              <a:t>0.286738 (I did not even use Bayes theorem!)</a:t>
            </a:r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5209" y="3068960"/>
                <a:ext cx="3475182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09" y="3068960"/>
                <a:ext cx="3475182" cy="613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1974" y="5174091"/>
                <a:ext cx="38876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∙0.8+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∙0.01=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4" y="5174091"/>
                <a:ext cx="3887603" cy="338554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292080" y="5065888"/>
                <a:ext cx="213019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−0.01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0.8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−0.01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65888"/>
                <a:ext cx="2130199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71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CA" altLang="en-US" sz="3600"/>
              <a:t>Bayesian inference on breast cancer</a:t>
            </a:r>
          </a:p>
        </p:txBody>
      </p:sp>
      <p:sp>
        <p:nvSpPr>
          <p:cNvPr id="657412" name="Rectangle 5"/>
          <p:cNvSpPr>
            <a:spLocks noChangeArrowheads="1"/>
          </p:cNvSpPr>
          <p:nvPr/>
        </p:nvSpPr>
        <p:spPr bwMode="auto">
          <a:xfrm>
            <a:off x="3203575" y="3213100"/>
            <a:ext cx="1081088" cy="3384550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1600">
                <a:latin typeface="Calibri" panose="020F0502020204030204" pitchFamily="34" charset="0"/>
              </a:rPr>
              <a:t>0.99</a:t>
            </a:r>
          </a:p>
        </p:txBody>
      </p:sp>
      <p:sp>
        <p:nvSpPr>
          <p:cNvPr id="657413" name="Line 9"/>
          <p:cNvSpPr>
            <a:spLocks noChangeShapeType="1"/>
          </p:cNvSpPr>
          <p:nvPr/>
        </p:nvSpPr>
        <p:spPr bwMode="auto">
          <a:xfrm flipV="1">
            <a:off x="4141788" y="1747838"/>
            <a:ext cx="10810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4" name="Line 10"/>
          <p:cNvSpPr>
            <a:spLocks noChangeShapeType="1"/>
          </p:cNvSpPr>
          <p:nvPr/>
        </p:nvSpPr>
        <p:spPr bwMode="auto">
          <a:xfrm>
            <a:off x="4141788" y="2108200"/>
            <a:ext cx="1150937" cy="52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15" name="Text Box 11"/>
          <p:cNvSpPr txBox="1">
            <a:spLocks noChangeArrowheads="1"/>
          </p:cNvSpPr>
          <p:nvPr/>
        </p:nvSpPr>
        <p:spPr bwMode="auto">
          <a:xfrm>
            <a:off x="4430713" y="162718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0.8</a:t>
            </a:r>
          </a:p>
        </p:txBody>
      </p:sp>
      <p:sp>
        <p:nvSpPr>
          <p:cNvPr id="657416" name="Text Box 12"/>
          <p:cNvSpPr txBox="1">
            <a:spLocks noChangeArrowheads="1"/>
          </p:cNvSpPr>
          <p:nvPr/>
        </p:nvSpPr>
        <p:spPr bwMode="auto">
          <a:xfrm>
            <a:off x="4427538" y="2349500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0.2</a:t>
            </a:r>
          </a:p>
        </p:txBody>
      </p:sp>
      <p:sp>
        <p:nvSpPr>
          <p:cNvPr id="657417" name="Rectangle 13"/>
          <p:cNvSpPr>
            <a:spLocks noChangeArrowheads="1"/>
          </p:cNvSpPr>
          <p:nvPr/>
        </p:nvSpPr>
        <p:spPr bwMode="auto">
          <a:xfrm>
            <a:off x="5218113" y="3141663"/>
            <a:ext cx="6492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1600">
                <a:latin typeface="Calibri" panose="020F0502020204030204" pitchFamily="34" charset="0"/>
              </a:rPr>
              <a:t>0.099</a:t>
            </a:r>
          </a:p>
        </p:txBody>
      </p:sp>
      <p:sp>
        <p:nvSpPr>
          <p:cNvPr id="657418" name="Rectangle 14"/>
          <p:cNvSpPr>
            <a:spLocks noChangeArrowheads="1"/>
          </p:cNvSpPr>
          <p:nvPr/>
        </p:nvSpPr>
        <p:spPr bwMode="auto">
          <a:xfrm>
            <a:off x="5219700" y="3500438"/>
            <a:ext cx="1077913" cy="3241675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1600">
                <a:latin typeface="Calibri" panose="020F0502020204030204" pitchFamily="34" charset="0"/>
              </a:rPr>
              <a:t>0.891</a:t>
            </a:r>
          </a:p>
        </p:txBody>
      </p:sp>
      <p:sp>
        <p:nvSpPr>
          <p:cNvPr id="657419" name="Line 15"/>
          <p:cNvSpPr>
            <a:spLocks noChangeShapeType="1"/>
          </p:cNvSpPr>
          <p:nvPr/>
        </p:nvSpPr>
        <p:spPr bwMode="auto">
          <a:xfrm flipV="1">
            <a:off x="4284663" y="3284538"/>
            <a:ext cx="86360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0" name="Line 16"/>
          <p:cNvSpPr>
            <a:spLocks noChangeShapeType="1"/>
          </p:cNvSpPr>
          <p:nvPr/>
        </p:nvSpPr>
        <p:spPr bwMode="auto">
          <a:xfrm>
            <a:off x="4284663" y="4797425"/>
            <a:ext cx="86677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7421" name="Text Box 17"/>
          <p:cNvSpPr txBox="1">
            <a:spLocks noChangeArrowheads="1"/>
          </p:cNvSpPr>
          <p:nvPr/>
        </p:nvSpPr>
        <p:spPr bwMode="auto">
          <a:xfrm>
            <a:off x="4427538" y="3716338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0.1</a:t>
            </a:r>
          </a:p>
        </p:txBody>
      </p:sp>
      <p:sp>
        <p:nvSpPr>
          <p:cNvPr id="657422" name="Text Box 18"/>
          <p:cNvSpPr txBox="1">
            <a:spLocks noChangeArrowheads="1"/>
          </p:cNvSpPr>
          <p:nvPr/>
        </p:nvSpPr>
        <p:spPr bwMode="auto">
          <a:xfrm>
            <a:off x="4427538" y="4724400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0.9</a:t>
            </a:r>
          </a:p>
        </p:txBody>
      </p:sp>
      <p:sp>
        <p:nvSpPr>
          <p:cNvPr id="657423" name="Text Box 19"/>
          <p:cNvSpPr txBox="1">
            <a:spLocks noChangeArrowheads="1"/>
          </p:cNvSpPr>
          <p:nvPr/>
        </p:nvSpPr>
        <p:spPr bwMode="auto">
          <a:xfrm>
            <a:off x="3348038" y="1268413"/>
            <a:ext cx="93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priors</a:t>
            </a:r>
          </a:p>
        </p:txBody>
      </p:sp>
      <p:sp>
        <p:nvSpPr>
          <p:cNvPr id="657424" name="Rectangle 25"/>
          <p:cNvSpPr>
            <a:spLocks noChangeArrowheads="1"/>
          </p:cNvSpPr>
          <p:nvPr/>
        </p:nvSpPr>
        <p:spPr bwMode="auto">
          <a:xfrm>
            <a:off x="7847013" y="3284538"/>
            <a:ext cx="1117600" cy="3457575"/>
          </a:xfrm>
          <a:prstGeom prst="rect">
            <a:avLst/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1600">
                <a:latin typeface="Calibri" panose="020F0502020204030204" pitchFamily="34" charset="0"/>
              </a:rPr>
              <a:t>0.925</a:t>
            </a:r>
          </a:p>
        </p:txBody>
      </p:sp>
      <p:sp>
        <p:nvSpPr>
          <p:cNvPr id="657425" name="Text Box 26"/>
          <p:cNvSpPr txBox="1">
            <a:spLocks noChangeArrowheads="1"/>
          </p:cNvSpPr>
          <p:nvPr/>
        </p:nvSpPr>
        <p:spPr bwMode="auto">
          <a:xfrm>
            <a:off x="7667625" y="10525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posterior</a:t>
            </a:r>
          </a:p>
        </p:txBody>
      </p:sp>
      <p:sp>
        <p:nvSpPr>
          <p:cNvPr id="657426" name="Text Box 27"/>
          <p:cNvSpPr txBox="1">
            <a:spLocks noChangeArrowheads="1"/>
          </p:cNvSpPr>
          <p:nvPr/>
        </p:nvSpPr>
        <p:spPr bwMode="auto">
          <a:xfrm>
            <a:off x="0" y="1052513"/>
            <a:ext cx="3276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Population: women aged </a:t>
            </a:r>
            <a:r>
              <a:rPr lang="en-CA" altLang="en-US" sz="1800" smtClean="0">
                <a:latin typeface="Calibri" panose="020F0502020204030204" pitchFamily="34" charset="0"/>
              </a:rPr>
              <a:t>from 40 to 60</a:t>
            </a:r>
            <a:endParaRPr lang="en-CA" altLang="en-U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A woman has a chance of 0.01 of getting breast </a:t>
            </a:r>
            <a:r>
              <a:rPr lang="en-CA" altLang="en-US" sz="1800" smtClean="0">
                <a:latin typeface="Calibri" panose="020F0502020204030204" pitchFamily="34" charset="0"/>
              </a:rPr>
              <a:t>cancer (prior). </a:t>
            </a:r>
            <a:endParaRPr lang="en-CA" altLang="en-US" sz="1800">
              <a:latin typeface="Calibri" panose="020F0502020204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80% of those with breast cancer will get positive mammographies. 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1800">
                <a:latin typeface="Calibri" panose="020F0502020204030204" pitchFamily="34" charset="0"/>
              </a:rPr>
              <a:t>10% of those without breast cancer will also get a positive mammography. </a:t>
            </a:r>
          </a:p>
          <a:p>
            <a:pPr eaLnBrk="1" hangingPunct="1">
              <a:spcBef>
                <a:spcPct val="50000"/>
              </a:spcBef>
            </a:pPr>
            <a:r>
              <a:rPr lang="en-CA" altLang="en-US" sz="1800" b="1">
                <a:latin typeface="Calibri" panose="020F0502020204030204" pitchFamily="34" charset="0"/>
              </a:rPr>
              <a:t>What is the probability that a woman with a positive mammography actually has breast cancer?</a:t>
            </a:r>
          </a:p>
        </p:txBody>
      </p:sp>
      <p:sp>
        <p:nvSpPr>
          <p:cNvPr id="657427" name="Text Box 31"/>
          <p:cNvSpPr txBox="1">
            <a:spLocks noChangeArrowheads="1"/>
          </p:cNvSpPr>
          <p:nvPr/>
        </p:nvSpPr>
        <p:spPr bwMode="auto">
          <a:xfrm>
            <a:off x="5076825" y="17732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0.008</a:t>
            </a:r>
          </a:p>
        </p:txBody>
      </p:sp>
      <p:sp>
        <p:nvSpPr>
          <p:cNvPr id="657428" name="Text Box 33"/>
          <p:cNvSpPr txBox="1">
            <a:spLocks noChangeArrowheads="1"/>
          </p:cNvSpPr>
          <p:nvPr/>
        </p:nvSpPr>
        <p:spPr bwMode="auto">
          <a:xfrm>
            <a:off x="5076825" y="2636838"/>
            <a:ext cx="792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0.002</a:t>
            </a:r>
          </a:p>
        </p:txBody>
      </p:sp>
      <p:sp>
        <p:nvSpPr>
          <p:cNvPr id="657429" name="Rectangle 34"/>
          <p:cNvSpPr>
            <a:spLocks noChangeArrowheads="1"/>
          </p:cNvSpPr>
          <p:nvPr/>
        </p:nvSpPr>
        <p:spPr bwMode="auto">
          <a:xfrm>
            <a:off x="6802438" y="3141663"/>
            <a:ext cx="649287" cy="21590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CA" altLang="en-US" sz="1600">
                <a:latin typeface="Calibri" panose="020F0502020204030204" pitchFamily="34" charset="0"/>
              </a:rPr>
              <a:t>0.099</a:t>
            </a:r>
          </a:p>
        </p:txBody>
      </p:sp>
      <p:sp>
        <p:nvSpPr>
          <p:cNvPr id="657430" name="Text Box 37"/>
          <p:cNvSpPr txBox="1">
            <a:spLocks noChangeArrowheads="1"/>
          </p:cNvSpPr>
          <p:nvPr/>
        </p:nvSpPr>
        <p:spPr bwMode="auto">
          <a:xfrm>
            <a:off x="6732588" y="1773238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0.008</a:t>
            </a:r>
          </a:p>
        </p:txBody>
      </p:sp>
      <p:sp>
        <p:nvSpPr>
          <p:cNvPr id="657431" name="AutoShape 40"/>
          <p:cNvSpPr>
            <a:spLocks noChangeArrowheads="1"/>
          </p:cNvSpPr>
          <p:nvPr/>
        </p:nvSpPr>
        <p:spPr bwMode="auto">
          <a:xfrm>
            <a:off x="3851275" y="1989138"/>
            <a:ext cx="288925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sp>
        <p:nvSpPr>
          <p:cNvPr id="657432" name="AutoShape 41"/>
          <p:cNvSpPr>
            <a:spLocks noChangeArrowheads="1"/>
          </p:cNvSpPr>
          <p:nvPr/>
        </p:nvSpPr>
        <p:spPr bwMode="auto">
          <a:xfrm>
            <a:off x="5219700" y="1557338"/>
            <a:ext cx="215900" cy="2159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sp>
        <p:nvSpPr>
          <p:cNvPr id="657433" name="AutoShape 42"/>
          <p:cNvSpPr>
            <a:spLocks noChangeArrowheads="1"/>
          </p:cNvSpPr>
          <p:nvPr/>
        </p:nvSpPr>
        <p:spPr bwMode="auto">
          <a:xfrm>
            <a:off x="5292725" y="2565400"/>
            <a:ext cx="142875" cy="14287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sp>
        <p:nvSpPr>
          <p:cNvPr id="657434" name="AutoShape 43"/>
          <p:cNvSpPr>
            <a:spLocks noChangeArrowheads="1"/>
          </p:cNvSpPr>
          <p:nvPr/>
        </p:nvSpPr>
        <p:spPr bwMode="auto">
          <a:xfrm>
            <a:off x="6875463" y="1557338"/>
            <a:ext cx="215900" cy="215900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sp>
        <p:nvSpPr>
          <p:cNvPr id="657435" name="Text Box 45"/>
          <p:cNvSpPr txBox="1">
            <a:spLocks noChangeArrowheads="1"/>
          </p:cNvSpPr>
          <p:nvPr/>
        </p:nvSpPr>
        <p:spPr bwMode="auto">
          <a:xfrm>
            <a:off x="3708400" y="2276475"/>
            <a:ext cx="574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0.01</a:t>
            </a:r>
          </a:p>
        </p:txBody>
      </p:sp>
      <p:sp>
        <p:nvSpPr>
          <p:cNvPr id="657436" name="AutoShape 46"/>
          <p:cNvSpPr>
            <a:spLocks noChangeArrowheads="1"/>
          </p:cNvSpPr>
          <p:nvPr/>
        </p:nvSpPr>
        <p:spPr bwMode="auto">
          <a:xfrm>
            <a:off x="8101013" y="1484313"/>
            <a:ext cx="287337" cy="288925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sp>
        <p:nvSpPr>
          <p:cNvPr id="657437" name="Text Box 47"/>
          <p:cNvSpPr txBox="1">
            <a:spLocks noChangeArrowheads="1"/>
          </p:cNvSpPr>
          <p:nvPr/>
        </p:nvSpPr>
        <p:spPr bwMode="auto">
          <a:xfrm>
            <a:off x="7596188" y="1724025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CA" altLang="en-US" sz="1600">
                <a:latin typeface="Calibri" panose="020F0502020204030204" pitchFamily="34" charset="0"/>
              </a:rPr>
              <a:t>0.075=0.008/</a:t>
            </a:r>
            <a:br>
              <a:rPr lang="en-CA" altLang="en-US" sz="1600">
                <a:latin typeface="Calibri" panose="020F0502020204030204" pitchFamily="34" charset="0"/>
              </a:rPr>
            </a:br>
            <a:r>
              <a:rPr lang="en-CA" altLang="en-US" sz="1600">
                <a:latin typeface="Calibri" panose="020F0502020204030204" pitchFamily="34" charset="0"/>
              </a:rPr>
              <a:t>(0.008+0.099)</a:t>
            </a:r>
          </a:p>
        </p:txBody>
      </p:sp>
      <p:sp>
        <p:nvSpPr>
          <p:cNvPr id="657438" name="Rectangle 49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CA" altLang="en-US" sz="1800">
              <a:latin typeface="Calibri" panose="020F0502020204030204" pitchFamily="34" charset="0"/>
            </a:endParaRPr>
          </a:p>
        </p:txBody>
      </p:sp>
      <p:graphicFrame>
        <p:nvGraphicFramePr>
          <p:cNvPr id="65743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180448"/>
              </p:ext>
            </p:extLst>
          </p:nvPr>
        </p:nvGraphicFramePr>
        <p:xfrm>
          <a:off x="105607" y="5596509"/>
          <a:ext cx="29829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Equation" r:id="rId3" imgW="2590560" imgH="431640" progId="Equation.DSMT4">
                  <p:embed/>
                </p:oleObj>
              </mc:Choice>
              <mc:Fallback>
                <p:oleObj name="Equation" r:id="rId3" imgW="259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07" y="5596509"/>
                        <a:ext cx="29829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37C5852E-F663-4774-9DA1-82CABE215E8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107504" y="1052736"/>
            <a:ext cx="8884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/>
              <a:t>Q2. </a:t>
            </a:r>
            <a:r>
              <a:rPr lang="en-US"/>
              <a:t>Suppose now we have a woman who have done three tests for breast cancer, with two being positive and one negative. </a:t>
            </a:r>
            <a:r>
              <a:rPr lang="en-US" smtClean="0"/>
              <a:t>What </a:t>
            </a:r>
            <a:r>
              <a:rPr lang="en-US"/>
              <a:t>is the probability that she has breast cancer? </a:t>
            </a:r>
            <a:endParaRPr lang="en-US" smtClean="0"/>
          </a:p>
          <a:p>
            <a:endParaRPr lang="en-US"/>
          </a:p>
          <a:p>
            <a:r>
              <a:rPr lang="en-US" smtClean="0"/>
              <a:t>Designate the observation data (two positives and one negative) as D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25209" y="2262430"/>
                <a:ext cx="3537314" cy="613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209" y="2262430"/>
                <a:ext cx="3537314" cy="613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3528" y="2348880"/>
                <a:ext cx="3127587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3!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2!1!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=0.384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348880"/>
                <a:ext cx="3127587" cy="553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1708" y="3090705"/>
                <a:ext cx="3720890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3!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2!1!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0.01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0.99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=0.000297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8" y="3090705"/>
                <a:ext cx="3720890" cy="5533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832" y="3863123"/>
                <a:ext cx="7906551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0.384∙0.005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0.384∙0.005+0.000297∙0.995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=0.867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2" y="3863123"/>
                <a:ext cx="7906551" cy="613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39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Xuhua Xia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A36E54FA-DE72-4084-9040-33A44C02158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Bayes’ theorem </a:t>
            </a:r>
            <a:endParaRPr lang="en-CA" altLang="en-US"/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7716" name="Object 4"/>
          <p:cNvGraphicFramePr>
            <a:graphicFrameLocks noChangeAspect="1"/>
          </p:cNvGraphicFramePr>
          <p:nvPr>
            <p:extLst/>
          </p:nvPr>
        </p:nvGraphicFramePr>
        <p:xfrm>
          <a:off x="1979613" y="2724150"/>
          <a:ext cx="2736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Equation" r:id="rId4" imgW="1777229" imgH="634725" progId="Equation.DSMT4">
                  <p:embed/>
                </p:oleObj>
              </mc:Choice>
              <mc:Fallback>
                <p:oleObj name="Equation" r:id="rId4" imgW="1777229" imgH="634725" progId="Equation.DSMT4">
                  <p:embed/>
                  <p:pic>
                    <p:nvPicPr>
                      <p:cNvPr id="6277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24150"/>
                        <a:ext cx="273685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7718" name="Object 6"/>
          <p:cNvGraphicFramePr>
            <a:graphicFrameLocks noChangeAspect="1"/>
          </p:cNvGraphicFramePr>
          <p:nvPr>
            <p:extLst/>
          </p:nvPr>
        </p:nvGraphicFramePr>
        <p:xfrm>
          <a:off x="1979613" y="1332042"/>
          <a:ext cx="42481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7" name="Equation" r:id="rId6" imgW="2565400" imgH="431800" progId="Equation.DSMT4">
                  <p:embed/>
                </p:oleObj>
              </mc:Choice>
              <mc:Fallback>
                <p:oleObj name="Equation" r:id="rId6" imgW="2565400" imgH="431800" progId="Equation.DSMT4">
                  <p:embed/>
                  <p:pic>
                    <p:nvPicPr>
                      <p:cNvPr id="6277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332042"/>
                        <a:ext cx="424815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7721" name="Rectangle 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27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18000"/>
              </p:ext>
            </p:extLst>
          </p:nvPr>
        </p:nvGraphicFramePr>
        <p:xfrm>
          <a:off x="1979613" y="4149725"/>
          <a:ext cx="3240087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Equation" r:id="rId8" imgW="1549080" imgH="457200" progId="Equation.DSMT4">
                  <p:embed/>
                </p:oleObj>
              </mc:Choice>
              <mc:Fallback>
                <p:oleObj name="Equation" r:id="rId8" imgW="1549080" imgH="457200" progId="Equation.DSMT4">
                  <p:embed/>
                  <p:pic>
                    <p:nvPicPr>
                      <p:cNvPr id="627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149725"/>
                        <a:ext cx="3240087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106762"/>
      </p:ext>
    </p:extLst>
  </p:cSld>
  <p:clrMapOvr>
    <a:masterClrMapping/>
  </p:clrMapOvr>
</p:sld>
</file>

<file path=ppt/theme/theme1.xml><?xml version="1.0" encoding="utf-8"?>
<a:theme xmlns:a="http://schemas.openxmlformats.org/drawingml/2006/main" name="Xia">
  <a:themeElements>
    <a:clrScheme name="Xi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Xi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X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Designs\Xia.pot</Template>
  <TotalTime>22101</TotalTime>
  <Words>2190</Words>
  <Application>Microsoft Office PowerPoint</Application>
  <PresentationFormat>On-screen Show (4:3)</PresentationFormat>
  <Paragraphs>499</Paragraphs>
  <Slides>30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SimSun</vt:lpstr>
      <vt:lpstr>Arial</vt:lpstr>
      <vt:lpstr>Calibri</vt:lpstr>
      <vt:lpstr>Cambria Math</vt:lpstr>
      <vt:lpstr>Courier New</vt:lpstr>
      <vt:lpstr>Symbol</vt:lpstr>
      <vt:lpstr>Times</vt:lpstr>
      <vt:lpstr>Times New Roman</vt:lpstr>
      <vt:lpstr>Xia</vt:lpstr>
      <vt:lpstr>Equation</vt:lpstr>
      <vt:lpstr>Slide</vt:lpstr>
      <vt:lpstr>Least-squares, Maximum likelihood and Bayesian methods</vt:lpstr>
      <vt:lpstr>Bayesian inference: Basic terms</vt:lpstr>
      <vt:lpstr>Derivation of Bayes' theorem</vt:lpstr>
      <vt:lpstr>Bayes’ theorem </vt:lpstr>
      <vt:lpstr>Isn't Bayes rule boring?</vt:lpstr>
      <vt:lpstr>Applications</vt:lpstr>
      <vt:lpstr>Bayesian inference on breast cancer</vt:lpstr>
      <vt:lpstr>Applications</vt:lpstr>
      <vt:lpstr>Bayes’ theorem </vt:lpstr>
      <vt:lpstr>A simple problem</vt:lpstr>
      <vt:lpstr>Mean and variance</vt:lpstr>
      <vt:lpstr>Maximum likelihood illustration</vt:lpstr>
      <vt:lpstr>Same problem with a small sample</vt:lpstr>
      <vt:lpstr>Three tasks</vt:lpstr>
      <vt:lpstr>The prior: beta distribution for p</vt:lpstr>
      <vt:lpstr>The likelihood function</vt:lpstr>
      <vt:lpstr>The integration</vt:lpstr>
      <vt:lpstr>The posterior</vt:lpstr>
      <vt:lpstr>Alternative ways to get posterior</vt:lpstr>
      <vt:lpstr>Conjugate prior distribution</vt:lpstr>
      <vt:lpstr>Discretization</vt:lpstr>
      <vt:lpstr>MC integration</vt:lpstr>
      <vt:lpstr>MCMC: Metropolis</vt:lpstr>
      <vt:lpstr>Extract MCMC data</vt:lpstr>
      <vt:lpstr>MCMC</vt:lpstr>
      <vt:lpstr>Check convergence</vt:lpstr>
      <vt:lpstr>Method of moments</vt:lpstr>
      <vt:lpstr>Credible &amp; high density intervals</vt:lpstr>
      <vt:lpstr>When prob distribution known</vt:lpstr>
      <vt:lpstr>When prob distribution unknown</vt:lpstr>
    </vt:vector>
  </TitlesOfParts>
  <Company>HKU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Evolution of Pasteurella multocida During Vaccine Development</dc:title>
  <dc:creator>X. Xia</dc:creator>
  <cp:lastModifiedBy>Xuhua Xia</cp:lastModifiedBy>
  <cp:revision>174</cp:revision>
  <dcterms:created xsi:type="dcterms:W3CDTF">1999-07-07T07:21:34Z</dcterms:created>
  <dcterms:modified xsi:type="dcterms:W3CDTF">2019-11-25T04:51:39Z</dcterms:modified>
</cp:coreProperties>
</file>