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75" r:id="rId2"/>
    <p:sldId id="279" r:id="rId3"/>
    <p:sldId id="302" r:id="rId4"/>
    <p:sldId id="303" r:id="rId5"/>
    <p:sldId id="305" r:id="rId6"/>
    <p:sldId id="306" r:id="rId7"/>
    <p:sldId id="304" r:id="rId8"/>
    <p:sldId id="300" r:id="rId9"/>
    <p:sldId id="307" r:id="rId10"/>
    <p:sldId id="309" r:id="rId11"/>
    <p:sldId id="30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FF3300"/>
    <a:srgbClr val="008000"/>
    <a:srgbClr val="040000"/>
    <a:srgbClr val="FFFF66"/>
    <a:srgbClr val="6699FF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0" autoAdjust="0"/>
    <p:restoredTop sz="94660"/>
  </p:normalViewPr>
  <p:slideViewPr>
    <p:cSldViewPr>
      <p:cViewPr varScale="1">
        <p:scale>
          <a:sx n="109" d="100"/>
          <a:sy n="109" d="100"/>
        </p:scale>
        <p:origin x="5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9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9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D546B66-8E47-4A49-8883-4932073421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8788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0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70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0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135F8C5-CE12-490B-8F9D-C89BD6F1DB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6113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7121EEE-B1C9-4186-94CF-BE8CD8BF26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5275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495817-BF77-4E66-80E2-8FA39AD3EB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099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0"/>
            <a:ext cx="20383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0"/>
            <a:ext cx="59626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B00FAEC-6FB5-4BBD-B9DE-DAFAEB256B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6239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40005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990600"/>
            <a:ext cx="40005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33400" y="3619500"/>
            <a:ext cx="40005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3619500"/>
            <a:ext cx="40005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45B003E-B3E4-4D94-848D-545A41841B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473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A3CDCC-D9DC-4260-9894-600C4002C6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8923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901BFDD-76C8-4140-8181-821E1F7472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0481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990600"/>
            <a:ext cx="40005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0005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85865D7-6AAD-43C4-AEEA-63CDBA880D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140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3876AB2-2BEB-4B50-BBFC-55D4D40997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403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7C5852E-F663-4774-9DA1-82CABE215E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6237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307321-C17A-4702-936F-F0560780D8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942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90E8E8B-9E5E-4D64-8C45-490264B356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1747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C4DB01B-5F7D-4B36-9EDE-FC1453A446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0511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90600"/>
            <a:ext cx="8153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008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CA" altLang="en-US"/>
          </a:p>
        </p:txBody>
      </p:sp>
      <p:grpSp>
        <p:nvGrpSpPr>
          <p:cNvPr id="1029" name="Group 6"/>
          <p:cNvGrpSpPr>
            <a:grpSpLocks/>
          </p:cNvGrpSpPr>
          <p:nvPr/>
        </p:nvGrpSpPr>
        <p:grpSpPr bwMode="auto">
          <a:xfrm>
            <a:off x="0" y="838200"/>
            <a:ext cx="9132888" cy="152400"/>
            <a:chOff x="0" y="900"/>
            <a:chExt cx="5753" cy="96"/>
          </a:xfrm>
        </p:grpSpPr>
        <p:sp>
          <p:nvSpPr>
            <p:cNvPr id="1033" name="Rectangle 7"/>
            <p:cNvSpPr>
              <a:spLocks noChangeArrowheads="1"/>
            </p:cNvSpPr>
            <p:nvPr/>
          </p:nvSpPr>
          <p:spPr bwMode="auto">
            <a:xfrm>
              <a:off x="0" y="900"/>
              <a:ext cx="5753" cy="47"/>
            </a:xfrm>
            <a:prstGeom prst="rect">
              <a:avLst/>
            </a:prstGeom>
            <a:gradFill rotWithShape="0">
              <a:gsLst>
                <a:gs pos="0">
                  <a:srgbClr val="006060"/>
                </a:gs>
                <a:gs pos="50000">
                  <a:srgbClr val="00C0C0"/>
                </a:gs>
                <a:gs pos="100000">
                  <a:srgbClr val="00606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1034" name="Rectangle 8"/>
            <p:cNvSpPr>
              <a:spLocks noChangeArrowheads="1"/>
            </p:cNvSpPr>
            <p:nvPr/>
          </p:nvSpPr>
          <p:spPr bwMode="auto">
            <a:xfrm>
              <a:off x="0" y="972"/>
              <a:ext cx="5753" cy="24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</p:grpSp>
      <p:sp>
        <p:nvSpPr>
          <p:cNvPr id="1030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52400" y="152400"/>
            <a:ext cx="457200" cy="457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CA" altLang="en-US"/>
          </a:p>
        </p:txBody>
      </p:sp>
      <p:sp>
        <p:nvSpPr>
          <p:cNvPr id="1031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10600" y="152400"/>
            <a:ext cx="4572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CA" alt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62800" y="6324600"/>
            <a:ext cx="182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04BE83C-CF00-43B9-AB41-5870AF3605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har char="•"/>
        <a:defRPr sz="2800" kern="1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10000"/>
        </a:spcAft>
        <a:buChar char="–"/>
        <a:defRPr sz="2400" kern="1200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00006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00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5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341438"/>
            <a:ext cx="7772400" cy="1143000"/>
          </a:xfrm>
        </p:spPr>
        <p:txBody>
          <a:bodyPr anchor="ctr"/>
          <a:lstStyle/>
          <a:p>
            <a:r>
              <a:rPr lang="en-US" altLang="en-US" sz="3600" smtClean="0"/>
              <a:t>Confidence interval, credible </a:t>
            </a:r>
            <a:r>
              <a:rPr lang="en-US" altLang="en-US" sz="3600" smtClean="0"/>
              <a:t>interval </a:t>
            </a:r>
            <a:r>
              <a:rPr lang="en-US" altLang="en-US" sz="3600" smtClean="0"/>
              <a:t>and high density interval</a:t>
            </a:r>
            <a:endParaRPr lang="en-US" altLang="en-US" sz="36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36988"/>
            <a:ext cx="6400800" cy="1752600"/>
          </a:xfrm>
        </p:spPr>
        <p:txBody>
          <a:bodyPr/>
          <a:lstStyle/>
          <a:p>
            <a:r>
              <a:rPr lang="en-US" altLang="en-US" sz="2800" smtClean="0"/>
              <a:t>Xuhua Xia</a:t>
            </a:r>
          </a:p>
          <a:p>
            <a:r>
              <a:rPr lang="en-US" altLang="en-US" sz="2800" smtClean="0"/>
              <a:t>xxia@uottawa.ca</a:t>
            </a:r>
          </a:p>
          <a:p>
            <a:r>
              <a:rPr lang="en-US" altLang="en-US" sz="2800" smtClean="0"/>
              <a:t>http://dambe.bio.uottawa.ca</a:t>
            </a:r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3349625"/>
            <a:ext cx="9132888" cy="152400"/>
            <a:chOff x="0" y="900"/>
            <a:chExt cx="5753" cy="96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900"/>
              <a:ext cx="5753" cy="47"/>
            </a:xfrm>
            <a:prstGeom prst="rect">
              <a:avLst/>
            </a:prstGeom>
            <a:gradFill rotWithShape="0">
              <a:gsLst>
                <a:gs pos="0">
                  <a:srgbClr val="006060"/>
                </a:gs>
                <a:gs pos="50000">
                  <a:srgbClr val="00C0C0"/>
                </a:gs>
                <a:gs pos="100000">
                  <a:srgbClr val="00606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0" y="972"/>
              <a:ext cx="5753" cy="24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CA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Approximate posterior PDF</a:t>
            </a:r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194214"/>
              </p:ext>
            </p:extLst>
          </p:nvPr>
        </p:nvGraphicFramePr>
        <p:xfrm>
          <a:off x="179511" y="1196752"/>
          <a:ext cx="8736971" cy="4896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8" name="Slide" r:id="rId3" imgW="6094497" imgH="3427427" progId="PowerPoint.Slide.12">
                  <p:embed/>
                </p:oleObj>
              </mc:Choice>
              <mc:Fallback>
                <p:oleObj name="Slide" r:id="rId3" imgW="6094497" imgH="3427427" progId="PowerPoint.Slide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1" y="1196752"/>
                        <a:ext cx="8736971" cy="48965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3794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Posterior PDF unknown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37C5852E-F663-4774-9DA1-82CABE215E8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79512" y="1268760"/>
            <a:ext cx="88120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# Quick and dirty credible interval</a:t>
            </a:r>
          </a:p>
          <a:p>
            <a:r>
              <a:rPr lang="it-IT">
                <a:latin typeface="Courier New" panose="02070309020205020404" pitchFamily="49" charset="0"/>
                <a:cs typeface="Courier New" panose="02070309020205020404" pitchFamily="49" charset="0"/>
              </a:rPr>
              <a:t>quantile(postp,c(0.025,0.975)) # generates credible </a:t>
            </a:r>
            <a:r>
              <a:rPr lang="it-IT" smtClean="0">
                <a:latin typeface="Courier New" panose="02070309020205020404" pitchFamily="49" charset="0"/>
                <a:cs typeface="Courier New" panose="02070309020205020404" pitchFamily="49" charset="0"/>
              </a:rPr>
              <a:t>interval</a:t>
            </a:r>
          </a:p>
          <a:p>
            <a:endParaRPr 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# More refined method</a:t>
            </a: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res&lt;-hist(postp,100)</a:t>
            </a: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x&lt;-res$mids; dx&lt;-res$density</a:t>
            </a: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fit25&lt;-loess(dx~x,span=0.25) # higher span leads to more smooth fit</a:t>
            </a: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p&lt;-seq(min(x),max(x),by=0.001) # reduce 'by' value to increase precision</a:t>
            </a: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dp&lt;-pmax(0,predict(fit25,data.frame(x=p))) # pmax changes all negative values to 0.</a:t>
            </a: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samp&lt;-sample(p,1e5,replace=TRUE,prob=dp)</a:t>
            </a: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quantile(samp,c(0.025,0.975)) # produce credible interval</a:t>
            </a: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samp &lt;- sample(dp, 1e5, replace = TRUE, prob = dp) # sample probability densities</a:t>
            </a: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crit &lt;- quantile(samp, 0.05) # a horizontal line to cut the peak</a:t>
            </a: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phigh &lt;-p[dp &gt;= crit]</a:t>
            </a: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lo&lt;-phigh[1]; hi&lt;-phigh[length(phigh)]</a:t>
            </a: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lo; hi # produce high density interval</a:t>
            </a:r>
          </a:p>
        </p:txBody>
      </p:sp>
    </p:spTree>
    <p:extLst>
      <p:ext uri="{BB962C8B-B14F-4D97-AF65-F5344CB8AC3E}">
        <p14:creationId xmlns:p14="http://schemas.microsoft.com/office/powerpoint/2010/main" val="3566647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Xuhua Xia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6A8103D-A2F6-4BF0-8726-1902ACCCCCE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Maximum likelihood </a:t>
            </a:r>
            <a:r>
              <a:rPr lang="en-CA" altLang="en-US" dirty="0" smtClean="0"/>
              <a:t>illustration</a:t>
            </a:r>
            <a:endParaRPr lang="en-CA" altLang="en-US" dirty="0"/>
          </a:p>
        </p:txBody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 smtClean="0"/>
              <a:t>The likelihood approach always needs a model. As a fish is either a male or a female, we use the model of binomial </a:t>
            </a:r>
            <a:r>
              <a:rPr lang="en-US" altLang="en-US" sz="2000" dirty="0"/>
              <a:t>distribution, </a:t>
            </a:r>
            <a:r>
              <a:rPr lang="en-US" altLang="en-US" sz="2000" dirty="0" smtClean="0"/>
              <a:t>and the </a:t>
            </a:r>
            <a:r>
              <a:rPr lang="en-US" altLang="en-US" sz="2000" dirty="0"/>
              <a:t>likelihood function is </a:t>
            </a:r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The maximum likelihood method finds the value of </a:t>
            </a:r>
            <a:r>
              <a:rPr lang="en-US" altLang="en-US" sz="2000" i="1" dirty="0"/>
              <a:t>p</a:t>
            </a:r>
            <a:r>
              <a:rPr lang="en-US" altLang="en-US" sz="2000" dirty="0"/>
              <a:t> that maximizes the likelihood value. This maximization process is simplified by maximizing the natural logarithm of L instead: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	</a:t>
            </a:r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The likelihood estimate of the variance of </a:t>
            </a:r>
            <a:r>
              <a:rPr lang="en-US" altLang="en-US" sz="2000" i="1" dirty="0"/>
              <a:t>p</a:t>
            </a:r>
            <a:r>
              <a:rPr lang="en-US" altLang="en-US" sz="2000" dirty="0"/>
              <a:t> is the negative reciprocal of the second derivative,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	</a:t>
            </a:r>
            <a:endParaRPr lang="en-CA" altLang="en-US" sz="2000" dirty="0"/>
          </a:p>
        </p:txBody>
      </p:sp>
      <p:sp>
        <p:nvSpPr>
          <p:cNvPr id="617477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74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018061"/>
              </p:ext>
            </p:extLst>
          </p:nvPr>
        </p:nvGraphicFramePr>
        <p:xfrm>
          <a:off x="2500313" y="1844675"/>
          <a:ext cx="363855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0" name="Equation" r:id="rId3" imgW="2273040" imgH="393480" progId="Equation.DSMT4">
                  <p:embed/>
                </p:oleObj>
              </mc:Choice>
              <mc:Fallback>
                <p:oleObj name="Equation" r:id="rId3" imgW="2273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1844675"/>
                        <a:ext cx="3638550" cy="627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479" name="Rectangle 7"/>
          <p:cNvSpPr>
            <a:spLocks noChangeArrowheads="1"/>
          </p:cNvSpPr>
          <p:nvPr/>
        </p:nvSpPr>
        <p:spPr bwMode="auto">
          <a:xfrm>
            <a:off x="0" y="2952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74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815474"/>
              </p:ext>
            </p:extLst>
          </p:nvPr>
        </p:nvGraphicFramePr>
        <p:xfrm>
          <a:off x="2987675" y="3668261"/>
          <a:ext cx="2663825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1" name="Equation" r:id="rId5" imgW="1866900" imgH="952500" progId="Equation.DSMT4">
                  <p:embed/>
                </p:oleObj>
              </mc:Choice>
              <mc:Fallback>
                <p:oleObj name="Equation" r:id="rId5" imgW="1866900" imgH="952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3668261"/>
                        <a:ext cx="2663825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481" name="Rectangle 9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74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485798"/>
              </p:ext>
            </p:extLst>
          </p:nvPr>
        </p:nvGraphicFramePr>
        <p:xfrm>
          <a:off x="2500003" y="5828720"/>
          <a:ext cx="3097212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2" name="Equation" r:id="rId7" imgW="2552700" imgH="584200" progId="Equation.DSMT4">
                  <p:embed/>
                </p:oleObj>
              </mc:Choice>
              <mc:Fallback>
                <p:oleObj name="Equation" r:id="rId7" imgW="2552700" imgH="584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003" y="5828720"/>
                        <a:ext cx="3097212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0102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Clopper-Pearson confidence interval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67544" y="2231100"/>
                <a:ext cx="5544616" cy="6202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𝐿𝐿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𝜈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𝜈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𝜈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1=2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𝜈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2=2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231100"/>
                <a:ext cx="5544616" cy="6202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67544" y="2951180"/>
                <a:ext cx="5256584" cy="6938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𝑈𝐿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𝜈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𝜈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+1)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𝜈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𝜈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</m:sub>
                          </m:sSub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;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+2;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951180"/>
                <a:ext cx="5256584" cy="6938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67544" y="1871060"/>
            <a:ext cx="5976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Most frequently used confidence interval for proportions</a:t>
            </a:r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1076641"/>
              </p:ext>
            </p:extLst>
          </p:nvPr>
        </p:nvGraphicFramePr>
        <p:xfrm>
          <a:off x="467544" y="3758767"/>
          <a:ext cx="5546848" cy="3126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6" name="Slide" r:id="rId5" imgW="6094525" imgH="3427413" progId="PowerPoint.Slide.12">
                  <p:embed/>
                </p:oleObj>
              </mc:Choice>
              <mc:Fallback>
                <p:oleObj name="Slide" r:id="rId5" imgW="6094525" imgH="3427413" progId="PowerPoint.Slide.12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758767"/>
                        <a:ext cx="5546848" cy="31266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184467"/>
              </p:ext>
            </p:extLst>
          </p:nvPr>
        </p:nvGraphicFramePr>
        <p:xfrm>
          <a:off x="611560" y="1124549"/>
          <a:ext cx="3097212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7" name="Equation" r:id="rId7" imgW="2552700" imgH="584200" progId="Equation.DSMT4">
                  <p:embed/>
                </p:oleObj>
              </mc:Choice>
              <mc:Fallback>
                <p:oleObj name="Equation" r:id="rId7" imgW="2552700" imgH="584200" progId="Equation.DSMT4">
                  <p:embed/>
                  <p:pic>
                    <p:nvPicPr>
                      <p:cNvPr id="61748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124549"/>
                        <a:ext cx="3097212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23928" y="119491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?</a:t>
            </a:r>
            <a:endParaRPr lang="en-US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416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 code for CP confidence interval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37C5852E-F663-4774-9DA1-82CABE215E8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511660" y="1916832"/>
            <a:ext cx="61206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CP95 &lt;- function(X,n) {</a:t>
            </a:r>
          </a:p>
          <a:p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if(X==0) LL = 0 else {</a:t>
            </a:r>
          </a:p>
          <a:p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  v1&lt;-2*(n-X+1); v2&lt;-2*X</a:t>
            </a:r>
          </a:p>
          <a:p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  LL&lt;-X/(X+(n-X+1)*qf(0.025,v1,v2,lower.tail=FALSE))</a:t>
            </a:r>
          </a:p>
          <a:p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if (X==n) UL = 1 else {</a:t>
            </a:r>
          </a:p>
          <a:p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  u1=v2+2;  u2=v1-2</a:t>
            </a:r>
          </a:p>
          <a:p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  Finv&lt;-qf(0.025,u1,u2,lower.tail=FALSE)</a:t>
            </a:r>
          </a:p>
          <a:p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  UL &lt;-(X+1)*Finv / (n -X+(X+1)*Finv)</a:t>
            </a:r>
          </a:p>
          <a:p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return(c(LL, UL))</a:t>
            </a:r>
          </a:p>
          <a:p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CP95(5,30) # will output 0.0564217 and 0.3472117</a:t>
            </a:r>
          </a:p>
          <a:p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742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Bayesian equivalents of C.I.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Posterior probability density function known</a:t>
            </a:r>
          </a:p>
          <a:p>
            <a:pPr lvl="1"/>
            <a:r>
              <a:rPr lang="en-US" smtClean="0"/>
              <a:t>Credible interval (exact)</a:t>
            </a:r>
          </a:p>
          <a:p>
            <a:pPr lvl="1"/>
            <a:r>
              <a:rPr lang="en-US" smtClean="0"/>
              <a:t>High density interval (exact)</a:t>
            </a:r>
          </a:p>
          <a:p>
            <a:r>
              <a:rPr lang="en-US"/>
              <a:t>Posterior probability density function </a:t>
            </a:r>
            <a:r>
              <a:rPr lang="en-US" smtClean="0"/>
              <a:t>unknown</a:t>
            </a:r>
            <a:endParaRPr lang="en-US"/>
          </a:p>
          <a:p>
            <a:pPr lvl="1"/>
            <a:r>
              <a:rPr lang="en-US"/>
              <a:t>Credible </a:t>
            </a:r>
            <a:r>
              <a:rPr lang="en-US" smtClean="0"/>
              <a:t>interval (approximate)</a:t>
            </a:r>
            <a:endParaRPr lang="en-US"/>
          </a:p>
          <a:p>
            <a:pPr lvl="1"/>
            <a:r>
              <a:rPr lang="en-US"/>
              <a:t>High density </a:t>
            </a:r>
            <a:r>
              <a:rPr lang="en-US" smtClean="0"/>
              <a:t>interval (approximate)</a:t>
            </a:r>
            <a:endParaRPr lang="en-US"/>
          </a:p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37C5852E-F663-4774-9DA1-82CABE215E8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9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Difference between the two intervals</a:t>
            </a:r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890467"/>
              </p:ext>
            </p:extLst>
          </p:nvPr>
        </p:nvGraphicFramePr>
        <p:xfrm>
          <a:off x="179512" y="1196752"/>
          <a:ext cx="8737328" cy="4896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3" name="Slide" r:id="rId3" imgW="6094497" imgH="3427427" progId="PowerPoint.Slide.12">
                  <p:embed/>
                </p:oleObj>
              </mc:Choice>
              <mc:Fallback>
                <p:oleObj name="Slide" r:id="rId3" imgW="6094497" imgH="3427427" progId="PowerPoint.Slide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196752"/>
                        <a:ext cx="8737328" cy="48965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666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Xuhua Xia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55464811-C51E-40E9-A8A9-AA1E45A930D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The posterior</a:t>
            </a:r>
          </a:p>
        </p:txBody>
      </p:sp>
      <p:graphicFrame>
        <p:nvGraphicFramePr>
          <p:cNvPr id="638981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611188" y="1196975"/>
          <a:ext cx="316865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3" name="Equation" r:id="rId3" imgW="1549400" imgH="457200" progId="Equation.DSMT4">
                  <p:embed/>
                </p:oleObj>
              </mc:Choice>
              <mc:Fallback>
                <p:oleObj name="Equation" r:id="rId3" imgW="1549400" imgH="457200" progId="Equation.DSMT4">
                  <p:embed/>
                  <p:pic>
                    <p:nvPicPr>
                      <p:cNvPr id="63898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196975"/>
                        <a:ext cx="316865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89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8983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38982" name="Object 6"/>
          <p:cNvGraphicFramePr>
            <a:graphicFrameLocks noChangeAspect="1"/>
          </p:cNvGraphicFramePr>
          <p:nvPr>
            <p:extLst/>
          </p:nvPr>
        </p:nvGraphicFramePr>
        <p:xfrm>
          <a:off x="685800" y="2361448"/>
          <a:ext cx="3960242" cy="633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4" name="Equation" r:id="rId5" imgW="2565400" imgH="406400" progId="Equation.DSMT4">
                  <p:embed/>
                </p:oleObj>
              </mc:Choice>
              <mc:Fallback>
                <p:oleObj name="Equation" r:id="rId5" imgW="2565400" imgH="406400" progId="Equation.DSMT4">
                  <p:embed/>
                  <p:pic>
                    <p:nvPicPr>
                      <p:cNvPr id="63898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361448"/>
                        <a:ext cx="3960242" cy="63332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1115616" y="3123806"/>
          <a:ext cx="6624736" cy="3734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5" name="Slide" r:id="rId7" imgW="6094525" imgH="3427413" progId="PowerPoint.Slide.12">
                  <p:embed/>
                </p:oleObj>
              </mc:Choice>
              <mc:Fallback>
                <p:oleObj name="Slide" r:id="rId7" imgW="6094525" imgH="3427413" progId="PowerPoint.Slide.12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123806"/>
                        <a:ext cx="6624736" cy="37341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125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MCMC: Metropolis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Xuhua Xia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315200" y="6324600"/>
            <a:ext cx="18288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756E25BC-C69B-47D0-B69B-8F6F822782D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179512" y="1061621"/>
            <a:ext cx="42484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N &lt;- 50000</a:t>
            </a:r>
          </a:p>
          <a:p>
            <a:r>
              <a:rPr lang="en-US"/>
              <a:t>z &lt;- sample(1:10000,N,replace=T)/20000</a:t>
            </a:r>
          </a:p>
          <a:p>
            <a:r>
              <a:rPr lang="en-US"/>
              <a:t>meanz &lt;- mean(z)</a:t>
            </a:r>
          </a:p>
          <a:p>
            <a:r>
              <a:rPr lang="en-US"/>
              <a:t>rnd &lt;- sample(1:10000,N,replace=T)/</a:t>
            </a:r>
            <a:r>
              <a:rPr lang="en-US" smtClean="0"/>
              <a:t>10000</a:t>
            </a:r>
          </a:p>
          <a:p>
            <a:r>
              <a:rPr lang="en-US" smtClean="0"/>
              <a:t>p &lt;- rep(0,N)</a:t>
            </a:r>
          </a:p>
          <a:p>
            <a:r>
              <a:rPr lang="en-US" smtClean="0"/>
              <a:t>p[1</a:t>
            </a:r>
            <a:r>
              <a:rPr lang="en-US"/>
              <a:t>] &lt;- 0.1 # or just any number between 0 and 1</a:t>
            </a:r>
          </a:p>
          <a:p>
            <a:r>
              <a:rPr lang="en-US"/>
              <a:t>Add=TRUE</a:t>
            </a:r>
          </a:p>
          <a:p>
            <a:r>
              <a:rPr lang="en-US"/>
              <a:t>for (i in seq(1:(N-1))) {</a:t>
            </a:r>
          </a:p>
          <a:p>
            <a:r>
              <a:rPr lang="en-US"/>
              <a:t>  p[i+1] &lt;-  p[i] + (if(Add) z[i] else -z[i])</a:t>
            </a:r>
          </a:p>
          <a:p>
            <a:r>
              <a:rPr lang="en-US"/>
              <a:t>  if(p[i+1]&gt;1) {</a:t>
            </a:r>
          </a:p>
          <a:p>
            <a:r>
              <a:rPr lang="en-US"/>
              <a:t>      p[i+1] &lt;- p[i]-z[i]</a:t>
            </a:r>
          </a:p>
          <a:p>
            <a:r>
              <a:rPr lang="en-US"/>
              <a:t>    } else if(p[i+1]&lt;0) {</a:t>
            </a:r>
          </a:p>
          <a:p>
            <a:r>
              <a:rPr lang="en-US"/>
              <a:t>      p[i+1] &lt;- p[i]+z[i]</a:t>
            </a:r>
          </a:p>
          <a:p>
            <a:r>
              <a:rPr lang="en-US"/>
              <a:t>    }</a:t>
            </a:r>
          </a:p>
          <a:p>
            <a:r>
              <a:rPr lang="en-US"/>
              <a:t>  fp0 &lt;- dbeta(p[i</a:t>
            </a:r>
            <a:r>
              <a:rPr lang="en-US" smtClean="0"/>
              <a:t>],3,3)</a:t>
            </a:r>
            <a:endParaRPr lang="en-US"/>
          </a:p>
          <a:p>
            <a:r>
              <a:rPr lang="en-US"/>
              <a:t>  fp1 &lt;- dbeta(p[i+1</a:t>
            </a:r>
            <a:r>
              <a:rPr lang="en-US" smtClean="0"/>
              <a:t>],3,3)</a:t>
            </a:r>
            <a:endParaRPr lang="en-US"/>
          </a:p>
          <a:p>
            <a:r>
              <a:rPr lang="en-US"/>
              <a:t>  L0 &lt;- p[i]^6</a:t>
            </a:r>
          </a:p>
          <a:p>
            <a:r>
              <a:rPr lang="en-US"/>
              <a:t>  L1 &lt;- p[i+1]^6</a:t>
            </a:r>
          </a:p>
          <a:p>
            <a:r>
              <a:rPr lang="en-US"/>
              <a:t>  numer &lt;- (fp1*L1)</a:t>
            </a:r>
          </a:p>
          <a:p>
            <a:r>
              <a:rPr lang="en-US"/>
              <a:t>  denom &lt;- (fp0*L0)</a:t>
            </a:r>
          </a:p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27984" y="1196752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mtClean="0"/>
              <a:t>if(numer&gt;denom</a:t>
            </a:r>
            <a:r>
              <a:rPr lang="en-US"/>
              <a:t>) {</a:t>
            </a:r>
          </a:p>
          <a:p>
            <a:r>
              <a:rPr lang="en-US"/>
              <a:t>    if(p[i+1]&gt;p[i]) Add=TRUE else Add=FALSE</a:t>
            </a:r>
          </a:p>
          <a:p>
            <a:r>
              <a:rPr lang="en-US"/>
              <a:t>  } else {</a:t>
            </a:r>
          </a:p>
          <a:p>
            <a:r>
              <a:rPr lang="en-US"/>
              <a:t>    if(p[i+1]&gt;p[i]) Add=FALSE else Add=TRUE</a:t>
            </a:r>
          </a:p>
          <a:p>
            <a:r>
              <a:rPr lang="en-US"/>
              <a:t>    Alpha &lt;- numer/denom # Alpha is (0,1</a:t>
            </a:r>
            <a:r>
              <a:rPr lang="en-US" smtClean="0"/>
              <a:t>)</a:t>
            </a:r>
            <a:endParaRPr lang="en-US"/>
          </a:p>
          <a:p>
            <a:r>
              <a:rPr lang="en-US"/>
              <a:t>    if(rnd[i] &gt; Alpha) {</a:t>
            </a:r>
          </a:p>
          <a:p>
            <a:r>
              <a:rPr lang="en-US"/>
              <a:t>      p[i+1] &lt;- p[i]</a:t>
            </a:r>
          </a:p>
          <a:p>
            <a:r>
              <a:rPr lang="en-US"/>
              <a:t>      p[i] &lt;- 0</a:t>
            </a:r>
          </a:p>
          <a:p>
            <a:r>
              <a:rPr lang="en-US"/>
              <a:t>    }</a:t>
            </a:r>
          </a:p>
          <a:p>
            <a:r>
              <a:rPr lang="en-US"/>
              <a:t>  }</a:t>
            </a:r>
          </a:p>
          <a:p>
            <a:r>
              <a:rPr lang="en-US"/>
              <a:t>}</a:t>
            </a:r>
          </a:p>
          <a:p>
            <a:r>
              <a:rPr lang="en-US"/>
              <a:t>postp &lt;- p[(N-9999):N]</a:t>
            </a:r>
          </a:p>
          <a:p>
            <a:r>
              <a:rPr lang="en-US"/>
              <a:t>postp &lt;- postp[postp&gt;0]</a:t>
            </a:r>
          </a:p>
          <a:p>
            <a:r>
              <a:rPr lang="en-US"/>
              <a:t>freq &lt;- hist(postp)</a:t>
            </a:r>
          </a:p>
          <a:p>
            <a:r>
              <a:rPr lang="en-US"/>
              <a:t>mean(postp)</a:t>
            </a:r>
          </a:p>
          <a:p>
            <a:r>
              <a:rPr lang="en-US"/>
              <a:t>sd(postp)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99992" y="5517232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Run with </a:t>
            </a:r>
            <a:r>
              <a:rPr lang="el-GR" smtClean="0">
                <a:solidFill>
                  <a:srgbClr val="FF0000"/>
                </a:solidFill>
              </a:rPr>
              <a:t>α</a:t>
            </a:r>
            <a:r>
              <a:rPr lang="en-US" smtClean="0">
                <a:solidFill>
                  <a:srgbClr val="FF0000"/>
                </a:solidFill>
              </a:rPr>
              <a:t> = 3 and </a:t>
            </a:r>
            <a:r>
              <a:rPr lang="el-GR" smtClean="0">
                <a:solidFill>
                  <a:srgbClr val="FF0000"/>
                </a:solidFill>
              </a:rPr>
              <a:t>β</a:t>
            </a:r>
            <a:r>
              <a:rPr lang="en-US" smtClean="0">
                <a:solidFill>
                  <a:srgbClr val="FF0000"/>
                </a:solidFill>
              </a:rPr>
              <a:t> = 3</a:t>
            </a:r>
          </a:p>
          <a:p>
            <a:r>
              <a:rPr lang="en-US" smtClean="0">
                <a:solidFill>
                  <a:srgbClr val="FF0000"/>
                </a:solidFill>
              </a:rPr>
              <a:t>Run again with </a:t>
            </a:r>
            <a:r>
              <a:rPr lang="el-GR" smtClean="0">
                <a:solidFill>
                  <a:srgbClr val="FF0000"/>
                </a:solidFill>
              </a:rPr>
              <a:t>α</a:t>
            </a:r>
            <a:r>
              <a:rPr lang="en-US" smtClean="0">
                <a:solidFill>
                  <a:srgbClr val="FF0000"/>
                </a:solidFill>
              </a:rPr>
              <a:t> = 1, </a:t>
            </a:r>
            <a:r>
              <a:rPr lang="el-GR" smtClean="0">
                <a:solidFill>
                  <a:srgbClr val="FF0000"/>
                </a:solidFill>
              </a:rPr>
              <a:t>β</a:t>
            </a:r>
            <a:r>
              <a:rPr lang="en-US" smtClean="0">
                <a:solidFill>
                  <a:srgbClr val="FF0000"/>
                </a:solidFill>
              </a:rPr>
              <a:t> = 1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709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Posterior PDF known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37C5852E-F663-4774-9DA1-82CABE215E8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79512" y="1268760"/>
            <a:ext cx="88120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# Credible interval</a:t>
            </a:r>
          </a:p>
          <a:p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qbeta(c(0.025,0.975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),9,3) # generates 0.4822441, 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0.9397823</a:t>
            </a:r>
          </a:p>
          <a:p>
            <a:endParaRPr 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# High density interval</a:t>
            </a: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p&lt;-seq(0,1,by=0.001) # reduce 'by' value to increase precision</a:t>
            </a: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db&lt;-dbeta(p,9,3) # get corresponding prob. density</a:t>
            </a: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sb&lt;-sample(db,1e5,replace=TRUE,prob=db) # sample prob. density</a:t>
            </a: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critVal &lt;- quantile(sb, 0.05) # a value to horizontally cut the peak</a:t>
            </a: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phigh &lt;-p[db &gt;= 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critVal]</a:t>
            </a: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lo&lt;-phigh[1]</a:t>
            </a: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hi&lt;-phigh[length(phigh)]</a:t>
            </a: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lo;hi # display lo = 0.517 and hi = 0.959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498255"/>
      </p:ext>
    </p:extLst>
  </p:cSld>
  <p:clrMapOvr>
    <a:masterClrMapping/>
  </p:clrMapOvr>
</p:sld>
</file>

<file path=ppt/theme/theme1.xml><?xml version="1.0" encoding="utf-8"?>
<a:theme xmlns:a="http://schemas.openxmlformats.org/drawingml/2006/main" name="Xia">
  <a:themeElements>
    <a:clrScheme name="Xi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Xi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Xi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i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i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i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i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i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i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Designs\Xia.pot</Template>
  <TotalTime>21262</TotalTime>
  <Words>713</Words>
  <Application>Microsoft Office PowerPoint</Application>
  <PresentationFormat>On-screen Show (4:3)</PresentationFormat>
  <Paragraphs>124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Cambria Math</vt:lpstr>
      <vt:lpstr>Courier New</vt:lpstr>
      <vt:lpstr>Times New Roman</vt:lpstr>
      <vt:lpstr>Xia</vt:lpstr>
      <vt:lpstr>Equation</vt:lpstr>
      <vt:lpstr>Slide</vt:lpstr>
      <vt:lpstr>Confidence interval, credible interval and high density interval</vt:lpstr>
      <vt:lpstr>Maximum likelihood illustration</vt:lpstr>
      <vt:lpstr>Clopper-Pearson confidence interval</vt:lpstr>
      <vt:lpstr>R code for CP confidence interval</vt:lpstr>
      <vt:lpstr>Bayesian equivalents of C.I.</vt:lpstr>
      <vt:lpstr>Difference between the two intervals</vt:lpstr>
      <vt:lpstr>The posterior</vt:lpstr>
      <vt:lpstr>MCMC: Metropolis</vt:lpstr>
      <vt:lpstr>Posterior PDF known</vt:lpstr>
      <vt:lpstr>Approximate posterior PDF</vt:lpstr>
      <vt:lpstr>Posterior PDF unknown</vt:lpstr>
    </vt:vector>
  </TitlesOfParts>
  <Company>HKU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Evolution of Pasteurella multocida During Vaccine Development</dc:title>
  <dc:creator>X. Xia</dc:creator>
  <cp:lastModifiedBy>Xuhua Xia</cp:lastModifiedBy>
  <cp:revision>157</cp:revision>
  <dcterms:created xsi:type="dcterms:W3CDTF">1999-07-07T07:21:34Z</dcterms:created>
  <dcterms:modified xsi:type="dcterms:W3CDTF">2018-10-17T14:59:17Z</dcterms:modified>
</cp:coreProperties>
</file>