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91" r:id="rId2"/>
    <p:sldId id="292" r:id="rId3"/>
    <p:sldId id="294" r:id="rId4"/>
    <p:sldId id="295" r:id="rId5"/>
    <p:sldId id="296" r:id="rId6"/>
    <p:sldId id="298" r:id="rId7"/>
    <p:sldId id="299" r:id="rId8"/>
    <p:sldId id="300" r:id="rId9"/>
    <p:sldId id="297" r:id="rId10"/>
    <p:sldId id="301" r:id="rId11"/>
    <p:sldId id="306" r:id="rId12"/>
    <p:sldId id="307" r:id="rId13"/>
    <p:sldId id="305" r:id="rId14"/>
    <p:sldId id="304" r:id="rId15"/>
    <p:sldId id="30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17" autoAdjust="0"/>
  </p:normalViewPr>
  <p:slideViewPr>
    <p:cSldViewPr>
      <p:cViewPr varScale="1">
        <p:scale>
          <a:sx n="113" d="100"/>
          <a:sy n="113" d="100"/>
        </p:scale>
        <p:origin x="10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noProof="0" smtClean="0"/>
              <a:t>Click to edit Master text styles</a:t>
            </a:r>
          </a:p>
          <a:p>
            <a:pPr lvl="1"/>
            <a:r>
              <a:rPr lang="en-CA" altLang="en-US" noProof="0" smtClean="0"/>
              <a:t>Second level</a:t>
            </a:r>
          </a:p>
          <a:p>
            <a:pPr lvl="2"/>
            <a:r>
              <a:rPr lang="en-CA" altLang="en-US" noProof="0" smtClean="0"/>
              <a:t>Third level</a:t>
            </a:r>
          </a:p>
          <a:p>
            <a:pPr lvl="3"/>
            <a:r>
              <a:rPr lang="en-CA" altLang="en-US" noProof="0" smtClean="0"/>
              <a:t>Fourth level</a:t>
            </a:r>
          </a:p>
          <a:p>
            <a:pPr lvl="4"/>
            <a:r>
              <a:rPr lang="en-CA" alt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6A5B706-7BEF-4827-B4B9-995944D2AC5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19749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F8B0D1-CF52-48E3-A15E-8061F0762401}" type="slidenum">
              <a:rPr lang="en-CA" altLang="en-US" sz="1200" smtClean="0"/>
              <a:pPr/>
              <a:t>1</a:t>
            </a:fld>
            <a:endParaRPr lang="en-CA" altLang="en-US" sz="1200" smtClean="0"/>
          </a:p>
        </p:txBody>
      </p:sp>
      <p:sp>
        <p:nvSpPr>
          <p:cNvPr id="409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10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432" tIns="45716" rIns="91432" bIns="45716"/>
          <a:lstStyle/>
          <a:p>
            <a:pPr eaLnBrk="1" hangingPunct="1"/>
            <a:r>
              <a:rPr lang="en-US" altLang="en-US" smtClean="0"/>
              <a:t>Let me first emphasize the point that taking a systems biology perspective in doing biological research is not new. Its root can be traced at least to Ronald Fisher......</a:t>
            </a:r>
            <a:endParaRPr lang="en-CA" altLang="en-US" smtClean="0"/>
          </a:p>
        </p:txBody>
      </p:sp>
      <p:sp>
        <p:nvSpPr>
          <p:cNvPr id="410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03263" indent="-271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46275" indent="-215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3475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0675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17875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5075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526DA39-5D84-4079-9A24-D6615889C638}" type="slidenum">
              <a:rPr lang="en-US" altLang="en-US" sz="1200"/>
              <a:pPr algn="r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4526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A5B706-7BEF-4827-B4B9-995944D2AC55}" type="slidenum">
              <a:rPr lang="en-CA" altLang="en-US" smtClean="0"/>
              <a:pPr>
                <a:defRPr/>
              </a:pPr>
              <a:t>14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06320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707C032-2A3B-495F-BF40-0B522FCD1A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67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874CE8-192C-422B-9ABB-993BAB5605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26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0"/>
            <a:ext cx="20383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0"/>
            <a:ext cx="59626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0D8A075-4AF4-41D7-A6E6-A308303DFE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883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990600"/>
            <a:ext cx="8153400" cy="51054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232E0C5-C0FF-4E55-892B-5B1DE77D26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76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C0B3256-DC0E-4617-9060-8C4B695BA4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87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63F7C8D-FCBC-4204-9BC3-7DC74F7F4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153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8095DC2-5DE2-407E-B363-097B2CFCB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96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659A34A-E889-43A4-B519-01728A7752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25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0A92BA7-FDFE-41D6-806B-5D6CE85B9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9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06EAB10-77F5-4B76-B178-5CC7EC5803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3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F3E8187-B6E0-46DB-A940-8706143C9E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78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69AB763-38E9-47F3-ABFE-D7E53860E1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20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90600"/>
            <a:ext cx="8153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008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62538CE-E4EA-481E-9DC9-F9B49E3CC1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0" y="838200"/>
            <a:ext cx="9132888" cy="152400"/>
            <a:chOff x="0" y="900"/>
            <a:chExt cx="5753" cy="96"/>
          </a:xfrm>
        </p:grpSpPr>
        <p:sp>
          <p:nvSpPr>
            <p:cNvPr id="1033" name="Rectangle 7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6060"/>
                </a:gs>
                <a:gs pos="50000">
                  <a:srgbClr val="00C0C0"/>
                </a:gs>
                <a:gs pos="100000">
                  <a:srgbClr val="00606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CA" altLang="en-US" smtClean="0"/>
            </a:p>
          </p:txBody>
        </p:sp>
        <p:sp>
          <p:nvSpPr>
            <p:cNvPr id="1034" name="Rectangle 8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CA" altLang="en-US" smtClean="0"/>
            </a:p>
          </p:txBody>
        </p:sp>
      </p:grpSp>
      <p:sp>
        <p:nvSpPr>
          <p:cNvPr id="1031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2400" y="1524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CA" altLang="en-US" smtClean="0"/>
          </a:p>
        </p:txBody>
      </p:sp>
      <p:sp>
        <p:nvSpPr>
          <p:cNvPr id="103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10600" y="152400"/>
            <a:ext cx="4572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CA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341438"/>
            <a:ext cx="7772400" cy="1143000"/>
          </a:xfrm>
        </p:spPr>
        <p:txBody>
          <a:bodyPr/>
          <a:lstStyle/>
          <a:p>
            <a:r>
              <a:rPr lang="en-CA" altLang="en-US" sz="3200" b="1" smtClean="0"/>
              <a:t>Generalized Linear Models</a:t>
            </a:r>
            <a:endParaRPr lang="en-US" altLang="en-US" sz="3200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47800" y="3836988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Xuhua Xia</a:t>
            </a:r>
          </a:p>
          <a:p>
            <a:pPr marL="0" indent="0" algn="ctr">
              <a:buFontTx/>
              <a:buNone/>
            </a:pPr>
            <a:r>
              <a:rPr lang="en-US" altLang="en-US" smtClean="0"/>
              <a:t>xxia@uottawa.ca</a:t>
            </a:r>
          </a:p>
          <a:p>
            <a:pPr marL="0" indent="0" algn="ctr">
              <a:buFontTx/>
              <a:buNone/>
            </a:pPr>
            <a:r>
              <a:rPr lang="en-US" altLang="en-US" smtClean="0"/>
              <a:t>http://dambe.bio.uottawa.ca</a:t>
            </a: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3349625"/>
            <a:ext cx="9132888" cy="152400"/>
            <a:chOff x="0" y="900"/>
            <a:chExt cx="5753" cy="96"/>
          </a:xfrm>
        </p:grpSpPr>
        <p:sp>
          <p:nvSpPr>
            <p:cNvPr id="3078" name="Rectangle 5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6060"/>
                </a:gs>
                <a:gs pos="50000">
                  <a:srgbClr val="00C0C0"/>
                </a:gs>
                <a:gs pos="100000">
                  <a:srgbClr val="00606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rgbClr val="000066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9" name="Rectangle 6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rgbClr val="000066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600">
                <a:solidFill>
                  <a:schemeClr val="tx1"/>
                </a:solidFill>
              </a:endParaRPr>
            </a:p>
          </p:txBody>
        </p:sp>
      </p:grp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2175"/>
            <a:ext cx="9144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How to obtain </a:t>
            </a:r>
            <a:r>
              <a:rPr lang="en-CA" i="1" smtClean="0"/>
              <a:t>s</a:t>
            </a:r>
            <a:r>
              <a:rPr lang="en-CA" i="1" baseline="-25000" smtClean="0"/>
              <a:t>a</a:t>
            </a:r>
            <a:r>
              <a:rPr lang="en-CA" smtClean="0"/>
              <a:t> and </a:t>
            </a:r>
            <a:r>
              <a:rPr lang="en-CA" i="1" smtClean="0"/>
              <a:t>s</a:t>
            </a:r>
            <a:r>
              <a:rPr lang="en-CA" i="1" baseline="-25000" smtClean="0"/>
              <a:t>b</a:t>
            </a:r>
            <a:r>
              <a:rPr lang="en-CA"/>
              <a:t> </a:t>
            </a:r>
            <a:r>
              <a:rPr lang="en-CA" smtClean="0"/>
              <a:t>in EXCEL?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51520" y="1196752"/>
            <a:ext cx="7093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mtClean="0"/>
              <a:t>We need </a:t>
            </a:r>
            <a:r>
              <a:rPr lang="en-CA" i="1" smtClean="0"/>
              <a:t>s</a:t>
            </a:r>
            <a:r>
              <a:rPr lang="en-CA" i="1" baseline="-25000" smtClean="0"/>
              <a:t>a</a:t>
            </a:r>
            <a:r>
              <a:rPr lang="en-CA" smtClean="0"/>
              <a:t> and </a:t>
            </a:r>
            <a:r>
              <a:rPr lang="en-CA" i="1" smtClean="0"/>
              <a:t>s</a:t>
            </a:r>
            <a:r>
              <a:rPr lang="en-CA" i="1" baseline="-25000" smtClean="0"/>
              <a:t>b</a:t>
            </a:r>
            <a:r>
              <a:rPr lang="en-CA" smtClean="0"/>
              <a:t> for testing the significance of </a:t>
            </a:r>
            <a:r>
              <a:rPr lang="en-CA" i="1" smtClean="0"/>
              <a:t>a</a:t>
            </a:r>
            <a:r>
              <a:rPr lang="en-CA" smtClean="0"/>
              <a:t> and </a:t>
            </a:r>
            <a:r>
              <a:rPr lang="en-CA" i="1" smtClean="0"/>
              <a:t>b</a:t>
            </a:r>
            <a:endParaRPr lang="en-US" i="1"/>
          </a:p>
        </p:txBody>
      </p:sp>
      <p:sp>
        <p:nvSpPr>
          <p:cNvPr id="5" name="TextBox 4"/>
          <p:cNvSpPr txBox="1"/>
          <p:nvPr/>
        </p:nvSpPr>
        <p:spPr>
          <a:xfrm>
            <a:off x="395536" y="1988840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For likelihood function with a single parameter </a:t>
            </a:r>
            <a:r>
              <a:rPr lang="en-CA" i="1" smtClean="0"/>
              <a:t>a</a:t>
            </a:r>
            <a:r>
              <a:rPr lang="en-CA" smtClean="0"/>
              <a:t>, the negative reciprocal of the second-order derivative is </a:t>
            </a:r>
            <a:r>
              <a:rPr lang="en-CA" i="1" smtClean="0"/>
              <a:t>s</a:t>
            </a:r>
            <a:r>
              <a:rPr lang="en-CA" i="1" baseline="-25000" smtClean="0"/>
              <a:t>a</a:t>
            </a:r>
            <a:r>
              <a:rPr lang="en-CA" i="1" baseline="30000" smtClean="0"/>
              <a:t>2</a:t>
            </a:r>
            <a:r>
              <a:rPr lang="en-CA" smtClean="0"/>
              <a:t>.</a:t>
            </a:r>
          </a:p>
          <a:p>
            <a:endParaRPr lang="en-CA"/>
          </a:p>
          <a:p>
            <a:r>
              <a:rPr lang="en-CA" smtClean="0"/>
              <a:t>With two or more parameters (e.g., </a:t>
            </a:r>
            <a:r>
              <a:rPr lang="en-CA" i="1" smtClean="0"/>
              <a:t>a</a:t>
            </a:r>
            <a:r>
              <a:rPr lang="en-CA" smtClean="0"/>
              <a:t> and </a:t>
            </a:r>
            <a:r>
              <a:rPr lang="en-CA" i="1" smtClean="0"/>
              <a:t>b</a:t>
            </a:r>
            <a:r>
              <a:rPr lang="en-CA" smtClean="0"/>
              <a:t>), we need to have a matrix of second-order derivatives, e.g., </a:t>
            </a:r>
            <a:r>
              <a:rPr lang="en-CA" i="1" smtClean="0"/>
              <a:t>d</a:t>
            </a:r>
            <a:r>
              <a:rPr lang="en-CA" i="1" baseline="-25000" smtClean="0"/>
              <a:t>aa</a:t>
            </a:r>
            <a:r>
              <a:rPr lang="en-CA" i="1" smtClean="0"/>
              <a:t>, d</a:t>
            </a:r>
            <a:r>
              <a:rPr lang="en-CA" i="1" baseline="-25000" smtClean="0"/>
              <a:t>ab</a:t>
            </a:r>
            <a:r>
              <a:rPr lang="en-CA" i="1" smtClean="0"/>
              <a:t>, d</a:t>
            </a:r>
            <a:r>
              <a:rPr lang="en-CA" i="1" baseline="-25000" smtClean="0"/>
              <a:t>ba</a:t>
            </a:r>
            <a:r>
              <a:rPr lang="en-CA" i="1" smtClean="0"/>
              <a:t>, d</a:t>
            </a:r>
            <a:r>
              <a:rPr lang="en-CA" i="1" baseline="-25000" smtClean="0"/>
              <a:t>bb</a:t>
            </a:r>
            <a:r>
              <a:rPr lang="en-CA" smtClean="0"/>
              <a:t>.</a:t>
            </a:r>
          </a:p>
          <a:p>
            <a:endParaRPr lang="en-CA"/>
          </a:p>
          <a:p>
            <a:r>
              <a:rPr lang="en-CA" smtClean="0"/>
              <a:t>There are many ways to obtain second-order derivatives. In EXCEL, one can only take a brute-force approach</a:t>
            </a:r>
          </a:p>
          <a:p>
            <a:endParaRPr lang="en-CA"/>
          </a:p>
          <a:p>
            <a:r>
              <a:rPr lang="en-CA" smtClean="0"/>
              <a:t>(Demonstrate with GLM.xlsx)</a:t>
            </a:r>
          </a:p>
        </p:txBody>
      </p:sp>
    </p:spTree>
    <p:extLst>
      <p:ext uri="{BB962C8B-B14F-4D97-AF65-F5344CB8AC3E}">
        <p14:creationId xmlns:p14="http://schemas.microsoft.com/office/powerpoint/2010/main" val="237641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Still birth &amp; toxicity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12563" y="1045496"/>
            <a:ext cx="4392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311275"/>
            <a:r>
              <a:rPr lang="en-CA" sz="2000" smtClean="0"/>
              <a:t>N_sb</a:t>
            </a:r>
            <a:r>
              <a:rPr lang="en-CA" sz="2000"/>
              <a:t>	</a:t>
            </a:r>
            <a:r>
              <a:rPr lang="en-CA" sz="2000" smtClean="0"/>
              <a:t>N_fetus</a:t>
            </a:r>
            <a:r>
              <a:rPr lang="en-CA" sz="2000"/>
              <a:t>	Concentration</a:t>
            </a:r>
          </a:p>
          <a:p>
            <a:pPr defTabSz="1311275"/>
            <a:r>
              <a:rPr lang="en-CA" sz="2000"/>
              <a:t>15	297	0</a:t>
            </a:r>
          </a:p>
          <a:p>
            <a:pPr defTabSz="1311275"/>
            <a:r>
              <a:rPr lang="en-CA" sz="2000"/>
              <a:t>17	242	62.5</a:t>
            </a:r>
          </a:p>
          <a:p>
            <a:pPr defTabSz="1311275"/>
            <a:r>
              <a:rPr lang="en-CA" sz="2000"/>
              <a:t>22	312	125</a:t>
            </a:r>
          </a:p>
          <a:p>
            <a:pPr defTabSz="1311275"/>
            <a:r>
              <a:rPr lang="en-CA" sz="2000"/>
              <a:t>38	299	250</a:t>
            </a:r>
          </a:p>
          <a:p>
            <a:pPr defTabSz="1311275"/>
            <a:r>
              <a:rPr lang="en-CA" sz="2000"/>
              <a:t>144	285	</a:t>
            </a:r>
            <a:r>
              <a:rPr lang="en-CA" sz="2000" smtClean="0"/>
              <a:t>500</a:t>
            </a:r>
            <a:endParaRPr lang="en-CA" sz="2000"/>
          </a:p>
        </p:txBody>
      </p:sp>
      <p:sp>
        <p:nvSpPr>
          <p:cNvPr id="5" name="TextBox 4"/>
          <p:cNvSpPr txBox="1"/>
          <p:nvPr/>
        </p:nvSpPr>
        <p:spPr>
          <a:xfrm>
            <a:off x="107504" y="3105674"/>
            <a:ext cx="87129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md&lt;-read.table("clipboard",header=T)</a:t>
            </a:r>
          </a:p>
          <a:p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attach(md)</a:t>
            </a:r>
          </a:p>
          <a:p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N_good&lt;-N_fetus-N_sb</a:t>
            </a:r>
          </a:p>
          <a:p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Y&lt;-cbind(N_sb,N_good)</a:t>
            </a:r>
          </a:p>
          <a:p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fit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glm(Y~Concentration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, family=binomial)</a:t>
            </a:r>
          </a:p>
          <a:p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summary(fit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summary(fit)$coefficients[,1]</a:t>
            </a:r>
          </a:p>
          <a:p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summary(fit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)$coefficients[,2]</a:t>
            </a:r>
          </a:p>
          <a:p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# resid(fit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, type='response')*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fit$prior.weights</a:t>
            </a:r>
          </a:p>
          <a:p>
            <a:r>
              <a:rPr lang="en-CA" sz="1800">
                <a:latin typeface="Courier New" panose="02070309020205020404" pitchFamily="49" charset="0"/>
                <a:cs typeface="Courier New" panose="02070309020205020404" pitchFamily="49" charset="0"/>
              </a:rPr>
              <a:t>confint(fit) # 95% CI for the coefficients</a:t>
            </a:r>
          </a:p>
          <a:p>
            <a:r>
              <a:rPr lang="en-CA" sz="1800">
                <a:latin typeface="Courier New" panose="02070309020205020404" pitchFamily="49" charset="0"/>
                <a:cs typeface="Courier New" panose="02070309020205020404" pitchFamily="49" charset="0"/>
              </a:rPr>
              <a:t>predict(fit, type="response") # predicted </a:t>
            </a:r>
            <a:r>
              <a:rPr lang="en-CA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endParaRPr lang="en-CA" sz="18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7809" y="1240014"/>
            <a:ext cx="3861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mtClean="0"/>
              <a:t>Fit GLM in EXCEL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mtClean="0"/>
              <a:t>Compute null and residual deviance and perform LRT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mtClean="0"/>
              <a:t>Compute deviance residual</a:t>
            </a:r>
            <a:endParaRPr lang="en-US"/>
          </a:p>
        </p:txBody>
      </p:sp>
      <p:sp>
        <p:nvSpPr>
          <p:cNvPr id="7" name="Right Arrow 6"/>
          <p:cNvSpPr/>
          <p:nvPr/>
        </p:nvSpPr>
        <p:spPr bwMode="auto">
          <a:xfrm>
            <a:off x="3923928" y="1844824"/>
            <a:ext cx="864096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315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GLM vs conventional transformation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Take logistic regression for example (probit or logit transformation versus GLM</a:t>
            </a:r>
          </a:p>
          <a:p>
            <a:pPr marL="514350" indent="-514350">
              <a:buAutoNum type="arabicPeriod"/>
            </a:pPr>
            <a:r>
              <a:rPr lang="en-US" smtClean="0"/>
              <a:t>probit or logit transformation of p cannot handle proportions of 0 and 1, but GLM can.</a:t>
            </a:r>
          </a:p>
          <a:p>
            <a:pPr marL="514350" indent="-514350">
              <a:buAutoNum type="arabicPeriod"/>
            </a:pPr>
            <a:r>
              <a:rPr lang="en-US" smtClean="0"/>
              <a:t>using proportions obscure differences in sample size, i.e., 0.5 can be from 1/2 or from 100/200, but GLM incorporate the numbers in the likelihood function.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831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60648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Survival data </a:t>
            </a:r>
            <a:r>
              <a:rPr lang="en-CA" sz="2000" smtClean="0"/>
              <a:t>of the Titanic available in R: Titanic</a:t>
            </a:r>
          </a:p>
          <a:p>
            <a:endParaRPr lang="en-CA" sz="2000" smtClean="0"/>
          </a:p>
          <a:p>
            <a:r>
              <a:rPr lang="en-CA" sz="2000" smtClean="0"/>
              <a:t>Class Crew does not have Child category, so:</a:t>
            </a:r>
          </a:p>
          <a:p>
            <a:r>
              <a:rPr lang="en-CA" sz="2000" smtClean="0"/>
              <a:t>df = 2 for Class:Age, but df = 3 for Class:Sex</a:t>
            </a:r>
          </a:p>
          <a:p>
            <a:endParaRPr lang="en-CA" sz="2000"/>
          </a:p>
          <a:p>
            <a:r>
              <a:rPr lang="en-CA" sz="2000" smtClean="0"/>
              <a:t>df = 2 for 3-way interaction, e.g. if background is 1</a:t>
            </a:r>
            <a:r>
              <a:rPr lang="en-CA" sz="2000" baseline="30000" smtClean="0"/>
              <a:t>st</a:t>
            </a:r>
            <a:r>
              <a:rPr lang="en-CA" sz="2000" smtClean="0"/>
              <a:t>_Female_Adult, then 3-way differences include:</a:t>
            </a:r>
          </a:p>
          <a:p>
            <a:r>
              <a:rPr lang="en-CA" sz="2000" smtClean="0"/>
              <a:t>2</a:t>
            </a:r>
            <a:r>
              <a:rPr lang="en-CA" sz="2000" baseline="30000" smtClean="0"/>
              <a:t>nd</a:t>
            </a:r>
            <a:r>
              <a:rPr lang="en-CA" sz="2000" smtClean="0"/>
              <a:t>_male_child</a:t>
            </a:r>
          </a:p>
          <a:p>
            <a:r>
              <a:rPr lang="en-CA" sz="2000" smtClean="0"/>
              <a:t>3</a:t>
            </a:r>
            <a:r>
              <a:rPr lang="en-CA" sz="2000" baseline="30000" smtClean="0"/>
              <a:t>rd</a:t>
            </a:r>
            <a:r>
              <a:rPr lang="en-CA" sz="2000" smtClean="0"/>
              <a:t>_male_child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39952" y="2564904"/>
            <a:ext cx="40324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57250"/>
            <a:r>
              <a:rPr lang="en-CA" sz="1600" smtClean="0"/>
              <a:t>			Survive</a:t>
            </a:r>
          </a:p>
          <a:p>
            <a:pPr defTabSz="857250"/>
            <a:r>
              <a:rPr lang="en-CA" sz="1600" smtClean="0">
                <a:solidFill>
                  <a:srgbClr val="FF0000"/>
                </a:solidFill>
              </a:rPr>
              <a:t>Class</a:t>
            </a:r>
            <a:r>
              <a:rPr lang="en-CA" sz="1600">
                <a:solidFill>
                  <a:srgbClr val="FF0000"/>
                </a:solidFill>
              </a:rPr>
              <a:t>	Sex	Age	</a:t>
            </a:r>
            <a:r>
              <a:rPr lang="en-CA" sz="1600" smtClean="0">
                <a:solidFill>
                  <a:srgbClr val="FF0000"/>
                </a:solidFill>
              </a:rPr>
              <a:t>Yes</a:t>
            </a:r>
            <a:r>
              <a:rPr lang="en-CA" sz="1600">
                <a:solidFill>
                  <a:srgbClr val="FF0000"/>
                </a:solidFill>
              </a:rPr>
              <a:t>	</a:t>
            </a:r>
            <a:r>
              <a:rPr lang="en-CA" sz="1600" smtClean="0">
                <a:solidFill>
                  <a:srgbClr val="FF0000"/>
                </a:solidFill>
              </a:rPr>
              <a:t>No</a:t>
            </a:r>
            <a:endParaRPr lang="en-CA" sz="1600">
              <a:solidFill>
                <a:srgbClr val="FF0000"/>
              </a:solidFill>
            </a:endParaRPr>
          </a:p>
          <a:p>
            <a:pPr defTabSz="857250"/>
            <a:r>
              <a:rPr lang="en-CA" sz="1600">
                <a:solidFill>
                  <a:srgbClr val="FF0000"/>
                </a:solidFill>
              </a:rPr>
              <a:t>1st	Female	Adult	140	4</a:t>
            </a:r>
          </a:p>
          <a:p>
            <a:pPr defTabSz="857250"/>
            <a:r>
              <a:rPr lang="en-CA" sz="1600">
                <a:solidFill>
                  <a:srgbClr val="FF0000"/>
                </a:solidFill>
              </a:rPr>
              <a:t>1st	Female	Child	1	0</a:t>
            </a:r>
          </a:p>
          <a:p>
            <a:pPr defTabSz="857250"/>
            <a:r>
              <a:rPr lang="en-CA" sz="1600">
                <a:solidFill>
                  <a:srgbClr val="FF0000"/>
                </a:solidFill>
              </a:rPr>
              <a:t>1st	Male	Adult	57	118</a:t>
            </a:r>
          </a:p>
          <a:p>
            <a:pPr defTabSz="857250"/>
            <a:r>
              <a:rPr lang="en-CA" sz="1600">
                <a:solidFill>
                  <a:srgbClr val="FF0000"/>
                </a:solidFill>
              </a:rPr>
              <a:t>1st	Male	Child	5	0</a:t>
            </a:r>
          </a:p>
          <a:p>
            <a:pPr defTabSz="857250"/>
            <a:r>
              <a:rPr lang="en-CA" sz="1600">
                <a:solidFill>
                  <a:srgbClr val="FF0000"/>
                </a:solidFill>
              </a:rPr>
              <a:t>2nd	Female	Adult	80	13</a:t>
            </a:r>
          </a:p>
          <a:p>
            <a:pPr defTabSz="857250"/>
            <a:r>
              <a:rPr lang="en-CA" sz="1600">
                <a:solidFill>
                  <a:srgbClr val="FF0000"/>
                </a:solidFill>
              </a:rPr>
              <a:t>2nd	Female	Child	13	0</a:t>
            </a:r>
          </a:p>
          <a:p>
            <a:pPr defTabSz="857250"/>
            <a:r>
              <a:rPr lang="en-CA" sz="1600">
                <a:solidFill>
                  <a:srgbClr val="FF0000"/>
                </a:solidFill>
              </a:rPr>
              <a:t>2nd	Male	Adult	14	154</a:t>
            </a:r>
          </a:p>
          <a:p>
            <a:pPr defTabSz="857250"/>
            <a:r>
              <a:rPr lang="en-CA" sz="1600">
                <a:solidFill>
                  <a:srgbClr val="FF0000"/>
                </a:solidFill>
              </a:rPr>
              <a:t>2nd	Male	Child	11	0</a:t>
            </a:r>
          </a:p>
          <a:p>
            <a:pPr defTabSz="857250"/>
            <a:r>
              <a:rPr lang="en-CA" sz="1600">
                <a:solidFill>
                  <a:srgbClr val="FF0000"/>
                </a:solidFill>
              </a:rPr>
              <a:t>3rd	Female	Adult	76	89</a:t>
            </a:r>
          </a:p>
          <a:p>
            <a:pPr defTabSz="857250"/>
            <a:r>
              <a:rPr lang="en-CA" sz="1600">
                <a:solidFill>
                  <a:srgbClr val="FF0000"/>
                </a:solidFill>
              </a:rPr>
              <a:t>3rd	Female	Child	14	17</a:t>
            </a:r>
          </a:p>
          <a:p>
            <a:pPr defTabSz="857250"/>
            <a:r>
              <a:rPr lang="en-CA" sz="1600">
                <a:solidFill>
                  <a:srgbClr val="FF0000"/>
                </a:solidFill>
              </a:rPr>
              <a:t>3rd	Male	Adult	75	387</a:t>
            </a:r>
          </a:p>
          <a:p>
            <a:pPr defTabSz="857250"/>
            <a:r>
              <a:rPr lang="en-CA" sz="1600">
                <a:solidFill>
                  <a:srgbClr val="FF0000"/>
                </a:solidFill>
              </a:rPr>
              <a:t>3rd	Male	Child	13	35</a:t>
            </a:r>
          </a:p>
          <a:p>
            <a:pPr defTabSz="857250"/>
            <a:r>
              <a:rPr lang="en-CA" sz="1600">
                <a:solidFill>
                  <a:srgbClr val="FF0000"/>
                </a:solidFill>
              </a:rPr>
              <a:t>Crew	Female	Adult	20	3</a:t>
            </a:r>
          </a:p>
          <a:p>
            <a:pPr defTabSz="857250"/>
            <a:r>
              <a:rPr lang="en-CA" sz="1600">
                <a:solidFill>
                  <a:srgbClr val="FF0000"/>
                </a:solidFill>
              </a:rPr>
              <a:t>Crew	Male	Adult	192	</a:t>
            </a:r>
            <a:r>
              <a:rPr lang="en-CA" sz="1600" smtClean="0">
                <a:solidFill>
                  <a:srgbClr val="FF0000"/>
                </a:solidFill>
              </a:rPr>
              <a:t>670</a:t>
            </a:r>
            <a:endParaRPr lang="en-CA" sz="160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88563" y="4077072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Copy the red part and read the clipboard in R</a:t>
            </a:r>
            <a:endParaRPr lang="en-US"/>
          </a:p>
        </p:txBody>
      </p:sp>
      <p:sp>
        <p:nvSpPr>
          <p:cNvPr id="4" name="Right Arrow 3"/>
          <p:cNvSpPr/>
          <p:nvPr/>
        </p:nvSpPr>
        <p:spPr bwMode="auto">
          <a:xfrm>
            <a:off x="3707904" y="4580840"/>
            <a:ext cx="432048" cy="21631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39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Logistic regression: Survival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980728"/>
            <a:ext cx="89289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md&lt;-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read.table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Titanic.txt",header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=T)</a:t>
            </a:r>
          </a:p>
          <a:p>
            <a:r>
              <a:rPr lang="en-CA" sz="1400">
                <a:latin typeface="Courier New" panose="02070309020205020404" pitchFamily="49" charset="0"/>
                <a:cs typeface="Courier New" panose="02070309020205020404" pitchFamily="49" charset="0"/>
              </a:rPr>
              <a:t>attach(md</a:t>
            </a:r>
            <a:r>
              <a:rPr lang="en-CA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CA" sz="1400">
                <a:latin typeface="Courier New" panose="02070309020205020404" pitchFamily="49" charset="0"/>
                <a:cs typeface="Courier New" panose="02070309020205020404" pitchFamily="49" charset="0"/>
              </a:rPr>
              <a:t># fullModel &lt;-glm(Survived~Class*Sex*Age,family=binomial,weights=Freq)</a:t>
            </a:r>
          </a:p>
          <a:p>
            <a:r>
              <a:rPr lang="en-CA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Survived&lt;-cbind(Yes,No)</a:t>
            </a:r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fullModel </a:t>
            </a:r>
            <a:r>
              <a:rPr lang="en-CA" sz="140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CA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glm(Survived~Class*Sex*Age,family=binomial)</a:t>
            </a:r>
          </a:p>
          <a:p>
            <a:r>
              <a:rPr lang="en-CA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confint(fullModel) </a:t>
            </a:r>
            <a:r>
              <a:rPr lang="en-CA" sz="1400">
                <a:latin typeface="Courier New" panose="02070309020205020404" pitchFamily="49" charset="0"/>
                <a:cs typeface="Courier New" panose="02070309020205020404" pitchFamily="49" charset="0"/>
              </a:rPr>
              <a:t># 95% CI for the coefficients</a:t>
            </a:r>
          </a:p>
          <a:p>
            <a:r>
              <a:rPr lang="en-CA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predict(fullModel, </a:t>
            </a:r>
            <a:r>
              <a:rPr lang="en-CA" sz="1400">
                <a:latin typeface="Courier New" panose="02070309020205020404" pitchFamily="49" charset="0"/>
                <a:cs typeface="Courier New" panose="02070309020205020404" pitchFamily="49" charset="0"/>
              </a:rPr>
              <a:t>type="response") # predicted </a:t>
            </a:r>
            <a:r>
              <a:rPr lang="en-CA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p_survival values</a:t>
            </a:r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fit&lt;-step(fullModel,direction="both") </a:t>
            </a:r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will find the best model</a:t>
            </a:r>
          </a:p>
          <a:p>
            <a:r>
              <a:rPr lang="en-CA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summary(fit)</a:t>
            </a:r>
          </a:p>
          <a:p>
            <a:r>
              <a:rPr lang="en-CA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summary(fit)$</a:t>
            </a:r>
            <a:r>
              <a:rPr lang="en-CA" sz="1400">
                <a:latin typeface="Courier New" panose="02070309020205020404" pitchFamily="49" charset="0"/>
                <a:cs typeface="Courier New" panose="02070309020205020404" pitchFamily="49" charset="0"/>
              </a:rPr>
              <a:t>coefficients[,2</a:t>
            </a:r>
            <a:r>
              <a:rPr lang="en-CA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] # get SE</a:t>
            </a:r>
          </a:p>
          <a:p>
            <a:r>
              <a:rPr lang="en-CA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confint(fit) </a:t>
            </a:r>
            <a:r>
              <a:rPr lang="en-CA" sz="1400">
                <a:latin typeface="Courier New" panose="02070309020205020404" pitchFamily="49" charset="0"/>
                <a:cs typeface="Courier New" panose="02070309020205020404" pitchFamily="49" charset="0"/>
              </a:rPr>
              <a:t># 95% CI for the coefficients</a:t>
            </a:r>
          </a:p>
          <a:p>
            <a:r>
              <a:rPr lang="en-CA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nd&lt;-data.frame(md,Survival=predict(fit</a:t>
            </a:r>
            <a:r>
              <a:rPr lang="en-CA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CA" sz="1400">
                <a:latin typeface="Courier New" panose="02070309020205020404" pitchFamily="49" charset="0"/>
                <a:cs typeface="Courier New" panose="02070309020205020404" pitchFamily="49" charset="0"/>
              </a:rPr>
              <a:t>type="response</a:t>
            </a:r>
            <a:r>
              <a:rPr lang="en-CA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")) </a:t>
            </a:r>
            <a:r>
              <a:rPr lang="en-CA" sz="1400">
                <a:latin typeface="Courier New" panose="02070309020205020404" pitchFamily="49" charset="0"/>
                <a:cs typeface="Courier New" panose="02070309020205020404" pitchFamily="49" charset="0"/>
              </a:rPr>
              <a:t># predicted values</a:t>
            </a:r>
          </a:p>
          <a:p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Coefficients: (1 not defined because of singularities)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Estimate Std. Error z value 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(&gt;|z|)    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(Intercept)          3.55535    0.50709   7.011 2.36e-12 ***</a:t>
            </a:r>
          </a:p>
          <a:p>
            <a:r>
              <a:rPr lang="en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Class2nd            -1.73827    0.58870  -2.953  0.00315 ** </a:t>
            </a:r>
          </a:p>
          <a:p>
            <a:r>
              <a:rPr lang="en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Class3rd            -3.77275    0.52878  -7.135 9.69e-13 ***</a:t>
            </a:r>
          </a:p>
          <a:p>
            <a:r>
              <a:rPr lang="en-CA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ClassCrew</a:t>
            </a:r>
            <a:r>
              <a:rPr lang="en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-1.65823    0.80030  -2.072  0.03826 *  </a:t>
            </a:r>
          </a:p>
          <a:p>
            <a:r>
              <a:rPr lang="en-CA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SexMale</a:t>
            </a:r>
            <a:r>
              <a:rPr lang="en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-4.28298    0.53213  -8.049 8.36e-16 ***</a:t>
            </a:r>
          </a:p>
          <a:p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AgeChild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15.28493  392.50617   0.039  0.96894    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Class2nd:SexMale     0.06801    0.67120   0.101  0.91929    </a:t>
            </a:r>
          </a:p>
          <a:p>
            <a:r>
              <a:rPr lang="en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Class3rd:SexMale     2.89768    0.56364   5.141 2.73e-07 ***</a:t>
            </a:r>
          </a:p>
          <a:p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ClassCrew:SexMale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1.13608    0.82048   1.385  0.16616    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Class2nd:AgeChild    2.19967  520.81278   0.004  0.99663    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Class3rd:AgeChild  -14.94702  392.50626  -0.038  0.96962 </a:t>
            </a:r>
          </a:p>
        </p:txBody>
      </p:sp>
    </p:spTree>
    <p:extLst>
      <p:ext uri="{BB962C8B-B14F-4D97-AF65-F5344CB8AC3E}">
        <p14:creationId xmlns:p14="http://schemas.microsoft.com/office/powerpoint/2010/main" val="424759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Predicted survival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sp>
        <p:nvSpPr>
          <p:cNvPr id="4" name="Rectangle 3"/>
          <p:cNvSpPr/>
          <p:nvPr/>
        </p:nvSpPr>
        <p:spPr>
          <a:xfrm>
            <a:off x="935088" y="1484784"/>
            <a:ext cx="752311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&gt; nd&lt;-data.frame(md,Survival=predict(fit, type="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response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  <a:endParaRPr 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&gt; nd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  Class    Sex   Age Yes  No   Survival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1    1st Female Adult 140   4 0.97222222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2    1st Female Child   1   0 1.00000000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3    1st   Male Adult  57 118 0.32571429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4    1st   Male Child   5   0 1.00000000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5    2nd Female Adult  80  13 0.86021505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6    2nd Female Child  13   0 1.00000000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7    2nd   Male Adult  14 154 0.08333333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8    2nd   Male Child  11   0 1.00000000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9    3rd Female Adult  76  89 0.44586174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10   3rd Female Child  14  17 0.53009073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11   3rd   Male Adult  75 387 0.16760349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12   3rd   Male Child  13  35 0.22014973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13  Crew Female Adult  20   3 0.86956522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14  Crew   Male Adult 192 670 0.22273782</a:t>
            </a:r>
          </a:p>
        </p:txBody>
      </p:sp>
    </p:spTree>
    <p:extLst>
      <p:ext uri="{BB962C8B-B14F-4D97-AF65-F5344CB8AC3E}">
        <p14:creationId xmlns:p14="http://schemas.microsoft.com/office/powerpoint/2010/main" val="383996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Ex1: Spaceship launch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Jan. 28, 1986, the tenth flight of Space Shuttle Challenger (OV-99): failure at 73 seconds into its flight, killing all seven crew members. The spacecraft disintegrated over the Atlantic Ocean, off the coast of Cape Canaveral, Florida, at 11:39 EST, due to failure of an O-ring seal.</a:t>
            </a:r>
          </a:p>
          <a:p>
            <a:r>
              <a:rPr lang="en-CA" smtClean="0"/>
              <a:t>Forecasts for January 28 predicted an unusually cold morning, with temperatures close to −1 °C (30 °F), the minimum temperature permitted for launch.</a:t>
            </a:r>
          </a:p>
          <a:p>
            <a:r>
              <a:rPr lang="en-CA" smtClean="0"/>
              <a:t>Relationship between O-ring failure and temperature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230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Data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990600"/>
            <a:ext cx="7278960" cy="5410200"/>
          </a:xfrm>
        </p:spPr>
        <p:txBody>
          <a:bodyPr>
            <a:normAutofit fontScale="85000" lnSpcReduction="10000"/>
          </a:bodyPr>
          <a:lstStyle/>
          <a:p>
            <a:r>
              <a:rPr lang="en-CA" smtClean="0"/>
              <a:t>In the past 24 launches, the failure of at least one O-ring is recorded (1: failure, 0: success) with temperature in Fahrenheit.</a:t>
            </a:r>
          </a:p>
          <a:p>
            <a:r>
              <a:rPr lang="en-CA" smtClean="0"/>
              <a:t>Objective: What is probability of failure (p) at a given temperature (T)? Such a relationship should allow us to predict p given T and decide whether we should take the chance or not.</a:t>
            </a:r>
          </a:p>
          <a:p>
            <a:r>
              <a:rPr lang="en-CA" smtClean="0"/>
              <a:t>This is a problem for logistic regression which is a special case of generalized linear model.</a:t>
            </a:r>
          </a:p>
          <a:p>
            <a:r>
              <a:rPr lang="en-CA" smtClean="0"/>
              <a:t>However, we can quickly demonstrate the relationship between T and p by observing that the mean T is 64.4 for failure and 72.2 for sucess, which differ significantly (p = 0.0156, two-tailed). Thus, low temperature is associated with O-ring failure.</a:t>
            </a:r>
          </a:p>
          <a:p>
            <a:r>
              <a:rPr lang="en-CA" smtClean="0"/>
              <a:t>However, what is the probability of failure at 30°F?</a:t>
            </a:r>
          </a:p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596336" y="1025098"/>
            <a:ext cx="14401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CA" sz="1400" smtClean="0"/>
              <a:t>LaunchT	Failure</a:t>
            </a:r>
            <a:endParaRPr lang="en-CA" sz="1400"/>
          </a:p>
          <a:p>
            <a:r>
              <a:rPr lang="en-CA" sz="1400"/>
              <a:t>53	1</a:t>
            </a:r>
          </a:p>
          <a:p>
            <a:r>
              <a:rPr lang="en-CA" sz="1400"/>
              <a:t>56	1</a:t>
            </a:r>
          </a:p>
          <a:p>
            <a:r>
              <a:rPr lang="en-CA" sz="1400"/>
              <a:t>57	1</a:t>
            </a:r>
          </a:p>
          <a:p>
            <a:r>
              <a:rPr lang="en-CA" sz="1400"/>
              <a:t>63	0</a:t>
            </a:r>
          </a:p>
          <a:p>
            <a:r>
              <a:rPr lang="en-CA" sz="1400"/>
              <a:t>66	0</a:t>
            </a:r>
          </a:p>
          <a:p>
            <a:r>
              <a:rPr lang="en-CA" sz="1400"/>
              <a:t>67	0</a:t>
            </a:r>
          </a:p>
          <a:p>
            <a:r>
              <a:rPr lang="en-CA" sz="1400"/>
              <a:t>67	0</a:t>
            </a:r>
          </a:p>
          <a:p>
            <a:r>
              <a:rPr lang="en-CA" sz="1400"/>
              <a:t>67	0</a:t>
            </a:r>
          </a:p>
          <a:p>
            <a:r>
              <a:rPr lang="en-CA" sz="1400"/>
              <a:t>68	0</a:t>
            </a:r>
          </a:p>
          <a:p>
            <a:r>
              <a:rPr lang="en-CA" sz="1400"/>
              <a:t>69	0</a:t>
            </a:r>
          </a:p>
          <a:p>
            <a:r>
              <a:rPr lang="en-CA" sz="1400"/>
              <a:t>70	0</a:t>
            </a:r>
          </a:p>
          <a:p>
            <a:r>
              <a:rPr lang="en-CA" sz="1400"/>
              <a:t>70	1</a:t>
            </a:r>
          </a:p>
          <a:p>
            <a:r>
              <a:rPr lang="en-CA" sz="1400"/>
              <a:t>70	1</a:t>
            </a:r>
          </a:p>
          <a:p>
            <a:r>
              <a:rPr lang="en-CA" sz="1400"/>
              <a:t>70	1</a:t>
            </a:r>
          </a:p>
          <a:p>
            <a:r>
              <a:rPr lang="en-CA" sz="1400"/>
              <a:t>72	0</a:t>
            </a:r>
          </a:p>
          <a:p>
            <a:r>
              <a:rPr lang="en-CA" sz="1400"/>
              <a:t>73	0</a:t>
            </a:r>
          </a:p>
          <a:p>
            <a:r>
              <a:rPr lang="en-CA" sz="1400"/>
              <a:t>75	0</a:t>
            </a:r>
          </a:p>
          <a:p>
            <a:r>
              <a:rPr lang="en-CA" sz="1400"/>
              <a:t>75	1</a:t>
            </a:r>
          </a:p>
          <a:p>
            <a:r>
              <a:rPr lang="en-CA" sz="1400"/>
              <a:t>76	0</a:t>
            </a:r>
          </a:p>
          <a:p>
            <a:r>
              <a:rPr lang="en-CA" sz="1400"/>
              <a:t>76	0</a:t>
            </a:r>
          </a:p>
          <a:p>
            <a:r>
              <a:rPr lang="en-CA" sz="1400"/>
              <a:t>78	0</a:t>
            </a:r>
          </a:p>
          <a:p>
            <a:r>
              <a:rPr lang="en-CA" sz="1400"/>
              <a:t>79	0</a:t>
            </a:r>
          </a:p>
          <a:p>
            <a:r>
              <a:rPr lang="en-CA" sz="1400"/>
              <a:t>80	0</a:t>
            </a:r>
          </a:p>
          <a:p>
            <a:r>
              <a:rPr lang="en-CA" sz="1400"/>
              <a:t>81	</a:t>
            </a:r>
            <a:r>
              <a:rPr lang="en-CA" sz="1400" smtClean="0"/>
              <a:t>0</a:t>
            </a:r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1264400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Logistic regression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mtClean="0"/>
              <a:t>p: probability of failure</a:t>
            </a:r>
          </a:p>
          <a:p>
            <a:r>
              <a:rPr lang="en-CA" smtClean="0"/>
              <a:t>logit: ln(p/q), where q = 1-p</a:t>
            </a:r>
          </a:p>
          <a:p>
            <a:r>
              <a:rPr lang="en-CA" smtClean="0"/>
              <a:t>linear model specifying the relationship between p and T: ln(p/q) = </a:t>
            </a:r>
            <a:r>
              <a:rPr lang="en-CA" i="1" smtClean="0"/>
              <a:t>a</a:t>
            </a:r>
            <a:r>
              <a:rPr lang="en-CA" smtClean="0"/>
              <a:t>+</a:t>
            </a:r>
            <a:r>
              <a:rPr lang="en-CA" i="1" smtClean="0"/>
              <a:t>b</a:t>
            </a:r>
            <a:r>
              <a:rPr lang="en-CA" smtClean="0"/>
              <a:t>*T, i.e., p is a function of T with parameters </a:t>
            </a:r>
            <a:r>
              <a:rPr lang="en-CA" i="1" smtClean="0"/>
              <a:t>a</a:t>
            </a:r>
            <a:r>
              <a:rPr lang="en-CA" smtClean="0"/>
              <a:t> and </a:t>
            </a:r>
            <a:r>
              <a:rPr lang="en-CA" i="1" smtClean="0"/>
              <a:t>b</a:t>
            </a:r>
          </a:p>
          <a:p>
            <a:r>
              <a:rPr lang="en-CA" smtClean="0"/>
              <a:t>How to obtain the best estimate of </a:t>
            </a:r>
            <a:r>
              <a:rPr lang="en-CA" i="1" smtClean="0"/>
              <a:t>a</a:t>
            </a:r>
            <a:r>
              <a:rPr lang="en-CA" smtClean="0"/>
              <a:t> and </a:t>
            </a:r>
            <a:r>
              <a:rPr lang="en-CA" i="1" smtClean="0"/>
              <a:t>b</a:t>
            </a:r>
            <a:r>
              <a:rPr lang="en-CA" smtClean="0"/>
              <a:t>?</a:t>
            </a:r>
          </a:p>
          <a:p>
            <a:r>
              <a:rPr lang="en-CA" smtClean="0"/>
              <a:t>There are various approaches to estimate </a:t>
            </a:r>
            <a:r>
              <a:rPr lang="en-CA" i="1" smtClean="0"/>
              <a:t>a</a:t>
            </a:r>
            <a:r>
              <a:rPr lang="en-CA" smtClean="0"/>
              <a:t> and </a:t>
            </a:r>
            <a:r>
              <a:rPr lang="en-CA" i="1" smtClean="0"/>
              <a:t>b</a:t>
            </a:r>
            <a:r>
              <a:rPr lang="en-CA" smtClean="0"/>
              <a:t>:</a:t>
            </a:r>
          </a:p>
          <a:p>
            <a:r>
              <a:rPr lang="en-CA" smtClean="0"/>
              <a:t>The simplest is just to guess:</a:t>
            </a:r>
          </a:p>
          <a:p>
            <a:pPr lvl="1"/>
            <a:r>
              <a:rPr lang="en-CA" smtClean="0"/>
              <a:t>Failure is less likely in high temperature, i.e., p decreases with increasing T, so </a:t>
            </a:r>
            <a:r>
              <a:rPr lang="en-CA" i="1" smtClean="0"/>
              <a:t>b</a:t>
            </a:r>
            <a:r>
              <a:rPr lang="en-CA" smtClean="0"/>
              <a:t> should be negative. </a:t>
            </a:r>
          </a:p>
          <a:p>
            <a:pPr lvl="1"/>
            <a:r>
              <a:rPr lang="en-CA" smtClean="0"/>
              <a:t>If T = 0, then p must be close to one (O-rign is not designed to work under such low temperature), so ln(p/q) must be very large, i.e., </a:t>
            </a:r>
            <a:r>
              <a:rPr lang="en-CA" i="1" smtClean="0"/>
              <a:t>a</a:t>
            </a:r>
            <a:r>
              <a:rPr lang="en-CA" smtClean="0"/>
              <a:t> &gt;&gt;0. </a:t>
            </a:r>
          </a:p>
        </p:txBody>
      </p:sp>
    </p:spTree>
    <p:extLst>
      <p:ext uri="{BB962C8B-B14F-4D97-AF65-F5344CB8AC3E}">
        <p14:creationId xmlns:p14="http://schemas.microsoft.com/office/powerpoint/2010/main" val="221456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Consequences of various guesses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932040" y="3905815"/>
            <a:ext cx="38759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smtClean="0"/>
              <a:t>Who has the best guess?</a:t>
            </a:r>
          </a:p>
          <a:p>
            <a:endParaRPr lang="en-CA" sz="2000"/>
          </a:p>
          <a:p>
            <a:r>
              <a:rPr lang="en-CA" sz="2000" smtClean="0"/>
              <a:t>Model and parameter estimation</a:t>
            </a:r>
          </a:p>
          <a:p>
            <a:endParaRPr lang="en-CA" sz="2000"/>
          </a:p>
          <a:p>
            <a:r>
              <a:rPr lang="en-CA" sz="2000" smtClean="0"/>
              <a:t>We want to find </a:t>
            </a:r>
            <a:r>
              <a:rPr lang="en-CA" sz="2000" i="1" smtClean="0"/>
              <a:t>a</a:t>
            </a:r>
            <a:r>
              <a:rPr lang="en-CA" sz="2000" smtClean="0"/>
              <a:t> and </a:t>
            </a:r>
            <a:r>
              <a:rPr lang="en-CA" sz="2000" i="1" smtClean="0"/>
              <a:t>b</a:t>
            </a:r>
            <a:r>
              <a:rPr lang="en-CA" sz="2000" smtClean="0"/>
              <a:t> that maximizes the likelihood or log-likelihood (lnL)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426224" y="1124744"/>
            <a:ext cx="4415580" cy="2653020"/>
            <a:chOff x="4426224" y="1124744"/>
            <a:chExt cx="4415580" cy="265302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26224" y="1124744"/>
              <a:ext cx="4415580" cy="265302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220072" y="1484784"/>
              <a:ext cx="87800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CA" sz="1200" i="1" smtClean="0"/>
                <a:t>a</a:t>
              </a:r>
              <a:r>
                <a:rPr lang="en-CA" sz="1200" smtClean="0"/>
                <a:t>=10.875</a:t>
              </a:r>
            </a:p>
            <a:p>
              <a:r>
                <a:rPr lang="en-CA" sz="1200" i="1" smtClean="0"/>
                <a:t>b</a:t>
              </a:r>
              <a:r>
                <a:rPr lang="en-CA" sz="1200" smtClean="0"/>
                <a:t>=-0.171</a:t>
              </a:r>
              <a:endParaRPr lang="en-US" sz="120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9824" y="1124744"/>
            <a:ext cx="4406400" cy="2653020"/>
            <a:chOff x="19824" y="1124744"/>
            <a:chExt cx="4406400" cy="265302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824" y="1124744"/>
              <a:ext cx="4406400" cy="265302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853384" y="1682939"/>
              <a:ext cx="83829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CA" sz="1200" i="1" smtClean="0"/>
                <a:t>a</a:t>
              </a:r>
              <a:r>
                <a:rPr lang="en-CA" sz="1200" smtClean="0"/>
                <a:t>=7</a:t>
              </a:r>
            </a:p>
            <a:p>
              <a:r>
                <a:rPr lang="en-CA" sz="1200" i="1" smtClean="0"/>
                <a:t>b</a:t>
              </a:r>
              <a:r>
                <a:rPr lang="en-CA" sz="1200" smtClean="0"/>
                <a:t>=-0.12</a:t>
              </a:r>
              <a:endParaRPr lang="en-US" sz="120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824" y="3657600"/>
            <a:ext cx="4562475" cy="2743200"/>
            <a:chOff x="19824" y="3657600"/>
            <a:chExt cx="4562475" cy="27432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824" y="3657600"/>
              <a:ext cx="4562475" cy="27432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853384" y="4206667"/>
              <a:ext cx="83829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CA" sz="1200" i="1" smtClean="0"/>
                <a:t>a</a:t>
              </a:r>
              <a:r>
                <a:rPr lang="en-CA" sz="1200" smtClean="0"/>
                <a:t>=10</a:t>
              </a:r>
            </a:p>
            <a:p>
              <a:r>
                <a:rPr lang="en-CA" sz="1200" i="1" smtClean="0"/>
                <a:t>b</a:t>
              </a:r>
              <a:r>
                <a:rPr lang="en-CA" sz="1200" smtClean="0"/>
                <a:t>=-0.1</a:t>
              </a:r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546420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The likelihood method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930621"/>
              </p:ext>
            </p:extLst>
          </p:nvPr>
        </p:nvGraphicFramePr>
        <p:xfrm>
          <a:off x="6300192" y="1228725"/>
          <a:ext cx="2438400" cy="517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1" name="Worksheet" r:id="rId3" imgW="2438400" imgH="5172262" progId="Excel.Sheet.12">
                  <p:embed/>
                </p:oleObj>
              </mc:Choice>
              <mc:Fallback>
                <p:oleObj name="Worksheet" r:id="rId3" imgW="2438400" imgH="517226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00192" y="1228725"/>
                        <a:ext cx="2438400" cy="517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9600" y="1228090"/>
                <a:ext cx="3005503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⸪</m:t>
                          </m:r>
                          <m:r>
                            <a:rPr lang="en-CA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CA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𝑏𝑇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228090"/>
                <a:ext cx="3005503" cy="8298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8040" y="2336063"/>
                <a:ext cx="2221057" cy="7549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𝑏𝑇</m:t>
                              </m:r>
                            </m:sup>
                          </m:sSup>
                        </m:num>
                        <m:den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𝑏𝑇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40" y="2336063"/>
                <a:ext cx="2221057" cy="75495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 bwMode="auto">
          <a:xfrm>
            <a:off x="3275856" y="2636912"/>
            <a:ext cx="720080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7944" y="2535287"/>
            <a:ext cx="869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E(p)</a:t>
            </a:r>
            <a:endParaRPr lang="en-US"/>
          </a:p>
        </p:txBody>
      </p:sp>
      <p:sp>
        <p:nvSpPr>
          <p:cNvPr id="10" name="Right Arrow 9"/>
          <p:cNvSpPr/>
          <p:nvPr/>
        </p:nvSpPr>
        <p:spPr bwMode="auto">
          <a:xfrm>
            <a:off x="4898680" y="2622103"/>
            <a:ext cx="720080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040" y="4515074"/>
            <a:ext cx="5168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To find </a:t>
            </a:r>
            <a:r>
              <a:rPr lang="en-CA" i="1" smtClean="0"/>
              <a:t>a </a:t>
            </a:r>
            <a:r>
              <a:rPr lang="en-CA" smtClean="0"/>
              <a:t>and </a:t>
            </a:r>
            <a:r>
              <a:rPr lang="en-CA" i="1" smtClean="0"/>
              <a:t>b </a:t>
            </a:r>
            <a:r>
              <a:rPr lang="en-CA" smtClean="0"/>
              <a:t>that maximizes lnL, double-click the EXCEL insert, copy/paste to an EXCEL sheet and use SOLVER to solve for </a:t>
            </a:r>
            <a:r>
              <a:rPr lang="en-CA" i="1" smtClean="0"/>
              <a:t>a</a:t>
            </a:r>
            <a:r>
              <a:rPr lang="en-CA" smtClean="0"/>
              <a:t> and </a:t>
            </a:r>
            <a:r>
              <a:rPr lang="en-CA" i="1" smtClean="0"/>
              <a:t>b</a:t>
            </a:r>
            <a:r>
              <a:rPr lang="en-CA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Analytically: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2903" y="1085782"/>
                <a:ext cx="2474909" cy="10382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CA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  <m:e>
                          <m:sSub>
                            <m:sSub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3" y="1085782"/>
                <a:ext cx="2474909" cy="10382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91680" y="1086600"/>
                <a:ext cx="4042914" cy="10382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𝑙𝑛𝐿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CA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086600"/>
                <a:ext cx="4042914" cy="10382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79512" y="4657532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smtClean="0"/>
              <a:t>Take partial derivatives of lnL with respect to </a:t>
            </a:r>
            <a:r>
              <a:rPr lang="en-CA" sz="2000" i="1" smtClean="0"/>
              <a:t>a </a:t>
            </a:r>
            <a:r>
              <a:rPr lang="en-CA" sz="2000" smtClean="0"/>
              <a:t>and </a:t>
            </a:r>
            <a:r>
              <a:rPr lang="en-CA" sz="2000" i="1" smtClean="0"/>
              <a:t>b</a:t>
            </a:r>
            <a:r>
              <a:rPr lang="en-CA" sz="2000" smtClean="0"/>
              <a:t>, set the two partial derivatives to 0 and solve the two simultaneous equations for </a:t>
            </a:r>
            <a:r>
              <a:rPr lang="en-CA" sz="2000" i="1" smtClean="0"/>
              <a:t>a </a:t>
            </a:r>
            <a:r>
              <a:rPr lang="en-CA" sz="2000" smtClean="0"/>
              <a:t>and </a:t>
            </a:r>
            <a:r>
              <a:rPr lang="en-CA" sz="2000" i="1" smtClean="0"/>
              <a:t>b.</a:t>
            </a:r>
            <a:endParaRPr lang="en-US" sz="200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048805"/>
              </p:ext>
            </p:extLst>
          </p:nvPr>
        </p:nvGraphicFramePr>
        <p:xfrm>
          <a:off x="6300192" y="1228725"/>
          <a:ext cx="2438400" cy="517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Worksheet" r:id="rId5" imgW="2438400" imgH="5172262" progId="Excel.Sheet.12">
                  <p:embed/>
                </p:oleObj>
              </mc:Choice>
              <mc:Fallback>
                <p:oleObj name="Worksheet" r:id="rId5" imgW="2438400" imgH="517226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00192" y="1228725"/>
                        <a:ext cx="2438400" cy="517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86355" y="2492896"/>
                <a:ext cx="4783169" cy="1664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CA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  <m: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sSub>
                                          <m:sSubPr>
                                            <m:ctrlPr>
                                              <a:rPr lang="en-CA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CA" i="1">
                                                <a:latin typeface="Cambria Math" panose="02040503050406030204" pitchFamily="18" charset="0"/>
                                              </a:rPr>
                                              <m:t>𝑇</m:t>
                                            </m:r>
                                          </m:e>
                                          <m:sub>
                                            <m:r>
                                              <a:rPr lang="en-CA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num>
                                  <m:den>
                                    <m:r>
                                      <a:rPr lang="en-CA" i="1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sSup>
                                      <m:sSupPr>
                                        <m:ctrlP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  <m: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sSub>
                                          <m:sSubPr>
                                            <m:ctrlPr>
                                              <a:rPr lang="en-CA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CA" i="1">
                                                <a:latin typeface="Cambria Math" panose="02040503050406030204" pitchFamily="18" charset="0"/>
                                              </a:rPr>
                                              <m:t>𝑇</m:t>
                                            </m:r>
                                          </m:e>
                                          <m:sub>
                                            <m:r>
                                              <a:rPr lang="en-CA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den>
                                </m:f>
                                <m:r>
                                  <m:rPr>
                                    <m:nor/>
                                  </m:rPr>
                                  <a:rPr lang="en-CA" b="0" i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CA" b="0" i="0" smtClean="0"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m:rPr>
                                    <m:nor/>
                                  </m:rPr>
                                  <a:rPr lang="en-CA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CA" b="0" i="0" smtClean="0"/>
                                  <m:t>Failure</m:t>
                                </m:r>
                                <m:r>
                                  <m:rPr>
                                    <m:nor/>
                                  </m:rPr>
                                  <a:rPr lang="en-US"/>
                                  <m:t> =1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CA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  <m: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sSub>
                                          <m:sSubPr>
                                            <m:ctrlPr>
                                              <a:rPr lang="en-CA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CA" i="1">
                                                <a:latin typeface="Cambria Math" panose="02040503050406030204" pitchFamily="18" charset="0"/>
                                              </a:rPr>
                                              <m:t>𝑇</m:t>
                                            </m:r>
                                          </m:e>
                                          <m:sub>
                                            <m:r>
                                              <a:rPr lang="en-CA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num>
                                  <m:den>
                                    <m:r>
                                      <a:rPr lang="en-CA" i="1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sSup>
                                      <m:sSupPr>
                                        <m:ctrlP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  <m: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sSub>
                                          <m:sSubPr>
                                            <m:ctrlPr>
                                              <a:rPr lang="en-CA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CA" i="1">
                                                <a:latin typeface="Cambria Math" panose="02040503050406030204" pitchFamily="18" charset="0"/>
                                              </a:rPr>
                                              <m:t>𝑇</m:t>
                                            </m:r>
                                          </m:e>
                                          <m:sub>
                                            <m:r>
                                              <a:rPr lang="en-CA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den>
                                </m:f>
                                <m:r>
                                  <m:rPr>
                                    <m:nor/>
                                  </m:rPr>
                                  <a:rPr lang="en-US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CA" b="0" i="0" smtClean="0"/>
                                  <m:t>for</m:t>
                                </m:r>
                                <m:r>
                                  <m:rPr>
                                    <m:nor/>
                                  </m:rPr>
                                  <a:rPr lang="en-CA" b="0" i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CA" b="0" i="0" smtClean="0"/>
                                  <m:t>Failure</m:t>
                                </m:r>
                                <m:r>
                                  <m:rPr>
                                    <m:nor/>
                                  </m:rPr>
                                  <a:rPr lang="en-US"/>
                                  <m:t> =</m:t>
                                </m:r>
                                <m:r>
                                  <m:rPr>
                                    <m:nor/>
                                  </m:rPr>
                                  <a:rPr lang="en-CA" b="0" i="0" smtClean="0"/>
                                  <m:t>0</m:t>
                                </m:r>
                                <m:r>
                                  <m:rPr>
                                    <m:nor/>
                                  </m:rPr>
                                  <a:rPr lang="en-US"/>
                                  <m:t>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55" y="2492896"/>
                <a:ext cx="4783169" cy="166481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327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Or use R: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512" y="1412776"/>
            <a:ext cx="8784976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md &lt;- read.table("clipboard",header=T)</a:t>
            </a:r>
          </a:p>
          <a:p>
            <a:r>
              <a:rPr lang="en-CA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fit &lt;- glm(Failure~LaunchT,binomial,data=md)</a:t>
            </a:r>
          </a:p>
          <a:p>
            <a:r>
              <a:rPr lang="en-CA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summary(fit)</a:t>
            </a:r>
          </a:p>
          <a:p>
            <a:r>
              <a:rPr lang="en-CA" sz="1800">
                <a:latin typeface="Courier New" panose="02070309020205020404" pitchFamily="49" charset="0"/>
                <a:cs typeface="Courier New" panose="02070309020205020404" pitchFamily="49" charset="0"/>
              </a:rPr>
              <a:t>summary(fit)$coefficients[,2</a:t>
            </a:r>
            <a:r>
              <a:rPr lang="en-CA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] # get s_a and s_b</a:t>
            </a:r>
          </a:p>
          <a:p>
            <a:r>
              <a:rPr lang="en-CA" sz="1800">
                <a:latin typeface="Courier New" panose="02070309020205020404" pitchFamily="49" charset="0"/>
                <a:cs typeface="Courier New" panose="02070309020205020404" pitchFamily="49" charset="0"/>
              </a:rPr>
              <a:t>confint(fit) # 95% CI for the coefficients</a:t>
            </a:r>
          </a:p>
          <a:p>
            <a:r>
              <a:rPr lang="en-CA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predict(fit</a:t>
            </a:r>
            <a:r>
              <a:rPr lang="en-CA" sz="1800">
                <a:latin typeface="Courier New" panose="02070309020205020404" pitchFamily="49" charset="0"/>
                <a:cs typeface="Courier New" panose="02070309020205020404" pitchFamily="49" charset="0"/>
              </a:rPr>
              <a:t>, type="response") # predicted values</a:t>
            </a:r>
          </a:p>
          <a:p>
            <a:endParaRPr lang="en-US" sz="1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Call:</a:t>
            </a:r>
          </a:p>
          <a:p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glm(formula = Failure ~ LaunchT, family = binomial, data = md)</a:t>
            </a:r>
          </a:p>
          <a:p>
            <a:endParaRPr lang="en-US" sz="1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Deviance Residuals: </a:t>
            </a:r>
          </a:p>
          <a:p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Min       1Q   Median       3Q      Max  </a:t>
            </a:r>
          </a:p>
          <a:p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-1.2125  -0.8253  -0.4706   0.5907   2.0512  </a:t>
            </a:r>
          </a:p>
          <a:p>
            <a:endParaRPr lang="en-US" sz="1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Coefficients:</a:t>
            </a:r>
          </a:p>
          <a:p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Estimate Std. Error z value Pr(&gt;|z|)  </a:t>
            </a:r>
          </a:p>
          <a:p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(Intercept) 10.87535    5.70291   1.907   0.0565 .</a:t>
            </a:r>
          </a:p>
          <a:p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LaunchT     -0.17132    0.08344  -2.053   0.0400 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98072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Copy the first two columns of data (LaunchT and Failure)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Fitted curve and extrapolated p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192" y="1922971"/>
            <a:ext cx="7930348" cy="47747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07704" y="1077888"/>
                <a:ext cx="6038704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CA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𝑏𝑇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=10.87542−0.17132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1077888"/>
                <a:ext cx="6038704" cy="8298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423441"/>
      </p:ext>
    </p:extLst>
  </p:cSld>
  <p:clrMapOvr>
    <a:masterClrMapping/>
  </p:clrMapOvr>
</p:sld>
</file>

<file path=ppt/theme/theme1.xml><?xml version="1.0" encoding="utf-8"?>
<a:theme xmlns:a="http://schemas.openxmlformats.org/drawingml/2006/main" name="Mine">
  <a:themeElements>
    <a:clrScheme name="Mi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in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i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Designs\Mine.pot</Template>
  <TotalTime>15011</TotalTime>
  <Words>1295</Words>
  <Application>Microsoft Office PowerPoint</Application>
  <PresentationFormat>On-screen Show (4:3)</PresentationFormat>
  <Paragraphs>210</Paragraphs>
  <Slides>15</Slides>
  <Notes>2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Cambria Math</vt:lpstr>
      <vt:lpstr>Courier New</vt:lpstr>
      <vt:lpstr>Symbol</vt:lpstr>
      <vt:lpstr>Times New Roman</vt:lpstr>
      <vt:lpstr>Mine</vt:lpstr>
      <vt:lpstr>Worksheet</vt:lpstr>
      <vt:lpstr>Generalized Linear Models</vt:lpstr>
      <vt:lpstr>Ex1: Spaceship launch</vt:lpstr>
      <vt:lpstr>Data</vt:lpstr>
      <vt:lpstr>Logistic regression</vt:lpstr>
      <vt:lpstr>Consequences of various guesses</vt:lpstr>
      <vt:lpstr>The likelihood method</vt:lpstr>
      <vt:lpstr>Analytically:</vt:lpstr>
      <vt:lpstr>Or use R:</vt:lpstr>
      <vt:lpstr>Fitted curve and extrapolated p</vt:lpstr>
      <vt:lpstr>How to obtain sa and sb in EXCEL?</vt:lpstr>
      <vt:lpstr>Still birth &amp; toxicity</vt:lpstr>
      <vt:lpstr>GLM vs conventional transformation</vt:lpstr>
      <vt:lpstr>PowerPoint Presentation</vt:lpstr>
      <vt:lpstr>Logistic regression: Survival</vt:lpstr>
      <vt:lpstr>Predicted survival</vt:lpstr>
    </vt:vector>
  </TitlesOfParts>
  <Company>HKU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Smoking and Lung Cancer</dc:title>
  <dc:creator>Xuhua Xia</dc:creator>
  <cp:lastModifiedBy>Xuhua Xia</cp:lastModifiedBy>
  <cp:revision>76</cp:revision>
  <dcterms:created xsi:type="dcterms:W3CDTF">2000-09-14T03:54:55Z</dcterms:created>
  <dcterms:modified xsi:type="dcterms:W3CDTF">2019-11-05T22:21:20Z</dcterms:modified>
</cp:coreProperties>
</file>