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91" r:id="rId2"/>
    <p:sldId id="294" r:id="rId3"/>
    <p:sldId id="298" r:id="rId4"/>
    <p:sldId id="313" r:id="rId5"/>
    <p:sldId id="299" r:id="rId6"/>
    <p:sldId id="308" r:id="rId7"/>
    <p:sldId id="309" r:id="rId8"/>
    <p:sldId id="311" r:id="rId9"/>
    <p:sldId id="312" r:id="rId10"/>
    <p:sldId id="31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17" autoAdjust="0"/>
  </p:normalViewPr>
  <p:slideViewPr>
    <p:cSldViewPr>
      <p:cViewPr varScale="1">
        <p:scale>
          <a:sx n="113" d="100"/>
          <a:sy n="113" d="100"/>
        </p:scale>
        <p:origin x="10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noProof="0" smtClean="0"/>
              <a:t>Click to edit Master text styles</a:t>
            </a:r>
          </a:p>
          <a:p>
            <a:pPr lvl="1"/>
            <a:r>
              <a:rPr lang="en-CA" altLang="en-US" noProof="0" smtClean="0"/>
              <a:t>Second level</a:t>
            </a:r>
          </a:p>
          <a:p>
            <a:pPr lvl="2"/>
            <a:r>
              <a:rPr lang="en-CA" altLang="en-US" noProof="0" smtClean="0"/>
              <a:t>Third level</a:t>
            </a:r>
          </a:p>
          <a:p>
            <a:pPr lvl="3"/>
            <a:r>
              <a:rPr lang="en-CA" altLang="en-US" noProof="0" smtClean="0"/>
              <a:t>Fourth level</a:t>
            </a:r>
          </a:p>
          <a:p>
            <a:pPr lvl="4"/>
            <a:r>
              <a:rPr lang="en-CA" alt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6A5B706-7BEF-4827-B4B9-995944D2AC5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19749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F8B0D1-CF52-48E3-A15E-8061F0762401}" type="slidenum">
              <a:rPr lang="en-CA" altLang="en-US" sz="1200" smtClean="0"/>
              <a:pPr/>
              <a:t>1</a:t>
            </a:fld>
            <a:endParaRPr lang="en-CA" altLang="en-US" sz="1200" smtClean="0"/>
          </a:p>
        </p:txBody>
      </p:sp>
      <p:sp>
        <p:nvSpPr>
          <p:cNvPr id="409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10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432" tIns="45716" rIns="91432" bIns="45716"/>
          <a:lstStyle/>
          <a:p>
            <a:pPr eaLnBrk="1" hangingPunct="1"/>
            <a:r>
              <a:rPr lang="en-US" altLang="en-US" smtClean="0"/>
              <a:t>Let me first emphasize the point that taking a systems biology perspective in doing biological research is not new. Its root can be traced at least to Ronald Fisher......</a:t>
            </a:r>
            <a:endParaRPr lang="en-CA" altLang="en-US" smtClean="0"/>
          </a:p>
        </p:txBody>
      </p:sp>
      <p:sp>
        <p:nvSpPr>
          <p:cNvPr id="410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03263" indent="-271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46275" indent="-215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3475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0675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17875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5075" indent="-215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A526DA39-5D84-4079-9A24-D6615889C638}" type="slidenum">
              <a:rPr lang="en-US" altLang="en-US" sz="1200"/>
              <a:pPr algn="r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4526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A5B706-7BEF-4827-B4B9-995944D2AC55}" type="slidenum">
              <a:rPr lang="en-CA" altLang="en-US" smtClean="0"/>
              <a:pPr>
                <a:defRPr/>
              </a:pPr>
              <a:t>4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11948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707C032-2A3B-495F-BF40-0B522FCD1A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67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874CE8-192C-422B-9ABB-993BAB5605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26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0"/>
            <a:ext cx="20383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0"/>
            <a:ext cx="59626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0D8A075-4AF4-41D7-A6E6-A308303DFE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883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990600"/>
            <a:ext cx="8153400" cy="51054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232E0C5-C0FF-4E55-892B-5B1DE77D26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76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C0B3256-DC0E-4617-9060-8C4B695BA4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87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63F7C8D-FCBC-4204-9BC3-7DC74F7F4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153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4000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0005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8095DC2-5DE2-407E-B363-097B2CFCB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96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659A34A-E889-43A4-B519-01728A7752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25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0A92BA7-FDFE-41D6-806B-5D6CE85B91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9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06EAB10-77F5-4B76-B178-5CC7EC5803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3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F3E8187-B6E0-46DB-A940-8706143C9E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78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69AB763-38E9-47F3-ABFE-D7E53860E1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20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90600"/>
            <a:ext cx="8153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008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Xuhua Xia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62538CE-E4EA-481E-9DC9-F9B49E3CC1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0" y="838200"/>
            <a:ext cx="9132888" cy="152400"/>
            <a:chOff x="0" y="900"/>
            <a:chExt cx="5753" cy="96"/>
          </a:xfrm>
        </p:grpSpPr>
        <p:sp>
          <p:nvSpPr>
            <p:cNvPr id="1033" name="Rectangle 7"/>
            <p:cNvSpPr>
              <a:spLocks noChangeArrowheads="1"/>
            </p:cNvSpPr>
            <p:nvPr/>
          </p:nvSpPr>
          <p:spPr bwMode="auto">
            <a:xfrm>
              <a:off x="0" y="900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006060"/>
                </a:gs>
                <a:gs pos="50000">
                  <a:srgbClr val="00C0C0"/>
                </a:gs>
                <a:gs pos="100000">
                  <a:srgbClr val="00606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CA" altLang="en-US" smtClean="0"/>
            </a:p>
          </p:txBody>
        </p:sp>
        <p:sp>
          <p:nvSpPr>
            <p:cNvPr id="1034" name="Rectangle 8"/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endParaRPr lang="en-CA" altLang="en-US" smtClean="0"/>
            </a:p>
          </p:txBody>
        </p:sp>
      </p:grpSp>
      <p:sp>
        <p:nvSpPr>
          <p:cNvPr id="1031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52400" y="152400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CA" altLang="en-US" smtClean="0"/>
          </a:p>
        </p:txBody>
      </p:sp>
      <p:sp>
        <p:nvSpPr>
          <p:cNvPr id="1032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10600" y="152400"/>
            <a:ext cx="4572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CA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66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341438"/>
            <a:ext cx="7772400" cy="1143000"/>
          </a:xfrm>
        </p:spPr>
        <p:txBody>
          <a:bodyPr/>
          <a:lstStyle/>
          <a:p>
            <a:r>
              <a:rPr lang="en-CA" altLang="en-US" sz="3200" b="1" smtClean="0"/>
              <a:t>Mixture models</a:t>
            </a:r>
            <a:endParaRPr lang="en-US" altLang="en-US" sz="3200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47800" y="3836988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mtClean="0"/>
              <a:t>Xuhua Xia</a:t>
            </a:r>
          </a:p>
          <a:p>
            <a:pPr marL="0" indent="0" algn="ctr">
              <a:buFontTx/>
              <a:buNone/>
            </a:pPr>
            <a:r>
              <a:rPr lang="en-US" altLang="en-US" smtClean="0"/>
              <a:t>xxia@uottawa.ca</a:t>
            </a:r>
          </a:p>
          <a:p>
            <a:pPr marL="0" indent="0" algn="ctr">
              <a:buFontTx/>
              <a:buNone/>
            </a:pPr>
            <a:r>
              <a:rPr lang="en-US" altLang="en-US" smtClean="0"/>
              <a:t>http://dambe.bio.uottawa.ca</a:t>
            </a: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3349625"/>
            <a:ext cx="9132888" cy="152400"/>
            <a:chOff x="0" y="900"/>
            <a:chExt cx="5753" cy="96"/>
          </a:xfrm>
        </p:grpSpPr>
        <p:sp>
          <p:nvSpPr>
            <p:cNvPr id="3078" name="Rectangle 5"/>
            <p:cNvSpPr>
              <a:spLocks noChangeArrowheads="1"/>
            </p:cNvSpPr>
            <p:nvPr/>
          </p:nvSpPr>
          <p:spPr bwMode="auto">
            <a:xfrm>
              <a:off x="0" y="900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006060"/>
                </a:gs>
                <a:gs pos="50000">
                  <a:srgbClr val="00C0C0"/>
                </a:gs>
                <a:gs pos="100000">
                  <a:srgbClr val="00606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rgbClr val="000066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079" name="Rectangle 6"/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rgbClr val="000066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600">
                <a:solidFill>
                  <a:schemeClr val="tx1"/>
                </a:solidFill>
              </a:endParaRPr>
            </a:p>
          </p:txBody>
        </p:sp>
      </p:grp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2175"/>
            <a:ext cx="91440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Assignments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97360" y="1196752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mtClean="0"/>
              <a:t>Write </a:t>
            </a:r>
            <a:r>
              <a:rPr lang="en-US" smtClean="0"/>
              <a:t>an R script that will produce the same (or nearly identical) estimates as  in EXCEL solver </a:t>
            </a:r>
          </a:p>
          <a:p>
            <a:pPr marL="457200" indent="-457200">
              <a:buAutoNum type="arabicPeriod"/>
            </a:pPr>
            <a:r>
              <a:rPr lang="en-US" smtClean="0"/>
              <a:t>Find R functions that perform the same parameter estimation, but are more general (e.g., with more models in additional to Gaussian).</a:t>
            </a:r>
          </a:p>
          <a:p>
            <a:pPr marL="457200" indent="-457200">
              <a:buAutoNum type="arabicPeriod"/>
            </a:pPr>
            <a:r>
              <a:rPr lang="en-US" smtClean="0"/>
              <a:t>Write a manuscript with</a:t>
            </a:r>
          </a:p>
          <a:p>
            <a:pPr marL="914400" lvl="1" indent="-457200">
              <a:buAutoNum type="arabicPeriod"/>
            </a:pPr>
            <a:r>
              <a:rPr lang="en-US" smtClean="0"/>
              <a:t>Scientific problems calling for mixture models</a:t>
            </a:r>
          </a:p>
          <a:p>
            <a:pPr marL="914400" lvl="1" indent="-457200">
              <a:buAutoNum type="arabicPeriod"/>
            </a:pPr>
            <a:r>
              <a:rPr lang="en-US" smtClean="0"/>
              <a:t>Mathematical formulation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6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Gaussian mixture </a:t>
            </a:r>
            <a:r>
              <a:rPr lang="en-CA" smtClean="0"/>
              <a:t>model: Data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990600"/>
            <a:ext cx="6198840" cy="2366392"/>
          </a:xfrm>
        </p:spPr>
        <p:txBody>
          <a:bodyPr>
            <a:normAutofit fontScale="85000" lnSpcReduction="20000"/>
          </a:bodyPr>
          <a:lstStyle/>
          <a:p>
            <a:r>
              <a:rPr lang="en-CA"/>
              <a:t>R comes with a data set named </a:t>
            </a:r>
            <a:r>
              <a:rPr lang="en-CA" b="1"/>
              <a:t>faithful</a:t>
            </a:r>
            <a:r>
              <a:rPr lang="en-CA"/>
              <a:t> which contains eruption data of the Old Faithful geyser in Yellowstone National </a:t>
            </a:r>
            <a:r>
              <a:rPr lang="en-CA" smtClean="0"/>
              <a:t>Park. It includes two </a:t>
            </a:r>
            <a:r>
              <a:rPr lang="en-CA"/>
              <a:t>variables:</a:t>
            </a:r>
          </a:p>
          <a:p>
            <a:pPr lvl="1"/>
            <a:r>
              <a:rPr lang="en-CA" b="1"/>
              <a:t>eruptions</a:t>
            </a:r>
            <a:r>
              <a:rPr lang="en-CA"/>
              <a:t>: Length of </a:t>
            </a:r>
            <a:r>
              <a:rPr lang="en-CA" sz="1900"/>
              <a:t>eruption</a:t>
            </a:r>
            <a:r>
              <a:rPr lang="en-CA"/>
              <a:t> (in mins)</a:t>
            </a:r>
          </a:p>
          <a:p>
            <a:pPr lvl="1"/>
            <a:r>
              <a:rPr lang="en-CA" b="1"/>
              <a:t>waiting</a:t>
            </a:r>
            <a:r>
              <a:rPr lang="en-CA"/>
              <a:t>: </a:t>
            </a:r>
            <a:r>
              <a:rPr lang="en-CA" smtClean="0"/>
              <a:t>Interval </a:t>
            </a:r>
            <a:r>
              <a:rPr lang="en-CA"/>
              <a:t>between eruptions (in mins</a:t>
            </a:r>
            <a:r>
              <a:rPr lang="en-CA" smtClean="0"/>
              <a:t>)</a:t>
            </a:r>
          </a:p>
          <a:p>
            <a:r>
              <a:rPr lang="en-US" smtClean="0"/>
              <a:t>We will use </a:t>
            </a:r>
            <a:r>
              <a:rPr lang="en-US" b="1" smtClean="0"/>
              <a:t>faithful$waiting</a:t>
            </a:r>
            <a:endParaRPr lang="en-US" b="1"/>
          </a:p>
        </p:txBody>
      </p:sp>
      <p:sp>
        <p:nvSpPr>
          <p:cNvPr id="5" name="TextBox 4"/>
          <p:cNvSpPr txBox="1"/>
          <p:nvPr/>
        </p:nvSpPr>
        <p:spPr>
          <a:xfrm>
            <a:off x="356456" y="3582412"/>
            <a:ext cx="85689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/>
              <a:t>&gt; faithful$waiting</a:t>
            </a:r>
          </a:p>
          <a:p>
            <a:r>
              <a:rPr lang="en-CA" sz="1600"/>
              <a:t>  [1] 79 54 74 62 85 55 88 85 51 85 54 84 78 47 83 52 62 84 52 79 51 47 78 69 74 83 55 76 78</a:t>
            </a:r>
          </a:p>
          <a:p>
            <a:r>
              <a:rPr lang="en-CA" sz="1600"/>
              <a:t> [30] 79 73 77 66 80 74 52 48 80 59 90 80 58 84 58 73 83 64 53 82 59 75 90 54 80 54 83 71 64</a:t>
            </a:r>
          </a:p>
          <a:p>
            <a:r>
              <a:rPr lang="en-CA" sz="1600"/>
              <a:t> [59] 77 81 59 84 48 82 60 92 78 78 65 73 82 56 79 71 62 76 60 78 76 83 75 82 70 65 73 88 76</a:t>
            </a:r>
          </a:p>
          <a:p>
            <a:r>
              <a:rPr lang="en-CA" sz="1600"/>
              <a:t> [88] 80 48 86 60 90 50 78 63 72 84 75 51 82 62 88 49 83 81 47 84 52 86 81 75 59 89 79 59 81</a:t>
            </a:r>
          </a:p>
          <a:p>
            <a:r>
              <a:rPr lang="en-CA" sz="1600"/>
              <a:t>[117] 50 85 59 87 53 69 77 56 88 81 45 82 55 90 45 83 56 89 46 82 51 86 53 79 81 60 82 77 76</a:t>
            </a:r>
          </a:p>
          <a:p>
            <a:r>
              <a:rPr lang="en-CA" sz="1600"/>
              <a:t>[146] 59 80 49 96 53 77 77 65 81 71 70 81 93 53 89 45 86 58 78 66 76 63 88 52 93 49 57 77 68</a:t>
            </a:r>
          </a:p>
          <a:p>
            <a:r>
              <a:rPr lang="en-CA" sz="1600"/>
              <a:t>[175] 81 81 73 50 85 74 55 77 83 83 51 78 84 46 83 55 81 57 76 84 77 81 87 77 51 78 60 82 91</a:t>
            </a:r>
          </a:p>
          <a:p>
            <a:r>
              <a:rPr lang="en-CA" sz="1600"/>
              <a:t>[204] 53 78 46 77 84 49 83 71 80 49 75 64 76 53 94 55 76 50 82 54 75 78 79 78 78 70 79 70 54</a:t>
            </a:r>
          </a:p>
          <a:p>
            <a:r>
              <a:rPr lang="en-CA" sz="1600"/>
              <a:t>[233] 86 50 90 54 54 77 79 64 75 47 86 63 85 82 57 82 67 74 54 83 73 73 88 80 71 83 56 79 78</a:t>
            </a:r>
          </a:p>
          <a:p>
            <a:r>
              <a:rPr lang="en-CA" sz="1600"/>
              <a:t>[262] 84 58 83 43 60 75 81 46 90 46 74</a:t>
            </a:r>
          </a:p>
        </p:txBody>
      </p:sp>
      <p:pic>
        <p:nvPicPr>
          <p:cNvPr id="40962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575" y="1022400"/>
            <a:ext cx="225742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40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Visualize distribution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945" y="1130946"/>
            <a:ext cx="871296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if (!require("ggplot2")) {</a:t>
            </a: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install.packages("ggplot2")</a:t>
            </a: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library("ggplot2")</a:t>
            </a:r>
          </a:p>
          <a:p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if (!require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("dplyr"))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  install.packages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("dplyr")</a:t>
            </a:r>
            <a:endParaRPr 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  library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("dplyr")</a:t>
            </a:r>
            <a:endParaRPr 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CA" sz="1600">
                <a:latin typeface="Courier New" panose="02070309020205020404" pitchFamily="49" charset="0"/>
                <a:cs typeface="Courier New" panose="02070309020205020404" pitchFamily="49" charset="0"/>
              </a:rPr>
              <a:t>if(!require("mixtools")){</a:t>
            </a:r>
          </a:p>
          <a:p>
            <a:r>
              <a:rPr lang="en-CA" sz="1600">
                <a:latin typeface="Courier New" panose="02070309020205020404" pitchFamily="49" charset="0"/>
                <a:cs typeface="Courier New" panose="02070309020205020404" pitchFamily="49" charset="0"/>
              </a:rPr>
              <a:t>  install.packages("mixtools")</a:t>
            </a:r>
          </a:p>
          <a:p>
            <a:r>
              <a:rPr lang="en-CA" sz="1600">
                <a:latin typeface="Courier New" panose="02070309020205020404" pitchFamily="49" charset="0"/>
                <a:cs typeface="Courier New" panose="02070309020205020404" pitchFamily="49" charset="0"/>
              </a:rPr>
              <a:t>  library("mixtools")</a:t>
            </a:r>
          </a:p>
          <a:p>
            <a:r>
              <a:rPr lang="en-CA" sz="16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x &lt;- faithful$waiting</a:t>
            </a:r>
          </a:p>
          <a:p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options(scipen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= 999)</a:t>
            </a:r>
          </a:p>
          <a:p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&lt;- ggplot(faithful, aes(x =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x)) +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geom_density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p;</a:t>
            </a:r>
            <a:endParaRPr 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p +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geom_vline(xintercept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= 53, col = "red", size = 2) + </a:t>
            </a:r>
          </a:p>
          <a:p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geom_vline(xintercept 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= 80, col = "blue", size = 2)</a:t>
            </a:r>
          </a:p>
        </p:txBody>
      </p:sp>
      <p:grpSp>
        <p:nvGrpSpPr>
          <p:cNvPr id="157" name="Group 165"/>
          <p:cNvGrpSpPr>
            <a:grpSpLocks noChangeAspect="1"/>
          </p:cNvGrpSpPr>
          <p:nvPr/>
        </p:nvGrpSpPr>
        <p:grpSpPr bwMode="auto">
          <a:xfrm>
            <a:off x="5220072" y="1043318"/>
            <a:ext cx="3928697" cy="3702007"/>
            <a:chOff x="3198" y="587"/>
            <a:chExt cx="2565" cy="2417"/>
          </a:xfrm>
        </p:grpSpPr>
        <p:sp>
          <p:nvSpPr>
            <p:cNvPr id="158" name="AutoShape 164"/>
            <p:cNvSpPr>
              <a:spLocks noChangeAspect="1" noChangeArrowheads="1" noTextEdit="1"/>
            </p:cNvSpPr>
            <p:nvPr/>
          </p:nvSpPr>
          <p:spPr bwMode="auto">
            <a:xfrm>
              <a:off x="3470" y="587"/>
              <a:ext cx="2289" cy="2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59" name="Rectangle 166"/>
            <p:cNvSpPr>
              <a:spLocks noChangeArrowheads="1"/>
            </p:cNvSpPr>
            <p:nvPr/>
          </p:nvSpPr>
          <p:spPr bwMode="auto">
            <a:xfrm>
              <a:off x="3470" y="587"/>
              <a:ext cx="2293" cy="22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60" name="Rectangle 167"/>
            <p:cNvSpPr>
              <a:spLocks noChangeArrowheads="1"/>
            </p:cNvSpPr>
            <p:nvPr/>
          </p:nvSpPr>
          <p:spPr bwMode="auto">
            <a:xfrm>
              <a:off x="3470" y="587"/>
              <a:ext cx="2293" cy="2289"/>
            </a:xfrm>
            <a:prstGeom prst="rect">
              <a:avLst/>
            </a:prstGeom>
            <a:noFill/>
            <a:ln w="476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61" name="Rectangle 168"/>
            <p:cNvSpPr>
              <a:spLocks noChangeArrowheads="1"/>
            </p:cNvSpPr>
            <p:nvPr/>
          </p:nvSpPr>
          <p:spPr bwMode="auto">
            <a:xfrm>
              <a:off x="3661" y="611"/>
              <a:ext cx="2074" cy="2112"/>
            </a:xfrm>
            <a:prstGeom prst="rect">
              <a:avLst/>
            </a:pr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62" name="Line 169"/>
            <p:cNvSpPr>
              <a:spLocks noChangeShapeType="1"/>
            </p:cNvSpPr>
            <p:nvPr/>
          </p:nvSpPr>
          <p:spPr bwMode="auto">
            <a:xfrm>
              <a:off x="3661" y="2365"/>
              <a:ext cx="2074" cy="0"/>
            </a:xfrm>
            <a:prstGeom prst="line">
              <a:avLst/>
            </a:prstGeom>
            <a:noFill/>
            <a:ln w="476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63" name="Line 170"/>
            <p:cNvSpPr>
              <a:spLocks noChangeShapeType="1"/>
            </p:cNvSpPr>
            <p:nvPr/>
          </p:nvSpPr>
          <p:spPr bwMode="auto">
            <a:xfrm>
              <a:off x="3661" y="1841"/>
              <a:ext cx="2074" cy="0"/>
            </a:xfrm>
            <a:prstGeom prst="line">
              <a:avLst/>
            </a:prstGeom>
            <a:noFill/>
            <a:ln w="476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64" name="Line 171"/>
            <p:cNvSpPr>
              <a:spLocks noChangeShapeType="1"/>
            </p:cNvSpPr>
            <p:nvPr/>
          </p:nvSpPr>
          <p:spPr bwMode="auto">
            <a:xfrm>
              <a:off x="3661" y="1316"/>
              <a:ext cx="2074" cy="0"/>
            </a:xfrm>
            <a:prstGeom prst="line">
              <a:avLst/>
            </a:prstGeom>
            <a:noFill/>
            <a:ln w="476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65" name="Line 172"/>
            <p:cNvSpPr>
              <a:spLocks noChangeShapeType="1"/>
            </p:cNvSpPr>
            <p:nvPr/>
          </p:nvSpPr>
          <p:spPr bwMode="auto">
            <a:xfrm>
              <a:off x="3661" y="791"/>
              <a:ext cx="2074" cy="0"/>
            </a:xfrm>
            <a:prstGeom prst="line">
              <a:avLst/>
            </a:prstGeom>
            <a:noFill/>
            <a:ln w="476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66" name="Line 173"/>
            <p:cNvSpPr>
              <a:spLocks noChangeShapeType="1"/>
            </p:cNvSpPr>
            <p:nvPr/>
          </p:nvSpPr>
          <p:spPr bwMode="auto">
            <a:xfrm flipV="1">
              <a:off x="3828" y="611"/>
              <a:ext cx="0" cy="2112"/>
            </a:xfrm>
            <a:prstGeom prst="line">
              <a:avLst/>
            </a:prstGeom>
            <a:noFill/>
            <a:ln w="476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67" name="Line 174"/>
            <p:cNvSpPr>
              <a:spLocks noChangeShapeType="1"/>
            </p:cNvSpPr>
            <p:nvPr/>
          </p:nvSpPr>
          <p:spPr bwMode="auto">
            <a:xfrm flipV="1">
              <a:off x="4182" y="611"/>
              <a:ext cx="0" cy="2112"/>
            </a:xfrm>
            <a:prstGeom prst="line">
              <a:avLst/>
            </a:prstGeom>
            <a:noFill/>
            <a:ln w="476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68" name="Line 175"/>
            <p:cNvSpPr>
              <a:spLocks noChangeShapeType="1"/>
            </p:cNvSpPr>
            <p:nvPr/>
          </p:nvSpPr>
          <p:spPr bwMode="auto">
            <a:xfrm flipV="1">
              <a:off x="4540" y="611"/>
              <a:ext cx="0" cy="2112"/>
            </a:xfrm>
            <a:prstGeom prst="line">
              <a:avLst/>
            </a:prstGeom>
            <a:noFill/>
            <a:ln w="476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69" name="Line 176"/>
            <p:cNvSpPr>
              <a:spLocks noChangeShapeType="1"/>
            </p:cNvSpPr>
            <p:nvPr/>
          </p:nvSpPr>
          <p:spPr bwMode="auto">
            <a:xfrm flipV="1">
              <a:off x="4894" y="611"/>
              <a:ext cx="0" cy="2112"/>
            </a:xfrm>
            <a:prstGeom prst="line">
              <a:avLst/>
            </a:prstGeom>
            <a:noFill/>
            <a:ln w="476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70" name="Line 177"/>
            <p:cNvSpPr>
              <a:spLocks noChangeShapeType="1"/>
            </p:cNvSpPr>
            <p:nvPr/>
          </p:nvSpPr>
          <p:spPr bwMode="auto">
            <a:xfrm flipV="1">
              <a:off x="5252" y="611"/>
              <a:ext cx="0" cy="2112"/>
            </a:xfrm>
            <a:prstGeom prst="line">
              <a:avLst/>
            </a:prstGeom>
            <a:noFill/>
            <a:ln w="476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71" name="Line 178"/>
            <p:cNvSpPr>
              <a:spLocks noChangeShapeType="1"/>
            </p:cNvSpPr>
            <p:nvPr/>
          </p:nvSpPr>
          <p:spPr bwMode="auto">
            <a:xfrm flipV="1">
              <a:off x="5606" y="611"/>
              <a:ext cx="0" cy="2112"/>
            </a:xfrm>
            <a:prstGeom prst="line">
              <a:avLst/>
            </a:prstGeom>
            <a:noFill/>
            <a:ln w="476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72" name="Line 179"/>
            <p:cNvSpPr>
              <a:spLocks noChangeShapeType="1"/>
            </p:cNvSpPr>
            <p:nvPr/>
          </p:nvSpPr>
          <p:spPr bwMode="auto">
            <a:xfrm>
              <a:off x="3661" y="2628"/>
              <a:ext cx="2074" cy="0"/>
            </a:xfrm>
            <a:prstGeom prst="line">
              <a:avLst/>
            </a:prstGeom>
            <a:noFill/>
            <a:ln w="476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73" name="Line 180"/>
            <p:cNvSpPr>
              <a:spLocks noChangeShapeType="1"/>
            </p:cNvSpPr>
            <p:nvPr/>
          </p:nvSpPr>
          <p:spPr bwMode="auto">
            <a:xfrm>
              <a:off x="3661" y="2103"/>
              <a:ext cx="2074" cy="0"/>
            </a:xfrm>
            <a:prstGeom prst="line">
              <a:avLst/>
            </a:prstGeom>
            <a:noFill/>
            <a:ln w="476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74" name="Line 181"/>
            <p:cNvSpPr>
              <a:spLocks noChangeShapeType="1"/>
            </p:cNvSpPr>
            <p:nvPr/>
          </p:nvSpPr>
          <p:spPr bwMode="auto">
            <a:xfrm>
              <a:off x="3661" y="1578"/>
              <a:ext cx="2074" cy="0"/>
            </a:xfrm>
            <a:prstGeom prst="line">
              <a:avLst/>
            </a:prstGeom>
            <a:noFill/>
            <a:ln w="476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75" name="Line 182"/>
            <p:cNvSpPr>
              <a:spLocks noChangeShapeType="1"/>
            </p:cNvSpPr>
            <p:nvPr/>
          </p:nvSpPr>
          <p:spPr bwMode="auto">
            <a:xfrm>
              <a:off x="3661" y="1054"/>
              <a:ext cx="2074" cy="0"/>
            </a:xfrm>
            <a:prstGeom prst="line">
              <a:avLst/>
            </a:prstGeom>
            <a:noFill/>
            <a:ln w="476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76" name="Line 183"/>
            <p:cNvSpPr>
              <a:spLocks noChangeShapeType="1"/>
            </p:cNvSpPr>
            <p:nvPr/>
          </p:nvSpPr>
          <p:spPr bwMode="auto">
            <a:xfrm flipV="1">
              <a:off x="4005" y="611"/>
              <a:ext cx="0" cy="2112"/>
            </a:xfrm>
            <a:prstGeom prst="line">
              <a:avLst/>
            </a:prstGeom>
            <a:noFill/>
            <a:ln w="476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77" name="Line 184"/>
            <p:cNvSpPr>
              <a:spLocks noChangeShapeType="1"/>
            </p:cNvSpPr>
            <p:nvPr/>
          </p:nvSpPr>
          <p:spPr bwMode="auto">
            <a:xfrm flipV="1">
              <a:off x="4359" y="611"/>
              <a:ext cx="0" cy="2112"/>
            </a:xfrm>
            <a:prstGeom prst="line">
              <a:avLst/>
            </a:prstGeom>
            <a:noFill/>
            <a:ln w="476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78" name="Line 185"/>
            <p:cNvSpPr>
              <a:spLocks noChangeShapeType="1"/>
            </p:cNvSpPr>
            <p:nvPr/>
          </p:nvSpPr>
          <p:spPr bwMode="auto">
            <a:xfrm flipV="1">
              <a:off x="4717" y="611"/>
              <a:ext cx="0" cy="2112"/>
            </a:xfrm>
            <a:prstGeom prst="line">
              <a:avLst/>
            </a:prstGeom>
            <a:noFill/>
            <a:ln w="476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79" name="Line 186"/>
            <p:cNvSpPr>
              <a:spLocks noChangeShapeType="1"/>
            </p:cNvSpPr>
            <p:nvPr/>
          </p:nvSpPr>
          <p:spPr bwMode="auto">
            <a:xfrm flipV="1">
              <a:off x="5071" y="611"/>
              <a:ext cx="0" cy="2112"/>
            </a:xfrm>
            <a:prstGeom prst="line">
              <a:avLst/>
            </a:prstGeom>
            <a:noFill/>
            <a:ln w="476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80" name="Line 187"/>
            <p:cNvSpPr>
              <a:spLocks noChangeShapeType="1"/>
            </p:cNvSpPr>
            <p:nvPr/>
          </p:nvSpPr>
          <p:spPr bwMode="auto">
            <a:xfrm flipV="1">
              <a:off x="5429" y="611"/>
              <a:ext cx="0" cy="2112"/>
            </a:xfrm>
            <a:prstGeom prst="line">
              <a:avLst/>
            </a:prstGeom>
            <a:noFill/>
            <a:ln w="4763" cap="flat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81" name="Freeform 188"/>
            <p:cNvSpPr>
              <a:spLocks/>
            </p:cNvSpPr>
            <p:nvPr/>
          </p:nvSpPr>
          <p:spPr bwMode="auto">
            <a:xfrm>
              <a:off x="3756" y="706"/>
              <a:ext cx="1887" cy="1922"/>
            </a:xfrm>
            <a:custGeom>
              <a:avLst/>
              <a:gdLst>
                <a:gd name="T0" fmla="*/ 16 w 554"/>
                <a:gd name="T1" fmla="*/ 435 h 564"/>
                <a:gd name="T2" fmla="*/ 33 w 554"/>
                <a:gd name="T3" fmla="*/ 389 h 564"/>
                <a:gd name="T4" fmla="*/ 51 w 554"/>
                <a:gd name="T5" fmla="*/ 344 h 564"/>
                <a:gd name="T6" fmla="*/ 68 w 554"/>
                <a:gd name="T7" fmla="*/ 306 h 564"/>
                <a:gd name="T8" fmla="*/ 85 w 554"/>
                <a:gd name="T9" fmla="*/ 278 h 564"/>
                <a:gd name="T10" fmla="*/ 103 w 554"/>
                <a:gd name="T11" fmla="*/ 265 h 564"/>
                <a:gd name="T12" fmla="*/ 120 w 554"/>
                <a:gd name="T13" fmla="*/ 265 h 564"/>
                <a:gd name="T14" fmla="*/ 137 w 554"/>
                <a:gd name="T15" fmla="*/ 278 h 564"/>
                <a:gd name="T16" fmla="*/ 155 w 554"/>
                <a:gd name="T17" fmla="*/ 300 h 564"/>
                <a:gd name="T18" fmla="*/ 172 w 554"/>
                <a:gd name="T19" fmla="*/ 325 h 564"/>
                <a:gd name="T20" fmla="*/ 189 w 554"/>
                <a:gd name="T21" fmla="*/ 350 h 564"/>
                <a:gd name="T22" fmla="*/ 207 w 554"/>
                <a:gd name="T23" fmla="*/ 373 h 564"/>
                <a:gd name="T24" fmla="*/ 224 w 554"/>
                <a:gd name="T25" fmla="*/ 389 h 564"/>
                <a:gd name="T26" fmla="*/ 241 w 554"/>
                <a:gd name="T27" fmla="*/ 393 h 564"/>
                <a:gd name="T28" fmla="*/ 259 w 554"/>
                <a:gd name="T29" fmla="*/ 381 h 564"/>
                <a:gd name="T30" fmla="*/ 276 w 554"/>
                <a:gd name="T31" fmla="*/ 349 h 564"/>
                <a:gd name="T32" fmla="*/ 293 w 554"/>
                <a:gd name="T33" fmla="*/ 297 h 564"/>
                <a:gd name="T34" fmla="*/ 311 w 554"/>
                <a:gd name="T35" fmla="*/ 228 h 564"/>
                <a:gd name="T36" fmla="*/ 328 w 554"/>
                <a:gd name="T37" fmla="*/ 152 h 564"/>
                <a:gd name="T38" fmla="*/ 345 w 554"/>
                <a:gd name="T39" fmla="*/ 81 h 564"/>
                <a:gd name="T40" fmla="*/ 363 w 554"/>
                <a:gd name="T41" fmla="*/ 28 h 564"/>
                <a:gd name="T42" fmla="*/ 380 w 554"/>
                <a:gd name="T43" fmla="*/ 2 h 564"/>
                <a:gd name="T44" fmla="*/ 397 w 554"/>
                <a:gd name="T45" fmla="*/ 8 h 564"/>
                <a:gd name="T46" fmla="*/ 415 w 554"/>
                <a:gd name="T47" fmla="*/ 46 h 564"/>
                <a:gd name="T48" fmla="*/ 432 w 554"/>
                <a:gd name="T49" fmla="*/ 109 h 564"/>
                <a:gd name="T50" fmla="*/ 449 w 554"/>
                <a:gd name="T51" fmla="*/ 185 h 564"/>
                <a:gd name="T52" fmla="*/ 467 w 554"/>
                <a:gd name="T53" fmla="*/ 263 h 564"/>
                <a:gd name="T54" fmla="*/ 484 w 554"/>
                <a:gd name="T55" fmla="*/ 335 h 564"/>
                <a:gd name="T56" fmla="*/ 501 w 554"/>
                <a:gd name="T57" fmla="*/ 396 h 564"/>
                <a:gd name="T58" fmla="*/ 519 w 554"/>
                <a:gd name="T59" fmla="*/ 446 h 564"/>
                <a:gd name="T60" fmla="*/ 536 w 554"/>
                <a:gd name="T61" fmla="*/ 486 h 564"/>
                <a:gd name="T62" fmla="*/ 554 w 554"/>
                <a:gd name="T63" fmla="*/ 515 h 564"/>
                <a:gd name="T64" fmla="*/ 537 w 554"/>
                <a:gd name="T65" fmla="*/ 564 h 564"/>
                <a:gd name="T66" fmla="*/ 520 w 554"/>
                <a:gd name="T67" fmla="*/ 564 h 564"/>
                <a:gd name="T68" fmla="*/ 503 w 554"/>
                <a:gd name="T69" fmla="*/ 564 h 564"/>
                <a:gd name="T70" fmla="*/ 485 w 554"/>
                <a:gd name="T71" fmla="*/ 564 h 564"/>
                <a:gd name="T72" fmla="*/ 468 w 554"/>
                <a:gd name="T73" fmla="*/ 564 h 564"/>
                <a:gd name="T74" fmla="*/ 451 w 554"/>
                <a:gd name="T75" fmla="*/ 564 h 564"/>
                <a:gd name="T76" fmla="*/ 433 w 554"/>
                <a:gd name="T77" fmla="*/ 564 h 564"/>
                <a:gd name="T78" fmla="*/ 416 w 554"/>
                <a:gd name="T79" fmla="*/ 564 h 564"/>
                <a:gd name="T80" fmla="*/ 399 w 554"/>
                <a:gd name="T81" fmla="*/ 564 h 564"/>
                <a:gd name="T82" fmla="*/ 381 w 554"/>
                <a:gd name="T83" fmla="*/ 564 h 564"/>
                <a:gd name="T84" fmla="*/ 364 w 554"/>
                <a:gd name="T85" fmla="*/ 564 h 564"/>
                <a:gd name="T86" fmla="*/ 347 w 554"/>
                <a:gd name="T87" fmla="*/ 564 h 564"/>
                <a:gd name="T88" fmla="*/ 329 w 554"/>
                <a:gd name="T89" fmla="*/ 564 h 564"/>
                <a:gd name="T90" fmla="*/ 312 w 554"/>
                <a:gd name="T91" fmla="*/ 564 h 564"/>
                <a:gd name="T92" fmla="*/ 294 w 554"/>
                <a:gd name="T93" fmla="*/ 564 h 564"/>
                <a:gd name="T94" fmla="*/ 277 w 554"/>
                <a:gd name="T95" fmla="*/ 564 h 564"/>
                <a:gd name="T96" fmla="*/ 260 w 554"/>
                <a:gd name="T97" fmla="*/ 564 h 564"/>
                <a:gd name="T98" fmla="*/ 242 w 554"/>
                <a:gd name="T99" fmla="*/ 564 h 564"/>
                <a:gd name="T100" fmla="*/ 225 w 554"/>
                <a:gd name="T101" fmla="*/ 564 h 564"/>
                <a:gd name="T102" fmla="*/ 208 w 554"/>
                <a:gd name="T103" fmla="*/ 564 h 564"/>
                <a:gd name="T104" fmla="*/ 190 w 554"/>
                <a:gd name="T105" fmla="*/ 564 h 564"/>
                <a:gd name="T106" fmla="*/ 173 w 554"/>
                <a:gd name="T107" fmla="*/ 564 h 564"/>
                <a:gd name="T108" fmla="*/ 156 w 554"/>
                <a:gd name="T109" fmla="*/ 564 h 564"/>
                <a:gd name="T110" fmla="*/ 138 w 554"/>
                <a:gd name="T111" fmla="*/ 564 h 564"/>
                <a:gd name="T112" fmla="*/ 121 w 554"/>
                <a:gd name="T113" fmla="*/ 564 h 564"/>
                <a:gd name="T114" fmla="*/ 104 w 554"/>
                <a:gd name="T115" fmla="*/ 564 h 564"/>
                <a:gd name="T116" fmla="*/ 86 w 554"/>
                <a:gd name="T117" fmla="*/ 564 h 564"/>
                <a:gd name="T118" fmla="*/ 69 w 554"/>
                <a:gd name="T119" fmla="*/ 564 h 564"/>
                <a:gd name="T120" fmla="*/ 52 w 554"/>
                <a:gd name="T121" fmla="*/ 564 h 564"/>
                <a:gd name="T122" fmla="*/ 34 w 554"/>
                <a:gd name="T123" fmla="*/ 564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54" h="564">
                  <a:moveTo>
                    <a:pt x="0" y="475"/>
                  </a:moveTo>
                  <a:lnTo>
                    <a:pt x="1" y="472"/>
                  </a:lnTo>
                  <a:lnTo>
                    <a:pt x="2" y="470"/>
                  </a:lnTo>
                  <a:lnTo>
                    <a:pt x="3" y="467"/>
                  </a:lnTo>
                  <a:lnTo>
                    <a:pt x="4" y="465"/>
                  </a:lnTo>
                  <a:lnTo>
                    <a:pt x="5" y="462"/>
                  </a:lnTo>
                  <a:lnTo>
                    <a:pt x="6" y="460"/>
                  </a:lnTo>
                  <a:lnTo>
                    <a:pt x="7" y="457"/>
                  </a:lnTo>
                  <a:lnTo>
                    <a:pt x="8" y="454"/>
                  </a:lnTo>
                  <a:lnTo>
                    <a:pt x="9" y="451"/>
                  </a:lnTo>
                  <a:lnTo>
                    <a:pt x="11" y="449"/>
                  </a:lnTo>
                  <a:lnTo>
                    <a:pt x="12" y="446"/>
                  </a:lnTo>
                  <a:lnTo>
                    <a:pt x="13" y="443"/>
                  </a:lnTo>
                  <a:lnTo>
                    <a:pt x="14" y="440"/>
                  </a:lnTo>
                  <a:lnTo>
                    <a:pt x="15" y="438"/>
                  </a:lnTo>
                  <a:lnTo>
                    <a:pt x="16" y="435"/>
                  </a:lnTo>
                  <a:lnTo>
                    <a:pt x="17" y="432"/>
                  </a:lnTo>
                  <a:lnTo>
                    <a:pt x="18" y="429"/>
                  </a:lnTo>
                  <a:lnTo>
                    <a:pt x="19" y="426"/>
                  </a:lnTo>
                  <a:lnTo>
                    <a:pt x="20" y="423"/>
                  </a:lnTo>
                  <a:lnTo>
                    <a:pt x="21" y="421"/>
                  </a:lnTo>
                  <a:lnTo>
                    <a:pt x="22" y="418"/>
                  </a:lnTo>
                  <a:lnTo>
                    <a:pt x="24" y="415"/>
                  </a:lnTo>
                  <a:lnTo>
                    <a:pt x="25" y="412"/>
                  </a:lnTo>
                  <a:lnTo>
                    <a:pt x="26" y="409"/>
                  </a:lnTo>
                  <a:lnTo>
                    <a:pt x="27" y="406"/>
                  </a:lnTo>
                  <a:lnTo>
                    <a:pt x="28" y="403"/>
                  </a:lnTo>
                  <a:lnTo>
                    <a:pt x="29" y="400"/>
                  </a:lnTo>
                  <a:lnTo>
                    <a:pt x="30" y="397"/>
                  </a:lnTo>
                  <a:lnTo>
                    <a:pt x="31" y="394"/>
                  </a:lnTo>
                  <a:lnTo>
                    <a:pt x="32" y="392"/>
                  </a:lnTo>
                  <a:lnTo>
                    <a:pt x="33" y="389"/>
                  </a:lnTo>
                  <a:lnTo>
                    <a:pt x="34" y="386"/>
                  </a:lnTo>
                  <a:lnTo>
                    <a:pt x="35" y="383"/>
                  </a:lnTo>
                  <a:lnTo>
                    <a:pt x="37" y="380"/>
                  </a:lnTo>
                  <a:lnTo>
                    <a:pt x="38" y="377"/>
                  </a:lnTo>
                  <a:lnTo>
                    <a:pt x="39" y="374"/>
                  </a:lnTo>
                  <a:lnTo>
                    <a:pt x="40" y="371"/>
                  </a:lnTo>
                  <a:lnTo>
                    <a:pt x="41" y="369"/>
                  </a:lnTo>
                  <a:lnTo>
                    <a:pt x="42" y="366"/>
                  </a:lnTo>
                  <a:lnTo>
                    <a:pt x="43" y="363"/>
                  </a:lnTo>
                  <a:lnTo>
                    <a:pt x="44" y="360"/>
                  </a:lnTo>
                  <a:lnTo>
                    <a:pt x="45" y="357"/>
                  </a:lnTo>
                  <a:lnTo>
                    <a:pt x="46" y="355"/>
                  </a:lnTo>
                  <a:lnTo>
                    <a:pt x="47" y="352"/>
                  </a:lnTo>
                  <a:lnTo>
                    <a:pt x="48" y="349"/>
                  </a:lnTo>
                  <a:lnTo>
                    <a:pt x="50" y="347"/>
                  </a:lnTo>
                  <a:lnTo>
                    <a:pt x="51" y="344"/>
                  </a:lnTo>
                  <a:lnTo>
                    <a:pt x="52" y="341"/>
                  </a:lnTo>
                  <a:lnTo>
                    <a:pt x="53" y="339"/>
                  </a:lnTo>
                  <a:lnTo>
                    <a:pt x="54" y="336"/>
                  </a:lnTo>
                  <a:lnTo>
                    <a:pt x="55" y="333"/>
                  </a:lnTo>
                  <a:lnTo>
                    <a:pt x="56" y="331"/>
                  </a:lnTo>
                  <a:lnTo>
                    <a:pt x="57" y="328"/>
                  </a:lnTo>
                  <a:lnTo>
                    <a:pt x="58" y="326"/>
                  </a:lnTo>
                  <a:lnTo>
                    <a:pt x="59" y="324"/>
                  </a:lnTo>
                  <a:lnTo>
                    <a:pt x="60" y="321"/>
                  </a:lnTo>
                  <a:lnTo>
                    <a:pt x="61" y="319"/>
                  </a:lnTo>
                  <a:lnTo>
                    <a:pt x="63" y="317"/>
                  </a:lnTo>
                  <a:lnTo>
                    <a:pt x="64" y="314"/>
                  </a:lnTo>
                  <a:lnTo>
                    <a:pt x="65" y="312"/>
                  </a:lnTo>
                  <a:lnTo>
                    <a:pt x="66" y="310"/>
                  </a:lnTo>
                  <a:lnTo>
                    <a:pt x="67" y="308"/>
                  </a:lnTo>
                  <a:lnTo>
                    <a:pt x="68" y="306"/>
                  </a:lnTo>
                  <a:lnTo>
                    <a:pt x="69" y="304"/>
                  </a:lnTo>
                  <a:lnTo>
                    <a:pt x="70" y="301"/>
                  </a:lnTo>
                  <a:lnTo>
                    <a:pt x="71" y="299"/>
                  </a:lnTo>
                  <a:lnTo>
                    <a:pt x="72" y="298"/>
                  </a:lnTo>
                  <a:lnTo>
                    <a:pt x="73" y="296"/>
                  </a:lnTo>
                  <a:lnTo>
                    <a:pt x="75" y="294"/>
                  </a:lnTo>
                  <a:lnTo>
                    <a:pt x="76" y="292"/>
                  </a:lnTo>
                  <a:lnTo>
                    <a:pt x="77" y="290"/>
                  </a:lnTo>
                  <a:lnTo>
                    <a:pt x="78" y="289"/>
                  </a:lnTo>
                  <a:lnTo>
                    <a:pt x="79" y="287"/>
                  </a:lnTo>
                  <a:lnTo>
                    <a:pt x="80" y="285"/>
                  </a:lnTo>
                  <a:lnTo>
                    <a:pt x="81" y="284"/>
                  </a:lnTo>
                  <a:lnTo>
                    <a:pt x="82" y="282"/>
                  </a:lnTo>
                  <a:lnTo>
                    <a:pt x="83" y="281"/>
                  </a:lnTo>
                  <a:lnTo>
                    <a:pt x="84" y="279"/>
                  </a:lnTo>
                  <a:lnTo>
                    <a:pt x="85" y="278"/>
                  </a:lnTo>
                  <a:lnTo>
                    <a:pt x="86" y="277"/>
                  </a:lnTo>
                  <a:lnTo>
                    <a:pt x="88" y="276"/>
                  </a:lnTo>
                  <a:lnTo>
                    <a:pt x="89" y="274"/>
                  </a:lnTo>
                  <a:lnTo>
                    <a:pt x="90" y="273"/>
                  </a:lnTo>
                  <a:lnTo>
                    <a:pt x="91" y="272"/>
                  </a:lnTo>
                  <a:lnTo>
                    <a:pt x="92" y="271"/>
                  </a:lnTo>
                  <a:lnTo>
                    <a:pt x="93" y="270"/>
                  </a:lnTo>
                  <a:lnTo>
                    <a:pt x="94" y="269"/>
                  </a:lnTo>
                  <a:lnTo>
                    <a:pt x="95" y="269"/>
                  </a:lnTo>
                  <a:lnTo>
                    <a:pt x="96" y="268"/>
                  </a:lnTo>
                  <a:lnTo>
                    <a:pt x="97" y="267"/>
                  </a:lnTo>
                  <a:lnTo>
                    <a:pt x="98" y="267"/>
                  </a:lnTo>
                  <a:lnTo>
                    <a:pt x="99" y="266"/>
                  </a:lnTo>
                  <a:lnTo>
                    <a:pt x="101" y="265"/>
                  </a:lnTo>
                  <a:lnTo>
                    <a:pt x="102" y="265"/>
                  </a:lnTo>
                  <a:lnTo>
                    <a:pt x="103" y="265"/>
                  </a:lnTo>
                  <a:lnTo>
                    <a:pt x="104" y="264"/>
                  </a:lnTo>
                  <a:lnTo>
                    <a:pt x="105" y="264"/>
                  </a:lnTo>
                  <a:lnTo>
                    <a:pt x="106" y="264"/>
                  </a:lnTo>
                  <a:lnTo>
                    <a:pt x="107" y="263"/>
                  </a:lnTo>
                  <a:lnTo>
                    <a:pt x="108" y="263"/>
                  </a:lnTo>
                  <a:lnTo>
                    <a:pt x="109" y="263"/>
                  </a:lnTo>
                  <a:lnTo>
                    <a:pt x="110" y="263"/>
                  </a:lnTo>
                  <a:lnTo>
                    <a:pt x="111" y="263"/>
                  </a:lnTo>
                  <a:lnTo>
                    <a:pt x="112" y="263"/>
                  </a:lnTo>
                  <a:lnTo>
                    <a:pt x="114" y="263"/>
                  </a:lnTo>
                  <a:lnTo>
                    <a:pt x="115" y="264"/>
                  </a:lnTo>
                  <a:lnTo>
                    <a:pt x="116" y="264"/>
                  </a:lnTo>
                  <a:lnTo>
                    <a:pt x="117" y="264"/>
                  </a:lnTo>
                  <a:lnTo>
                    <a:pt x="118" y="264"/>
                  </a:lnTo>
                  <a:lnTo>
                    <a:pt x="119" y="265"/>
                  </a:lnTo>
                  <a:lnTo>
                    <a:pt x="120" y="265"/>
                  </a:lnTo>
                  <a:lnTo>
                    <a:pt x="121" y="266"/>
                  </a:lnTo>
                  <a:lnTo>
                    <a:pt x="122" y="266"/>
                  </a:lnTo>
                  <a:lnTo>
                    <a:pt x="123" y="267"/>
                  </a:lnTo>
                  <a:lnTo>
                    <a:pt x="124" y="268"/>
                  </a:lnTo>
                  <a:lnTo>
                    <a:pt x="125" y="268"/>
                  </a:lnTo>
                  <a:lnTo>
                    <a:pt x="127" y="269"/>
                  </a:lnTo>
                  <a:lnTo>
                    <a:pt x="128" y="270"/>
                  </a:lnTo>
                  <a:lnTo>
                    <a:pt x="129" y="271"/>
                  </a:lnTo>
                  <a:lnTo>
                    <a:pt x="130" y="271"/>
                  </a:lnTo>
                  <a:lnTo>
                    <a:pt x="131" y="272"/>
                  </a:lnTo>
                  <a:lnTo>
                    <a:pt x="132" y="273"/>
                  </a:lnTo>
                  <a:lnTo>
                    <a:pt x="133" y="274"/>
                  </a:lnTo>
                  <a:lnTo>
                    <a:pt x="134" y="275"/>
                  </a:lnTo>
                  <a:lnTo>
                    <a:pt x="135" y="276"/>
                  </a:lnTo>
                  <a:lnTo>
                    <a:pt x="136" y="277"/>
                  </a:lnTo>
                  <a:lnTo>
                    <a:pt x="137" y="278"/>
                  </a:lnTo>
                  <a:lnTo>
                    <a:pt x="138" y="280"/>
                  </a:lnTo>
                  <a:lnTo>
                    <a:pt x="140" y="281"/>
                  </a:lnTo>
                  <a:lnTo>
                    <a:pt x="141" y="282"/>
                  </a:lnTo>
                  <a:lnTo>
                    <a:pt x="142" y="283"/>
                  </a:lnTo>
                  <a:lnTo>
                    <a:pt x="143" y="284"/>
                  </a:lnTo>
                  <a:lnTo>
                    <a:pt x="144" y="286"/>
                  </a:lnTo>
                  <a:lnTo>
                    <a:pt x="145" y="287"/>
                  </a:lnTo>
                  <a:lnTo>
                    <a:pt x="146" y="288"/>
                  </a:lnTo>
                  <a:lnTo>
                    <a:pt x="147" y="290"/>
                  </a:lnTo>
                  <a:lnTo>
                    <a:pt x="148" y="291"/>
                  </a:lnTo>
                  <a:lnTo>
                    <a:pt x="149" y="292"/>
                  </a:lnTo>
                  <a:lnTo>
                    <a:pt x="150" y="294"/>
                  </a:lnTo>
                  <a:lnTo>
                    <a:pt x="151" y="295"/>
                  </a:lnTo>
                  <a:lnTo>
                    <a:pt x="153" y="297"/>
                  </a:lnTo>
                  <a:lnTo>
                    <a:pt x="154" y="298"/>
                  </a:lnTo>
                  <a:lnTo>
                    <a:pt x="155" y="300"/>
                  </a:lnTo>
                  <a:lnTo>
                    <a:pt x="156" y="301"/>
                  </a:lnTo>
                  <a:lnTo>
                    <a:pt x="157" y="303"/>
                  </a:lnTo>
                  <a:lnTo>
                    <a:pt x="158" y="304"/>
                  </a:lnTo>
                  <a:lnTo>
                    <a:pt x="159" y="306"/>
                  </a:lnTo>
                  <a:lnTo>
                    <a:pt x="160" y="307"/>
                  </a:lnTo>
                  <a:lnTo>
                    <a:pt x="161" y="309"/>
                  </a:lnTo>
                  <a:lnTo>
                    <a:pt x="162" y="311"/>
                  </a:lnTo>
                  <a:lnTo>
                    <a:pt x="163" y="312"/>
                  </a:lnTo>
                  <a:lnTo>
                    <a:pt x="164" y="314"/>
                  </a:lnTo>
                  <a:lnTo>
                    <a:pt x="166" y="315"/>
                  </a:lnTo>
                  <a:lnTo>
                    <a:pt x="167" y="317"/>
                  </a:lnTo>
                  <a:lnTo>
                    <a:pt x="168" y="318"/>
                  </a:lnTo>
                  <a:lnTo>
                    <a:pt x="169" y="320"/>
                  </a:lnTo>
                  <a:lnTo>
                    <a:pt x="170" y="322"/>
                  </a:lnTo>
                  <a:lnTo>
                    <a:pt x="171" y="323"/>
                  </a:lnTo>
                  <a:lnTo>
                    <a:pt x="172" y="325"/>
                  </a:lnTo>
                  <a:lnTo>
                    <a:pt x="173" y="327"/>
                  </a:lnTo>
                  <a:lnTo>
                    <a:pt x="174" y="328"/>
                  </a:lnTo>
                  <a:lnTo>
                    <a:pt x="175" y="330"/>
                  </a:lnTo>
                  <a:lnTo>
                    <a:pt x="176" y="331"/>
                  </a:lnTo>
                  <a:lnTo>
                    <a:pt x="177" y="333"/>
                  </a:lnTo>
                  <a:lnTo>
                    <a:pt x="179" y="335"/>
                  </a:lnTo>
                  <a:lnTo>
                    <a:pt x="180" y="336"/>
                  </a:lnTo>
                  <a:lnTo>
                    <a:pt x="181" y="338"/>
                  </a:lnTo>
                  <a:lnTo>
                    <a:pt x="182" y="339"/>
                  </a:lnTo>
                  <a:lnTo>
                    <a:pt x="183" y="341"/>
                  </a:lnTo>
                  <a:lnTo>
                    <a:pt x="184" y="343"/>
                  </a:lnTo>
                  <a:lnTo>
                    <a:pt x="185" y="344"/>
                  </a:lnTo>
                  <a:lnTo>
                    <a:pt x="186" y="346"/>
                  </a:lnTo>
                  <a:lnTo>
                    <a:pt x="187" y="347"/>
                  </a:lnTo>
                  <a:lnTo>
                    <a:pt x="188" y="349"/>
                  </a:lnTo>
                  <a:lnTo>
                    <a:pt x="189" y="350"/>
                  </a:lnTo>
                  <a:lnTo>
                    <a:pt x="190" y="352"/>
                  </a:lnTo>
                  <a:lnTo>
                    <a:pt x="192" y="353"/>
                  </a:lnTo>
                  <a:lnTo>
                    <a:pt x="193" y="355"/>
                  </a:lnTo>
                  <a:lnTo>
                    <a:pt x="194" y="356"/>
                  </a:lnTo>
                  <a:lnTo>
                    <a:pt x="195" y="358"/>
                  </a:lnTo>
                  <a:lnTo>
                    <a:pt x="196" y="359"/>
                  </a:lnTo>
                  <a:lnTo>
                    <a:pt x="197" y="361"/>
                  </a:lnTo>
                  <a:lnTo>
                    <a:pt x="198" y="362"/>
                  </a:lnTo>
                  <a:lnTo>
                    <a:pt x="199" y="364"/>
                  </a:lnTo>
                  <a:lnTo>
                    <a:pt x="200" y="365"/>
                  </a:lnTo>
                  <a:lnTo>
                    <a:pt x="201" y="366"/>
                  </a:lnTo>
                  <a:lnTo>
                    <a:pt x="202" y="368"/>
                  </a:lnTo>
                  <a:lnTo>
                    <a:pt x="203" y="369"/>
                  </a:lnTo>
                  <a:lnTo>
                    <a:pt x="205" y="370"/>
                  </a:lnTo>
                  <a:lnTo>
                    <a:pt x="206" y="372"/>
                  </a:lnTo>
                  <a:lnTo>
                    <a:pt x="207" y="373"/>
                  </a:lnTo>
                  <a:lnTo>
                    <a:pt x="208" y="374"/>
                  </a:lnTo>
                  <a:lnTo>
                    <a:pt x="209" y="375"/>
                  </a:lnTo>
                  <a:lnTo>
                    <a:pt x="210" y="377"/>
                  </a:lnTo>
                  <a:lnTo>
                    <a:pt x="211" y="378"/>
                  </a:lnTo>
                  <a:lnTo>
                    <a:pt x="212" y="379"/>
                  </a:lnTo>
                  <a:lnTo>
                    <a:pt x="213" y="380"/>
                  </a:lnTo>
                  <a:lnTo>
                    <a:pt x="214" y="381"/>
                  </a:lnTo>
                  <a:lnTo>
                    <a:pt x="215" y="382"/>
                  </a:lnTo>
                  <a:lnTo>
                    <a:pt x="216" y="383"/>
                  </a:lnTo>
                  <a:lnTo>
                    <a:pt x="218" y="384"/>
                  </a:lnTo>
                  <a:lnTo>
                    <a:pt x="219" y="385"/>
                  </a:lnTo>
                  <a:lnTo>
                    <a:pt x="220" y="386"/>
                  </a:lnTo>
                  <a:lnTo>
                    <a:pt x="221" y="387"/>
                  </a:lnTo>
                  <a:lnTo>
                    <a:pt x="222" y="387"/>
                  </a:lnTo>
                  <a:lnTo>
                    <a:pt x="223" y="388"/>
                  </a:lnTo>
                  <a:lnTo>
                    <a:pt x="224" y="389"/>
                  </a:lnTo>
                  <a:lnTo>
                    <a:pt x="225" y="390"/>
                  </a:lnTo>
                  <a:lnTo>
                    <a:pt x="226" y="390"/>
                  </a:lnTo>
                  <a:lnTo>
                    <a:pt x="227" y="391"/>
                  </a:lnTo>
                  <a:lnTo>
                    <a:pt x="228" y="391"/>
                  </a:lnTo>
                  <a:lnTo>
                    <a:pt x="229" y="392"/>
                  </a:lnTo>
                  <a:lnTo>
                    <a:pt x="231" y="392"/>
                  </a:lnTo>
                  <a:lnTo>
                    <a:pt x="232" y="393"/>
                  </a:lnTo>
                  <a:lnTo>
                    <a:pt x="233" y="393"/>
                  </a:lnTo>
                  <a:lnTo>
                    <a:pt x="234" y="393"/>
                  </a:lnTo>
                  <a:lnTo>
                    <a:pt x="235" y="393"/>
                  </a:lnTo>
                  <a:lnTo>
                    <a:pt x="236" y="394"/>
                  </a:lnTo>
                  <a:lnTo>
                    <a:pt x="237" y="394"/>
                  </a:lnTo>
                  <a:lnTo>
                    <a:pt x="238" y="394"/>
                  </a:lnTo>
                  <a:lnTo>
                    <a:pt x="239" y="394"/>
                  </a:lnTo>
                  <a:lnTo>
                    <a:pt x="240" y="394"/>
                  </a:lnTo>
                  <a:lnTo>
                    <a:pt x="241" y="393"/>
                  </a:lnTo>
                  <a:lnTo>
                    <a:pt x="242" y="393"/>
                  </a:lnTo>
                  <a:lnTo>
                    <a:pt x="244" y="393"/>
                  </a:lnTo>
                  <a:lnTo>
                    <a:pt x="245" y="393"/>
                  </a:lnTo>
                  <a:lnTo>
                    <a:pt x="246" y="392"/>
                  </a:lnTo>
                  <a:lnTo>
                    <a:pt x="247" y="392"/>
                  </a:lnTo>
                  <a:lnTo>
                    <a:pt x="248" y="391"/>
                  </a:lnTo>
                  <a:lnTo>
                    <a:pt x="249" y="391"/>
                  </a:lnTo>
                  <a:lnTo>
                    <a:pt x="250" y="390"/>
                  </a:lnTo>
                  <a:lnTo>
                    <a:pt x="251" y="389"/>
                  </a:lnTo>
                  <a:lnTo>
                    <a:pt x="252" y="388"/>
                  </a:lnTo>
                  <a:lnTo>
                    <a:pt x="253" y="387"/>
                  </a:lnTo>
                  <a:lnTo>
                    <a:pt x="254" y="386"/>
                  </a:lnTo>
                  <a:lnTo>
                    <a:pt x="255" y="385"/>
                  </a:lnTo>
                  <a:lnTo>
                    <a:pt x="257" y="384"/>
                  </a:lnTo>
                  <a:lnTo>
                    <a:pt x="258" y="383"/>
                  </a:lnTo>
                  <a:lnTo>
                    <a:pt x="259" y="381"/>
                  </a:lnTo>
                  <a:lnTo>
                    <a:pt x="260" y="380"/>
                  </a:lnTo>
                  <a:lnTo>
                    <a:pt x="261" y="379"/>
                  </a:lnTo>
                  <a:lnTo>
                    <a:pt x="262" y="377"/>
                  </a:lnTo>
                  <a:lnTo>
                    <a:pt x="263" y="375"/>
                  </a:lnTo>
                  <a:lnTo>
                    <a:pt x="264" y="374"/>
                  </a:lnTo>
                  <a:lnTo>
                    <a:pt x="265" y="372"/>
                  </a:lnTo>
                  <a:lnTo>
                    <a:pt x="266" y="370"/>
                  </a:lnTo>
                  <a:lnTo>
                    <a:pt x="267" y="368"/>
                  </a:lnTo>
                  <a:lnTo>
                    <a:pt x="268" y="366"/>
                  </a:lnTo>
                  <a:lnTo>
                    <a:pt x="270" y="364"/>
                  </a:lnTo>
                  <a:lnTo>
                    <a:pt x="271" y="362"/>
                  </a:lnTo>
                  <a:lnTo>
                    <a:pt x="272" y="359"/>
                  </a:lnTo>
                  <a:lnTo>
                    <a:pt x="273" y="357"/>
                  </a:lnTo>
                  <a:lnTo>
                    <a:pt x="274" y="354"/>
                  </a:lnTo>
                  <a:lnTo>
                    <a:pt x="275" y="352"/>
                  </a:lnTo>
                  <a:lnTo>
                    <a:pt x="276" y="349"/>
                  </a:lnTo>
                  <a:lnTo>
                    <a:pt x="277" y="347"/>
                  </a:lnTo>
                  <a:lnTo>
                    <a:pt x="278" y="344"/>
                  </a:lnTo>
                  <a:lnTo>
                    <a:pt x="279" y="341"/>
                  </a:lnTo>
                  <a:lnTo>
                    <a:pt x="280" y="338"/>
                  </a:lnTo>
                  <a:lnTo>
                    <a:pt x="281" y="335"/>
                  </a:lnTo>
                  <a:lnTo>
                    <a:pt x="283" y="332"/>
                  </a:lnTo>
                  <a:lnTo>
                    <a:pt x="284" y="329"/>
                  </a:lnTo>
                  <a:lnTo>
                    <a:pt x="285" y="325"/>
                  </a:lnTo>
                  <a:lnTo>
                    <a:pt x="286" y="322"/>
                  </a:lnTo>
                  <a:lnTo>
                    <a:pt x="287" y="319"/>
                  </a:lnTo>
                  <a:lnTo>
                    <a:pt x="288" y="315"/>
                  </a:lnTo>
                  <a:lnTo>
                    <a:pt x="289" y="312"/>
                  </a:lnTo>
                  <a:lnTo>
                    <a:pt x="290" y="308"/>
                  </a:lnTo>
                  <a:lnTo>
                    <a:pt x="291" y="304"/>
                  </a:lnTo>
                  <a:lnTo>
                    <a:pt x="292" y="300"/>
                  </a:lnTo>
                  <a:lnTo>
                    <a:pt x="293" y="297"/>
                  </a:lnTo>
                  <a:lnTo>
                    <a:pt x="294" y="293"/>
                  </a:lnTo>
                  <a:lnTo>
                    <a:pt x="296" y="289"/>
                  </a:lnTo>
                  <a:lnTo>
                    <a:pt x="297" y="285"/>
                  </a:lnTo>
                  <a:lnTo>
                    <a:pt x="298" y="281"/>
                  </a:lnTo>
                  <a:lnTo>
                    <a:pt x="299" y="277"/>
                  </a:lnTo>
                  <a:lnTo>
                    <a:pt x="300" y="272"/>
                  </a:lnTo>
                  <a:lnTo>
                    <a:pt x="301" y="268"/>
                  </a:lnTo>
                  <a:lnTo>
                    <a:pt x="302" y="264"/>
                  </a:lnTo>
                  <a:lnTo>
                    <a:pt x="303" y="259"/>
                  </a:lnTo>
                  <a:lnTo>
                    <a:pt x="304" y="255"/>
                  </a:lnTo>
                  <a:lnTo>
                    <a:pt x="305" y="251"/>
                  </a:lnTo>
                  <a:lnTo>
                    <a:pt x="306" y="246"/>
                  </a:lnTo>
                  <a:lnTo>
                    <a:pt x="308" y="242"/>
                  </a:lnTo>
                  <a:lnTo>
                    <a:pt x="309" y="237"/>
                  </a:lnTo>
                  <a:lnTo>
                    <a:pt x="310" y="232"/>
                  </a:lnTo>
                  <a:lnTo>
                    <a:pt x="311" y="228"/>
                  </a:lnTo>
                  <a:lnTo>
                    <a:pt x="312" y="223"/>
                  </a:lnTo>
                  <a:lnTo>
                    <a:pt x="313" y="219"/>
                  </a:lnTo>
                  <a:lnTo>
                    <a:pt x="314" y="214"/>
                  </a:lnTo>
                  <a:lnTo>
                    <a:pt x="315" y="209"/>
                  </a:lnTo>
                  <a:lnTo>
                    <a:pt x="316" y="204"/>
                  </a:lnTo>
                  <a:lnTo>
                    <a:pt x="317" y="200"/>
                  </a:lnTo>
                  <a:lnTo>
                    <a:pt x="318" y="195"/>
                  </a:lnTo>
                  <a:lnTo>
                    <a:pt x="319" y="190"/>
                  </a:lnTo>
                  <a:lnTo>
                    <a:pt x="321" y="185"/>
                  </a:lnTo>
                  <a:lnTo>
                    <a:pt x="322" y="181"/>
                  </a:lnTo>
                  <a:lnTo>
                    <a:pt x="323" y="176"/>
                  </a:lnTo>
                  <a:lnTo>
                    <a:pt x="324" y="171"/>
                  </a:lnTo>
                  <a:lnTo>
                    <a:pt x="325" y="166"/>
                  </a:lnTo>
                  <a:lnTo>
                    <a:pt x="326" y="161"/>
                  </a:lnTo>
                  <a:lnTo>
                    <a:pt x="327" y="157"/>
                  </a:lnTo>
                  <a:lnTo>
                    <a:pt x="328" y="152"/>
                  </a:lnTo>
                  <a:lnTo>
                    <a:pt x="329" y="147"/>
                  </a:lnTo>
                  <a:lnTo>
                    <a:pt x="330" y="143"/>
                  </a:lnTo>
                  <a:lnTo>
                    <a:pt x="331" y="138"/>
                  </a:lnTo>
                  <a:lnTo>
                    <a:pt x="332" y="133"/>
                  </a:lnTo>
                  <a:lnTo>
                    <a:pt x="334" y="129"/>
                  </a:lnTo>
                  <a:lnTo>
                    <a:pt x="335" y="124"/>
                  </a:lnTo>
                  <a:lnTo>
                    <a:pt x="336" y="120"/>
                  </a:lnTo>
                  <a:lnTo>
                    <a:pt x="337" y="115"/>
                  </a:lnTo>
                  <a:lnTo>
                    <a:pt x="338" y="111"/>
                  </a:lnTo>
                  <a:lnTo>
                    <a:pt x="339" y="106"/>
                  </a:lnTo>
                  <a:lnTo>
                    <a:pt x="340" y="102"/>
                  </a:lnTo>
                  <a:lnTo>
                    <a:pt x="341" y="98"/>
                  </a:lnTo>
                  <a:lnTo>
                    <a:pt x="342" y="93"/>
                  </a:lnTo>
                  <a:lnTo>
                    <a:pt x="343" y="89"/>
                  </a:lnTo>
                  <a:lnTo>
                    <a:pt x="344" y="85"/>
                  </a:lnTo>
                  <a:lnTo>
                    <a:pt x="345" y="81"/>
                  </a:lnTo>
                  <a:lnTo>
                    <a:pt x="347" y="77"/>
                  </a:lnTo>
                  <a:lnTo>
                    <a:pt x="348" y="73"/>
                  </a:lnTo>
                  <a:lnTo>
                    <a:pt x="349" y="69"/>
                  </a:lnTo>
                  <a:lnTo>
                    <a:pt x="350" y="66"/>
                  </a:lnTo>
                  <a:lnTo>
                    <a:pt x="351" y="62"/>
                  </a:lnTo>
                  <a:lnTo>
                    <a:pt x="352" y="58"/>
                  </a:lnTo>
                  <a:lnTo>
                    <a:pt x="353" y="55"/>
                  </a:lnTo>
                  <a:lnTo>
                    <a:pt x="354" y="51"/>
                  </a:lnTo>
                  <a:lnTo>
                    <a:pt x="355" y="48"/>
                  </a:lnTo>
                  <a:lnTo>
                    <a:pt x="356" y="45"/>
                  </a:lnTo>
                  <a:lnTo>
                    <a:pt x="357" y="42"/>
                  </a:lnTo>
                  <a:lnTo>
                    <a:pt x="358" y="39"/>
                  </a:lnTo>
                  <a:lnTo>
                    <a:pt x="360" y="36"/>
                  </a:lnTo>
                  <a:lnTo>
                    <a:pt x="361" y="33"/>
                  </a:lnTo>
                  <a:lnTo>
                    <a:pt x="362" y="30"/>
                  </a:lnTo>
                  <a:lnTo>
                    <a:pt x="363" y="28"/>
                  </a:lnTo>
                  <a:lnTo>
                    <a:pt x="364" y="25"/>
                  </a:lnTo>
                  <a:lnTo>
                    <a:pt x="365" y="23"/>
                  </a:lnTo>
                  <a:lnTo>
                    <a:pt x="366" y="20"/>
                  </a:lnTo>
                  <a:lnTo>
                    <a:pt x="367" y="18"/>
                  </a:lnTo>
                  <a:lnTo>
                    <a:pt x="368" y="16"/>
                  </a:lnTo>
                  <a:lnTo>
                    <a:pt x="369" y="14"/>
                  </a:lnTo>
                  <a:lnTo>
                    <a:pt x="370" y="12"/>
                  </a:lnTo>
                  <a:lnTo>
                    <a:pt x="371" y="11"/>
                  </a:lnTo>
                  <a:lnTo>
                    <a:pt x="373" y="9"/>
                  </a:lnTo>
                  <a:lnTo>
                    <a:pt x="374" y="8"/>
                  </a:lnTo>
                  <a:lnTo>
                    <a:pt x="375" y="6"/>
                  </a:lnTo>
                  <a:lnTo>
                    <a:pt x="376" y="5"/>
                  </a:lnTo>
                  <a:lnTo>
                    <a:pt x="377" y="4"/>
                  </a:lnTo>
                  <a:lnTo>
                    <a:pt x="378" y="3"/>
                  </a:lnTo>
                  <a:lnTo>
                    <a:pt x="379" y="2"/>
                  </a:lnTo>
                  <a:lnTo>
                    <a:pt x="380" y="2"/>
                  </a:lnTo>
                  <a:lnTo>
                    <a:pt x="381" y="1"/>
                  </a:lnTo>
                  <a:lnTo>
                    <a:pt x="382" y="1"/>
                  </a:lnTo>
                  <a:lnTo>
                    <a:pt x="383" y="0"/>
                  </a:lnTo>
                  <a:lnTo>
                    <a:pt x="384" y="0"/>
                  </a:lnTo>
                  <a:lnTo>
                    <a:pt x="386" y="0"/>
                  </a:lnTo>
                  <a:lnTo>
                    <a:pt x="387" y="0"/>
                  </a:lnTo>
                  <a:lnTo>
                    <a:pt x="388" y="0"/>
                  </a:lnTo>
                  <a:lnTo>
                    <a:pt x="389" y="1"/>
                  </a:lnTo>
                  <a:lnTo>
                    <a:pt x="390" y="1"/>
                  </a:lnTo>
                  <a:lnTo>
                    <a:pt x="391" y="2"/>
                  </a:lnTo>
                  <a:lnTo>
                    <a:pt x="392" y="2"/>
                  </a:lnTo>
                  <a:lnTo>
                    <a:pt x="393" y="3"/>
                  </a:lnTo>
                  <a:lnTo>
                    <a:pt x="394" y="4"/>
                  </a:lnTo>
                  <a:lnTo>
                    <a:pt x="395" y="5"/>
                  </a:lnTo>
                  <a:lnTo>
                    <a:pt x="396" y="7"/>
                  </a:lnTo>
                  <a:lnTo>
                    <a:pt x="397" y="8"/>
                  </a:lnTo>
                  <a:lnTo>
                    <a:pt x="399" y="9"/>
                  </a:lnTo>
                  <a:lnTo>
                    <a:pt x="400" y="11"/>
                  </a:lnTo>
                  <a:lnTo>
                    <a:pt x="401" y="13"/>
                  </a:lnTo>
                  <a:lnTo>
                    <a:pt x="402" y="15"/>
                  </a:lnTo>
                  <a:lnTo>
                    <a:pt x="403" y="17"/>
                  </a:lnTo>
                  <a:lnTo>
                    <a:pt x="404" y="19"/>
                  </a:lnTo>
                  <a:lnTo>
                    <a:pt x="405" y="21"/>
                  </a:lnTo>
                  <a:lnTo>
                    <a:pt x="406" y="23"/>
                  </a:lnTo>
                  <a:lnTo>
                    <a:pt x="407" y="26"/>
                  </a:lnTo>
                  <a:lnTo>
                    <a:pt x="408" y="28"/>
                  </a:lnTo>
                  <a:lnTo>
                    <a:pt x="409" y="31"/>
                  </a:lnTo>
                  <a:lnTo>
                    <a:pt x="410" y="34"/>
                  </a:lnTo>
                  <a:lnTo>
                    <a:pt x="412" y="37"/>
                  </a:lnTo>
                  <a:lnTo>
                    <a:pt x="413" y="40"/>
                  </a:lnTo>
                  <a:lnTo>
                    <a:pt x="414" y="43"/>
                  </a:lnTo>
                  <a:lnTo>
                    <a:pt x="415" y="46"/>
                  </a:lnTo>
                  <a:lnTo>
                    <a:pt x="416" y="49"/>
                  </a:lnTo>
                  <a:lnTo>
                    <a:pt x="417" y="53"/>
                  </a:lnTo>
                  <a:lnTo>
                    <a:pt x="418" y="56"/>
                  </a:lnTo>
                  <a:lnTo>
                    <a:pt x="419" y="60"/>
                  </a:lnTo>
                  <a:lnTo>
                    <a:pt x="420" y="63"/>
                  </a:lnTo>
                  <a:lnTo>
                    <a:pt x="421" y="67"/>
                  </a:lnTo>
                  <a:lnTo>
                    <a:pt x="422" y="71"/>
                  </a:lnTo>
                  <a:lnTo>
                    <a:pt x="423" y="75"/>
                  </a:lnTo>
                  <a:lnTo>
                    <a:pt x="425" y="79"/>
                  </a:lnTo>
                  <a:lnTo>
                    <a:pt x="426" y="83"/>
                  </a:lnTo>
                  <a:lnTo>
                    <a:pt x="427" y="87"/>
                  </a:lnTo>
                  <a:lnTo>
                    <a:pt x="428" y="91"/>
                  </a:lnTo>
                  <a:lnTo>
                    <a:pt x="429" y="95"/>
                  </a:lnTo>
                  <a:lnTo>
                    <a:pt x="430" y="100"/>
                  </a:lnTo>
                  <a:lnTo>
                    <a:pt x="431" y="104"/>
                  </a:lnTo>
                  <a:lnTo>
                    <a:pt x="432" y="109"/>
                  </a:lnTo>
                  <a:lnTo>
                    <a:pt x="433" y="113"/>
                  </a:lnTo>
                  <a:lnTo>
                    <a:pt x="434" y="118"/>
                  </a:lnTo>
                  <a:lnTo>
                    <a:pt x="435" y="122"/>
                  </a:lnTo>
                  <a:lnTo>
                    <a:pt x="436" y="127"/>
                  </a:lnTo>
                  <a:lnTo>
                    <a:pt x="438" y="132"/>
                  </a:lnTo>
                  <a:lnTo>
                    <a:pt x="439" y="136"/>
                  </a:lnTo>
                  <a:lnTo>
                    <a:pt x="440" y="141"/>
                  </a:lnTo>
                  <a:lnTo>
                    <a:pt x="441" y="146"/>
                  </a:lnTo>
                  <a:lnTo>
                    <a:pt x="442" y="151"/>
                  </a:lnTo>
                  <a:lnTo>
                    <a:pt x="443" y="155"/>
                  </a:lnTo>
                  <a:lnTo>
                    <a:pt x="444" y="160"/>
                  </a:lnTo>
                  <a:lnTo>
                    <a:pt x="445" y="165"/>
                  </a:lnTo>
                  <a:lnTo>
                    <a:pt x="446" y="170"/>
                  </a:lnTo>
                  <a:lnTo>
                    <a:pt x="447" y="175"/>
                  </a:lnTo>
                  <a:lnTo>
                    <a:pt x="448" y="180"/>
                  </a:lnTo>
                  <a:lnTo>
                    <a:pt x="449" y="185"/>
                  </a:lnTo>
                  <a:lnTo>
                    <a:pt x="451" y="190"/>
                  </a:lnTo>
                  <a:lnTo>
                    <a:pt x="452" y="195"/>
                  </a:lnTo>
                  <a:lnTo>
                    <a:pt x="453" y="200"/>
                  </a:lnTo>
                  <a:lnTo>
                    <a:pt x="454" y="205"/>
                  </a:lnTo>
                  <a:lnTo>
                    <a:pt x="455" y="209"/>
                  </a:lnTo>
                  <a:lnTo>
                    <a:pt x="456" y="214"/>
                  </a:lnTo>
                  <a:lnTo>
                    <a:pt x="457" y="219"/>
                  </a:lnTo>
                  <a:lnTo>
                    <a:pt x="458" y="224"/>
                  </a:lnTo>
                  <a:lnTo>
                    <a:pt x="459" y="229"/>
                  </a:lnTo>
                  <a:lnTo>
                    <a:pt x="460" y="234"/>
                  </a:lnTo>
                  <a:lnTo>
                    <a:pt x="461" y="239"/>
                  </a:lnTo>
                  <a:lnTo>
                    <a:pt x="462" y="244"/>
                  </a:lnTo>
                  <a:lnTo>
                    <a:pt x="464" y="249"/>
                  </a:lnTo>
                  <a:lnTo>
                    <a:pt x="465" y="253"/>
                  </a:lnTo>
                  <a:lnTo>
                    <a:pt x="466" y="258"/>
                  </a:lnTo>
                  <a:lnTo>
                    <a:pt x="467" y="263"/>
                  </a:lnTo>
                  <a:lnTo>
                    <a:pt x="468" y="268"/>
                  </a:lnTo>
                  <a:lnTo>
                    <a:pt x="469" y="272"/>
                  </a:lnTo>
                  <a:lnTo>
                    <a:pt x="470" y="277"/>
                  </a:lnTo>
                  <a:lnTo>
                    <a:pt x="471" y="282"/>
                  </a:lnTo>
                  <a:lnTo>
                    <a:pt x="472" y="286"/>
                  </a:lnTo>
                  <a:lnTo>
                    <a:pt x="473" y="291"/>
                  </a:lnTo>
                  <a:lnTo>
                    <a:pt x="474" y="295"/>
                  </a:lnTo>
                  <a:lnTo>
                    <a:pt x="475" y="300"/>
                  </a:lnTo>
                  <a:lnTo>
                    <a:pt x="477" y="304"/>
                  </a:lnTo>
                  <a:lnTo>
                    <a:pt x="478" y="309"/>
                  </a:lnTo>
                  <a:lnTo>
                    <a:pt x="479" y="313"/>
                  </a:lnTo>
                  <a:lnTo>
                    <a:pt x="480" y="318"/>
                  </a:lnTo>
                  <a:lnTo>
                    <a:pt x="481" y="322"/>
                  </a:lnTo>
                  <a:lnTo>
                    <a:pt x="482" y="326"/>
                  </a:lnTo>
                  <a:lnTo>
                    <a:pt x="483" y="330"/>
                  </a:lnTo>
                  <a:lnTo>
                    <a:pt x="484" y="335"/>
                  </a:lnTo>
                  <a:lnTo>
                    <a:pt x="485" y="339"/>
                  </a:lnTo>
                  <a:lnTo>
                    <a:pt x="486" y="343"/>
                  </a:lnTo>
                  <a:lnTo>
                    <a:pt x="487" y="347"/>
                  </a:lnTo>
                  <a:lnTo>
                    <a:pt x="488" y="351"/>
                  </a:lnTo>
                  <a:lnTo>
                    <a:pt x="490" y="355"/>
                  </a:lnTo>
                  <a:lnTo>
                    <a:pt x="491" y="359"/>
                  </a:lnTo>
                  <a:lnTo>
                    <a:pt x="492" y="363"/>
                  </a:lnTo>
                  <a:lnTo>
                    <a:pt x="493" y="367"/>
                  </a:lnTo>
                  <a:lnTo>
                    <a:pt x="494" y="370"/>
                  </a:lnTo>
                  <a:lnTo>
                    <a:pt x="495" y="374"/>
                  </a:lnTo>
                  <a:lnTo>
                    <a:pt x="496" y="378"/>
                  </a:lnTo>
                  <a:lnTo>
                    <a:pt x="497" y="382"/>
                  </a:lnTo>
                  <a:lnTo>
                    <a:pt x="498" y="385"/>
                  </a:lnTo>
                  <a:lnTo>
                    <a:pt x="499" y="389"/>
                  </a:lnTo>
                  <a:lnTo>
                    <a:pt x="500" y="392"/>
                  </a:lnTo>
                  <a:lnTo>
                    <a:pt x="501" y="396"/>
                  </a:lnTo>
                  <a:lnTo>
                    <a:pt x="503" y="399"/>
                  </a:lnTo>
                  <a:lnTo>
                    <a:pt x="504" y="403"/>
                  </a:lnTo>
                  <a:lnTo>
                    <a:pt x="505" y="406"/>
                  </a:lnTo>
                  <a:lnTo>
                    <a:pt x="506" y="410"/>
                  </a:lnTo>
                  <a:lnTo>
                    <a:pt x="507" y="413"/>
                  </a:lnTo>
                  <a:lnTo>
                    <a:pt x="508" y="416"/>
                  </a:lnTo>
                  <a:lnTo>
                    <a:pt x="509" y="419"/>
                  </a:lnTo>
                  <a:lnTo>
                    <a:pt x="510" y="422"/>
                  </a:lnTo>
                  <a:lnTo>
                    <a:pt x="511" y="426"/>
                  </a:lnTo>
                  <a:lnTo>
                    <a:pt x="512" y="429"/>
                  </a:lnTo>
                  <a:lnTo>
                    <a:pt x="513" y="432"/>
                  </a:lnTo>
                  <a:lnTo>
                    <a:pt x="514" y="435"/>
                  </a:lnTo>
                  <a:lnTo>
                    <a:pt x="516" y="438"/>
                  </a:lnTo>
                  <a:lnTo>
                    <a:pt x="517" y="440"/>
                  </a:lnTo>
                  <a:lnTo>
                    <a:pt x="518" y="443"/>
                  </a:lnTo>
                  <a:lnTo>
                    <a:pt x="519" y="446"/>
                  </a:lnTo>
                  <a:lnTo>
                    <a:pt x="520" y="449"/>
                  </a:lnTo>
                  <a:lnTo>
                    <a:pt x="521" y="452"/>
                  </a:lnTo>
                  <a:lnTo>
                    <a:pt x="522" y="454"/>
                  </a:lnTo>
                  <a:lnTo>
                    <a:pt x="523" y="457"/>
                  </a:lnTo>
                  <a:lnTo>
                    <a:pt x="524" y="460"/>
                  </a:lnTo>
                  <a:lnTo>
                    <a:pt x="525" y="462"/>
                  </a:lnTo>
                  <a:lnTo>
                    <a:pt x="526" y="465"/>
                  </a:lnTo>
                  <a:lnTo>
                    <a:pt x="527" y="467"/>
                  </a:lnTo>
                  <a:lnTo>
                    <a:pt x="529" y="470"/>
                  </a:lnTo>
                  <a:lnTo>
                    <a:pt x="530" y="472"/>
                  </a:lnTo>
                  <a:lnTo>
                    <a:pt x="531" y="474"/>
                  </a:lnTo>
                  <a:lnTo>
                    <a:pt x="532" y="477"/>
                  </a:lnTo>
                  <a:lnTo>
                    <a:pt x="533" y="479"/>
                  </a:lnTo>
                  <a:lnTo>
                    <a:pt x="534" y="481"/>
                  </a:lnTo>
                  <a:lnTo>
                    <a:pt x="535" y="483"/>
                  </a:lnTo>
                  <a:lnTo>
                    <a:pt x="536" y="486"/>
                  </a:lnTo>
                  <a:lnTo>
                    <a:pt x="537" y="488"/>
                  </a:lnTo>
                  <a:lnTo>
                    <a:pt x="538" y="490"/>
                  </a:lnTo>
                  <a:lnTo>
                    <a:pt x="539" y="492"/>
                  </a:lnTo>
                  <a:lnTo>
                    <a:pt x="541" y="494"/>
                  </a:lnTo>
                  <a:lnTo>
                    <a:pt x="542" y="496"/>
                  </a:lnTo>
                  <a:lnTo>
                    <a:pt x="543" y="498"/>
                  </a:lnTo>
                  <a:lnTo>
                    <a:pt x="544" y="500"/>
                  </a:lnTo>
                  <a:lnTo>
                    <a:pt x="545" y="501"/>
                  </a:lnTo>
                  <a:lnTo>
                    <a:pt x="546" y="503"/>
                  </a:lnTo>
                  <a:lnTo>
                    <a:pt x="547" y="505"/>
                  </a:lnTo>
                  <a:lnTo>
                    <a:pt x="548" y="507"/>
                  </a:lnTo>
                  <a:lnTo>
                    <a:pt x="549" y="509"/>
                  </a:lnTo>
                  <a:lnTo>
                    <a:pt x="550" y="510"/>
                  </a:lnTo>
                  <a:lnTo>
                    <a:pt x="551" y="512"/>
                  </a:lnTo>
                  <a:lnTo>
                    <a:pt x="552" y="513"/>
                  </a:lnTo>
                  <a:lnTo>
                    <a:pt x="554" y="515"/>
                  </a:lnTo>
                  <a:lnTo>
                    <a:pt x="554" y="564"/>
                  </a:lnTo>
                  <a:lnTo>
                    <a:pt x="552" y="564"/>
                  </a:lnTo>
                  <a:lnTo>
                    <a:pt x="551" y="564"/>
                  </a:lnTo>
                  <a:lnTo>
                    <a:pt x="550" y="564"/>
                  </a:lnTo>
                  <a:lnTo>
                    <a:pt x="549" y="564"/>
                  </a:lnTo>
                  <a:lnTo>
                    <a:pt x="548" y="564"/>
                  </a:lnTo>
                  <a:lnTo>
                    <a:pt x="547" y="564"/>
                  </a:lnTo>
                  <a:lnTo>
                    <a:pt x="546" y="564"/>
                  </a:lnTo>
                  <a:lnTo>
                    <a:pt x="545" y="564"/>
                  </a:lnTo>
                  <a:lnTo>
                    <a:pt x="544" y="564"/>
                  </a:lnTo>
                  <a:lnTo>
                    <a:pt x="543" y="564"/>
                  </a:lnTo>
                  <a:lnTo>
                    <a:pt x="542" y="564"/>
                  </a:lnTo>
                  <a:lnTo>
                    <a:pt x="541" y="564"/>
                  </a:lnTo>
                  <a:lnTo>
                    <a:pt x="539" y="564"/>
                  </a:lnTo>
                  <a:lnTo>
                    <a:pt x="538" y="564"/>
                  </a:lnTo>
                  <a:lnTo>
                    <a:pt x="537" y="564"/>
                  </a:lnTo>
                  <a:lnTo>
                    <a:pt x="536" y="564"/>
                  </a:lnTo>
                  <a:lnTo>
                    <a:pt x="535" y="564"/>
                  </a:lnTo>
                  <a:lnTo>
                    <a:pt x="534" y="564"/>
                  </a:lnTo>
                  <a:lnTo>
                    <a:pt x="533" y="564"/>
                  </a:lnTo>
                  <a:lnTo>
                    <a:pt x="532" y="564"/>
                  </a:lnTo>
                  <a:lnTo>
                    <a:pt x="531" y="564"/>
                  </a:lnTo>
                  <a:lnTo>
                    <a:pt x="530" y="564"/>
                  </a:lnTo>
                  <a:lnTo>
                    <a:pt x="529" y="564"/>
                  </a:lnTo>
                  <a:lnTo>
                    <a:pt x="527" y="564"/>
                  </a:lnTo>
                  <a:lnTo>
                    <a:pt x="526" y="564"/>
                  </a:lnTo>
                  <a:lnTo>
                    <a:pt x="525" y="564"/>
                  </a:lnTo>
                  <a:lnTo>
                    <a:pt x="524" y="564"/>
                  </a:lnTo>
                  <a:lnTo>
                    <a:pt x="523" y="564"/>
                  </a:lnTo>
                  <a:lnTo>
                    <a:pt x="522" y="564"/>
                  </a:lnTo>
                  <a:lnTo>
                    <a:pt x="521" y="564"/>
                  </a:lnTo>
                  <a:lnTo>
                    <a:pt x="520" y="564"/>
                  </a:lnTo>
                  <a:lnTo>
                    <a:pt x="519" y="564"/>
                  </a:lnTo>
                  <a:lnTo>
                    <a:pt x="518" y="564"/>
                  </a:lnTo>
                  <a:lnTo>
                    <a:pt x="517" y="564"/>
                  </a:lnTo>
                  <a:lnTo>
                    <a:pt x="516" y="564"/>
                  </a:lnTo>
                  <a:lnTo>
                    <a:pt x="514" y="564"/>
                  </a:lnTo>
                  <a:lnTo>
                    <a:pt x="513" y="564"/>
                  </a:lnTo>
                  <a:lnTo>
                    <a:pt x="512" y="564"/>
                  </a:lnTo>
                  <a:lnTo>
                    <a:pt x="511" y="564"/>
                  </a:lnTo>
                  <a:lnTo>
                    <a:pt x="510" y="564"/>
                  </a:lnTo>
                  <a:lnTo>
                    <a:pt x="509" y="564"/>
                  </a:lnTo>
                  <a:lnTo>
                    <a:pt x="508" y="564"/>
                  </a:lnTo>
                  <a:lnTo>
                    <a:pt x="507" y="564"/>
                  </a:lnTo>
                  <a:lnTo>
                    <a:pt x="506" y="564"/>
                  </a:lnTo>
                  <a:lnTo>
                    <a:pt x="505" y="564"/>
                  </a:lnTo>
                  <a:lnTo>
                    <a:pt x="504" y="564"/>
                  </a:lnTo>
                  <a:lnTo>
                    <a:pt x="503" y="564"/>
                  </a:lnTo>
                  <a:lnTo>
                    <a:pt x="501" y="564"/>
                  </a:lnTo>
                  <a:lnTo>
                    <a:pt x="500" y="564"/>
                  </a:lnTo>
                  <a:lnTo>
                    <a:pt x="499" y="564"/>
                  </a:lnTo>
                  <a:lnTo>
                    <a:pt x="498" y="564"/>
                  </a:lnTo>
                  <a:lnTo>
                    <a:pt x="497" y="564"/>
                  </a:lnTo>
                  <a:lnTo>
                    <a:pt x="496" y="564"/>
                  </a:lnTo>
                  <a:lnTo>
                    <a:pt x="495" y="564"/>
                  </a:lnTo>
                  <a:lnTo>
                    <a:pt x="494" y="564"/>
                  </a:lnTo>
                  <a:lnTo>
                    <a:pt x="493" y="564"/>
                  </a:lnTo>
                  <a:lnTo>
                    <a:pt x="492" y="564"/>
                  </a:lnTo>
                  <a:lnTo>
                    <a:pt x="491" y="564"/>
                  </a:lnTo>
                  <a:lnTo>
                    <a:pt x="490" y="564"/>
                  </a:lnTo>
                  <a:lnTo>
                    <a:pt x="488" y="564"/>
                  </a:lnTo>
                  <a:lnTo>
                    <a:pt x="487" y="564"/>
                  </a:lnTo>
                  <a:lnTo>
                    <a:pt x="486" y="564"/>
                  </a:lnTo>
                  <a:lnTo>
                    <a:pt x="485" y="564"/>
                  </a:lnTo>
                  <a:lnTo>
                    <a:pt x="484" y="564"/>
                  </a:lnTo>
                  <a:lnTo>
                    <a:pt x="483" y="564"/>
                  </a:lnTo>
                  <a:lnTo>
                    <a:pt x="482" y="564"/>
                  </a:lnTo>
                  <a:lnTo>
                    <a:pt x="481" y="564"/>
                  </a:lnTo>
                  <a:lnTo>
                    <a:pt x="480" y="564"/>
                  </a:lnTo>
                  <a:lnTo>
                    <a:pt x="479" y="564"/>
                  </a:lnTo>
                  <a:lnTo>
                    <a:pt x="478" y="564"/>
                  </a:lnTo>
                  <a:lnTo>
                    <a:pt x="477" y="564"/>
                  </a:lnTo>
                  <a:lnTo>
                    <a:pt x="475" y="564"/>
                  </a:lnTo>
                  <a:lnTo>
                    <a:pt x="474" y="564"/>
                  </a:lnTo>
                  <a:lnTo>
                    <a:pt x="473" y="564"/>
                  </a:lnTo>
                  <a:lnTo>
                    <a:pt x="472" y="564"/>
                  </a:lnTo>
                  <a:lnTo>
                    <a:pt x="471" y="564"/>
                  </a:lnTo>
                  <a:lnTo>
                    <a:pt x="470" y="564"/>
                  </a:lnTo>
                  <a:lnTo>
                    <a:pt x="469" y="564"/>
                  </a:lnTo>
                  <a:lnTo>
                    <a:pt x="468" y="564"/>
                  </a:lnTo>
                  <a:lnTo>
                    <a:pt x="467" y="564"/>
                  </a:lnTo>
                  <a:lnTo>
                    <a:pt x="466" y="564"/>
                  </a:lnTo>
                  <a:lnTo>
                    <a:pt x="465" y="564"/>
                  </a:lnTo>
                  <a:lnTo>
                    <a:pt x="464" y="564"/>
                  </a:lnTo>
                  <a:lnTo>
                    <a:pt x="462" y="564"/>
                  </a:lnTo>
                  <a:lnTo>
                    <a:pt x="461" y="564"/>
                  </a:lnTo>
                  <a:lnTo>
                    <a:pt x="460" y="564"/>
                  </a:lnTo>
                  <a:lnTo>
                    <a:pt x="459" y="564"/>
                  </a:lnTo>
                  <a:lnTo>
                    <a:pt x="458" y="564"/>
                  </a:lnTo>
                  <a:lnTo>
                    <a:pt x="457" y="564"/>
                  </a:lnTo>
                  <a:lnTo>
                    <a:pt x="456" y="564"/>
                  </a:lnTo>
                  <a:lnTo>
                    <a:pt x="455" y="564"/>
                  </a:lnTo>
                  <a:lnTo>
                    <a:pt x="454" y="564"/>
                  </a:lnTo>
                  <a:lnTo>
                    <a:pt x="453" y="564"/>
                  </a:lnTo>
                  <a:lnTo>
                    <a:pt x="452" y="564"/>
                  </a:lnTo>
                  <a:lnTo>
                    <a:pt x="451" y="564"/>
                  </a:lnTo>
                  <a:lnTo>
                    <a:pt x="449" y="564"/>
                  </a:lnTo>
                  <a:lnTo>
                    <a:pt x="448" y="564"/>
                  </a:lnTo>
                  <a:lnTo>
                    <a:pt x="447" y="564"/>
                  </a:lnTo>
                  <a:lnTo>
                    <a:pt x="446" y="564"/>
                  </a:lnTo>
                  <a:lnTo>
                    <a:pt x="445" y="564"/>
                  </a:lnTo>
                  <a:lnTo>
                    <a:pt x="444" y="564"/>
                  </a:lnTo>
                  <a:lnTo>
                    <a:pt x="443" y="564"/>
                  </a:lnTo>
                  <a:lnTo>
                    <a:pt x="442" y="564"/>
                  </a:lnTo>
                  <a:lnTo>
                    <a:pt x="441" y="564"/>
                  </a:lnTo>
                  <a:lnTo>
                    <a:pt x="440" y="564"/>
                  </a:lnTo>
                  <a:lnTo>
                    <a:pt x="439" y="564"/>
                  </a:lnTo>
                  <a:lnTo>
                    <a:pt x="438" y="564"/>
                  </a:lnTo>
                  <a:lnTo>
                    <a:pt x="436" y="564"/>
                  </a:lnTo>
                  <a:lnTo>
                    <a:pt x="435" y="564"/>
                  </a:lnTo>
                  <a:lnTo>
                    <a:pt x="434" y="564"/>
                  </a:lnTo>
                  <a:lnTo>
                    <a:pt x="433" y="564"/>
                  </a:lnTo>
                  <a:lnTo>
                    <a:pt x="432" y="564"/>
                  </a:lnTo>
                  <a:lnTo>
                    <a:pt x="431" y="564"/>
                  </a:lnTo>
                  <a:lnTo>
                    <a:pt x="430" y="564"/>
                  </a:lnTo>
                  <a:lnTo>
                    <a:pt x="429" y="564"/>
                  </a:lnTo>
                  <a:lnTo>
                    <a:pt x="428" y="564"/>
                  </a:lnTo>
                  <a:lnTo>
                    <a:pt x="427" y="564"/>
                  </a:lnTo>
                  <a:lnTo>
                    <a:pt x="426" y="564"/>
                  </a:lnTo>
                  <a:lnTo>
                    <a:pt x="425" y="564"/>
                  </a:lnTo>
                  <a:lnTo>
                    <a:pt x="423" y="564"/>
                  </a:lnTo>
                  <a:lnTo>
                    <a:pt x="422" y="564"/>
                  </a:lnTo>
                  <a:lnTo>
                    <a:pt x="421" y="564"/>
                  </a:lnTo>
                  <a:lnTo>
                    <a:pt x="420" y="564"/>
                  </a:lnTo>
                  <a:lnTo>
                    <a:pt x="419" y="564"/>
                  </a:lnTo>
                  <a:lnTo>
                    <a:pt x="418" y="564"/>
                  </a:lnTo>
                  <a:lnTo>
                    <a:pt x="417" y="564"/>
                  </a:lnTo>
                  <a:lnTo>
                    <a:pt x="416" y="564"/>
                  </a:lnTo>
                  <a:lnTo>
                    <a:pt x="415" y="564"/>
                  </a:lnTo>
                  <a:lnTo>
                    <a:pt x="414" y="564"/>
                  </a:lnTo>
                  <a:lnTo>
                    <a:pt x="413" y="564"/>
                  </a:lnTo>
                  <a:lnTo>
                    <a:pt x="412" y="564"/>
                  </a:lnTo>
                  <a:lnTo>
                    <a:pt x="410" y="564"/>
                  </a:lnTo>
                  <a:lnTo>
                    <a:pt x="409" y="564"/>
                  </a:lnTo>
                  <a:lnTo>
                    <a:pt x="408" y="564"/>
                  </a:lnTo>
                  <a:lnTo>
                    <a:pt x="407" y="564"/>
                  </a:lnTo>
                  <a:lnTo>
                    <a:pt x="406" y="564"/>
                  </a:lnTo>
                  <a:lnTo>
                    <a:pt x="405" y="564"/>
                  </a:lnTo>
                  <a:lnTo>
                    <a:pt x="404" y="564"/>
                  </a:lnTo>
                  <a:lnTo>
                    <a:pt x="403" y="564"/>
                  </a:lnTo>
                  <a:lnTo>
                    <a:pt x="402" y="564"/>
                  </a:lnTo>
                  <a:lnTo>
                    <a:pt x="401" y="564"/>
                  </a:lnTo>
                  <a:lnTo>
                    <a:pt x="400" y="564"/>
                  </a:lnTo>
                  <a:lnTo>
                    <a:pt x="399" y="564"/>
                  </a:lnTo>
                  <a:lnTo>
                    <a:pt x="397" y="564"/>
                  </a:lnTo>
                  <a:lnTo>
                    <a:pt x="396" y="564"/>
                  </a:lnTo>
                  <a:lnTo>
                    <a:pt x="395" y="564"/>
                  </a:lnTo>
                  <a:lnTo>
                    <a:pt x="394" y="564"/>
                  </a:lnTo>
                  <a:lnTo>
                    <a:pt x="393" y="564"/>
                  </a:lnTo>
                  <a:lnTo>
                    <a:pt x="392" y="564"/>
                  </a:lnTo>
                  <a:lnTo>
                    <a:pt x="391" y="564"/>
                  </a:lnTo>
                  <a:lnTo>
                    <a:pt x="390" y="564"/>
                  </a:lnTo>
                  <a:lnTo>
                    <a:pt x="389" y="564"/>
                  </a:lnTo>
                  <a:lnTo>
                    <a:pt x="388" y="564"/>
                  </a:lnTo>
                  <a:lnTo>
                    <a:pt x="387" y="564"/>
                  </a:lnTo>
                  <a:lnTo>
                    <a:pt x="386" y="564"/>
                  </a:lnTo>
                  <a:lnTo>
                    <a:pt x="384" y="564"/>
                  </a:lnTo>
                  <a:lnTo>
                    <a:pt x="383" y="564"/>
                  </a:lnTo>
                  <a:lnTo>
                    <a:pt x="382" y="564"/>
                  </a:lnTo>
                  <a:lnTo>
                    <a:pt x="381" y="564"/>
                  </a:lnTo>
                  <a:lnTo>
                    <a:pt x="380" y="564"/>
                  </a:lnTo>
                  <a:lnTo>
                    <a:pt x="379" y="564"/>
                  </a:lnTo>
                  <a:lnTo>
                    <a:pt x="378" y="564"/>
                  </a:lnTo>
                  <a:lnTo>
                    <a:pt x="377" y="564"/>
                  </a:lnTo>
                  <a:lnTo>
                    <a:pt x="376" y="564"/>
                  </a:lnTo>
                  <a:lnTo>
                    <a:pt x="375" y="564"/>
                  </a:lnTo>
                  <a:lnTo>
                    <a:pt x="374" y="564"/>
                  </a:lnTo>
                  <a:lnTo>
                    <a:pt x="373" y="564"/>
                  </a:lnTo>
                  <a:lnTo>
                    <a:pt x="371" y="564"/>
                  </a:lnTo>
                  <a:lnTo>
                    <a:pt x="370" y="564"/>
                  </a:lnTo>
                  <a:lnTo>
                    <a:pt x="369" y="564"/>
                  </a:lnTo>
                  <a:lnTo>
                    <a:pt x="368" y="564"/>
                  </a:lnTo>
                  <a:lnTo>
                    <a:pt x="367" y="564"/>
                  </a:lnTo>
                  <a:lnTo>
                    <a:pt x="366" y="564"/>
                  </a:lnTo>
                  <a:lnTo>
                    <a:pt x="365" y="564"/>
                  </a:lnTo>
                  <a:lnTo>
                    <a:pt x="364" y="564"/>
                  </a:lnTo>
                  <a:lnTo>
                    <a:pt x="363" y="564"/>
                  </a:lnTo>
                  <a:lnTo>
                    <a:pt x="362" y="564"/>
                  </a:lnTo>
                  <a:lnTo>
                    <a:pt x="361" y="564"/>
                  </a:lnTo>
                  <a:lnTo>
                    <a:pt x="360" y="564"/>
                  </a:lnTo>
                  <a:lnTo>
                    <a:pt x="358" y="564"/>
                  </a:lnTo>
                  <a:lnTo>
                    <a:pt x="357" y="564"/>
                  </a:lnTo>
                  <a:lnTo>
                    <a:pt x="356" y="564"/>
                  </a:lnTo>
                  <a:lnTo>
                    <a:pt x="355" y="564"/>
                  </a:lnTo>
                  <a:lnTo>
                    <a:pt x="354" y="564"/>
                  </a:lnTo>
                  <a:lnTo>
                    <a:pt x="353" y="564"/>
                  </a:lnTo>
                  <a:lnTo>
                    <a:pt x="352" y="564"/>
                  </a:lnTo>
                  <a:lnTo>
                    <a:pt x="351" y="564"/>
                  </a:lnTo>
                  <a:lnTo>
                    <a:pt x="350" y="564"/>
                  </a:lnTo>
                  <a:lnTo>
                    <a:pt x="349" y="564"/>
                  </a:lnTo>
                  <a:lnTo>
                    <a:pt x="348" y="564"/>
                  </a:lnTo>
                  <a:lnTo>
                    <a:pt x="347" y="564"/>
                  </a:lnTo>
                  <a:lnTo>
                    <a:pt x="345" y="564"/>
                  </a:lnTo>
                  <a:lnTo>
                    <a:pt x="344" y="564"/>
                  </a:lnTo>
                  <a:lnTo>
                    <a:pt x="343" y="564"/>
                  </a:lnTo>
                  <a:lnTo>
                    <a:pt x="342" y="564"/>
                  </a:lnTo>
                  <a:lnTo>
                    <a:pt x="341" y="564"/>
                  </a:lnTo>
                  <a:lnTo>
                    <a:pt x="340" y="564"/>
                  </a:lnTo>
                  <a:lnTo>
                    <a:pt x="339" y="564"/>
                  </a:lnTo>
                  <a:lnTo>
                    <a:pt x="338" y="564"/>
                  </a:lnTo>
                  <a:lnTo>
                    <a:pt x="337" y="564"/>
                  </a:lnTo>
                  <a:lnTo>
                    <a:pt x="336" y="564"/>
                  </a:lnTo>
                  <a:lnTo>
                    <a:pt x="335" y="564"/>
                  </a:lnTo>
                  <a:lnTo>
                    <a:pt x="334" y="564"/>
                  </a:lnTo>
                  <a:lnTo>
                    <a:pt x="332" y="564"/>
                  </a:lnTo>
                  <a:lnTo>
                    <a:pt x="331" y="564"/>
                  </a:lnTo>
                  <a:lnTo>
                    <a:pt x="330" y="564"/>
                  </a:lnTo>
                  <a:lnTo>
                    <a:pt x="329" y="564"/>
                  </a:lnTo>
                  <a:lnTo>
                    <a:pt x="328" y="564"/>
                  </a:lnTo>
                  <a:lnTo>
                    <a:pt x="327" y="564"/>
                  </a:lnTo>
                  <a:lnTo>
                    <a:pt x="326" y="564"/>
                  </a:lnTo>
                  <a:lnTo>
                    <a:pt x="325" y="564"/>
                  </a:lnTo>
                  <a:lnTo>
                    <a:pt x="324" y="564"/>
                  </a:lnTo>
                  <a:lnTo>
                    <a:pt x="323" y="564"/>
                  </a:lnTo>
                  <a:lnTo>
                    <a:pt x="322" y="564"/>
                  </a:lnTo>
                  <a:lnTo>
                    <a:pt x="321" y="564"/>
                  </a:lnTo>
                  <a:lnTo>
                    <a:pt x="319" y="564"/>
                  </a:lnTo>
                  <a:lnTo>
                    <a:pt x="318" y="564"/>
                  </a:lnTo>
                  <a:lnTo>
                    <a:pt x="317" y="564"/>
                  </a:lnTo>
                  <a:lnTo>
                    <a:pt x="316" y="564"/>
                  </a:lnTo>
                  <a:lnTo>
                    <a:pt x="315" y="564"/>
                  </a:lnTo>
                  <a:lnTo>
                    <a:pt x="314" y="564"/>
                  </a:lnTo>
                  <a:lnTo>
                    <a:pt x="313" y="564"/>
                  </a:lnTo>
                  <a:lnTo>
                    <a:pt x="312" y="564"/>
                  </a:lnTo>
                  <a:lnTo>
                    <a:pt x="311" y="564"/>
                  </a:lnTo>
                  <a:lnTo>
                    <a:pt x="310" y="564"/>
                  </a:lnTo>
                  <a:lnTo>
                    <a:pt x="309" y="564"/>
                  </a:lnTo>
                  <a:lnTo>
                    <a:pt x="308" y="564"/>
                  </a:lnTo>
                  <a:lnTo>
                    <a:pt x="306" y="564"/>
                  </a:lnTo>
                  <a:lnTo>
                    <a:pt x="305" y="564"/>
                  </a:lnTo>
                  <a:lnTo>
                    <a:pt x="304" y="564"/>
                  </a:lnTo>
                  <a:lnTo>
                    <a:pt x="303" y="564"/>
                  </a:lnTo>
                  <a:lnTo>
                    <a:pt x="302" y="564"/>
                  </a:lnTo>
                  <a:lnTo>
                    <a:pt x="301" y="564"/>
                  </a:lnTo>
                  <a:lnTo>
                    <a:pt x="300" y="564"/>
                  </a:lnTo>
                  <a:lnTo>
                    <a:pt x="299" y="564"/>
                  </a:lnTo>
                  <a:lnTo>
                    <a:pt x="298" y="564"/>
                  </a:lnTo>
                  <a:lnTo>
                    <a:pt x="297" y="564"/>
                  </a:lnTo>
                  <a:lnTo>
                    <a:pt x="296" y="564"/>
                  </a:lnTo>
                  <a:lnTo>
                    <a:pt x="294" y="564"/>
                  </a:lnTo>
                  <a:lnTo>
                    <a:pt x="293" y="564"/>
                  </a:lnTo>
                  <a:lnTo>
                    <a:pt x="292" y="564"/>
                  </a:lnTo>
                  <a:lnTo>
                    <a:pt x="291" y="564"/>
                  </a:lnTo>
                  <a:lnTo>
                    <a:pt x="290" y="564"/>
                  </a:lnTo>
                  <a:lnTo>
                    <a:pt x="289" y="564"/>
                  </a:lnTo>
                  <a:lnTo>
                    <a:pt x="288" y="564"/>
                  </a:lnTo>
                  <a:lnTo>
                    <a:pt x="287" y="564"/>
                  </a:lnTo>
                  <a:lnTo>
                    <a:pt x="286" y="564"/>
                  </a:lnTo>
                  <a:lnTo>
                    <a:pt x="285" y="564"/>
                  </a:lnTo>
                  <a:lnTo>
                    <a:pt x="284" y="564"/>
                  </a:lnTo>
                  <a:lnTo>
                    <a:pt x="283" y="564"/>
                  </a:lnTo>
                  <a:lnTo>
                    <a:pt x="281" y="564"/>
                  </a:lnTo>
                  <a:lnTo>
                    <a:pt x="280" y="564"/>
                  </a:lnTo>
                  <a:lnTo>
                    <a:pt x="279" y="564"/>
                  </a:lnTo>
                  <a:lnTo>
                    <a:pt x="278" y="564"/>
                  </a:lnTo>
                  <a:lnTo>
                    <a:pt x="277" y="564"/>
                  </a:lnTo>
                  <a:lnTo>
                    <a:pt x="276" y="564"/>
                  </a:lnTo>
                  <a:lnTo>
                    <a:pt x="275" y="564"/>
                  </a:lnTo>
                  <a:lnTo>
                    <a:pt x="274" y="564"/>
                  </a:lnTo>
                  <a:lnTo>
                    <a:pt x="273" y="564"/>
                  </a:lnTo>
                  <a:lnTo>
                    <a:pt x="272" y="564"/>
                  </a:lnTo>
                  <a:lnTo>
                    <a:pt x="271" y="564"/>
                  </a:lnTo>
                  <a:lnTo>
                    <a:pt x="270" y="564"/>
                  </a:lnTo>
                  <a:lnTo>
                    <a:pt x="268" y="564"/>
                  </a:lnTo>
                  <a:lnTo>
                    <a:pt x="267" y="564"/>
                  </a:lnTo>
                  <a:lnTo>
                    <a:pt x="266" y="564"/>
                  </a:lnTo>
                  <a:lnTo>
                    <a:pt x="265" y="564"/>
                  </a:lnTo>
                  <a:lnTo>
                    <a:pt x="264" y="564"/>
                  </a:lnTo>
                  <a:lnTo>
                    <a:pt x="263" y="564"/>
                  </a:lnTo>
                  <a:lnTo>
                    <a:pt x="262" y="564"/>
                  </a:lnTo>
                  <a:lnTo>
                    <a:pt x="261" y="564"/>
                  </a:lnTo>
                  <a:lnTo>
                    <a:pt x="260" y="564"/>
                  </a:lnTo>
                  <a:lnTo>
                    <a:pt x="259" y="564"/>
                  </a:lnTo>
                  <a:lnTo>
                    <a:pt x="258" y="564"/>
                  </a:lnTo>
                  <a:lnTo>
                    <a:pt x="257" y="564"/>
                  </a:lnTo>
                  <a:lnTo>
                    <a:pt x="255" y="564"/>
                  </a:lnTo>
                  <a:lnTo>
                    <a:pt x="254" y="564"/>
                  </a:lnTo>
                  <a:lnTo>
                    <a:pt x="253" y="564"/>
                  </a:lnTo>
                  <a:lnTo>
                    <a:pt x="252" y="564"/>
                  </a:lnTo>
                  <a:lnTo>
                    <a:pt x="251" y="564"/>
                  </a:lnTo>
                  <a:lnTo>
                    <a:pt x="250" y="564"/>
                  </a:lnTo>
                  <a:lnTo>
                    <a:pt x="249" y="564"/>
                  </a:lnTo>
                  <a:lnTo>
                    <a:pt x="248" y="564"/>
                  </a:lnTo>
                  <a:lnTo>
                    <a:pt x="247" y="564"/>
                  </a:lnTo>
                  <a:lnTo>
                    <a:pt x="246" y="564"/>
                  </a:lnTo>
                  <a:lnTo>
                    <a:pt x="245" y="564"/>
                  </a:lnTo>
                  <a:lnTo>
                    <a:pt x="244" y="564"/>
                  </a:lnTo>
                  <a:lnTo>
                    <a:pt x="242" y="564"/>
                  </a:lnTo>
                  <a:lnTo>
                    <a:pt x="241" y="564"/>
                  </a:lnTo>
                  <a:lnTo>
                    <a:pt x="240" y="564"/>
                  </a:lnTo>
                  <a:lnTo>
                    <a:pt x="239" y="564"/>
                  </a:lnTo>
                  <a:lnTo>
                    <a:pt x="238" y="564"/>
                  </a:lnTo>
                  <a:lnTo>
                    <a:pt x="237" y="564"/>
                  </a:lnTo>
                  <a:lnTo>
                    <a:pt x="236" y="564"/>
                  </a:lnTo>
                  <a:lnTo>
                    <a:pt x="235" y="564"/>
                  </a:lnTo>
                  <a:lnTo>
                    <a:pt x="234" y="564"/>
                  </a:lnTo>
                  <a:lnTo>
                    <a:pt x="233" y="564"/>
                  </a:lnTo>
                  <a:lnTo>
                    <a:pt x="232" y="564"/>
                  </a:lnTo>
                  <a:lnTo>
                    <a:pt x="231" y="564"/>
                  </a:lnTo>
                  <a:lnTo>
                    <a:pt x="229" y="564"/>
                  </a:lnTo>
                  <a:lnTo>
                    <a:pt x="228" y="564"/>
                  </a:lnTo>
                  <a:lnTo>
                    <a:pt x="227" y="564"/>
                  </a:lnTo>
                  <a:lnTo>
                    <a:pt x="226" y="564"/>
                  </a:lnTo>
                  <a:lnTo>
                    <a:pt x="225" y="564"/>
                  </a:lnTo>
                  <a:lnTo>
                    <a:pt x="224" y="564"/>
                  </a:lnTo>
                  <a:lnTo>
                    <a:pt x="223" y="564"/>
                  </a:lnTo>
                  <a:lnTo>
                    <a:pt x="222" y="564"/>
                  </a:lnTo>
                  <a:lnTo>
                    <a:pt x="221" y="564"/>
                  </a:lnTo>
                  <a:lnTo>
                    <a:pt x="220" y="564"/>
                  </a:lnTo>
                  <a:lnTo>
                    <a:pt x="219" y="564"/>
                  </a:lnTo>
                  <a:lnTo>
                    <a:pt x="218" y="564"/>
                  </a:lnTo>
                  <a:lnTo>
                    <a:pt x="216" y="564"/>
                  </a:lnTo>
                  <a:lnTo>
                    <a:pt x="215" y="564"/>
                  </a:lnTo>
                  <a:lnTo>
                    <a:pt x="214" y="564"/>
                  </a:lnTo>
                  <a:lnTo>
                    <a:pt x="213" y="564"/>
                  </a:lnTo>
                  <a:lnTo>
                    <a:pt x="212" y="564"/>
                  </a:lnTo>
                  <a:lnTo>
                    <a:pt x="211" y="564"/>
                  </a:lnTo>
                  <a:lnTo>
                    <a:pt x="210" y="564"/>
                  </a:lnTo>
                  <a:lnTo>
                    <a:pt x="209" y="564"/>
                  </a:lnTo>
                  <a:lnTo>
                    <a:pt x="208" y="564"/>
                  </a:lnTo>
                  <a:lnTo>
                    <a:pt x="207" y="564"/>
                  </a:lnTo>
                  <a:lnTo>
                    <a:pt x="206" y="564"/>
                  </a:lnTo>
                  <a:lnTo>
                    <a:pt x="205" y="564"/>
                  </a:lnTo>
                  <a:lnTo>
                    <a:pt x="203" y="564"/>
                  </a:lnTo>
                  <a:lnTo>
                    <a:pt x="202" y="564"/>
                  </a:lnTo>
                  <a:lnTo>
                    <a:pt x="201" y="564"/>
                  </a:lnTo>
                  <a:lnTo>
                    <a:pt x="200" y="564"/>
                  </a:lnTo>
                  <a:lnTo>
                    <a:pt x="199" y="564"/>
                  </a:lnTo>
                  <a:lnTo>
                    <a:pt x="198" y="564"/>
                  </a:lnTo>
                  <a:lnTo>
                    <a:pt x="197" y="564"/>
                  </a:lnTo>
                  <a:lnTo>
                    <a:pt x="196" y="564"/>
                  </a:lnTo>
                  <a:lnTo>
                    <a:pt x="195" y="564"/>
                  </a:lnTo>
                  <a:lnTo>
                    <a:pt x="194" y="564"/>
                  </a:lnTo>
                  <a:lnTo>
                    <a:pt x="193" y="564"/>
                  </a:lnTo>
                  <a:lnTo>
                    <a:pt x="192" y="564"/>
                  </a:lnTo>
                  <a:lnTo>
                    <a:pt x="190" y="564"/>
                  </a:lnTo>
                  <a:lnTo>
                    <a:pt x="189" y="564"/>
                  </a:lnTo>
                  <a:lnTo>
                    <a:pt x="188" y="564"/>
                  </a:lnTo>
                  <a:lnTo>
                    <a:pt x="187" y="564"/>
                  </a:lnTo>
                  <a:lnTo>
                    <a:pt x="186" y="564"/>
                  </a:lnTo>
                  <a:lnTo>
                    <a:pt x="185" y="564"/>
                  </a:lnTo>
                  <a:lnTo>
                    <a:pt x="184" y="564"/>
                  </a:lnTo>
                  <a:lnTo>
                    <a:pt x="183" y="564"/>
                  </a:lnTo>
                  <a:lnTo>
                    <a:pt x="182" y="564"/>
                  </a:lnTo>
                  <a:lnTo>
                    <a:pt x="181" y="564"/>
                  </a:lnTo>
                  <a:lnTo>
                    <a:pt x="180" y="564"/>
                  </a:lnTo>
                  <a:lnTo>
                    <a:pt x="179" y="564"/>
                  </a:lnTo>
                  <a:lnTo>
                    <a:pt x="177" y="564"/>
                  </a:lnTo>
                  <a:lnTo>
                    <a:pt x="176" y="564"/>
                  </a:lnTo>
                  <a:lnTo>
                    <a:pt x="175" y="564"/>
                  </a:lnTo>
                  <a:lnTo>
                    <a:pt x="174" y="564"/>
                  </a:lnTo>
                  <a:lnTo>
                    <a:pt x="173" y="564"/>
                  </a:lnTo>
                  <a:lnTo>
                    <a:pt x="172" y="564"/>
                  </a:lnTo>
                  <a:lnTo>
                    <a:pt x="171" y="564"/>
                  </a:lnTo>
                  <a:lnTo>
                    <a:pt x="170" y="564"/>
                  </a:lnTo>
                  <a:lnTo>
                    <a:pt x="169" y="564"/>
                  </a:lnTo>
                  <a:lnTo>
                    <a:pt x="168" y="564"/>
                  </a:lnTo>
                  <a:lnTo>
                    <a:pt x="167" y="564"/>
                  </a:lnTo>
                  <a:lnTo>
                    <a:pt x="166" y="564"/>
                  </a:lnTo>
                  <a:lnTo>
                    <a:pt x="164" y="564"/>
                  </a:lnTo>
                  <a:lnTo>
                    <a:pt x="163" y="564"/>
                  </a:lnTo>
                  <a:lnTo>
                    <a:pt x="162" y="564"/>
                  </a:lnTo>
                  <a:lnTo>
                    <a:pt x="161" y="564"/>
                  </a:lnTo>
                  <a:lnTo>
                    <a:pt x="160" y="564"/>
                  </a:lnTo>
                  <a:lnTo>
                    <a:pt x="159" y="564"/>
                  </a:lnTo>
                  <a:lnTo>
                    <a:pt x="158" y="564"/>
                  </a:lnTo>
                  <a:lnTo>
                    <a:pt x="157" y="564"/>
                  </a:lnTo>
                  <a:lnTo>
                    <a:pt x="156" y="564"/>
                  </a:lnTo>
                  <a:lnTo>
                    <a:pt x="155" y="564"/>
                  </a:lnTo>
                  <a:lnTo>
                    <a:pt x="154" y="564"/>
                  </a:lnTo>
                  <a:lnTo>
                    <a:pt x="153" y="564"/>
                  </a:lnTo>
                  <a:lnTo>
                    <a:pt x="151" y="564"/>
                  </a:lnTo>
                  <a:lnTo>
                    <a:pt x="150" y="564"/>
                  </a:lnTo>
                  <a:lnTo>
                    <a:pt x="149" y="564"/>
                  </a:lnTo>
                  <a:lnTo>
                    <a:pt x="148" y="564"/>
                  </a:lnTo>
                  <a:lnTo>
                    <a:pt x="147" y="564"/>
                  </a:lnTo>
                  <a:lnTo>
                    <a:pt x="146" y="564"/>
                  </a:lnTo>
                  <a:lnTo>
                    <a:pt x="145" y="564"/>
                  </a:lnTo>
                  <a:lnTo>
                    <a:pt x="144" y="564"/>
                  </a:lnTo>
                  <a:lnTo>
                    <a:pt x="143" y="564"/>
                  </a:lnTo>
                  <a:lnTo>
                    <a:pt x="142" y="564"/>
                  </a:lnTo>
                  <a:lnTo>
                    <a:pt x="141" y="564"/>
                  </a:lnTo>
                  <a:lnTo>
                    <a:pt x="140" y="564"/>
                  </a:lnTo>
                  <a:lnTo>
                    <a:pt x="138" y="564"/>
                  </a:lnTo>
                  <a:lnTo>
                    <a:pt x="137" y="564"/>
                  </a:lnTo>
                  <a:lnTo>
                    <a:pt x="136" y="564"/>
                  </a:lnTo>
                  <a:lnTo>
                    <a:pt x="135" y="564"/>
                  </a:lnTo>
                  <a:lnTo>
                    <a:pt x="134" y="564"/>
                  </a:lnTo>
                  <a:lnTo>
                    <a:pt x="133" y="564"/>
                  </a:lnTo>
                  <a:lnTo>
                    <a:pt x="132" y="564"/>
                  </a:lnTo>
                  <a:lnTo>
                    <a:pt x="131" y="564"/>
                  </a:lnTo>
                  <a:lnTo>
                    <a:pt x="130" y="564"/>
                  </a:lnTo>
                  <a:lnTo>
                    <a:pt x="129" y="564"/>
                  </a:lnTo>
                  <a:lnTo>
                    <a:pt x="128" y="564"/>
                  </a:lnTo>
                  <a:lnTo>
                    <a:pt x="127" y="564"/>
                  </a:lnTo>
                  <a:lnTo>
                    <a:pt x="125" y="564"/>
                  </a:lnTo>
                  <a:lnTo>
                    <a:pt x="124" y="564"/>
                  </a:lnTo>
                  <a:lnTo>
                    <a:pt x="123" y="564"/>
                  </a:lnTo>
                  <a:lnTo>
                    <a:pt x="122" y="564"/>
                  </a:lnTo>
                  <a:lnTo>
                    <a:pt x="121" y="564"/>
                  </a:lnTo>
                  <a:lnTo>
                    <a:pt x="120" y="564"/>
                  </a:lnTo>
                  <a:lnTo>
                    <a:pt x="119" y="564"/>
                  </a:lnTo>
                  <a:lnTo>
                    <a:pt x="118" y="564"/>
                  </a:lnTo>
                  <a:lnTo>
                    <a:pt x="117" y="564"/>
                  </a:lnTo>
                  <a:lnTo>
                    <a:pt x="116" y="564"/>
                  </a:lnTo>
                  <a:lnTo>
                    <a:pt x="115" y="564"/>
                  </a:lnTo>
                  <a:lnTo>
                    <a:pt x="114" y="564"/>
                  </a:lnTo>
                  <a:lnTo>
                    <a:pt x="112" y="564"/>
                  </a:lnTo>
                  <a:lnTo>
                    <a:pt x="111" y="564"/>
                  </a:lnTo>
                  <a:lnTo>
                    <a:pt x="110" y="564"/>
                  </a:lnTo>
                  <a:lnTo>
                    <a:pt x="109" y="564"/>
                  </a:lnTo>
                  <a:lnTo>
                    <a:pt x="108" y="564"/>
                  </a:lnTo>
                  <a:lnTo>
                    <a:pt x="107" y="564"/>
                  </a:lnTo>
                  <a:lnTo>
                    <a:pt x="106" y="564"/>
                  </a:lnTo>
                  <a:lnTo>
                    <a:pt x="105" y="564"/>
                  </a:lnTo>
                  <a:lnTo>
                    <a:pt x="104" y="564"/>
                  </a:lnTo>
                  <a:lnTo>
                    <a:pt x="103" y="564"/>
                  </a:lnTo>
                  <a:lnTo>
                    <a:pt x="102" y="564"/>
                  </a:lnTo>
                  <a:lnTo>
                    <a:pt x="101" y="564"/>
                  </a:lnTo>
                  <a:lnTo>
                    <a:pt x="99" y="564"/>
                  </a:lnTo>
                  <a:lnTo>
                    <a:pt x="98" y="564"/>
                  </a:lnTo>
                  <a:lnTo>
                    <a:pt x="97" y="564"/>
                  </a:lnTo>
                  <a:lnTo>
                    <a:pt x="96" y="564"/>
                  </a:lnTo>
                  <a:lnTo>
                    <a:pt x="95" y="564"/>
                  </a:lnTo>
                  <a:lnTo>
                    <a:pt x="94" y="564"/>
                  </a:lnTo>
                  <a:lnTo>
                    <a:pt x="93" y="564"/>
                  </a:lnTo>
                  <a:lnTo>
                    <a:pt x="92" y="564"/>
                  </a:lnTo>
                  <a:lnTo>
                    <a:pt x="91" y="564"/>
                  </a:lnTo>
                  <a:lnTo>
                    <a:pt x="90" y="564"/>
                  </a:lnTo>
                  <a:lnTo>
                    <a:pt x="89" y="564"/>
                  </a:lnTo>
                  <a:lnTo>
                    <a:pt x="88" y="564"/>
                  </a:lnTo>
                  <a:lnTo>
                    <a:pt x="86" y="564"/>
                  </a:lnTo>
                  <a:lnTo>
                    <a:pt x="85" y="564"/>
                  </a:lnTo>
                  <a:lnTo>
                    <a:pt x="84" y="564"/>
                  </a:lnTo>
                  <a:lnTo>
                    <a:pt x="83" y="564"/>
                  </a:lnTo>
                  <a:lnTo>
                    <a:pt x="82" y="564"/>
                  </a:lnTo>
                  <a:lnTo>
                    <a:pt x="81" y="564"/>
                  </a:lnTo>
                  <a:lnTo>
                    <a:pt x="80" y="564"/>
                  </a:lnTo>
                  <a:lnTo>
                    <a:pt x="79" y="564"/>
                  </a:lnTo>
                  <a:lnTo>
                    <a:pt x="78" y="564"/>
                  </a:lnTo>
                  <a:lnTo>
                    <a:pt x="77" y="564"/>
                  </a:lnTo>
                  <a:lnTo>
                    <a:pt x="76" y="564"/>
                  </a:lnTo>
                  <a:lnTo>
                    <a:pt x="75" y="564"/>
                  </a:lnTo>
                  <a:lnTo>
                    <a:pt x="73" y="564"/>
                  </a:lnTo>
                  <a:lnTo>
                    <a:pt x="72" y="564"/>
                  </a:lnTo>
                  <a:lnTo>
                    <a:pt x="71" y="564"/>
                  </a:lnTo>
                  <a:lnTo>
                    <a:pt x="70" y="564"/>
                  </a:lnTo>
                  <a:lnTo>
                    <a:pt x="69" y="564"/>
                  </a:lnTo>
                  <a:lnTo>
                    <a:pt x="68" y="564"/>
                  </a:lnTo>
                  <a:lnTo>
                    <a:pt x="67" y="564"/>
                  </a:lnTo>
                  <a:lnTo>
                    <a:pt x="66" y="564"/>
                  </a:lnTo>
                  <a:lnTo>
                    <a:pt x="65" y="564"/>
                  </a:lnTo>
                  <a:lnTo>
                    <a:pt x="64" y="564"/>
                  </a:lnTo>
                  <a:lnTo>
                    <a:pt x="63" y="564"/>
                  </a:lnTo>
                  <a:lnTo>
                    <a:pt x="61" y="564"/>
                  </a:lnTo>
                  <a:lnTo>
                    <a:pt x="60" y="564"/>
                  </a:lnTo>
                  <a:lnTo>
                    <a:pt x="59" y="564"/>
                  </a:lnTo>
                  <a:lnTo>
                    <a:pt x="58" y="564"/>
                  </a:lnTo>
                  <a:lnTo>
                    <a:pt x="57" y="564"/>
                  </a:lnTo>
                  <a:lnTo>
                    <a:pt x="56" y="564"/>
                  </a:lnTo>
                  <a:lnTo>
                    <a:pt x="55" y="564"/>
                  </a:lnTo>
                  <a:lnTo>
                    <a:pt x="54" y="564"/>
                  </a:lnTo>
                  <a:lnTo>
                    <a:pt x="53" y="564"/>
                  </a:lnTo>
                  <a:lnTo>
                    <a:pt x="52" y="564"/>
                  </a:lnTo>
                  <a:lnTo>
                    <a:pt x="51" y="564"/>
                  </a:lnTo>
                  <a:lnTo>
                    <a:pt x="50" y="564"/>
                  </a:lnTo>
                  <a:lnTo>
                    <a:pt x="48" y="564"/>
                  </a:lnTo>
                  <a:lnTo>
                    <a:pt x="47" y="564"/>
                  </a:lnTo>
                  <a:lnTo>
                    <a:pt x="46" y="564"/>
                  </a:lnTo>
                  <a:lnTo>
                    <a:pt x="45" y="564"/>
                  </a:lnTo>
                  <a:lnTo>
                    <a:pt x="44" y="564"/>
                  </a:lnTo>
                  <a:lnTo>
                    <a:pt x="43" y="564"/>
                  </a:lnTo>
                  <a:lnTo>
                    <a:pt x="42" y="564"/>
                  </a:lnTo>
                  <a:lnTo>
                    <a:pt x="41" y="564"/>
                  </a:lnTo>
                  <a:lnTo>
                    <a:pt x="40" y="564"/>
                  </a:lnTo>
                  <a:lnTo>
                    <a:pt x="39" y="564"/>
                  </a:lnTo>
                  <a:lnTo>
                    <a:pt x="38" y="564"/>
                  </a:lnTo>
                  <a:lnTo>
                    <a:pt x="37" y="564"/>
                  </a:lnTo>
                  <a:lnTo>
                    <a:pt x="35" y="564"/>
                  </a:lnTo>
                  <a:lnTo>
                    <a:pt x="34" y="564"/>
                  </a:lnTo>
                  <a:lnTo>
                    <a:pt x="33" y="564"/>
                  </a:lnTo>
                  <a:lnTo>
                    <a:pt x="32" y="564"/>
                  </a:lnTo>
                  <a:lnTo>
                    <a:pt x="31" y="564"/>
                  </a:lnTo>
                  <a:lnTo>
                    <a:pt x="30" y="564"/>
                  </a:lnTo>
                  <a:lnTo>
                    <a:pt x="29" y="564"/>
                  </a:lnTo>
                  <a:lnTo>
                    <a:pt x="28" y="564"/>
                  </a:lnTo>
                  <a:lnTo>
                    <a:pt x="27" y="564"/>
                  </a:lnTo>
                  <a:lnTo>
                    <a:pt x="26" y="564"/>
                  </a:lnTo>
                  <a:lnTo>
                    <a:pt x="25" y="564"/>
                  </a:lnTo>
                  <a:lnTo>
                    <a:pt x="24" y="564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82" name="Freeform 189"/>
            <p:cNvSpPr>
              <a:spLocks/>
            </p:cNvSpPr>
            <p:nvPr/>
          </p:nvSpPr>
          <p:spPr bwMode="auto">
            <a:xfrm>
              <a:off x="3756" y="2325"/>
              <a:ext cx="75" cy="303"/>
            </a:xfrm>
            <a:custGeom>
              <a:avLst/>
              <a:gdLst>
                <a:gd name="T0" fmla="*/ 22 w 22"/>
                <a:gd name="T1" fmla="*/ 89 h 89"/>
                <a:gd name="T2" fmla="*/ 21 w 22"/>
                <a:gd name="T3" fmla="*/ 89 h 89"/>
                <a:gd name="T4" fmla="*/ 20 w 22"/>
                <a:gd name="T5" fmla="*/ 89 h 89"/>
                <a:gd name="T6" fmla="*/ 19 w 22"/>
                <a:gd name="T7" fmla="*/ 89 h 89"/>
                <a:gd name="T8" fmla="*/ 18 w 22"/>
                <a:gd name="T9" fmla="*/ 89 h 89"/>
                <a:gd name="T10" fmla="*/ 17 w 22"/>
                <a:gd name="T11" fmla="*/ 89 h 89"/>
                <a:gd name="T12" fmla="*/ 16 w 22"/>
                <a:gd name="T13" fmla="*/ 89 h 89"/>
                <a:gd name="T14" fmla="*/ 15 w 22"/>
                <a:gd name="T15" fmla="*/ 89 h 89"/>
                <a:gd name="T16" fmla="*/ 14 w 22"/>
                <a:gd name="T17" fmla="*/ 89 h 89"/>
                <a:gd name="T18" fmla="*/ 13 w 22"/>
                <a:gd name="T19" fmla="*/ 89 h 89"/>
                <a:gd name="T20" fmla="*/ 12 w 22"/>
                <a:gd name="T21" fmla="*/ 89 h 89"/>
                <a:gd name="T22" fmla="*/ 11 w 22"/>
                <a:gd name="T23" fmla="*/ 89 h 89"/>
                <a:gd name="T24" fmla="*/ 9 w 22"/>
                <a:gd name="T25" fmla="*/ 89 h 89"/>
                <a:gd name="T26" fmla="*/ 8 w 22"/>
                <a:gd name="T27" fmla="*/ 89 h 89"/>
                <a:gd name="T28" fmla="*/ 7 w 22"/>
                <a:gd name="T29" fmla="*/ 89 h 89"/>
                <a:gd name="T30" fmla="*/ 6 w 22"/>
                <a:gd name="T31" fmla="*/ 89 h 89"/>
                <a:gd name="T32" fmla="*/ 5 w 22"/>
                <a:gd name="T33" fmla="*/ 89 h 89"/>
                <a:gd name="T34" fmla="*/ 4 w 22"/>
                <a:gd name="T35" fmla="*/ 89 h 89"/>
                <a:gd name="T36" fmla="*/ 3 w 22"/>
                <a:gd name="T37" fmla="*/ 89 h 89"/>
                <a:gd name="T38" fmla="*/ 2 w 22"/>
                <a:gd name="T39" fmla="*/ 89 h 89"/>
                <a:gd name="T40" fmla="*/ 1 w 22"/>
                <a:gd name="T41" fmla="*/ 89 h 89"/>
                <a:gd name="T42" fmla="*/ 0 w 22"/>
                <a:gd name="T43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/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83" name="Line 190"/>
            <p:cNvSpPr>
              <a:spLocks noChangeShapeType="1"/>
            </p:cNvSpPr>
            <p:nvPr/>
          </p:nvSpPr>
          <p:spPr bwMode="auto">
            <a:xfrm flipV="1">
              <a:off x="4110" y="611"/>
              <a:ext cx="0" cy="2112"/>
            </a:xfrm>
            <a:prstGeom prst="line">
              <a:avLst/>
            </a:prstGeom>
            <a:noFill/>
            <a:ln w="26988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85" name="Rectangle 192"/>
            <p:cNvSpPr>
              <a:spLocks noChangeArrowheads="1"/>
            </p:cNvSpPr>
            <p:nvPr/>
          </p:nvSpPr>
          <p:spPr bwMode="auto">
            <a:xfrm>
              <a:off x="3385" y="2555"/>
              <a:ext cx="25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0.00</a:t>
              </a:r>
              <a:endPara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Rectangle 193"/>
            <p:cNvSpPr>
              <a:spLocks noChangeArrowheads="1"/>
            </p:cNvSpPr>
            <p:nvPr/>
          </p:nvSpPr>
          <p:spPr bwMode="auto">
            <a:xfrm>
              <a:off x="3385" y="2031"/>
              <a:ext cx="25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0.01</a:t>
              </a:r>
              <a:endPara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7" name="Rectangle 194"/>
            <p:cNvSpPr>
              <a:spLocks noChangeArrowheads="1"/>
            </p:cNvSpPr>
            <p:nvPr/>
          </p:nvSpPr>
          <p:spPr bwMode="auto">
            <a:xfrm>
              <a:off x="3385" y="1506"/>
              <a:ext cx="25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0.02</a:t>
              </a:r>
              <a:endPara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8" name="Rectangle 195"/>
            <p:cNvSpPr>
              <a:spLocks noChangeArrowheads="1"/>
            </p:cNvSpPr>
            <p:nvPr/>
          </p:nvSpPr>
          <p:spPr bwMode="auto">
            <a:xfrm>
              <a:off x="3385" y="981"/>
              <a:ext cx="25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0.03</a:t>
              </a:r>
              <a:endPara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9" name="Line 196"/>
            <p:cNvSpPr>
              <a:spLocks noChangeShapeType="1"/>
            </p:cNvSpPr>
            <p:nvPr/>
          </p:nvSpPr>
          <p:spPr bwMode="auto">
            <a:xfrm>
              <a:off x="3647" y="2628"/>
              <a:ext cx="14" cy="0"/>
            </a:xfrm>
            <a:prstGeom prst="line">
              <a:avLst/>
            </a:prstGeom>
            <a:noFill/>
            <a:ln w="4763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90" name="Line 197"/>
            <p:cNvSpPr>
              <a:spLocks noChangeShapeType="1"/>
            </p:cNvSpPr>
            <p:nvPr/>
          </p:nvSpPr>
          <p:spPr bwMode="auto">
            <a:xfrm>
              <a:off x="3647" y="2103"/>
              <a:ext cx="14" cy="0"/>
            </a:xfrm>
            <a:prstGeom prst="line">
              <a:avLst/>
            </a:prstGeom>
            <a:noFill/>
            <a:ln w="4763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91" name="Line 198"/>
            <p:cNvSpPr>
              <a:spLocks noChangeShapeType="1"/>
            </p:cNvSpPr>
            <p:nvPr/>
          </p:nvSpPr>
          <p:spPr bwMode="auto">
            <a:xfrm>
              <a:off x="3647" y="1578"/>
              <a:ext cx="14" cy="0"/>
            </a:xfrm>
            <a:prstGeom prst="line">
              <a:avLst/>
            </a:prstGeom>
            <a:noFill/>
            <a:ln w="4763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92" name="Line 199"/>
            <p:cNvSpPr>
              <a:spLocks noChangeShapeType="1"/>
            </p:cNvSpPr>
            <p:nvPr/>
          </p:nvSpPr>
          <p:spPr bwMode="auto">
            <a:xfrm>
              <a:off x="3647" y="1054"/>
              <a:ext cx="14" cy="0"/>
            </a:xfrm>
            <a:prstGeom prst="line">
              <a:avLst/>
            </a:prstGeom>
            <a:noFill/>
            <a:ln w="4763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93" name="Line 200"/>
            <p:cNvSpPr>
              <a:spLocks noChangeShapeType="1"/>
            </p:cNvSpPr>
            <p:nvPr/>
          </p:nvSpPr>
          <p:spPr bwMode="auto">
            <a:xfrm flipV="1">
              <a:off x="4005" y="2723"/>
              <a:ext cx="0" cy="14"/>
            </a:xfrm>
            <a:prstGeom prst="line">
              <a:avLst/>
            </a:prstGeom>
            <a:noFill/>
            <a:ln w="4763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94" name="Line 201"/>
            <p:cNvSpPr>
              <a:spLocks noChangeShapeType="1"/>
            </p:cNvSpPr>
            <p:nvPr/>
          </p:nvSpPr>
          <p:spPr bwMode="auto">
            <a:xfrm flipV="1">
              <a:off x="4359" y="2723"/>
              <a:ext cx="0" cy="14"/>
            </a:xfrm>
            <a:prstGeom prst="line">
              <a:avLst/>
            </a:prstGeom>
            <a:noFill/>
            <a:ln w="4763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95" name="Line 202"/>
            <p:cNvSpPr>
              <a:spLocks noChangeShapeType="1"/>
            </p:cNvSpPr>
            <p:nvPr/>
          </p:nvSpPr>
          <p:spPr bwMode="auto">
            <a:xfrm flipV="1">
              <a:off x="4717" y="2723"/>
              <a:ext cx="0" cy="14"/>
            </a:xfrm>
            <a:prstGeom prst="line">
              <a:avLst/>
            </a:prstGeom>
            <a:noFill/>
            <a:ln w="4763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96" name="Line 203"/>
            <p:cNvSpPr>
              <a:spLocks noChangeShapeType="1"/>
            </p:cNvSpPr>
            <p:nvPr/>
          </p:nvSpPr>
          <p:spPr bwMode="auto">
            <a:xfrm flipV="1">
              <a:off x="5071" y="2723"/>
              <a:ext cx="0" cy="14"/>
            </a:xfrm>
            <a:prstGeom prst="line">
              <a:avLst/>
            </a:prstGeom>
            <a:noFill/>
            <a:ln w="4763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97" name="Line 204"/>
            <p:cNvSpPr>
              <a:spLocks noChangeShapeType="1"/>
            </p:cNvSpPr>
            <p:nvPr/>
          </p:nvSpPr>
          <p:spPr bwMode="auto">
            <a:xfrm flipV="1">
              <a:off x="5429" y="2723"/>
              <a:ext cx="0" cy="14"/>
            </a:xfrm>
            <a:prstGeom prst="line">
              <a:avLst/>
            </a:prstGeom>
            <a:noFill/>
            <a:ln w="4763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98" name="Rectangle 205"/>
            <p:cNvSpPr>
              <a:spLocks noChangeArrowheads="1"/>
            </p:cNvSpPr>
            <p:nvPr/>
          </p:nvSpPr>
          <p:spPr bwMode="auto">
            <a:xfrm>
              <a:off x="3968" y="2747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50</a:t>
              </a:r>
              <a:endPara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9" name="Rectangle 206"/>
            <p:cNvSpPr>
              <a:spLocks noChangeArrowheads="1"/>
            </p:cNvSpPr>
            <p:nvPr/>
          </p:nvSpPr>
          <p:spPr bwMode="auto">
            <a:xfrm>
              <a:off x="4322" y="2747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60</a:t>
              </a:r>
              <a:endPara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0" name="Rectangle 207"/>
            <p:cNvSpPr>
              <a:spLocks noChangeArrowheads="1"/>
            </p:cNvSpPr>
            <p:nvPr/>
          </p:nvSpPr>
          <p:spPr bwMode="auto">
            <a:xfrm>
              <a:off x="4680" y="2747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70</a:t>
              </a:r>
              <a:endPara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1" name="Rectangle 208"/>
            <p:cNvSpPr>
              <a:spLocks noChangeArrowheads="1"/>
            </p:cNvSpPr>
            <p:nvPr/>
          </p:nvSpPr>
          <p:spPr bwMode="auto">
            <a:xfrm>
              <a:off x="5034" y="2747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80</a:t>
              </a:r>
              <a:endPara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2" name="Rectangle 209"/>
            <p:cNvSpPr>
              <a:spLocks noChangeArrowheads="1"/>
            </p:cNvSpPr>
            <p:nvPr/>
          </p:nvSpPr>
          <p:spPr bwMode="auto">
            <a:xfrm>
              <a:off x="5392" y="2747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90</a:t>
              </a:r>
              <a:endPara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3" name="Rectangle 210"/>
            <p:cNvSpPr>
              <a:spLocks noChangeArrowheads="1"/>
            </p:cNvSpPr>
            <p:nvPr/>
          </p:nvSpPr>
          <p:spPr bwMode="auto">
            <a:xfrm>
              <a:off x="4675" y="2849"/>
              <a:ext cx="11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x</a:t>
              </a:r>
              <a:endPara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" name="Rectangle 211"/>
            <p:cNvSpPr>
              <a:spLocks noChangeArrowheads="1"/>
            </p:cNvSpPr>
            <p:nvPr/>
          </p:nvSpPr>
          <p:spPr bwMode="auto">
            <a:xfrm rot="16200000">
              <a:off x="3071" y="1532"/>
              <a:ext cx="40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density</a:t>
              </a:r>
              <a:endPara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4" name="Line 191"/>
            <p:cNvSpPr>
              <a:spLocks noChangeShapeType="1"/>
            </p:cNvSpPr>
            <p:nvPr/>
          </p:nvSpPr>
          <p:spPr bwMode="auto">
            <a:xfrm flipV="1">
              <a:off x="5071" y="611"/>
              <a:ext cx="0" cy="2112"/>
            </a:xfrm>
            <a:prstGeom prst="line">
              <a:avLst/>
            </a:prstGeom>
            <a:noFill/>
            <a:ln w="26988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3960" y="5385070"/>
            <a:ext cx="86305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p: pplot object</a:t>
            </a:r>
          </a:p>
          <a:p>
            <a:r>
              <a:rPr lang="en-US" sz="1600" smtClean="0"/>
              <a:t>aes: aesthetics (visual properties)</a:t>
            </a:r>
          </a:p>
          <a:p>
            <a:r>
              <a:rPr lang="en-US" sz="1600" smtClean="0"/>
              <a:t>geom: geometric object, e.g., density, histogram, vline, ... (to superimpose a histogram,</a:t>
            </a:r>
          </a:p>
          <a:p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ggplot(faithful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, aes(x = x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600" smtClean="0"/>
              <a:t>geom_histogram (and then copy metafile, ungroup, copy the histogram part and paste)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2998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82725" y="344488"/>
            <a:ext cx="6178550" cy="6178550"/>
          </a:xfrm>
          <a:prstGeom prst="rect">
            <a:avLst/>
          </a:prstGeom>
          <a:noFill/>
          <a:ln w="952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1905000" y="4849813"/>
            <a:ext cx="5692775" cy="0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905000" y="2863851"/>
            <a:ext cx="5692775" cy="0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05000" y="868363"/>
            <a:ext cx="5692775" cy="0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2355850" y="409576"/>
            <a:ext cx="0" cy="5699125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3303588" y="409576"/>
            <a:ext cx="0" cy="5699125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4249738" y="409576"/>
            <a:ext cx="0" cy="5699125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5187950" y="409576"/>
            <a:ext cx="0" cy="5699125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6135688" y="409576"/>
            <a:ext cx="0" cy="5699125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7081838" y="409576"/>
            <a:ext cx="0" cy="5699125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1905000" y="3856038"/>
            <a:ext cx="5692775" cy="0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1905000" y="1862138"/>
            <a:ext cx="5692775" cy="0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V="1">
            <a:off x="2833688" y="409576"/>
            <a:ext cx="0" cy="5699125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3771900" y="409576"/>
            <a:ext cx="0" cy="5699125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V="1">
            <a:off x="4719638" y="409576"/>
            <a:ext cx="0" cy="5699125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V="1">
            <a:off x="5665788" y="409576"/>
            <a:ext cx="0" cy="5699125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V="1">
            <a:off x="6604000" y="409576"/>
            <a:ext cx="0" cy="5699125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 flipV="1">
            <a:off x="7551738" y="409576"/>
            <a:ext cx="0" cy="5699125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2152650" y="666750"/>
            <a:ext cx="5176838" cy="5184775"/>
            <a:chOff x="2163763" y="666751"/>
            <a:chExt cx="5176838" cy="5184775"/>
          </a:xfrm>
        </p:grpSpPr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63763" y="5649913"/>
              <a:ext cx="174625" cy="20161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338388" y="4251326"/>
              <a:ext cx="174625" cy="160020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513013" y="4454526"/>
              <a:ext cx="165100" cy="139700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678113" y="3856038"/>
              <a:ext cx="174625" cy="1995488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2852738" y="3654426"/>
              <a:ext cx="174625" cy="219710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3027363" y="4454526"/>
              <a:ext cx="174625" cy="139700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3201988" y="2863851"/>
              <a:ext cx="174625" cy="2987675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376613" y="4454526"/>
              <a:ext cx="165100" cy="139700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3541713" y="3654426"/>
              <a:ext cx="174625" cy="219710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3716338" y="4656138"/>
              <a:ext cx="176213" cy="1195388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3892550" y="4454526"/>
              <a:ext cx="174625" cy="139700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4067175" y="5051426"/>
              <a:ext cx="165100" cy="80010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4232275" y="4849813"/>
              <a:ext cx="174625" cy="100171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4406900" y="5446713"/>
              <a:ext cx="174625" cy="40481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4581525" y="4656138"/>
              <a:ext cx="174625" cy="1195388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4756150" y="4656138"/>
              <a:ext cx="165100" cy="1195388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4921250" y="3259138"/>
              <a:ext cx="174625" cy="2592388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5095875" y="4251326"/>
              <a:ext cx="174625" cy="160020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5270500" y="1658938"/>
              <a:ext cx="174625" cy="4192588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5445125" y="868363"/>
              <a:ext cx="166688" cy="498316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5611813" y="1658938"/>
              <a:ext cx="174625" cy="4192588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5786438" y="666751"/>
              <a:ext cx="174625" cy="5184775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5961063" y="3856038"/>
              <a:ext cx="174625" cy="1995488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6135688" y="3460751"/>
              <a:ext cx="165100" cy="2390775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6300788" y="4251326"/>
              <a:ext cx="174625" cy="160020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6475413" y="4059238"/>
              <a:ext cx="174625" cy="1792288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2"/>
            <p:cNvSpPr>
              <a:spLocks noChangeArrowheads="1"/>
            </p:cNvSpPr>
            <p:nvPr/>
          </p:nvSpPr>
          <p:spPr bwMode="auto">
            <a:xfrm>
              <a:off x="6650038" y="5446713"/>
              <a:ext cx="174625" cy="40481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6824663" y="5254626"/>
              <a:ext cx="174625" cy="596900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5"/>
            <p:cNvSpPr>
              <a:spLocks noChangeArrowheads="1"/>
            </p:cNvSpPr>
            <p:nvPr/>
          </p:nvSpPr>
          <p:spPr bwMode="auto">
            <a:xfrm>
              <a:off x="7164388" y="5649913"/>
              <a:ext cx="176213" cy="201613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" name="Rectangle 59"/>
          <p:cNvSpPr>
            <a:spLocks noChangeArrowheads="1"/>
          </p:cNvSpPr>
          <p:nvPr/>
        </p:nvSpPr>
        <p:spPr bwMode="auto">
          <a:xfrm>
            <a:off x="1676400" y="3810001"/>
            <a:ext cx="1651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4D4D4D"/>
                </a:solidFill>
                <a:effectLst/>
                <a:latin typeface="Arial" panose="020B0604020202020204" pitchFamily="34" charset="0"/>
              </a:rPr>
              <a:t>10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60"/>
          <p:cNvSpPr>
            <a:spLocks noChangeArrowheads="1"/>
          </p:cNvSpPr>
          <p:nvPr/>
        </p:nvSpPr>
        <p:spPr bwMode="auto">
          <a:xfrm>
            <a:off x="1676400" y="1814513"/>
            <a:ext cx="1651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4D4D4D"/>
                </a:solidFill>
                <a:effectLst/>
                <a:latin typeface="Arial" panose="020B0604020202020204" pitchFamily="34" charset="0"/>
              </a:rPr>
              <a:t>20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Line 62"/>
          <p:cNvSpPr>
            <a:spLocks noChangeShapeType="1"/>
          </p:cNvSpPr>
          <p:nvPr/>
        </p:nvSpPr>
        <p:spPr bwMode="auto">
          <a:xfrm>
            <a:off x="1868488" y="3856038"/>
            <a:ext cx="36513" cy="0"/>
          </a:xfrm>
          <a:prstGeom prst="line">
            <a:avLst/>
          </a:prstGeom>
          <a:noFill/>
          <a:ln w="9525" cap="flat">
            <a:solidFill>
              <a:srgbClr val="33333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Line 63"/>
          <p:cNvSpPr>
            <a:spLocks noChangeShapeType="1"/>
          </p:cNvSpPr>
          <p:nvPr/>
        </p:nvSpPr>
        <p:spPr bwMode="auto">
          <a:xfrm>
            <a:off x="1868488" y="1862138"/>
            <a:ext cx="36513" cy="0"/>
          </a:xfrm>
          <a:prstGeom prst="line">
            <a:avLst/>
          </a:prstGeom>
          <a:noFill/>
          <a:ln w="9525" cap="flat">
            <a:solidFill>
              <a:srgbClr val="333333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77"/>
          <p:cNvSpPr>
            <a:spLocks noChangeArrowheads="1"/>
          </p:cNvSpPr>
          <p:nvPr/>
        </p:nvSpPr>
        <p:spPr bwMode="auto">
          <a:xfrm rot="16200000">
            <a:off x="1431925" y="3162300"/>
            <a:ext cx="40322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count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77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Statistical functions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9512" y="1049831"/>
                <a:ext cx="2557751" cy="10459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049831"/>
                <a:ext cx="2557751" cy="10459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39494" y="4285007"/>
                <a:ext cx="6335132" cy="2807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𝒩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𝒩</m:t>
                      </m:r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494" y="4285007"/>
                <a:ext cx="6335132" cy="280718"/>
              </a:xfrm>
              <a:prstGeom prst="rect">
                <a:avLst/>
              </a:prstGeom>
              <a:blipFill>
                <a:blip r:embed="rId4"/>
                <a:stretch>
                  <a:fillRect l="-769" r="-769" b="-3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235999" y="4905963"/>
                <a:ext cx="2982548" cy="708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𝒩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sup>
                      </m:sSup>
                    </m:oMath>
                  </m:oMathPara>
                </a14:m>
                <a:endParaRPr lang="en-US" sz="180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99" y="4905963"/>
                <a:ext cx="2982548" cy="7088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130311" y="5085184"/>
            <a:ext cx="2610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smtClean="0"/>
              <a:t>EXCEL:</a:t>
            </a:r>
          </a:p>
          <a:p>
            <a:r>
              <a:rPr lang="en-US" sz="1800"/>
              <a:t>=</a:t>
            </a:r>
            <a:r>
              <a:rPr lang="en-US" sz="1800" smtClean="0"/>
              <a:t>norm.dist(x,</a:t>
            </a:r>
            <a:r>
              <a:rPr lang="en-US" sz="1800" smtClean="0">
                <a:sym typeface="Symbol" panose="05050102010706020507" pitchFamily="18" charset="2"/>
              </a:rPr>
              <a:t>,,FALSE)</a:t>
            </a:r>
            <a:endParaRPr lang="en-US" sz="1800"/>
          </a:p>
        </p:txBody>
      </p:sp>
      <p:sp>
        <p:nvSpPr>
          <p:cNvPr id="13" name="TextBox 12"/>
          <p:cNvSpPr txBox="1"/>
          <p:nvPr/>
        </p:nvSpPr>
        <p:spPr>
          <a:xfrm>
            <a:off x="4519207" y="5969235"/>
            <a:ext cx="149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smtClean="0"/>
              <a:t>R:</a:t>
            </a:r>
          </a:p>
          <a:p>
            <a:r>
              <a:rPr lang="en-US" sz="1800" smtClean="0"/>
              <a:t>dnorm(x,</a:t>
            </a:r>
            <a:r>
              <a:rPr lang="en-US" sz="1800" smtClean="0">
                <a:sym typeface="Symbol" panose="05050102010706020507" pitchFamily="18" charset="2"/>
              </a:rPr>
              <a:t>,)</a:t>
            </a:r>
            <a:endParaRPr lang="en-US" sz="1800"/>
          </a:p>
        </p:txBody>
      </p:sp>
      <p:cxnSp>
        <p:nvCxnSpPr>
          <p:cNvPr id="15" name="Straight Arrow Connector 14"/>
          <p:cNvCxnSpPr>
            <a:stCxn id="11" idx="3"/>
            <a:endCxn id="12" idx="1"/>
          </p:cNvCxnSpPr>
          <p:nvPr/>
        </p:nvCxnSpPr>
        <p:spPr bwMode="auto">
          <a:xfrm>
            <a:off x="3218547" y="5260387"/>
            <a:ext cx="1911764" cy="1479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721239" y="5501183"/>
            <a:ext cx="1797968" cy="6543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204139" y="3730139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smtClean="0"/>
              <a:t>For k = 2 and normal </a:t>
            </a:r>
            <a:r>
              <a:rPr lang="en-US" sz="1800" smtClean="0"/>
              <a:t>distribution</a:t>
            </a:r>
            <a:r>
              <a:rPr lang="en-US" sz="1800" smtClean="0"/>
              <a:t>:</a:t>
            </a:r>
            <a:endParaRPr lang="en-US" sz="18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3131840" y="1003513"/>
                <a:ext cx="5832648" cy="6439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6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type m:val="lin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600" i="0">
                              <a:latin typeface="Cambria Math" panose="02040503050406030204" pitchFamily="18" charset="0"/>
                            </a:rPr>
                            <m:t>Γ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den>
                      </m:f>
                      <m:r>
                        <a:rPr lang="en-US" sz="1600" i="0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16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sz="1600" i="0">
                          <a:latin typeface="Cambria Math" panose="02040503050406030204" pitchFamily="18" charset="0"/>
                        </a:rPr>
                        <m:t>&gt;0;0≤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0">
                          <a:latin typeface="Cambria Math" panose="02040503050406030204" pitchFamily="18" charset="0"/>
                        </a:rPr>
                        <m:t>≤∞;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6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𝛼𝛽</m:t>
                      </m:r>
                      <m:r>
                        <a:rPr lang="en-US" sz="1600" i="0"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𝛼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n-US" sz="16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60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003513"/>
                <a:ext cx="5832648" cy="6439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438239" y="1585077"/>
            <a:ext cx="722048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293455"/>
              </p:ext>
            </p:extLst>
          </p:nvPr>
        </p:nvGraphicFramePr>
        <p:xfrm>
          <a:off x="4698888" y="1585079"/>
          <a:ext cx="4445112" cy="2489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Slide" r:id="rId7" imgW="6053476" imgH="3403272" progId="PowerPoint.Slide.12">
                  <p:embed/>
                </p:oleObj>
              </mc:Choice>
              <mc:Fallback>
                <p:oleObj name="Slide" r:id="rId7" imgW="6053476" imgH="3403272" progId="PowerPoint.Slide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8888" y="1585079"/>
                        <a:ext cx="4445112" cy="24895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2131" y="2229038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smtClean="0"/>
              <a:t>Time interval between random events typically follow gamma distribution. However, gamma distribution can be approximated by normal distribution when </a:t>
            </a:r>
            <a:r>
              <a:rPr lang="el-GR" sz="1800" smtClean="0"/>
              <a:t>α</a:t>
            </a:r>
            <a:r>
              <a:rPr lang="en-US" sz="1800" smtClean="0"/>
              <a:t> is large.</a:t>
            </a:r>
            <a:endParaRPr lang="en-US" sz="1800"/>
          </a:p>
        </p:txBody>
      </p:sp>
      <p:sp>
        <p:nvSpPr>
          <p:cNvPr id="7" name="Right Arrow 6"/>
          <p:cNvSpPr/>
          <p:nvPr/>
        </p:nvSpPr>
        <p:spPr bwMode="auto">
          <a:xfrm>
            <a:off x="3491880" y="3210547"/>
            <a:ext cx="1207008" cy="8276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27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Statistical functions</a:t>
            </a: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01216" y="2204864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If we have </a:t>
            </a:r>
            <a:r>
              <a:rPr lang="en-US" smtClean="0">
                <a:sym typeface="Symbol" panose="05050102010706020507" pitchFamily="18" charset="2"/>
              </a:rPr>
              <a:t></a:t>
            </a:r>
            <a:r>
              <a:rPr lang="en-US" baseline="-25000" smtClean="0">
                <a:sym typeface="Symbol" panose="05050102010706020507" pitchFamily="18" charset="2"/>
              </a:rPr>
              <a:t>1</a:t>
            </a:r>
            <a:r>
              <a:rPr lang="en-US" smtClean="0">
                <a:sym typeface="Symbol" panose="05050102010706020507" pitchFamily="18" charset="2"/>
              </a:rPr>
              <a:t> = 55, </a:t>
            </a:r>
            <a:r>
              <a:rPr lang="en-US" baseline="-25000" smtClean="0">
                <a:sym typeface="Symbol" panose="05050102010706020507" pitchFamily="18" charset="2"/>
              </a:rPr>
              <a:t>1</a:t>
            </a:r>
            <a:r>
              <a:rPr lang="en-US" smtClean="0">
                <a:sym typeface="Symbol" panose="05050102010706020507" pitchFamily="18" charset="2"/>
              </a:rPr>
              <a:t> = 5, </a:t>
            </a:r>
            <a:r>
              <a:rPr lang="en-US" baseline="-25000" smtClean="0">
                <a:sym typeface="Symbol" panose="05050102010706020507" pitchFamily="18" charset="2"/>
              </a:rPr>
              <a:t>2</a:t>
            </a:r>
            <a:r>
              <a:rPr lang="en-US" smtClean="0">
                <a:sym typeface="Symbol" panose="05050102010706020507" pitchFamily="18" charset="2"/>
              </a:rPr>
              <a:t> </a:t>
            </a:r>
            <a:r>
              <a:rPr lang="en-US">
                <a:sym typeface="Symbol" panose="05050102010706020507" pitchFamily="18" charset="2"/>
              </a:rPr>
              <a:t>= </a:t>
            </a:r>
            <a:r>
              <a:rPr lang="en-US" smtClean="0">
                <a:sym typeface="Symbol" panose="05050102010706020507" pitchFamily="18" charset="2"/>
              </a:rPr>
              <a:t>80, </a:t>
            </a:r>
            <a:r>
              <a:rPr lang="en-US" baseline="-25000" smtClean="0">
                <a:sym typeface="Symbol" panose="05050102010706020507" pitchFamily="18" charset="2"/>
              </a:rPr>
              <a:t>2</a:t>
            </a:r>
            <a:r>
              <a:rPr lang="en-US" smtClean="0">
                <a:sym typeface="Symbol" panose="05050102010706020507" pitchFamily="18" charset="2"/>
              </a:rPr>
              <a:t> </a:t>
            </a:r>
            <a:r>
              <a:rPr lang="en-US">
                <a:sym typeface="Symbol" panose="05050102010706020507" pitchFamily="18" charset="2"/>
              </a:rPr>
              <a:t>= 5</a:t>
            </a:r>
            <a:r>
              <a:rPr lang="en-US" smtClean="0">
                <a:sym typeface="Symbol" panose="05050102010706020507" pitchFamily="18" charset="2"/>
              </a:rPr>
              <a:t>, </a:t>
            </a:r>
            <a:r>
              <a:rPr lang="en-US" baseline="-25000" smtClean="0">
                <a:sym typeface="Symbol" panose="05050102010706020507" pitchFamily="18" charset="2"/>
              </a:rPr>
              <a:t>1</a:t>
            </a:r>
            <a:r>
              <a:rPr lang="en-US" smtClean="0">
                <a:sym typeface="Symbol" panose="05050102010706020507" pitchFamily="18" charset="2"/>
              </a:rPr>
              <a:t> = 0.3, then an x = 79 would have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-31908" y="3003836"/>
                <a:ext cx="736191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79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0.3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𝒩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55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+0.7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𝒩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=0.054746215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908" y="3003836"/>
                <a:ext cx="7361916" cy="461665"/>
              </a:xfrm>
              <a:prstGeom prst="rect">
                <a:avLst/>
              </a:prstGeom>
              <a:blipFill>
                <a:blip r:embed="rId2"/>
                <a:stretch>
                  <a:fillRect t="-10667" r="-994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79512" y="1196752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We need to estimate five parameters: </a:t>
            </a:r>
            <a:r>
              <a:rPr lang="en-US">
                <a:sym typeface="Symbol" panose="05050102010706020507" pitchFamily="18" charset="2"/>
              </a:rPr>
              <a:t></a:t>
            </a:r>
            <a:r>
              <a:rPr lang="en-US" baseline="-25000" smtClean="0">
                <a:sym typeface="Symbol" panose="05050102010706020507" pitchFamily="18" charset="2"/>
              </a:rPr>
              <a:t>1</a:t>
            </a:r>
            <a:r>
              <a:rPr lang="en-US" smtClean="0">
                <a:sym typeface="Symbol" panose="05050102010706020507" pitchFamily="18" charset="2"/>
              </a:rPr>
              <a:t>, </a:t>
            </a:r>
            <a:r>
              <a:rPr lang="en-US">
                <a:sym typeface="Symbol" panose="05050102010706020507" pitchFamily="18" charset="2"/>
              </a:rPr>
              <a:t></a:t>
            </a:r>
            <a:r>
              <a:rPr lang="en-US" baseline="-25000" smtClean="0">
                <a:sym typeface="Symbol" panose="05050102010706020507" pitchFamily="18" charset="2"/>
              </a:rPr>
              <a:t>1</a:t>
            </a:r>
            <a:r>
              <a:rPr lang="en-US" smtClean="0">
                <a:sym typeface="Symbol" panose="05050102010706020507" pitchFamily="18" charset="2"/>
              </a:rPr>
              <a:t>, </a:t>
            </a:r>
            <a:r>
              <a:rPr lang="en-US">
                <a:sym typeface="Symbol" panose="05050102010706020507" pitchFamily="18" charset="2"/>
              </a:rPr>
              <a:t></a:t>
            </a:r>
            <a:r>
              <a:rPr lang="en-US" baseline="-25000" smtClean="0">
                <a:sym typeface="Symbol" panose="05050102010706020507" pitchFamily="18" charset="2"/>
              </a:rPr>
              <a:t>2</a:t>
            </a:r>
            <a:r>
              <a:rPr lang="en-US" smtClean="0">
                <a:sym typeface="Symbol" panose="05050102010706020507" pitchFamily="18" charset="2"/>
              </a:rPr>
              <a:t>, </a:t>
            </a:r>
            <a:r>
              <a:rPr lang="en-US">
                <a:sym typeface="Symbol" panose="05050102010706020507" pitchFamily="18" charset="2"/>
              </a:rPr>
              <a:t></a:t>
            </a:r>
            <a:r>
              <a:rPr lang="en-US" baseline="-25000" smtClean="0">
                <a:sym typeface="Symbol" panose="05050102010706020507" pitchFamily="18" charset="2"/>
              </a:rPr>
              <a:t>2</a:t>
            </a:r>
            <a:r>
              <a:rPr lang="en-US" smtClean="0">
                <a:sym typeface="Symbol" panose="05050102010706020507" pitchFamily="18" charset="2"/>
              </a:rPr>
              <a:t>, and </a:t>
            </a:r>
            <a:r>
              <a:rPr lang="en-US" baseline="-25000" smtClean="0">
                <a:sym typeface="Symbol" panose="05050102010706020507" pitchFamily="18" charset="2"/>
              </a:rPr>
              <a:t>1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1216" y="3766921"/>
            <a:ext cx="8043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The log likelihood (lnL) function that we need to maximize is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9512" y="4653136"/>
                <a:ext cx="8666219" cy="1008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𝒩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79,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sSubSup>
                                        <m:sSub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𝒩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79,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sSubSup>
                                        <m:sSub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d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+…</m:t>
                          </m:r>
                        </m:e>
                      </m:nary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653136"/>
                <a:ext cx="8666219" cy="10082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180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Estimation with EXCEL Solver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860255"/>
              </p:ext>
            </p:extLst>
          </p:nvPr>
        </p:nvGraphicFramePr>
        <p:xfrm>
          <a:off x="609600" y="1484784"/>
          <a:ext cx="7834900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7" name="Worksheet" r:id="rId3" imgW="3857812" imgH="1914712" progId="Excel.Sheet.12">
                  <p:embed/>
                </p:oleObj>
              </mc:Choice>
              <mc:Fallback>
                <p:oleObj name="Worksheet" r:id="rId3" imgW="3857812" imgH="191471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484784"/>
                        <a:ext cx="7834900" cy="3888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9981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105726"/>
              </p:ext>
            </p:extLst>
          </p:nvPr>
        </p:nvGraphicFramePr>
        <p:xfrm>
          <a:off x="1043608" y="1772816"/>
          <a:ext cx="7109447" cy="3528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1" name="Worksheet" r:id="rId3" imgW="3857812" imgH="1914712" progId="Excel.Sheet.12">
                  <p:embed/>
                </p:oleObj>
              </mc:Choice>
              <mc:Fallback>
                <p:oleObj name="Worksheet" r:id="rId3" imgW="3857812" imgH="191471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772816"/>
                        <a:ext cx="7109447" cy="3528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5540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Many possible models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Xuhua Xia</a:t>
            </a:r>
            <a:endParaRPr lang="en-US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23528" y="1196752"/>
                <a:ext cx="8784976" cy="2985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mtClean="0">
                    <a:sym typeface="Symbol" panose="05050102010706020507" pitchFamily="18" charset="2"/>
                  </a:rPr>
                  <a:t>5-parameter full model: </a:t>
                </a:r>
                <a:r>
                  <a:rPr lang="en-US" baseline="-25000" smtClean="0">
                    <a:sym typeface="Symbol" panose="05050102010706020507" pitchFamily="18" charset="2"/>
                  </a:rPr>
                  <a:t>1</a:t>
                </a:r>
                <a:r>
                  <a:rPr lang="en-US" smtClean="0">
                    <a:sym typeface="Symbol" panose="05050102010706020507" pitchFamily="18" charset="2"/>
                  </a:rPr>
                  <a:t>, </a:t>
                </a:r>
                <a:r>
                  <a:rPr lang="en-US">
                    <a:sym typeface="Symbol" panose="05050102010706020507" pitchFamily="18" charset="2"/>
                  </a:rPr>
                  <a:t></a:t>
                </a:r>
                <a:r>
                  <a:rPr lang="en-US" baseline="-25000" smtClean="0">
                    <a:sym typeface="Symbol" panose="05050102010706020507" pitchFamily="18" charset="2"/>
                  </a:rPr>
                  <a:t>1</a:t>
                </a:r>
                <a:r>
                  <a:rPr lang="en-US" smtClean="0">
                    <a:sym typeface="Symbol" panose="05050102010706020507" pitchFamily="18" charset="2"/>
                  </a:rPr>
                  <a:t>, </a:t>
                </a:r>
                <a:r>
                  <a:rPr lang="en-US">
                    <a:sym typeface="Symbol" panose="05050102010706020507" pitchFamily="18" charset="2"/>
                  </a:rPr>
                  <a:t></a:t>
                </a:r>
                <a:r>
                  <a:rPr lang="en-US" baseline="-25000" smtClean="0">
                    <a:sym typeface="Symbol" panose="05050102010706020507" pitchFamily="18" charset="2"/>
                  </a:rPr>
                  <a:t>2</a:t>
                </a:r>
                <a:r>
                  <a:rPr lang="en-US" smtClean="0">
                    <a:sym typeface="Symbol" panose="05050102010706020507" pitchFamily="18" charset="2"/>
                  </a:rPr>
                  <a:t>, </a:t>
                </a:r>
                <a:r>
                  <a:rPr lang="en-US">
                    <a:sym typeface="Symbol" panose="05050102010706020507" pitchFamily="18" charset="2"/>
                  </a:rPr>
                  <a:t></a:t>
                </a:r>
                <a:r>
                  <a:rPr lang="en-US" baseline="-25000" smtClean="0">
                    <a:sym typeface="Symbol" panose="05050102010706020507" pitchFamily="18" charset="2"/>
                  </a:rPr>
                  <a:t>2</a:t>
                </a:r>
                <a:r>
                  <a:rPr lang="en-US" smtClean="0">
                    <a:sym typeface="Symbol" panose="05050102010706020507" pitchFamily="18" charset="2"/>
                  </a:rPr>
                  <a:t>, </a:t>
                </a:r>
                <a:r>
                  <a:rPr lang="en-US">
                    <a:sym typeface="Symbol" panose="05050102010706020507" pitchFamily="18" charset="2"/>
                  </a:rPr>
                  <a:t></a:t>
                </a:r>
                <a:r>
                  <a:rPr lang="en-US" baseline="-25000" smtClean="0">
                    <a:sym typeface="Symbol" panose="05050102010706020507" pitchFamily="18" charset="2"/>
                  </a:rPr>
                  <a:t>1</a:t>
                </a:r>
              </a:p>
              <a:p>
                <a:r>
                  <a:rPr lang="en-US" smtClean="0"/>
                  <a:t>4-parameter model: </a:t>
                </a:r>
                <a:r>
                  <a:rPr lang="en-US" smtClean="0">
                    <a:sym typeface="Symbol" panose="05050102010706020507" pitchFamily="18" charset="2"/>
                  </a:rPr>
                  <a:t></a:t>
                </a:r>
                <a:r>
                  <a:rPr lang="en-US" baseline="-25000">
                    <a:sym typeface="Symbol" panose="05050102010706020507" pitchFamily="18" charset="2"/>
                  </a:rPr>
                  <a:t>1</a:t>
                </a:r>
                <a:r>
                  <a:rPr lang="en-US">
                    <a:sym typeface="Symbol" panose="05050102010706020507" pitchFamily="18" charset="2"/>
                  </a:rPr>
                  <a:t>, </a:t>
                </a:r>
                <a:r>
                  <a:rPr lang="en-US">
                    <a:sym typeface="Symbol" panose="05050102010706020507" pitchFamily="18" charset="2"/>
                  </a:rPr>
                  <a:t></a:t>
                </a:r>
                <a:r>
                  <a:rPr lang="en-US" baseline="-25000" smtClean="0">
                    <a:sym typeface="Symbol" panose="05050102010706020507" pitchFamily="18" charset="2"/>
                  </a:rPr>
                  <a:t>1</a:t>
                </a:r>
                <a:r>
                  <a:rPr lang="en-US" smtClean="0">
                    <a:sym typeface="Symbol" panose="05050102010706020507" pitchFamily="18" charset="2"/>
                  </a:rPr>
                  <a:t>=</a:t>
                </a:r>
                <a:r>
                  <a:rPr lang="en-US">
                    <a:sym typeface="Symbol" panose="05050102010706020507" pitchFamily="18" charset="2"/>
                  </a:rPr>
                  <a:t> </a:t>
                </a:r>
                <a:r>
                  <a:rPr lang="en-US" smtClean="0">
                    <a:sym typeface="Symbol" panose="05050102010706020507" pitchFamily="18" charset="2"/>
                  </a:rPr>
                  <a:t></a:t>
                </a:r>
                <a:r>
                  <a:rPr lang="en-US" baseline="-25000" smtClean="0">
                    <a:sym typeface="Symbol" panose="05050102010706020507" pitchFamily="18" charset="2"/>
                  </a:rPr>
                  <a:t>2</a:t>
                </a:r>
                <a:r>
                  <a:rPr lang="en-US" smtClean="0">
                    <a:sym typeface="Symbol" panose="05050102010706020507" pitchFamily="18" charset="2"/>
                  </a:rPr>
                  <a:t>=</a:t>
                </a:r>
                <a:r>
                  <a:rPr lang="en-US">
                    <a:sym typeface="Symbol" panose="05050102010706020507" pitchFamily="18" charset="2"/>
                  </a:rPr>
                  <a:t> </a:t>
                </a:r>
                <a:r>
                  <a:rPr lang="en-US" smtClean="0">
                    <a:sym typeface="Symbol" panose="05050102010706020507" pitchFamily="18" charset="2"/>
                  </a:rPr>
                  <a:t>, </a:t>
                </a:r>
                <a:r>
                  <a:rPr lang="en-US" baseline="-25000">
                    <a:sym typeface="Symbol" panose="05050102010706020507" pitchFamily="18" charset="2"/>
                  </a:rPr>
                  <a:t>2</a:t>
                </a:r>
                <a:r>
                  <a:rPr lang="en-US">
                    <a:sym typeface="Symbol" panose="05050102010706020507" pitchFamily="18" charset="2"/>
                  </a:rPr>
                  <a:t>, </a:t>
                </a:r>
                <a:r>
                  <a:rPr lang="en-US" smtClean="0">
                    <a:sym typeface="Symbol" panose="05050102010706020507" pitchFamily="18" charset="2"/>
                  </a:rPr>
                  <a:t></a:t>
                </a:r>
                <a:r>
                  <a:rPr lang="en-US" baseline="-25000">
                    <a:sym typeface="Symbol" panose="05050102010706020507" pitchFamily="18" charset="2"/>
                  </a:rPr>
                  <a:t>1</a:t>
                </a:r>
              </a:p>
              <a:p>
                <a:r>
                  <a:rPr lang="en-US" smtClean="0"/>
                  <a:t>4-parameter </a:t>
                </a:r>
                <a:r>
                  <a:rPr lang="en-US"/>
                  <a:t>model</a:t>
                </a:r>
                <a:r>
                  <a:rPr lang="en-US"/>
                  <a:t>: </a:t>
                </a:r>
                <a:r>
                  <a:rPr lang="en-US">
                    <a:sym typeface="Symbol" panose="05050102010706020507" pitchFamily="18" charset="2"/>
                  </a:rPr>
                  <a:t>: </a:t>
                </a:r>
                <a:r>
                  <a:rPr lang="en-US" baseline="-25000">
                    <a:sym typeface="Symbol" panose="05050102010706020507" pitchFamily="18" charset="2"/>
                  </a:rPr>
                  <a:t>1</a:t>
                </a:r>
                <a:r>
                  <a:rPr lang="en-US">
                    <a:sym typeface="Symbol" panose="05050102010706020507" pitchFamily="18" charset="2"/>
                  </a:rPr>
                  <a:t>, </a:t>
                </a:r>
                <a:r>
                  <a:rPr lang="en-US" baseline="-25000">
                    <a:sym typeface="Symbol" panose="05050102010706020507" pitchFamily="18" charset="2"/>
                  </a:rPr>
                  <a:t>1</a:t>
                </a:r>
                <a:r>
                  <a:rPr lang="en-US">
                    <a:sym typeface="Symbol" panose="05050102010706020507" pitchFamily="18" charset="2"/>
                  </a:rPr>
                  <a:t>, </a:t>
                </a:r>
                <a:r>
                  <a:rPr lang="en-US" baseline="-25000">
                    <a:sym typeface="Symbol" panose="05050102010706020507" pitchFamily="18" charset="2"/>
                  </a:rPr>
                  <a:t>2</a:t>
                </a:r>
                <a:r>
                  <a:rPr lang="en-US">
                    <a:sym typeface="Symbol" panose="05050102010706020507" pitchFamily="18" charset="2"/>
                  </a:rPr>
                  <a:t>, </a:t>
                </a:r>
                <a:r>
                  <a:rPr lang="en-US" baseline="-25000">
                    <a:sym typeface="Symbol" panose="05050102010706020507" pitchFamily="18" charset="2"/>
                  </a:rPr>
                  <a:t>2</a:t>
                </a:r>
                <a:r>
                  <a:rPr lang="en-US">
                    <a:sym typeface="Symbol" panose="05050102010706020507" pitchFamily="18" charset="2"/>
                  </a:rPr>
                  <a:t>, </a:t>
                </a:r>
                <a:r>
                  <a:rPr lang="en-US">
                    <a:sym typeface="Symbol" panose="05050102010706020507" pitchFamily="18" charset="2"/>
                  </a:rPr>
                  <a:t></a:t>
                </a:r>
                <a:r>
                  <a:rPr lang="en-US" baseline="-25000" smtClean="0">
                    <a:sym typeface="Symbol" panose="05050102010706020507" pitchFamily="18" charset="2"/>
                  </a:rPr>
                  <a:t>1</a:t>
                </a:r>
                <a:r>
                  <a:rPr lang="en-US" smtClean="0">
                    <a:sym typeface="Symbol" panose="05050102010706020507" pitchFamily="18" charset="2"/>
                  </a:rPr>
                  <a:t>=0.5</a:t>
                </a:r>
                <a:endParaRPr lang="en-US">
                  <a:sym typeface="Symbol" panose="05050102010706020507" pitchFamily="18" charset="2"/>
                </a:endParaRPr>
              </a:p>
              <a:p>
                <a:r>
                  <a:rPr lang="en-US" smtClean="0"/>
                  <a:t>2-parameter </a:t>
                </a:r>
                <a:r>
                  <a:rPr lang="en-US"/>
                  <a:t>model: </a:t>
                </a:r>
                <a:r>
                  <a:rPr lang="en-US">
                    <a:sym typeface="Symbol" panose="05050102010706020507" pitchFamily="18" charset="2"/>
                  </a:rPr>
                  <a:t>: </a:t>
                </a:r>
                <a:r>
                  <a:rPr lang="en-US">
                    <a:sym typeface="Symbol" panose="05050102010706020507" pitchFamily="18" charset="2"/>
                  </a:rPr>
                  <a:t></a:t>
                </a:r>
                <a:r>
                  <a:rPr lang="en-US" baseline="-25000" smtClean="0">
                    <a:sym typeface="Symbol" panose="05050102010706020507" pitchFamily="18" charset="2"/>
                  </a:rPr>
                  <a:t>1</a:t>
                </a:r>
                <a:r>
                  <a:rPr lang="en-US">
                    <a:sym typeface="Symbol" panose="05050102010706020507" pitchFamily="18" charset="2"/>
                  </a:rPr>
                  <a:t> </a:t>
                </a:r>
                <a:r>
                  <a:rPr lang="en-US" smtClean="0">
                    <a:sym typeface="Symbol" panose="05050102010706020507" pitchFamily="18" charset="2"/>
                  </a:rPr>
                  <a:t>= </a:t>
                </a:r>
                <a:r>
                  <a:rPr lang="en-US" baseline="-25000">
                    <a:sym typeface="Symbol" panose="05050102010706020507" pitchFamily="18" charset="2"/>
                  </a:rPr>
                  <a:t>2</a:t>
                </a:r>
                <a:r>
                  <a:rPr lang="en-US">
                    <a:sym typeface="Symbol" panose="05050102010706020507" pitchFamily="18" charset="2"/>
                  </a:rPr>
                  <a:t>,</a:t>
                </a:r>
                <a:r>
                  <a:rPr lang="en-US" smtClean="0">
                    <a:sym typeface="Symbol" panose="05050102010706020507" pitchFamily="18" charset="2"/>
                  </a:rPr>
                  <a:t> </a:t>
                </a:r>
                <a:r>
                  <a:rPr lang="en-US">
                    <a:sym typeface="Symbol" panose="05050102010706020507" pitchFamily="18" charset="2"/>
                  </a:rPr>
                  <a:t></a:t>
                </a:r>
                <a:r>
                  <a:rPr lang="en-US" baseline="-25000" smtClean="0">
                    <a:sym typeface="Symbol" panose="05050102010706020507" pitchFamily="18" charset="2"/>
                  </a:rPr>
                  <a:t>1</a:t>
                </a:r>
                <a:r>
                  <a:rPr lang="en-US" smtClean="0">
                    <a:sym typeface="Symbol" panose="05050102010706020507" pitchFamily="18" charset="2"/>
                  </a:rPr>
                  <a:t> = </a:t>
                </a:r>
                <a:r>
                  <a:rPr lang="en-US" baseline="-25000" smtClean="0">
                    <a:sym typeface="Symbol" panose="05050102010706020507" pitchFamily="18" charset="2"/>
                  </a:rPr>
                  <a:t>2</a:t>
                </a:r>
                <a:endParaRPr lang="en-US" smtClean="0"/>
              </a:p>
              <a:p>
                <a:r>
                  <a:rPr lang="en-US" smtClean="0"/>
                  <a:t>...</a:t>
                </a:r>
              </a:p>
              <a:p>
                <a:endParaRPr lang="en-US"/>
              </a:p>
              <a:p>
                <a:r>
                  <a:rPr lang="en-US" smtClean="0"/>
                  <a:t>Likelihood ratio test for model selection: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=−1034,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=−1095, 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=122.574,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=3,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=2.153×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−26</m:t>
                          </m:r>
                        </m:sup>
                      </m:sSup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96752"/>
                <a:ext cx="8784976" cy="2985433"/>
              </a:xfrm>
              <a:prstGeom prst="rect">
                <a:avLst/>
              </a:prstGeom>
              <a:blipFill>
                <a:blip r:embed="rId2"/>
                <a:stretch>
                  <a:fillRect l="-1041" t="-1837" b="-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0303242"/>
      </p:ext>
    </p:extLst>
  </p:cSld>
  <p:clrMapOvr>
    <a:masterClrMapping/>
  </p:clrMapOvr>
</p:sld>
</file>

<file path=ppt/theme/theme1.xml><?xml version="1.0" encoding="utf-8"?>
<a:theme xmlns:a="http://schemas.openxmlformats.org/drawingml/2006/main" name="Mine">
  <a:themeElements>
    <a:clrScheme name="Mi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in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i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Designs\Mine.pot</Template>
  <TotalTime>16182</TotalTime>
  <Words>870</Words>
  <Application>Microsoft Office PowerPoint</Application>
  <PresentationFormat>On-screen Show (4:3)</PresentationFormat>
  <Paragraphs>100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Cambria Math</vt:lpstr>
      <vt:lpstr>Courier New</vt:lpstr>
      <vt:lpstr>Symbol</vt:lpstr>
      <vt:lpstr>Times New Roman</vt:lpstr>
      <vt:lpstr>Mine</vt:lpstr>
      <vt:lpstr>Worksheet</vt:lpstr>
      <vt:lpstr>Microsoft PowerPoint Slide</vt:lpstr>
      <vt:lpstr>Mixture models</vt:lpstr>
      <vt:lpstr>Gaussian mixture model: Data</vt:lpstr>
      <vt:lpstr>Visualize distribution</vt:lpstr>
      <vt:lpstr>PowerPoint Presentation</vt:lpstr>
      <vt:lpstr>Statistical functions</vt:lpstr>
      <vt:lpstr>Statistical functions</vt:lpstr>
      <vt:lpstr>Estimation with EXCEL Solver</vt:lpstr>
      <vt:lpstr>Solution</vt:lpstr>
      <vt:lpstr>Many possible models</vt:lpstr>
      <vt:lpstr>Assignments</vt:lpstr>
    </vt:vector>
  </TitlesOfParts>
  <Company>HKU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Smoking and Lung Cancer</dc:title>
  <dc:creator>Xuhua Xia</dc:creator>
  <cp:lastModifiedBy>Xuhua Xia</cp:lastModifiedBy>
  <cp:revision>90</cp:revision>
  <dcterms:created xsi:type="dcterms:W3CDTF">2000-09-14T03:54:55Z</dcterms:created>
  <dcterms:modified xsi:type="dcterms:W3CDTF">2019-11-05T21:13:13Z</dcterms:modified>
</cp:coreProperties>
</file>