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5"/>
  </p:notesMasterIdLst>
  <p:handoutMasterIdLst>
    <p:handoutMasterId r:id="rId36"/>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8" r:id="rId18"/>
    <p:sldId id="309" r:id="rId19"/>
    <p:sldId id="256" r:id="rId20"/>
    <p:sldId id="275" r:id="rId21"/>
    <p:sldId id="287" r:id="rId22"/>
    <p:sldId id="281" r:id="rId23"/>
    <p:sldId id="282" r:id="rId24"/>
    <p:sldId id="283" r:id="rId25"/>
    <p:sldId id="284" r:id="rId26"/>
    <p:sldId id="285" r:id="rId27"/>
    <p:sldId id="310" r:id="rId28"/>
    <p:sldId id="311" r:id="rId29"/>
    <p:sldId id="312" r:id="rId30"/>
    <p:sldId id="313" r:id="rId31"/>
    <p:sldId id="314" r:id="rId32"/>
    <p:sldId id="315" r:id="rId33"/>
    <p:sldId id="316"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FFFF"/>
    <a:srgbClr val="FF0066"/>
    <a:srgbClr val="0033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2" y="5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426"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'3_cluster'!$B$1</c:f>
              <c:strCache>
                <c:ptCount val="1"/>
                <c:pt idx="0">
                  <c:v>x2</c:v>
                </c:pt>
              </c:strCache>
            </c:strRef>
          </c:tx>
          <c:spPr>
            <a:ln w="19050" cap="rnd">
              <a:noFill/>
              <a:round/>
            </a:ln>
            <a:effectLst/>
          </c:spPr>
          <c:marker>
            <c:symbol val="circle"/>
            <c:size val="5"/>
            <c:spPr>
              <a:solidFill>
                <a:schemeClr val="accent1"/>
              </a:solidFill>
              <a:ln w="9525">
                <a:solidFill>
                  <a:schemeClr val="accent1"/>
                </a:solidFill>
              </a:ln>
              <a:effectLst/>
            </c:spPr>
          </c:marker>
          <c:xVal>
            <c:numRef>
              <c:f>'3_cluster'!$A$2:$A$31</c:f>
              <c:numCache>
                <c:formatCode>General</c:formatCode>
                <c:ptCount val="30"/>
                <c:pt idx="0">
                  <c:v>3.9248611805141</c:v>
                </c:pt>
                <c:pt idx="1">
                  <c:v>6.4237687716309599</c:v>
                </c:pt>
                <c:pt idx="2">
                  <c:v>4.8379608549243498</c:v>
                </c:pt>
                <c:pt idx="3">
                  <c:v>5.0735591163495704</c:v>
                </c:pt>
                <c:pt idx="4">
                  <c:v>5.6379761111003504</c:v>
                </c:pt>
                <c:pt idx="5">
                  <c:v>4.6750465272400197</c:v>
                </c:pt>
                <c:pt idx="6">
                  <c:v>4.2808634631937599</c:v>
                </c:pt>
                <c:pt idx="7">
                  <c:v>4.1989201040268496</c:v>
                </c:pt>
                <c:pt idx="8">
                  <c:v>5.6949695825367499</c:v>
                </c:pt>
                <c:pt idx="9">
                  <c:v>5.2550188670008602</c:v>
                </c:pt>
                <c:pt idx="10">
                  <c:v>8.5835242701679704</c:v>
                </c:pt>
                <c:pt idx="11">
                  <c:v>9.9999864219372405</c:v>
                </c:pt>
                <c:pt idx="12">
                  <c:v>10.8927732469235</c:v>
                </c:pt>
                <c:pt idx="13">
                  <c:v>10.0725268482187</c:v>
                </c:pt>
                <c:pt idx="14">
                  <c:v>12.2655923464648</c:v>
                </c:pt>
                <c:pt idx="15">
                  <c:v>10.909108824257901</c:v>
                </c:pt>
                <c:pt idx="16">
                  <c:v>10.24436797435</c:v>
                </c:pt>
                <c:pt idx="17">
                  <c:v>9.3157617327929092</c:v>
                </c:pt>
                <c:pt idx="18">
                  <c:v>8.6500808950800998</c:v>
                </c:pt>
                <c:pt idx="19">
                  <c:v>9.9298158881943106</c:v>
                </c:pt>
                <c:pt idx="20">
                  <c:v>15.004193017709699</c:v>
                </c:pt>
                <c:pt idx="21">
                  <c:v>16.073282737283801</c:v>
                </c:pt>
                <c:pt idx="22">
                  <c:v>12.663018861772599</c:v>
                </c:pt>
                <c:pt idx="23">
                  <c:v>14.1828605787434</c:v>
                </c:pt>
                <c:pt idx="24">
                  <c:v>14.1062423910143</c:v>
                </c:pt>
                <c:pt idx="25">
                  <c:v>17.923493976907</c:v>
                </c:pt>
                <c:pt idx="26">
                  <c:v>14.3573656419541</c:v>
                </c:pt>
                <c:pt idx="27">
                  <c:v>16.077365564055</c:v>
                </c:pt>
                <c:pt idx="28">
                  <c:v>16.184491304720702</c:v>
                </c:pt>
                <c:pt idx="29">
                  <c:v>14.7505215792486</c:v>
                </c:pt>
              </c:numCache>
            </c:numRef>
          </c:xVal>
          <c:yVal>
            <c:numRef>
              <c:f>'3_cluster'!$B$2:$B$31</c:f>
              <c:numCache>
                <c:formatCode>General</c:formatCode>
                <c:ptCount val="30"/>
                <c:pt idx="0">
                  <c:v>4.9458068969409101</c:v>
                </c:pt>
                <c:pt idx="1">
                  <c:v>4.3902621607674304</c:v>
                </c:pt>
                <c:pt idx="2">
                  <c:v>3.8466379084681601</c:v>
                </c:pt>
                <c:pt idx="3">
                  <c:v>4.7662195301941699</c:v>
                </c:pt>
                <c:pt idx="4">
                  <c:v>3.8451463227662801</c:v>
                </c:pt>
                <c:pt idx="5">
                  <c:v>5.6156000270133299</c:v>
                </c:pt>
                <c:pt idx="6">
                  <c:v>5.1545753698420897</c:v>
                </c:pt>
                <c:pt idx="7">
                  <c:v>6.1209267997837697</c:v>
                </c:pt>
                <c:pt idx="8">
                  <c:v>5.6113002513392596</c:v>
                </c:pt>
                <c:pt idx="9">
                  <c:v>4.3468103867585297</c:v>
                </c:pt>
                <c:pt idx="10">
                  <c:v>8.3467053606543207</c:v>
                </c:pt>
                <c:pt idx="11">
                  <c:v>9.6534893326925992</c:v>
                </c:pt>
                <c:pt idx="12">
                  <c:v>8.8798819356256598</c:v>
                </c:pt>
                <c:pt idx="13">
                  <c:v>8.6167568035937396</c:v>
                </c:pt>
                <c:pt idx="14">
                  <c:v>8.2668238358425796</c:v>
                </c:pt>
                <c:pt idx="15">
                  <c:v>9.6092585761725804</c:v>
                </c:pt>
                <c:pt idx="16">
                  <c:v>10.213971914581499</c:v>
                </c:pt>
                <c:pt idx="17">
                  <c:v>9.4606566720119307</c:v>
                </c:pt>
                <c:pt idx="18">
                  <c:v>8.7070263473331408</c:v>
                </c:pt>
                <c:pt idx="19">
                  <c:v>9.2396666818570203</c:v>
                </c:pt>
                <c:pt idx="20">
                  <c:v>15.0099242222923</c:v>
                </c:pt>
                <c:pt idx="21">
                  <c:v>14.0131112563682</c:v>
                </c:pt>
                <c:pt idx="22">
                  <c:v>16.7336033029767</c:v>
                </c:pt>
                <c:pt idx="23">
                  <c:v>14.545415923057501</c:v>
                </c:pt>
                <c:pt idx="24">
                  <c:v>15.8479125808168</c:v>
                </c:pt>
                <c:pt idx="25">
                  <c:v>15.657281627285199</c:v>
                </c:pt>
                <c:pt idx="26">
                  <c:v>15.9469493494446</c:v>
                </c:pt>
                <c:pt idx="27">
                  <c:v>15.537297351784201</c:v>
                </c:pt>
                <c:pt idx="28">
                  <c:v>15.3686032244307</c:v>
                </c:pt>
                <c:pt idx="29">
                  <c:v>13.813928996602</c:v>
                </c:pt>
              </c:numCache>
            </c:numRef>
          </c:yVal>
          <c:smooth val="0"/>
          <c:extLst>
            <c:ext xmlns:c16="http://schemas.microsoft.com/office/drawing/2014/chart" uri="{C3380CC4-5D6E-409C-BE32-E72D297353CC}">
              <c16:uniqueId val="{00000000-6CC6-4196-8635-CE39BED778B2}"/>
            </c:ext>
          </c:extLst>
        </c:ser>
        <c:dLbls>
          <c:showLegendKey val="0"/>
          <c:showVal val="0"/>
          <c:showCatName val="0"/>
          <c:showSerName val="0"/>
          <c:showPercent val="0"/>
          <c:showBubbleSize val="0"/>
        </c:dLbls>
        <c:axId val="903792688"/>
        <c:axId val="903793104"/>
      </c:scatterChart>
      <c:valAx>
        <c:axId val="903792688"/>
        <c:scaling>
          <c:orientation val="minMax"/>
          <c:max val="18"/>
          <c:min val="3"/>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x1</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3793104"/>
        <c:crosses val="autoZero"/>
        <c:crossBetween val="midCat"/>
      </c:valAx>
      <c:valAx>
        <c:axId val="903793104"/>
        <c:scaling>
          <c:orientation val="minMax"/>
          <c:max val="17"/>
          <c:min val="3"/>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x2</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3792688"/>
        <c:crosses val="autoZero"/>
        <c:crossBetween val="midCat"/>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'5_cluster'!$B$1</c:f>
              <c:strCache>
                <c:ptCount val="1"/>
                <c:pt idx="0">
                  <c:v>x2</c:v>
                </c:pt>
              </c:strCache>
            </c:strRef>
          </c:tx>
          <c:spPr>
            <a:ln w="19050" cap="rnd">
              <a:noFill/>
              <a:round/>
            </a:ln>
            <a:effectLst/>
          </c:spPr>
          <c:marker>
            <c:symbol val="circle"/>
            <c:size val="5"/>
            <c:spPr>
              <a:solidFill>
                <a:schemeClr val="accent1"/>
              </a:solidFill>
              <a:ln w="9525">
                <a:solidFill>
                  <a:schemeClr val="accent1"/>
                </a:solidFill>
              </a:ln>
              <a:effectLst/>
            </c:spPr>
          </c:marker>
          <c:xVal>
            <c:numRef>
              <c:f>'5_cluster'!$A$2:$A$51</c:f>
              <c:numCache>
                <c:formatCode>General</c:formatCode>
                <c:ptCount val="50"/>
                <c:pt idx="0">
                  <c:v>3.9248611805141</c:v>
                </c:pt>
                <c:pt idx="1">
                  <c:v>6.4237687716309599</c:v>
                </c:pt>
                <c:pt idx="2">
                  <c:v>4.8379608549243498</c:v>
                </c:pt>
                <c:pt idx="3">
                  <c:v>5.0735591163495704</c:v>
                </c:pt>
                <c:pt idx="4">
                  <c:v>5.6379761111003504</c:v>
                </c:pt>
                <c:pt idx="5">
                  <c:v>4.6750465272400197</c:v>
                </c:pt>
                <c:pt idx="6">
                  <c:v>4.2808634631937599</c:v>
                </c:pt>
                <c:pt idx="7">
                  <c:v>4.1989201040268496</c:v>
                </c:pt>
                <c:pt idx="8">
                  <c:v>5.6949695825367499</c:v>
                </c:pt>
                <c:pt idx="9">
                  <c:v>5.2550188670008602</c:v>
                </c:pt>
                <c:pt idx="10">
                  <c:v>8.5835242701679704</c:v>
                </c:pt>
                <c:pt idx="11">
                  <c:v>9.9999864219372405</c:v>
                </c:pt>
                <c:pt idx="12">
                  <c:v>10.8927732469235</c:v>
                </c:pt>
                <c:pt idx="13">
                  <c:v>10.0725268482187</c:v>
                </c:pt>
                <c:pt idx="14">
                  <c:v>12.2655923464648</c:v>
                </c:pt>
                <c:pt idx="15">
                  <c:v>10.909108824257901</c:v>
                </c:pt>
                <c:pt idx="16">
                  <c:v>10.24436797435</c:v>
                </c:pt>
                <c:pt idx="17">
                  <c:v>9.3157617327929092</c:v>
                </c:pt>
                <c:pt idx="18">
                  <c:v>8.6500808950800998</c:v>
                </c:pt>
                <c:pt idx="19">
                  <c:v>9.9298158881943106</c:v>
                </c:pt>
                <c:pt idx="20">
                  <c:v>15.004193017709699</c:v>
                </c:pt>
                <c:pt idx="21">
                  <c:v>16.073282737283801</c:v>
                </c:pt>
                <c:pt idx="22">
                  <c:v>12.663018861772599</c:v>
                </c:pt>
                <c:pt idx="23">
                  <c:v>14.1828605787434</c:v>
                </c:pt>
                <c:pt idx="24">
                  <c:v>14.1062423910143</c:v>
                </c:pt>
                <c:pt idx="25">
                  <c:v>17.923493976907</c:v>
                </c:pt>
                <c:pt idx="26">
                  <c:v>14.3573656419541</c:v>
                </c:pt>
                <c:pt idx="27">
                  <c:v>16.077365564055</c:v>
                </c:pt>
                <c:pt idx="28">
                  <c:v>16.184491304720702</c:v>
                </c:pt>
                <c:pt idx="29">
                  <c:v>14.7505215792486</c:v>
                </c:pt>
                <c:pt idx="30">
                  <c:v>3.9248611805141</c:v>
                </c:pt>
                <c:pt idx="31">
                  <c:v>6.4237687716309599</c:v>
                </c:pt>
                <c:pt idx="32">
                  <c:v>4.8379608549243498</c:v>
                </c:pt>
                <c:pt idx="33">
                  <c:v>5.0735591163495704</c:v>
                </c:pt>
                <c:pt idx="34">
                  <c:v>5.6379761111003504</c:v>
                </c:pt>
                <c:pt idx="35">
                  <c:v>4.6750465272400197</c:v>
                </c:pt>
                <c:pt idx="36">
                  <c:v>4.2808634631937599</c:v>
                </c:pt>
                <c:pt idx="37">
                  <c:v>4.1989201040268496</c:v>
                </c:pt>
                <c:pt idx="38">
                  <c:v>5.6949695825367499</c:v>
                </c:pt>
                <c:pt idx="39">
                  <c:v>5.2550188670008602</c:v>
                </c:pt>
                <c:pt idx="40">
                  <c:v>15.004193017709699</c:v>
                </c:pt>
                <c:pt idx="41">
                  <c:v>16.073282737283801</c:v>
                </c:pt>
                <c:pt idx="42">
                  <c:v>12.663018861772599</c:v>
                </c:pt>
                <c:pt idx="43">
                  <c:v>14.1828605787434</c:v>
                </c:pt>
                <c:pt idx="44">
                  <c:v>14.1062423910143</c:v>
                </c:pt>
                <c:pt idx="45">
                  <c:v>17.923493976907</c:v>
                </c:pt>
                <c:pt idx="46">
                  <c:v>14.3573656419541</c:v>
                </c:pt>
                <c:pt idx="47">
                  <c:v>16.077365564055</c:v>
                </c:pt>
                <c:pt idx="48">
                  <c:v>16.184491304720702</c:v>
                </c:pt>
                <c:pt idx="49">
                  <c:v>14.7505215792486</c:v>
                </c:pt>
              </c:numCache>
            </c:numRef>
          </c:xVal>
          <c:yVal>
            <c:numRef>
              <c:f>'5_cluster'!$B$2:$B$51</c:f>
              <c:numCache>
                <c:formatCode>General</c:formatCode>
                <c:ptCount val="50"/>
                <c:pt idx="0">
                  <c:v>4.9458068969409101</c:v>
                </c:pt>
                <c:pt idx="1">
                  <c:v>4.3902621607674304</c:v>
                </c:pt>
                <c:pt idx="2">
                  <c:v>3.8466379084681601</c:v>
                </c:pt>
                <c:pt idx="3">
                  <c:v>4.7662195301941699</c:v>
                </c:pt>
                <c:pt idx="4">
                  <c:v>3.8451463227662801</c:v>
                </c:pt>
                <c:pt idx="5">
                  <c:v>5.6156000270133299</c:v>
                </c:pt>
                <c:pt idx="6">
                  <c:v>5.1545753698420897</c:v>
                </c:pt>
                <c:pt idx="7">
                  <c:v>6.1209267997837697</c:v>
                </c:pt>
                <c:pt idx="8">
                  <c:v>5.6113002513392596</c:v>
                </c:pt>
                <c:pt idx="9">
                  <c:v>4.3468103867585297</c:v>
                </c:pt>
                <c:pt idx="10">
                  <c:v>8.3467053606543207</c:v>
                </c:pt>
                <c:pt idx="11">
                  <c:v>9.6534893326925992</c:v>
                </c:pt>
                <c:pt idx="12">
                  <c:v>8.8798819356256598</c:v>
                </c:pt>
                <c:pt idx="13">
                  <c:v>8.6167568035937396</c:v>
                </c:pt>
                <c:pt idx="14">
                  <c:v>8.2668238358425796</c:v>
                </c:pt>
                <c:pt idx="15">
                  <c:v>9.6092585761725804</c:v>
                </c:pt>
                <c:pt idx="16">
                  <c:v>10.213971914581499</c:v>
                </c:pt>
                <c:pt idx="17">
                  <c:v>9.4606566720119307</c:v>
                </c:pt>
                <c:pt idx="18">
                  <c:v>8.7070263473331408</c:v>
                </c:pt>
                <c:pt idx="19">
                  <c:v>9.2396666818570203</c:v>
                </c:pt>
                <c:pt idx="20">
                  <c:v>15.0099242222923</c:v>
                </c:pt>
                <c:pt idx="21">
                  <c:v>14.0131112563682</c:v>
                </c:pt>
                <c:pt idx="22">
                  <c:v>16.7336033029767</c:v>
                </c:pt>
                <c:pt idx="23">
                  <c:v>14.545415923057501</c:v>
                </c:pt>
                <c:pt idx="24">
                  <c:v>15.8479125808168</c:v>
                </c:pt>
                <c:pt idx="25">
                  <c:v>15.657281627285199</c:v>
                </c:pt>
                <c:pt idx="26">
                  <c:v>15.9469493494446</c:v>
                </c:pt>
                <c:pt idx="27">
                  <c:v>15.537297351784201</c:v>
                </c:pt>
                <c:pt idx="28">
                  <c:v>15.3686032244307</c:v>
                </c:pt>
                <c:pt idx="29">
                  <c:v>13.813928996602</c:v>
                </c:pt>
                <c:pt idx="30">
                  <c:v>15.0099242222923</c:v>
                </c:pt>
                <c:pt idx="31">
                  <c:v>14.0131112563682</c:v>
                </c:pt>
                <c:pt idx="32">
                  <c:v>16.7336033029767</c:v>
                </c:pt>
                <c:pt idx="33">
                  <c:v>14.545415923057501</c:v>
                </c:pt>
                <c:pt idx="34">
                  <c:v>15.8479125808168</c:v>
                </c:pt>
                <c:pt idx="35">
                  <c:v>15.657281627285199</c:v>
                </c:pt>
                <c:pt idx="36">
                  <c:v>15.9469493494446</c:v>
                </c:pt>
                <c:pt idx="37">
                  <c:v>15.537297351784201</c:v>
                </c:pt>
                <c:pt idx="38">
                  <c:v>15.3686032244307</c:v>
                </c:pt>
                <c:pt idx="39">
                  <c:v>13.813928996602</c:v>
                </c:pt>
                <c:pt idx="40">
                  <c:v>4.9458068969409101</c:v>
                </c:pt>
                <c:pt idx="41">
                  <c:v>4.3902621607674304</c:v>
                </c:pt>
                <c:pt idx="42">
                  <c:v>3.8466379084681601</c:v>
                </c:pt>
                <c:pt idx="43">
                  <c:v>4.7662195301941699</c:v>
                </c:pt>
                <c:pt idx="44">
                  <c:v>3.8451463227662801</c:v>
                </c:pt>
                <c:pt idx="45">
                  <c:v>5.6156000270133299</c:v>
                </c:pt>
                <c:pt idx="46">
                  <c:v>5.1545753698420897</c:v>
                </c:pt>
                <c:pt idx="47">
                  <c:v>6.1209267997837697</c:v>
                </c:pt>
                <c:pt idx="48">
                  <c:v>5.6113002513392596</c:v>
                </c:pt>
                <c:pt idx="49">
                  <c:v>4.3468103867585297</c:v>
                </c:pt>
              </c:numCache>
            </c:numRef>
          </c:yVal>
          <c:smooth val="0"/>
          <c:extLst>
            <c:ext xmlns:c16="http://schemas.microsoft.com/office/drawing/2014/chart" uri="{C3380CC4-5D6E-409C-BE32-E72D297353CC}">
              <c16:uniqueId val="{00000000-0091-41E8-ADFD-A153E1ABA97E}"/>
            </c:ext>
          </c:extLst>
        </c:ser>
        <c:dLbls>
          <c:showLegendKey val="0"/>
          <c:showVal val="0"/>
          <c:showCatName val="0"/>
          <c:showSerName val="0"/>
          <c:showPercent val="0"/>
          <c:showBubbleSize val="0"/>
        </c:dLbls>
        <c:axId val="903794768"/>
        <c:axId val="903796432"/>
      </c:scatterChart>
      <c:valAx>
        <c:axId val="90379476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x1</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3796432"/>
        <c:crosses val="autoZero"/>
        <c:crossBetween val="midCat"/>
      </c:valAx>
      <c:valAx>
        <c:axId val="903796432"/>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x2</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3794768"/>
        <c:crosses val="autoZero"/>
        <c:crossBetween val="midCat"/>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9175FD4-F0E2-401C-BE0A-42F930377787}" type="slidenum">
              <a:rPr lang="en-US" altLang="en-US"/>
              <a:pPr/>
              <a:t>‹#›</a:t>
            </a:fld>
            <a:endParaRPr lang="en-US" altLang="en-US"/>
          </a:p>
        </p:txBody>
      </p:sp>
    </p:spTree>
    <p:extLst>
      <p:ext uri="{BB962C8B-B14F-4D97-AF65-F5344CB8AC3E}">
        <p14:creationId xmlns:p14="http://schemas.microsoft.com/office/powerpoint/2010/main" val="3724279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68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4DCB5B-B4B7-46A4-89B3-B9C00528A8D7}" type="slidenum">
              <a:rPr lang="en-US" altLang="en-US"/>
              <a:pPr/>
              <a:t>‹#›</a:t>
            </a:fld>
            <a:endParaRPr lang="en-US" altLang="en-US"/>
          </a:p>
        </p:txBody>
      </p:sp>
    </p:spTree>
    <p:extLst>
      <p:ext uri="{BB962C8B-B14F-4D97-AF65-F5344CB8AC3E}">
        <p14:creationId xmlns:p14="http://schemas.microsoft.com/office/powerpoint/2010/main" val="2655899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F8B0D1-CF52-48E3-A15E-8061F0762401}" type="slidenum">
              <a:rPr lang="en-CA" altLang="en-US" sz="1200" smtClean="0"/>
              <a:pPr/>
              <a:t>1</a:t>
            </a:fld>
            <a:endParaRPr lang="en-CA" altLang="en-US" sz="1200" smtClean="0"/>
          </a:p>
        </p:txBody>
      </p:sp>
      <p:sp>
        <p:nvSpPr>
          <p:cNvPr id="4099" name="Slide Image Placeholder 1"/>
          <p:cNvSpPr>
            <a:spLocks noGrp="1" noRot="1" noChangeAspect="1" noTextEdit="1"/>
          </p:cNvSpPr>
          <p:nvPr>
            <p:ph type="sldImg"/>
          </p:nvPr>
        </p:nvSpPr>
        <p:spPr>
          <a:xfrm>
            <a:off x="1144588" y="685800"/>
            <a:ext cx="4572000" cy="3429000"/>
          </a:xfrm>
          <a:ln/>
        </p:spPr>
      </p:sp>
      <p:sp>
        <p:nvSpPr>
          <p:cNvPr id="4100" name="Notes Placeholder 2"/>
          <p:cNvSpPr>
            <a:spLocks noGrp="1"/>
          </p:cNvSpPr>
          <p:nvPr>
            <p:ph type="body" idx="1"/>
          </p:nvPr>
        </p:nvSpPr>
        <p:spPr>
          <a:noFill/>
        </p:spPr>
        <p:txBody>
          <a:bodyPr lIns="91432" tIns="45716" rIns="91432" bIns="45716"/>
          <a:lstStyle/>
          <a:p>
            <a:pPr eaLnBrk="1" hangingPunct="1"/>
            <a:r>
              <a:rPr lang="en-US" altLang="en-US" smtClean="0"/>
              <a:t>Let me first emphasize the point that taking a systems biology perspective in doing biological research is not new. Its root can be traced at least to Ronald Fisher......</a:t>
            </a:r>
            <a:endParaRPr lang="en-CA" altLang="en-US" smtClean="0"/>
          </a:p>
        </p:txBody>
      </p:sp>
      <p:sp>
        <p:nvSpPr>
          <p:cNvPr id="410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defRPr sz="2400">
                <a:solidFill>
                  <a:schemeClr val="tx1"/>
                </a:solidFill>
                <a:latin typeface="Times New Roman" panose="02020603050405020304" pitchFamily="18" charset="0"/>
              </a:defRPr>
            </a:lvl1pPr>
            <a:lvl2pPr marL="703263" indent="-271463">
              <a:defRPr sz="2400">
                <a:solidFill>
                  <a:schemeClr val="tx1"/>
                </a:solidFill>
                <a:latin typeface="Times New Roman" panose="02020603050405020304" pitchFamily="18" charset="0"/>
              </a:defRPr>
            </a:lvl2pPr>
            <a:lvl3pPr marL="1081088" indent="-215900">
              <a:defRPr sz="2400">
                <a:solidFill>
                  <a:schemeClr val="tx1"/>
                </a:solidFill>
                <a:latin typeface="Times New Roman" panose="02020603050405020304" pitchFamily="18" charset="0"/>
              </a:defRPr>
            </a:lvl3pPr>
            <a:lvl4pPr marL="1512888" indent="-215900">
              <a:defRPr sz="2400">
                <a:solidFill>
                  <a:schemeClr val="tx1"/>
                </a:solidFill>
                <a:latin typeface="Times New Roman" panose="02020603050405020304" pitchFamily="18" charset="0"/>
              </a:defRPr>
            </a:lvl4pPr>
            <a:lvl5pPr marL="1946275" indent="-215900">
              <a:defRPr sz="2400">
                <a:solidFill>
                  <a:schemeClr val="tx1"/>
                </a:solidFill>
                <a:latin typeface="Times New Roman" panose="02020603050405020304" pitchFamily="18" charset="0"/>
              </a:defRPr>
            </a:lvl5pPr>
            <a:lvl6pPr marL="2403475" indent="-215900" eaLnBrk="0" fontAlgn="base" hangingPunct="0">
              <a:spcBef>
                <a:spcPct val="0"/>
              </a:spcBef>
              <a:spcAft>
                <a:spcPct val="0"/>
              </a:spcAft>
              <a:defRPr sz="2400">
                <a:solidFill>
                  <a:schemeClr val="tx1"/>
                </a:solidFill>
                <a:latin typeface="Times New Roman" panose="02020603050405020304" pitchFamily="18" charset="0"/>
              </a:defRPr>
            </a:lvl6pPr>
            <a:lvl7pPr marL="2860675" indent="-215900" eaLnBrk="0" fontAlgn="base" hangingPunct="0">
              <a:spcBef>
                <a:spcPct val="0"/>
              </a:spcBef>
              <a:spcAft>
                <a:spcPct val="0"/>
              </a:spcAft>
              <a:defRPr sz="2400">
                <a:solidFill>
                  <a:schemeClr val="tx1"/>
                </a:solidFill>
                <a:latin typeface="Times New Roman" panose="02020603050405020304" pitchFamily="18" charset="0"/>
              </a:defRPr>
            </a:lvl7pPr>
            <a:lvl8pPr marL="3317875" indent="-215900" eaLnBrk="0" fontAlgn="base" hangingPunct="0">
              <a:spcBef>
                <a:spcPct val="0"/>
              </a:spcBef>
              <a:spcAft>
                <a:spcPct val="0"/>
              </a:spcAft>
              <a:defRPr sz="2400">
                <a:solidFill>
                  <a:schemeClr val="tx1"/>
                </a:solidFill>
                <a:latin typeface="Times New Roman" panose="02020603050405020304" pitchFamily="18" charset="0"/>
              </a:defRPr>
            </a:lvl8pPr>
            <a:lvl9pPr marL="3775075" indent="-2159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A526DA39-5D84-4079-9A24-D6615889C638}" type="slidenum">
              <a:rPr lang="en-US" altLang="en-US" sz="1200"/>
              <a:pPr algn="r"/>
              <a:t>1</a:t>
            </a:fld>
            <a:endParaRPr lang="en-US" altLang="en-US" sz="1200"/>
          </a:p>
        </p:txBody>
      </p:sp>
    </p:spTree>
    <p:extLst>
      <p:ext uri="{BB962C8B-B14F-4D97-AF65-F5344CB8AC3E}">
        <p14:creationId xmlns:p14="http://schemas.microsoft.com/office/powerpoint/2010/main" val="2057982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8D6100-7C52-4C60-90E2-FC743DC6E6FD}" type="slidenum">
              <a:rPr lang="en-US" altLang="en-US" sz="1200"/>
              <a:pPr/>
              <a:t>27</a:t>
            </a:fld>
            <a:endParaRPr lang="en-US" altLang="en-US"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a:spcBef>
                <a:spcPct val="0"/>
              </a:spcBef>
            </a:pPr>
            <a:endParaRPr lang="en-CA" altLang="en-US" sz="2400" smtClean="0"/>
          </a:p>
        </p:txBody>
      </p:sp>
    </p:spTree>
    <p:extLst>
      <p:ext uri="{BB962C8B-B14F-4D97-AF65-F5344CB8AC3E}">
        <p14:creationId xmlns:p14="http://schemas.microsoft.com/office/powerpoint/2010/main" val="3161568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28</a:t>
            </a:fld>
            <a:endParaRPr lang="en-US" altLang="en-US"/>
          </a:p>
        </p:txBody>
      </p:sp>
    </p:spTree>
    <p:extLst>
      <p:ext uri="{BB962C8B-B14F-4D97-AF65-F5344CB8AC3E}">
        <p14:creationId xmlns:p14="http://schemas.microsoft.com/office/powerpoint/2010/main" val="980658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31</a:t>
            </a:fld>
            <a:endParaRPr lang="en-US" altLang="en-US"/>
          </a:p>
        </p:txBody>
      </p:sp>
    </p:spTree>
    <p:extLst>
      <p:ext uri="{BB962C8B-B14F-4D97-AF65-F5344CB8AC3E}">
        <p14:creationId xmlns:p14="http://schemas.microsoft.com/office/powerpoint/2010/main" val="3514550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smtClean="0">
                <a:latin typeface="Courier New" panose="02070309020205020404" pitchFamily="49" charset="0"/>
                <a:cs typeface="Courier New" panose="02070309020205020404" pitchFamily="49" charset="0"/>
              </a:rPr>
              <a:t>fitArray&lt;-array(list(),10)</a:t>
            </a:r>
          </a:p>
          <a:p>
            <a:r>
              <a:rPr lang="en-CA" sz="1200" smtClean="0">
                <a:latin typeface="Courier New" panose="02070309020205020404" pitchFamily="49" charset="0"/>
                <a:cs typeface="Courier New" panose="02070309020205020404" pitchFamily="49" charset="0"/>
              </a:rPr>
              <a:t>MSS&lt;-rep(0,10)</a:t>
            </a:r>
          </a:p>
          <a:p>
            <a:r>
              <a:rPr lang="en-CA" sz="1200" smtClean="0">
                <a:latin typeface="Courier New" panose="02070309020205020404" pitchFamily="49" charset="0"/>
                <a:cs typeface="Courier New" panose="02070309020205020404" pitchFamily="49" charset="0"/>
              </a:rPr>
              <a:t>for(i in 1:10) {</a:t>
            </a:r>
          </a:p>
          <a:p>
            <a:r>
              <a:rPr lang="en-CA" sz="1200" smtClean="0">
                <a:latin typeface="Courier New" panose="02070309020205020404" pitchFamily="49" charset="0"/>
                <a:cs typeface="Courier New" panose="02070309020205020404" pitchFamily="49" charset="0"/>
              </a:rPr>
              <a:t>  fitArray[[i]]&lt;-as.list(fitArray[[i]])</a:t>
            </a:r>
          </a:p>
          <a:p>
            <a:r>
              <a:rPr lang="en-CA" sz="1200" smtClean="0">
                <a:latin typeface="Courier New" panose="02070309020205020404" pitchFamily="49" charset="0"/>
                <a:cs typeface="Courier New" panose="02070309020205020404" pitchFamily="49" charset="0"/>
              </a:rPr>
              <a:t>  fitArray[[i]] &lt;- kmeans(md, 4)</a:t>
            </a:r>
          </a:p>
          <a:p>
            <a:r>
              <a:rPr lang="en-CA" sz="1200" smtClean="0">
                <a:latin typeface="Courier New" panose="02070309020205020404" pitchFamily="49" charset="0"/>
                <a:cs typeface="Courier New" panose="02070309020205020404" pitchFamily="49" charset="0"/>
              </a:rPr>
              <a:t> MSS[i]&lt;-100*fitArray[[i]]$betweenss/fitArray[[i]]$totss</a:t>
            </a:r>
          </a:p>
          <a:p>
            <a:r>
              <a:rPr lang="en-CA" sz="1200" smtClean="0">
                <a:latin typeface="Courier New" panose="02070309020205020404" pitchFamily="49" charset="0"/>
                <a:cs typeface="Courier New" panose="02070309020205020404" pitchFamily="49" charset="0"/>
              </a:rPr>
              <a:t>}</a:t>
            </a:r>
          </a:p>
          <a:p>
            <a:endParaRPr lang="en-US"/>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33</a:t>
            </a:fld>
            <a:endParaRPr lang="en-US" altLang="en-US"/>
          </a:p>
        </p:txBody>
      </p:sp>
    </p:spTree>
    <p:extLst>
      <p:ext uri="{BB962C8B-B14F-4D97-AF65-F5344CB8AC3E}">
        <p14:creationId xmlns:p14="http://schemas.microsoft.com/office/powerpoint/2010/main" val="3991038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8D6100-7C52-4C60-90E2-FC743DC6E6FD}" type="slidenum">
              <a:rPr lang="en-US" altLang="en-US" sz="1200"/>
              <a:pPr/>
              <a:t>2</a:t>
            </a:fld>
            <a:endParaRPr lang="en-US" altLang="en-US"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a:spcBef>
                <a:spcPct val="0"/>
              </a:spcBef>
            </a:pPr>
            <a:endParaRPr lang="en-CA" altLang="en-US" sz="2400" smtClean="0"/>
          </a:p>
        </p:txBody>
      </p:sp>
    </p:spTree>
    <p:extLst>
      <p:ext uri="{BB962C8B-B14F-4D97-AF65-F5344CB8AC3E}">
        <p14:creationId xmlns:p14="http://schemas.microsoft.com/office/powerpoint/2010/main" val="18012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7D21A6-CB25-4D2B-8014-809CADD28A33}" type="slidenum">
              <a:rPr lang="en-US" altLang="en-US" sz="1200"/>
              <a:pPr/>
              <a:t>5</a:t>
            </a:fld>
            <a:endParaRPr lang="en-US" alt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CA" altLang="en-US" smtClean="0"/>
          </a:p>
          <a:p>
            <a:endParaRPr lang="en-CA" altLang="en-US" smtClean="0"/>
          </a:p>
        </p:txBody>
      </p:sp>
    </p:spTree>
    <p:extLst>
      <p:ext uri="{BB962C8B-B14F-4D97-AF65-F5344CB8AC3E}">
        <p14:creationId xmlns:p14="http://schemas.microsoft.com/office/powerpoint/2010/main" val="145185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A66E213-16F5-4849-86D1-4CBE260CE98C}" type="slidenum">
              <a:rPr lang="en-US" altLang="en-US" sz="1200"/>
              <a:pPr/>
              <a:t>6</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smtClean="0"/>
              <a:t>if the correlations (off-diagnal elements) are smaller than 1, then the solutions would be complex.</a:t>
            </a:r>
            <a:endParaRPr lang="en-CA" altLang="en-US" smtClean="0"/>
          </a:p>
        </p:txBody>
      </p:sp>
    </p:spTree>
    <p:extLst>
      <p:ext uri="{BB962C8B-B14F-4D97-AF65-F5344CB8AC3E}">
        <p14:creationId xmlns:p14="http://schemas.microsoft.com/office/powerpoint/2010/main" val="1669080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7</a:t>
            </a:fld>
            <a:endParaRPr lang="en-US" altLang="en-US"/>
          </a:p>
        </p:txBody>
      </p:sp>
    </p:spTree>
    <p:extLst>
      <p:ext uri="{BB962C8B-B14F-4D97-AF65-F5344CB8AC3E}">
        <p14:creationId xmlns:p14="http://schemas.microsoft.com/office/powerpoint/2010/main" val="1698277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Note that the unit-length</a:t>
            </a:r>
            <a:r>
              <a:rPr lang="en-CA" baseline="0" smtClean="0"/>
              <a:t> eigenvector implies that any PCA axis could change in sign (i.e., positive to negative). However, the spatial relationship of points are maintained.</a:t>
            </a:r>
            <a:endParaRPr lang="en-US"/>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11</a:t>
            </a:fld>
            <a:endParaRPr lang="en-US" altLang="en-US"/>
          </a:p>
        </p:txBody>
      </p:sp>
    </p:spTree>
    <p:extLst>
      <p:ext uri="{BB962C8B-B14F-4D97-AF65-F5344CB8AC3E}">
        <p14:creationId xmlns:p14="http://schemas.microsoft.com/office/powerpoint/2010/main" val="1124021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15</a:t>
            </a:fld>
            <a:endParaRPr lang="en-US" altLang="en-US"/>
          </a:p>
        </p:txBody>
      </p:sp>
    </p:spTree>
    <p:extLst>
      <p:ext uri="{BB962C8B-B14F-4D97-AF65-F5344CB8AC3E}">
        <p14:creationId xmlns:p14="http://schemas.microsoft.com/office/powerpoint/2010/main" val="4276701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AE301E-9A19-4CFB-912D-C9C69D934A15}" type="slidenum">
              <a:rPr lang="en-US" altLang="en-US" smtClean="0"/>
              <a:pPr>
                <a:defRPr/>
              </a:pPr>
              <a:t>16</a:t>
            </a:fld>
            <a:endParaRPr lang="en-US" altLang="en-US"/>
          </a:p>
        </p:txBody>
      </p:sp>
    </p:spTree>
    <p:extLst>
      <p:ext uri="{BB962C8B-B14F-4D97-AF65-F5344CB8AC3E}">
        <p14:creationId xmlns:p14="http://schemas.microsoft.com/office/powerpoint/2010/main" val="2872475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8D6100-7C52-4C60-90E2-FC743DC6E6FD}" type="slidenum">
              <a:rPr lang="en-US" altLang="en-US" sz="1200"/>
              <a:pPr/>
              <a:t>18</a:t>
            </a:fld>
            <a:endParaRPr lang="en-US" altLang="en-US"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a:spcBef>
                <a:spcPct val="0"/>
              </a:spcBef>
            </a:pPr>
            <a:endParaRPr lang="en-CA" altLang="en-US" sz="2400" smtClean="0"/>
          </a:p>
        </p:txBody>
      </p:sp>
    </p:spTree>
    <p:extLst>
      <p:ext uri="{BB962C8B-B14F-4D97-AF65-F5344CB8AC3E}">
        <p14:creationId xmlns:p14="http://schemas.microsoft.com/office/powerpoint/2010/main" val="46371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r>
              <a:rPr lang="en-US" altLang="en-US"/>
              <a:t>Xuhua Xia</a:t>
            </a:r>
          </a:p>
        </p:txBody>
      </p:sp>
      <p:sp>
        <p:nvSpPr>
          <p:cNvPr id="5" name="Slide Number Placeholder 4"/>
          <p:cNvSpPr>
            <a:spLocks noGrp="1"/>
          </p:cNvSpPr>
          <p:nvPr>
            <p:ph type="sldNum" sz="quarter" idx="11"/>
          </p:nvPr>
        </p:nvSpPr>
        <p:spPr/>
        <p:txBody>
          <a:bodyPr/>
          <a:lstStyle>
            <a:lvl1pPr>
              <a:defRPr/>
            </a:lvl1pPr>
          </a:lstStyle>
          <a:p>
            <a:r>
              <a:rPr lang="en-US" altLang="en-US"/>
              <a:t>Slide </a:t>
            </a:r>
            <a:fld id="{E8B2D60B-7C24-4CBF-85A8-25DD12BB93BE}" type="slidenum">
              <a:rPr lang="en-US" altLang="en-US"/>
              <a:pPr/>
              <a:t>‹#›</a:t>
            </a:fld>
            <a:endParaRPr lang="en-US" altLang="en-US"/>
          </a:p>
        </p:txBody>
      </p:sp>
    </p:spTree>
    <p:extLst>
      <p:ext uri="{BB962C8B-B14F-4D97-AF65-F5344CB8AC3E}">
        <p14:creationId xmlns:p14="http://schemas.microsoft.com/office/powerpoint/2010/main" val="28721793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altLang="en-US"/>
              <a:t>Xuhua Xia</a:t>
            </a:r>
          </a:p>
        </p:txBody>
      </p:sp>
      <p:sp>
        <p:nvSpPr>
          <p:cNvPr id="5" name="Slide Number Placeholder 4"/>
          <p:cNvSpPr>
            <a:spLocks noGrp="1"/>
          </p:cNvSpPr>
          <p:nvPr>
            <p:ph type="sldNum" sz="quarter" idx="11"/>
          </p:nvPr>
        </p:nvSpPr>
        <p:spPr/>
        <p:txBody>
          <a:bodyPr/>
          <a:lstStyle>
            <a:lvl1pPr>
              <a:defRPr/>
            </a:lvl1pPr>
          </a:lstStyle>
          <a:p>
            <a:r>
              <a:rPr lang="en-US" altLang="en-US"/>
              <a:t>Slide </a:t>
            </a:r>
            <a:fld id="{E6399DB8-CCAD-4FBC-A7BC-EDB9625E1F3C}" type="slidenum">
              <a:rPr lang="en-US" altLang="en-US"/>
              <a:pPr/>
              <a:t>‹#›</a:t>
            </a:fld>
            <a:endParaRPr lang="en-US" altLang="en-US"/>
          </a:p>
        </p:txBody>
      </p:sp>
    </p:spTree>
    <p:extLst>
      <p:ext uri="{BB962C8B-B14F-4D97-AF65-F5344CB8AC3E}">
        <p14:creationId xmlns:p14="http://schemas.microsoft.com/office/powerpoint/2010/main" val="12982291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0"/>
            <a:ext cx="2038350" cy="6096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0"/>
            <a:ext cx="59626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altLang="en-US"/>
              <a:t>Xuhua Xia</a:t>
            </a:r>
          </a:p>
        </p:txBody>
      </p:sp>
      <p:sp>
        <p:nvSpPr>
          <p:cNvPr id="5" name="Slide Number Placeholder 4"/>
          <p:cNvSpPr>
            <a:spLocks noGrp="1"/>
          </p:cNvSpPr>
          <p:nvPr>
            <p:ph type="sldNum" sz="quarter" idx="11"/>
          </p:nvPr>
        </p:nvSpPr>
        <p:spPr/>
        <p:txBody>
          <a:bodyPr/>
          <a:lstStyle>
            <a:lvl1pPr>
              <a:defRPr/>
            </a:lvl1pPr>
          </a:lstStyle>
          <a:p>
            <a:r>
              <a:rPr lang="en-US" altLang="en-US"/>
              <a:t>Slide </a:t>
            </a:r>
            <a:fld id="{22259C1C-9422-4DBD-AE98-1D3651CB7031}" type="slidenum">
              <a:rPr lang="en-US" altLang="en-US"/>
              <a:pPr/>
              <a:t>‹#›</a:t>
            </a:fld>
            <a:endParaRPr lang="en-US" altLang="en-US"/>
          </a:p>
        </p:txBody>
      </p:sp>
    </p:spTree>
    <p:extLst>
      <p:ext uri="{BB962C8B-B14F-4D97-AF65-F5344CB8AC3E}">
        <p14:creationId xmlns:p14="http://schemas.microsoft.com/office/powerpoint/2010/main" val="407976412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5334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86300" y="9906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86300" y="36195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Date Placeholder 5"/>
          <p:cNvSpPr>
            <a:spLocks noGrp="1"/>
          </p:cNvSpPr>
          <p:nvPr>
            <p:ph type="dt" sz="half" idx="10"/>
          </p:nvPr>
        </p:nvSpPr>
        <p:spPr>
          <a:xfrm>
            <a:off x="609600" y="6400800"/>
            <a:ext cx="1905000" cy="228600"/>
          </a:xfrm>
        </p:spPr>
        <p:txBody>
          <a:bodyPr/>
          <a:lstStyle>
            <a:lvl1pPr>
              <a:defRPr/>
            </a:lvl1pPr>
          </a:lstStyle>
          <a:p>
            <a:r>
              <a:rPr lang="en-US" altLang="en-US"/>
              <a:t>Xuhua Xia</a:t>
            </a:r>
          </a:p>
        </p:txBody>
      </p:sp>
      <p:sp>
        <p:nvSpPr>
          <p:cNvPr id="7" name="Slide Number Placeholder 6"/>
          <p:cNvSpPr>
            <a:spLocks noGrp="1"/>
          </p:cNvSpPr>
          <p:nvPr>
            <p:ph type="sldNum" sz="quarter" idx="11"/>
          </p:nvPr>
        </p:nvSpPr>
        <p:spPr>
          <a:xfrm>
            <a:off x="6553200" y="6477000"/>
            <a:ext cx="1905000" cy="228600"/>
          </a:xfrm>
        </p:spPr>
        <p:txBody>
          <a:bodyPr/>
          <a:lstStyle>
            <a:lvl1pPr>
              <a:defRPr/>
            </a:lvl1pPr>
          </a:lstStyle>
          <a:p>
            <a:r>
              <a:rPr lang="en-US" altLang="en-US"/>
              <a:t>Slide </a:t>
            </a:r>
            <a:fld id="{D99DD140-4898-4401-937D-C30260818929}" type="slidenum">
              <a:rPr lang="en-US" altLang="en-US"/>
              <a:pPr/>
              <a:t>‹#›</a:t>
            </a:fld>
            <a:endParaRPr lang="en-US" altLang="en-US"/>
          </a:p>
        </p:txBody>
      </p:sp>
    </p:spTree>
    <p:extLst>
      <p:ext uri="{BB962C8B-B14F-4D97-AF65-F5344CB8AC3E}">
        <p14:creationId xmlns:p14="http://schemas.microsoft.com/office/powerpoint/2010/main" val="33195112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5334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Slide </a:t>
            </a:r>
            <a:fld id="{3DC697E1-01E5-47C7-B570-71025E95E735}" type="slidenum">
              <a:rPr lang="en-US" altLang="en-US"/>
              <a:pPr>
                <a:defRPr/>
              </a:pPr>
              <a:t>‹#›</a:t>
            </a:fld>
            <a:endParaRPr lang="en-US" altLang="en-US"/>
          </a:p>
        </p:txBody>
      </p:sp>
    </p:spTree>
    <p:extLst>
      <p:ext uri="{BB962C8B-B14F-4D97-AF65-F5344CB8AC3E}">
        <p14:creationId xmlns:p14="http://schemas.microsoft.com/office/powerpoint/2010/main" val="24181557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altLang="en-US"/>
              <a:t>Xuhua Xia</a:t>
            </a:r>
          </a:p>
        </p:txBody>
      </p:sp>
      <p:sp>
        <p:nvSpPr>
          <p:cNvPr id="5" name="Slide Number Placeholder 4"/>
          <p:cNvSpPr>
            <a:spLocks noGrp="1"/>
          </p:cNvSpPr>
          <p:nvPr>
            <p:ph type="sldNum" sz="quarter" idx="11"/>
          </p:nvPr>
        </p:nvSpPr>
        <p:spPr/>
        <p:txBody>
          <a:bodyPr/>
          <a:lstStyle>
            <a:lvl1pPr>
              <a:defRPr/>
            </a:lvl1pPr>
          </a:lstStyle>
          <a:p>
            <a:r>
              <a:rPr lang="en-US" altLang="en-US"/>
              <a:t>Slide </a:t>
            </a:r>
            <a:fld id="{1E33550A-7FDA-42C2-AC44-1724CF36B9FD}" type="slidenum">
              <a:rPr lang="en-US" altLang="en-US"/>
              <a:pPr/>
              <a:t>‹#›</a:t>
            </a:fld>
            <a:endParaRPr lang="en-US" altLang="en-US"/>
          </a:p>
        </p:txBody>
      </p:sp>
    </p:spTree>
    <p:extLst>
      <p:ext uri="{BB962C8B-B14F-4D97-AF65-F5344CB8AC3E}">
        <p14:creationId xmlns:p14="http://schemas.microsoft.com/office/powerpoint/2010/main" val="112863275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Xuhua Xia</a:t>
            </a:r>
          </a:p>
        </p:txBody>
      </p:sp>
      <p:sp>
        <p:nvSpPr>
          <p:cNvPr id="5" name="Slide Number Placeholder 4"/>
          <p:cNvSpPr>
            <a:spLocks noGrp="1"/>
          </p:cNvSpPr>
          <p:nvPr>
            <p:ph type="sldNum" sz="quarter" idx="11"/>
          </p:nvPr>
        </p:nvSpPr>
        <p:spPr/>
        <p:txBody>
          <a:bodyPr/>
          <a:lstStyle>
            <a:lvl1pPr>
              <a:defRPr/>
            </a:lvl1pPr>
          </a:lstStyle>
          <a:p>
            <a:r>
              <a:rPr lang="en-US" altLang="en-US"/>
              <a:t>Slide </a:t>
            </a:r>
            <a:fld id="{759A20C3-6144-4CC2-82A0-540C00B95207}" type="slidenum">
              <a:rPr lang="en-US" altLang="en-US"/>
              <a:pPr/>
              <a:t>‹#›</a:t>
            </a:fld>
            <a:endParaRPr lang="en-US" altLang="en-US"/>
          </a:p>
        </p:txBody>
      </p:sp>
    </p:spTree>
    <p:extLst>
      <p:ext uri="{BB962C8B-B14F-4D97-AF65-F5344CB8AC3E}">
        <p14:creationId xmlns:p14="http://schemas.microsoft.com/office/powerpoint/2010/main" val="53801699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r>
              <a:rPr lang="en-US" altLang="en-US"/>
              <a:t>Xuhua Xia</a:t>
            </a:r>
          </a:p>
        </p:txBody>
      </p:sp>
      <p:sp>
        <p:nvSpPr>
          <p:cNvPr id="6" name="Slide Number Placeholder 5"/>
          <p:cNvSpPr>
            <a:spLocks noGrp="1"/>
          </p:cNvSpPr>
          <p:nvPr>
            <p:ph type="sldNum" sz="quarter" idx="11"/>
          </p:nvPr>
        </p:nvSpPr>
        <p:spPr/>
        <p:txBody>
          <a:bodyPr/>
          <a:lstStyle>
            <a:lvl1pPr>
              <a:defRPr/>
            </a:lvl1pPr>
          </a:lstStyle>
          <a:p>
            <a:r>
              <a:rPr lang="en-US" altLang="en-US"/>
              <a:t>Slide </a:t>
            </a:r>
            <a:fld id="{AFF08D5C-764E-4DD5-9E92-FC034CBC05D1}" type="slidenum">
              <a:rPr lang="en-US" altLang="en-US"/>
              <a:pPr/>
              <a:t>‹#›</a:t>
            </a:fld>
            <a:endParaRPr lang="en-US" altLang="en-US"/>
          </a:p>
        </p:txBody>
      </p:sp>
    </p:spTree>
    <p:extLst>
      <p:ext uri="{BB962C8B-B14F-4D97-AF65-F5344CB8AC3E}">
        <p14:creationId xmlns:p14="http://schemas.microsoft.com/office/powerpoint/2010/main" val="75183391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r>
              <a:rPr lang="en-US" altLang="en-US"/>
              <a:t>Xuhua Xia</a:t>
            </a:r>
          </a:p>
        </p:txBody>
      </p:sp>
      <p:sp>
        <p:nvSpPr>
          <p:cNvPr id="8" name="Slide Number Placeholder 7"/>
          <p:cNvSpPr>
            <a:spLocks noGrp="1"/>
          </p:cNvSpPr>
          <p:nvPr>
            <p:ph type="sldNum" sz="quarter" idx="11"/>
          </p:nvPr>
        </p:nvSpPr>
        <p:spPr/>
        <p:txBody>
          <a:bodyPr/>
          <a:lstStyle>
            <a:lvl1pPr>
              <a:defRPr/>
            </a:lvl1pPr>
          </a:lstStyle>
          <a:p>
            <a:r>
              <a:rPr lang="en-US" altLang="en-US"/>
              <a:t>Slide </a:t>
            </a:r>
            <a:fld id="{C6720CE8-298A-4296-A2DA-C01448C10C18}" type="slidenum">
              <a:rPr lang="en-US" altLang="en-US"/>
              <a:pPr/>
              <a:t>‹#›</a:t>
            </a:fld>
            <a:endParaRPr lang="en-US" altLang="en-US"/>
          </a:p>
        </p:txBody>
      </p:sp>
    </p:spTree>
    <p:extLst>
      <p:ext uri="{BB962C8B-B14F-4D97-AF65-F5344CB8AC3E}">
        <p14:creationId xmlns:p14="http://schemas.microsoft.com/office/powerpoint/2010/main" val="30641963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r>
              <a:rPr lang="en-US" altLang="en-US"/>
              <a:t>Xuhua Xia</a:t>
            </a:r>
          </a:p>
        </p:txBody>
      </p:sp>
      <p:sp>
        <p:nvSpPr>
          <p:cNvPr id="4" name="Slide Number Placeholder 3"/>
          <p:cNvSpPr>
            <a:spLocks noGrp="1"/>
          </p:cNvSpPr>
          <p:nvPr>
            <p:ph type="sldNum" sz="quarter" idx="11"/>
          </p:nvPr>
        </p:nvSpPr>
        <p:spPr/>
        <p:txBody>
          <a:bodyPr/>
          <a:lstStyle>
            <a:lvl1pPr>
              <a:defRPr/>
            </a:lvl1pPr>
          </a:lstStyle>
          <a:p>
            <a:r>
              <a:rPr lang="en-US" altLang="en-US"/>
              <a:t>Slide </a:t>
            </a:r>
            <a:fld id="{3033D822-A54F-4EBC-BBB0-38F1AC215D82}" type="slidenum">
              <a:rPr lang="en-US" altLang="en-US"/>
              <a:pPr/>
              <a:t>‹#›</a:t>
            </a:fld>
            <a:endParaRPr lang="en-US" altLang="en-US"/>
          </a:p>
        </p:txBody>
      </p:sp>
    </p:spTree>
    <p:extLst>
      <p:ext uri="{BB962C8B-B14F-4D97-AF65-F5344CB8AC3E}">
        <p14:creationId xmlns:p14="http://schemas.microsoft.com/office/powerpoint/2010/main" val="14486986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Xuhua Xia</a:t>
            </a:r>
          </a:p>
        </p:txBody>
      </p:sp>
      <p:sp>
        <p:nvSpPr>
          <p:cNvPr id="3" name="Slide Number Placeholder 2"/>
          <p:cNvSpPr>
            <a:spLocks noGrp="1"/>
          </p:cNvSpPr>
          <p:nvPr>
            <p:ph type="sldNum" sz="quarter" idx="11"/>
          </p:nvPr>
        </p:nvSpPr>
        <p:spPr/>
        <p:txBody>
          <a:bodyPr/>
          <a:lstStyle>
            <a:lvl1pPr>
              <a:defRPr/>
            </a:lvl1pPr>
          </a:lstStyle>
          <a:p>
            <a:r>
              <a:rPr lang="en-US" altLang="en-US"/>
              <a:t>Slide </a:t>
            </a:r>
            <a:fld id="{2262613D-F3A3-4E3E-96C8-1BB10D2101CE}" type="slidenum">
              <a:rPr lang="en-US" altLang="en-US"/>
              <a:pPr/>
              <a:t>‹#›</a:t>
            </a:fld>
            <a:endParaRPr lang="en-US" altLang="en-US"/>
          </a:p>
        </p:txBody>
      </p:sp>
    </p:spTree>
    <p:extLst>
      <p:ext uri="{BB962C8B-B14F-4D97-AF65-F5344CB8AC3E}">
        <p14:creationId xmlns:p14="http://schemas.microsoft.com/office/powerpoint/2010/main" val="338093564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Xuhua Xia</a:t>
            </a:r>
          </a:p>
        </p:txBody>
      </p:sp>
      <p:sp>
        <p:nvSpPr>
          <p:cNvPr id="6" name="Slide Number Placeholder 5"/>
          <p:cNvSpPr>
            <a:spLocks noGrp="1"/>
          </p:cNvSpPr>
          <p:nvPr>
            <p:ph type="sldNum" sz="quarter" idx="11"/>
          </p:nvPr>
        </p:nvSpPr>
        <p:spPr/>
        <p:txBody>
          <a:bodyPr/>
          <a:lstStyle>
            <a:lvl1pPr>
              <a:defRPr/>
            </a:lvl1pPr>
          </a:lstStyle>
          <a:p>
            <a:r>
              <a:rPr lang="en-US" altLang="en-US"/>
              <a:t>Slide </a:t>
            </a:r>
            <a:fld id="{AE38E792-0323-42E3-B6BA-D0D0DBDB8BFF}" type="slidenum">
              <a:rPr lang="en-US" altLang="en-US"/>
              <a:pPr/>
              <a:t>‹#›</a:t>
            </a:fld>
            <a:endParaRPr lang="en-US" altLang="en-US"/>
          </a:p>
        </p:txBody>
      </p:sp>
    </p:spTree>
    <p:extLst>
      <p:ext uri="{BB962C8B-B14F-4D97-AF65-F5344CB8AC3E}">
        <p14:creationId xmlns:p14="http://schemas.microsoft.com/office/powerpoint/2010/main" val="401428587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Xuhua Xia</a:t>
            </a:r>
          </a:p>
        </p:txBody>
      </p:sp>
      <p:sp>
        <p:nvSpPr>
          <p:cNvPr id="6" name="Slide Number Placeholder 5"/>
          <p:cNvSpPr>
            <a:spLocks noGrp="1"/>
          </p:cNvSpPr>
          <p:nvPr>
            <p:ph type="sldNum" sz="quarter" idx="11"/>
          </p:nvPr>
        </p:nvSpPr>
        <p:spPr/>
        <p:txBody>
          <a:bodyPr/>
          <a:lstStyle>
            <a:lvl1pPr>
              <a:defRPr/>
            </a:lvl1pPr>
          </a:lstStyle>
          <a:p>
            <a:r>
              <a:rPr lang="en-US" altLang="en-US"/>
              <a:t>Slide </a:t>
            </a:r>
            <a:fld id="{5AAF7DA6-AE87-4504-AF1C-CCEC8A297CAF}" type="slidenum">
              <a:rPr lang="en-US" altLang="en-US"/>
              <a:pPr/>
              <a:t>‹#›</a:t>
            </a:fld>
            <a:endParaRPr lang="en-US" altLang="en-US"/>
          </a:p>
        </p:txBody>
      </p:sp>
    </p:spTree>
    <p:extLst>
      <p:ext uri="{BB962C8B-B14F-4D97-AF65-F5344CB8AC3E}">
        <p14:creationId xmlns:p14="http://schemas.microsoft.com/office/powerpoint/2010/main" val="7732356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858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2467" name="Rectangle 3"/>
          <p:cNvSpPr>
            <a:spLocks noGrp="1" noChangeArrowheads="1"/>
          </p:cNvSpPr>
          <p:nvPr>
            <p:ph type="body" idx="1"/>
          </p:nvPr>
        </p:nvSpPr>
        <p:spPr bwMode="auto">
          <a:xfrm>
            <a:off x="533400" y="990600"/>
            <a:ext cx="8153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2468" name="Rectangle 4"/>
          <p:cNvSpPr>
            <a:spLocks noGrp="1" noChangeArrowheads="1"/>
          </p:cNvSpPr>
          <p:nvPr>
            <p:ph type="dt" sz="half" idx="2"/>
          </p:nvPr>
        </p:nvSpPr>
        <p:spPr bwMode="auto">
          <a:xfrm>
            <a:off x="609600" y="64008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r>
              <a:rPr lang="en-US" altLang="en-US"/>
              <a:t>Xuhua Xia</a:t>
            </a:r>
          </a:p>
        </p:txBody>
      </p:sp>
      <p:sp>
        <p:nvSpPr>
          <p:cNvPr id="62469" name="Rectangle 5"/>
          <p:cNvSpPr>
            <a:spLocks noGrp="1" noChangeArrowheads="1"/>
          </p:cNvSpPr>
          <p:nvPr>
            <p:ph type="sldNum" sz="quarter" idx="4"/>
          </p:nvPr>
        </p:nvSpPr>
        <p:spPr bwMode="auto">
          <a:xfrm>
            <a:off x="65532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r>
              <a:rPr lang="en-US" altLang="en-US"/>
              <a:t>Slide </a:t>
            </a:r>
            <a:fld id="{3C7FD551-24EA-4DF8-9EBF-5F0D4E5C992E}" type="slidenum">
              <a:rPr lang="en-US" altLang="en-US"/>
              <a:pPr/>
              <a:t>‹#›</a:t>
            </a:fld>
            <a:endParaRPr lang="en-US" altLang="en-US"/>
          </a:p>
        </p:txBody>
      </p:sp>
      <p:grpSp>
        <p:nvGrpSpPr>
          <p:cNvPr id="62470" name="Group 6"/>
          <p:cNvGrpSpPr>
            <a:grpSpLocks/>
          </p:cNvGrpSpPr>
          <p:nvPr/>
        </p:nvGrpSpPr>
        <p:grpSpPr bwMode="auto">
          <a:xfrm>
            <a:off x="0" y="838200"/>
            <a:ext cx="9132888" cy="152400"/>
            <a:chOff x="0" y="900"/>
            <a:chExt cx="5753" cy="96"/>
          </a:xfrm>
        </p:grpSpPr>
        <p:sp>
          <p:nvSpPr>
            <p:cNvPr id="62471" name="Rectangle 7"/>
            <p:cNvSpPr>
              <a:spLocks noChangeArrowheads="1"/>
            </p:cNvSpPr>
            <p:nvPr/>
          </p:nvSpPr>
          <p:spPr bwMode="auto">
            <a:xfrm>
              <a:off x="0" y="900"/>
              <a:ext cx="5753" cy="47"/>
            </a:xfrm>
            <a:prstGeom prst="rect">
              <a:avLst/>
            </a:prstGeom>
            <a:gradFill rotWithShape="0">
              <a:gsLst>
                <a:gs pos="0">
                  <a:srgbClr val="00C0C0">
                    <a:gamma/>
                    <a:shade val="49804"/>
                    <a:invGamma/>
                  </a:srgbClr>
                </a:gs>
                <a:gs pos="50000">
                  <a:srgbClr val="00C0C0"/>
                </a:gs>
                <a:gs pos="100000">
                  <a:srgbClr val="00C0C0">
                    <a:gamma/>
                    <a:shade val="49804"/>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2472" name="Rectangle 8"/>
            <p:cNvSpPr>
              <a:spLocks noChangeArrowheads="1"/>
            </p:cNvSpPr>
            <p:nvPr/>
          </p:nvSpPr>
          <p:spPr bwMode="auto">
            <a:xfrm>
              <a:off x="0" y="972"/>
              <a:ext cx="5753" cy="24"/>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62473" name="AutoShape 9">
            <a:hlinkClick r:id="" action="ppaction://hlinkshowjump?jump=previousslide" highlightClick="1"/>
          </p:cNvPr>
          <p:cNvSpPr>
            <a:spLocks noChangeArrowheads="1"/>
          </p:cNvSpPr>
          <p:nvPr/>
        </p:nvSpPr>
        <p:spPr bwMode="auto">
          <a:xfrm>
            <a:off x="152400" y="152400"/>
            <a:ext cx="457200" cy="4572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2474" name="AutoShape 10">
            <a:hlinkClick r:id="" action="ppaction://hlinkshowjump?jump=nextslide" highlightClick="1"/>
          </p:cNvPr>
          <p:cNvSpPr>
            <a:spLocks noChangeArrowheads="1"/>
          </p:cNvSpPr>
          <p:nvPr/>
        </p:nvSpPr>
        <p:spPr bwMode="auto">
          <a:xfrm>
            <a:off x="8610600" y="152400"/>
            <a:ext cx="457200" cy="457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4000" kern="1200">
          <a:solidFill>
            <a:srgbClr val="000066"/>
          </a:solidFill>
          <a:latin typeface="+mj-lt"/>
          <a:ea typeface="+mj-ea"/>
          <a:cs typeface="+mj-cs"/>
        </a:defRPr>
      </a:lvl1pPr>
      <a:lvl2pPr algn="ctr" rtl="0" eaLnBrk="0" fontAlgn="base" hangingPunct="0">
        <a:spcBef>
          <a:spcPct val="0"/>
        </a:spcBef>
        <a:spcAft>
          <a:spcPct val="0"/>
        </a:spcAft>
        <a:defRPr sz="4000">
          <a:solidFill>
            <a:srgbClr val="000066"/>
          </a:solidFill>
          <a:latin typeface="Times New Roman" panose="02020603050405020304" pitchFamily="18" charset="0"/>
        </a:defRPr>
      </a:lvl2pPr>
      <a:lvl3pPr algn="ctr" rtl="0" eaLnBrk="0" fontAlgn="base" hangingPunct="0">
        <a:spcBef>
          <a:spcPct val="0"/>
        </a:spcBef>
        <a:spcAft>
          <a:spcPct val="0"/>
        </a:spcAft>
        <a:defRPr sz="4000">
          <a:solidFill>
            <a:srgbClr val="000066"/>
          </a:solidFill>
          <a:latin typeface="Times New Roman" panose="02020603050405020304" pitchFamily="18" charset="0"/>
        </a:defRPr>
      </a:lvl3pPr>
      <a:lvl4pPr algn="ctr" rtl="0" eaLnBrk="0" fontAlgn="base" hangingPunct="0">
        <a:spcBef>
          <a:spcPct val="0"/>
        </a:spcBef>
        <a:spcAft>
          <a:spcPct val="0"/>
        </a:spcAft>
        <a:defRPr sz="4000">
          <a:solidFill>
            <a:srgbClr val="000066"/>
          </a:solidFill>
          <a:latin typeface="Times New Roman" panose="02020603050405020304" pitchFamily="18" charset="0"/>
        </a:defRPr>
      </a:lvl4pPr>
      <a:lvl5pPr algn="ctr" rtl="0" eaLnBrk="0" fontAlgn="base" hangingPunct="0">
        <a:spcBef>
          <a:spcPct val="0"/>
        </a:spcBef>
        <a:spcAft>
          <a:spcPct val="0"/>
        </a:spcAft>
        <a:defRPr sz="4000">
          <a:solidFill>
            <a:srgbClr val="000066"/>
          </a:solidFill>
          <a:latin typeface="Times New Roman" panose="02020603050405020304" pitchFamily="18" charset="0"/>
        </a:defRPr>
      </a:lvl5pPr>
      <a:lvl6pPr marL="457200" algn="ctr" rtl="0" eaLnBrk="0" fontAlgn="base" hangingPunct="0">
        <a:spcBef>
          <a:spcPct val="0"/>
        </a:spcBef>
        <a:spcAft>
          <a:spcPct val="0"/>
        </a:spcAft>
        <a:defRPr sz="4000">
          <a:solidFill>
            <a:srgbClr val="000066"/>
          </a:solidFill>
          <a:latin typeface="Times New Roman" panose="02020603050405020304" pitchFamily="18" charset="0"/>
        </a:defRPr>
      </a:lvl6pPr>
      <a:lvl7pPr marL="914400" algn="ctr" rtl="0" eaLnBrk="0" fontAlgn="base" hangingPunct="0">
        <a:spcBef>
          <a:spcPct val="0"/>
        </a:spcBef>
        <a:spcAft>
          <a:spcPct val="0"/>
        </a:spcAft>
        <a:defRPr sz="4000">
          <a:solidFill>
            <a:srgbClr val="000066"/>
          </a:solidFill>
          <a:latin typeface="Times New Roman" panose="02020603050405020304" pitchFamily="18" charset="0"/>
        </a:defRPr>
      </a:lvl7pPr>
      <a:lvl8pPr marL="1371600" algn="ctr" rtl="0" eaLnBrk="0" fontAlgn="base" hangingPunct="0">
        <a:spcBef>
          <a:spcPct val="0"/>
        </a:spcBef>
        <a:spcAft>
          <a:spcPct val="0"/>
        </a:spcAft>
        <a:defRPr sz="4000">
          <a:solidFill>
            <a:srgbClr val="000066"/>
          </a:solidFill>
          <a:latin typeface="Times New Roman" panose="02020603050405020304" pitchFamily="18" charset="0"/>
        </a:defRPr>
      </a:lvl8pPr>
      <a:lvl9pPr marL="1828800" algn="ctr" rtl="0" eaLnBrk="0" fontAlgn="base" hangingPunct="0">
        <a:spcBef>
          <a:spcPct val="0"/>
        </a:spcBef>
        <a:spcAft>
          <a:spcPct val="0"/>
        </a:spcAft>
        <a:defRPr sz="4000">
          <a:solidFill>
            <a:srgbClr val="000066"/>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800" kern="1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kern="1200">
          <a:solidFill>
            <a:srgbClr val="000066"/>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000066"/>
          </a:solidFill>
          <a:latin typeface="+mn-lt"/>
          <a:ea typeface="+mn-ea"/>
          <a:cs typeface="+mn-cs"/>
        </a:defRPr>
      </a:lvl3pPr>
      <a:lvl4pPr marL="1600200" indent="-228600" algn="l" rtl="0" eaLnBrk="0" fontAlgn="base" hangingPunct="0">
        <a:spcBef>
          <a:spcPct val="20000"/>
        </a:spcBef>
        <a:spcAft>
          <a:spcPct val="0"/>
        </a:spcAft>
        <a:buChar char="–"/>
        <a:defRPr kern="1200">
          <a:solidFill>
            <a:srgbClr val="000066"/>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6.e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11188" y="1341438"/>
            <a:ext cx="7772400" cy="1143000"/>
          </a:xfrm>
        </p:spPr>
        <p:txBody>
          <a:bodyPr/>
          <a:lstStyle/>
          <a:p>
            <a:r>
              <a:rPr lang="en-CA" altLang="en-US" sz="3200" b="1" smtClean="0"/>
              <a:t>Principal Component Analysis</a:t>
            </a:r>
            <a:br>
              <a:rPr lang="en-CA" altLang="en-US" sz="3200" b="1" smtClean="0"/>
            </a:br>
            <a:r>
              <a:rPr lang="en-CA" altLang="en-US" sz="3200" b="1" smtClean="0"/>
              <a:t>Canonical Correlation</a:t>
            </a:r>
            <a:br>
              <a:rPr lang="en-CA" altLang="en-US" sz="3200" b="1" smtClean="0"/>
            </a:br>
            <a:r>
              <a:rPr lang="en-CA" altLang="en-US" sz="3200" b="1" smtClean="0"/>
              <a:t>Cluster Analysis</a:t>
            </a:r>
            <a:endParaRPr lang="en-US" altLang="en-US" sz="3200" b="1" smtClean="0"/>
          </a:p>
        </p:txBody>
      </p:sp>
      <p:sp>
        <p:nvSpPr>
          <p:cNvPr id="3075" name="Rectangle 3"/>
          <p:cNvSpPr>
            <a:spLocks noGrp="1" noChangeArrowheads="1"/>
          </p:cNvSpPr>
          <p:nvPr>
            <p:ph type="subTitle" idx="4294967295"/>
          </p:nvPr>
        </p:nvSpPr>
        <p:spPr>
          <a:xfrm>
            <a:off x="1447800" y="3836988"/>
            <a:ext cx="6400800" cy="1752600"/>
          </a:xfrm>
        </p:spPr>
        <p:txBody>
          <a:bodyPr/>
          <a:lstStyle/>
          <a:p>
            <a:pPr marL="0" indent="0" algn="ctr">
              <a:buFontTx/>
              <a:buNone/>
            </a:pPr>
            <a:r>
              <a:rPr lang="en-US" altLang="en-US" smtClean="0"/>
              <a:t>Xuhua Xia</a:t>
            </a:r>
          </a:p>
          <a:p>
            <a:pPr marL="0" indent="0" algn="ctr">
              <a:buFontTx/>
              <a:buNone/>
            </a:pPr>
            <a:r>
              <a:rPr lang="en-US" altLang="en-US" smtClean="0"/>
              <a:t>xxia@uottawa.ca</a:t>
            </a:r>
          </a:p>
          <a:p>
            <a:pPr marL="0" indent="0" algn="ctr">
              <a:buFontTx/>
              <a:buNone/>
            </a:pPr>
            <a:r>
              <a:rPr lang="en-US" altLang="en-US" smtClean="0"/>
              <a:t>http://dambe.bio.uottawa.ca</a:t>
            </a:r>
          </a:p>
        </p:txBody>
      </p:sp>
      <p:grpSp>
        <p:nvGrpSpPr>
          <p:cNvPr id="3076" name="Group 4"/>
          <p:cNvGrpSpPr>
            <a:grpSpLocks/>
          </p:cNvGrpSpPr>
          <p:nvPr/>
        </p:nvGrpSpPr>
        <p:grpSpPr bwMode="auto">
          <a:xfrm>
            <a:off x="0" y="3349625"/>
            <a:ext cx="9132888" cy="152400"/>
            <a:chOff x="0" y="900"/>
            <a:chExt cx="5753" cy="96"/>
          </a:xfrm>
        </p:grpSpPr>
        <p:sp>
          <p:nvSpPr>
            <p:cNvPr id="3078"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2800">
                  <a:solidFill>
                    <a:srgbClr val="000066"/>
                  </a:solidFill>
                  <a:latin typeface="Times New Roman" panose="02020603050405020304" pitchFamily="18" charset="0"/>
                </a:defRPr>
              </a:lvl1pPr>
              <a:lvl2pPr marL="742950" indent="-285750">
                <a:spcBef>
                  <a:spcPct val="20000"/>
                </a:spcBef>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sp>
          <p:nvSpPr>
            <p:cNvPr id="3079"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2800">
                  <a:solidFill>
                    <a:srgbClr val="000066"/>
                  </a:solidFill>
                  <a:latin typeface="Times New Roman" panose="02020603050405020304" pitchFamily="18" charset="0"/>
                </a:defRPr>
              </a:lvl1pPr>
              <a:lvl2pPr marL="742950" indent="-285750">
                <a:spcBef>
                  <a:spcPct val="20000"/>
                </a:spcBef>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grpSp>
      <p:pic>
        <p:nvPicPr>
          <p:cNvPr id="30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2175"/>
            <a:ext cx="9144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341145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29699"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B4CA7013-FA33-451E-A1C2-DA5C29A0B00B}" type="slidenum">
              <a:rPr lang="en-US" altLang="en-US" sz="1400">
                <a:solidFill>
                  <a:srgbClr val="000066"/>
                </a:solidFill>
              </a:rPr>
              <a:pPr/>
              <a:t>10</a:t>
            </a:fld>
            <a:endParaRPr lang="en-US" altLang="en-US" sz="1400">
              <a:solidFill>
                <a:srgbClr val="000066"/>
              </a:solidFill>
            </a:endParaRPr>
          </a:p>
        </p:txBody>
      </p:sp>
      <p:sp>
        <p:nvSpPr>
          <p:cNvPr id="29700" name="Rectangle 2"/>
          <p:cNvSpPr>
            <a:spLocks noGrp="1" noChangeArrowheads="1"/>
          </p:cNvSpPr>
          <p:nvPr>
            <p:ph type="title"/>
          </p:nvPr>
        </p:nvSpPr>
        <p:spPr/>
        <p:txBody>
          <a:bodyPr/>
          <a:lstStyle/>
          <a:p>
            <a:r>
              <a:rPr lang="en-US" altLang="en-US" smtClean="0"/>
              <a:t>Get the Eigenvectors</a:t>
            </a:r>
          </a:p>
        </p:txBody>
      </p:sp>
      <p:graphicFrame>
        <p:nvGraphicFramePr>
          <p:cNvPr id="29701" name="Object 3"/>
          <p:cNvGraphicFramePr>
            <a:graphicFrameLocks noChangeAspect="1"/>
          </p:cNvGraphicFramePr>
          <p:nvPr/>
        </p:nvGraphicFramePr>
        <p:xfrm>
          <a:off x="533400" y="3352800"/>
          <a:ext cx="2554288" cy="2590800"/>
        </p:xfrm>
        <a:graphic>
          <a:graphicData uri="http://schemas.openxmlformats.org/presentationml/2006/ole">
            <mc:AlternateContent xmlns:mc="http://schemas.openxmlformats.org/markup-compatibility/2006">
              <mc:Choice xmlns:v="urn:schemas-microsoft-com:vml" Requires="v">
                <p:oleObj spid="_x0000_s43013" name="Equation" r:id="rId3" imgW="1676400" imgH="1701800" progId="Equation.3">
                  <p:embed/>
                </p:oleObj>
              </mc:Choice>
              <mc:Fallback>
                <p:oleObj name="Equation" r:id="rId3" imgW="1676400" imgH="1701800" progId="Equation.3">
                  <p:embed/>
                  <p:pic>
                    <p:nvPicPr>
                      <p:cNvPr id="2970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352800"/>
                        <a:ext cx="2554288" cy="2590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2" name="Rectangle 5"/>
          <p:cNvSpPr>
            <a:spLocks noGrp="1" noChangeArrowheads="1"/>
          </p:cNvSpPr>
          <p:nvPr>
            <p:ph type="body" idx="1"/>
          </p:nvPr>
        </p:nvSpPr>
        <p:spPr>
          <a:xfrm>
            <a:off x="533400" y="990600"/>
            <a:ext cx="8153400" cy="2133600"/>
          </a:xfrm>
        </p:spPr>
        <p:txBody>
          <a:bodyPr/>
          <a:lstStyle/>
          <a:p>
            <a:r>
              <a:rPr lang="en-US" altLang="en-US" sz="2400" smtClean="0"/>
              <a:t>An eigenvector is a vector (x) that satisfies the following condition:</a:t>
            </a:r>
            <a:br>
              <a:rPr lang="en-US" altLang="en-US" sz="2400" smtClean="0"/>
            </a:br>
            <a:r>
              <a:rPr lang="en-US" altLang="en-US" sz="2400" smtClean="0"/>
              <a:t>A </a:t>
            </a:r>
            <a:r>
              <a:rPr lang="en-US" altLang="en-US" sz="2400" b="1" smtClean="0"/>
              <a:t>x</a:t>
            </a:r>
            <a:r>
              <a:rPr lang="en-US" altLang="en-US" sz="2400" smtClean="0"/>
              <a:t> = </a:t>
            </a:r>
            <a:r>
              <a:rPr lang="en-US" altLang="en-US" sz="2400" smtClean="0">
                <a:sym typeface="Symbol" panose="05050102010706020507" pitchFamily="18" charset="2"/>
              </a:rPr>
              <a:t></a:t>
            </a:r>
            <a:r>
              <a:rPr lang="en-US" altLang="en-US" sz="2400" b="1" smtClean="0">
                <a:sym typeface="Symbol" panose="05050102010706020507" pitchFamily="18" charset="2"/>
              </a:rPr>
              <a:t>x</a:t>
            </a:r>
            <a:endParaRPr lang="en-US" altLang="en-US" sz="2400" smtClean="0">
              <a:sym typeface="Symbol" panose="05050102010706020507" pitchFamily="18" charset="2"/>
            </a:endParaRPr>
          </a:p>
          <a:p>
            <a:r>
              <a:rPr lang="en-US" altLang="en-US" sz="2400" smtClean="0">
                <a:sym typeface="Symbol" panose="05050102010706020507" pitchFamily="18" charset="2"/>
              </a:rPr>
              <a:t>In our case A is a variance-covariance matrix of the order of 2, and a vector x is a vector specified by x</a:t>
            </a:r>
            <a:r>
              <a:rPr lang="en-US" altLang="en-US" sz="2400" baseline="-25000" smtClean="0">
                <a:sym typeface="Symbol" panose="05050102010706020507" pitchFamily="18" charset="2"/>
              </a:rPr>
              <a:t>1</a:t>
            </a:r>
            <a:r>
              <a:rPr lang="en-US" altLang="en-US" sz="2400" smtClean="0">
                <a:sym typeface="Symbol" panose="05050102010706020507" pitchFamily="18" charset="2"/>
              </a:rPr>
              <a:t> and x</a:t>
            </a:r>
            <a:r>
              <a:rPr lang="en-US" altLang="en-US" sz="2400" baseline="-25000" smtClean="0">
                <a:sym typeface="Symbol" panose="05050102010706020507" pitchFamily="18" charset="2"/>
              </a:rPr>
              <a:t>2</a:t>
            </a:r>
            <a:r>
              <a:rPr lang="en-US" altLang="en-US" sz="2400" smtClean="0">
                <a:sym typeface="Symbol" panose="05050102010706020507" pitchFamily="18" charset="2"/>
              </a:rPr>
              <a:t>.</a:t>
            </a:r>
            <a:endParaRPr lang="en-US" altLang="en-US" sz="2400" smtClean="0"/>
          </a:p>
        </p:txBody>
      </p:sp>
      <p:graphicFrame>
        <p:nvGraphicFramePr>
          <p:cNvPr id="29703" name="Object 6"/>
          <p:cNvGraphicFramePr>
            <a:graphicFrameLocks noChangeAspect="1"/>
          </p:cNvGraphicFramePr>
          <p:nvPr/>
        </p:nvGraphicFramePr>
        <p:xfrm>
          <a:off x="3482975" y="3276600"/>
          <a:ext cx="2595563" cy="2971800"/>
        </p:xfrm>
        <a:graphic>
          <a:graphicData uri="http://schemas.openxmlformats.org/presentationml/2006/ole">
            <mc:AlternateContent xmlns:mc="http://schemas.openxmlformats.org/markup-compatibility/2006">
              <mc:Choice xmlns:v="urn:schemas-microsoft-com:vml" Requires="v">
                <p:oleObj spid="_x0000_s43014" name="Equation" r:id="rId5" imgW="1663700" imgH="1905000" progId="Equation.3">
                  <p:embed/>
                </p:oleObj>
              </mc:Choice>
              <mc:Fallback>
                <p:oleObj name="Equation" r:id="rId5" imgW="1663700" imgH="1905000" progId="Equation.3">
                  <p:embed/>
                  <p:pic>
                    <p:nvPicPr>
                      <p:cNvPr id="2970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2975" y="3276600"/>
                        <a:ext cx="2595563" cy="2971800"/>
                      </a:xfrm>
                      <a:prstGeom prst="rect">
                        <a:avLst/>
                      </a:prstGeom>
                      <a:solidFill>
                        <a:schemeClr val="accent1">
                          <a:lumMod val="20000"/>
                          <a:lumOff val="80000"/>
                        </a:schemeClr>
                      </a:solidFill>
                      <a:ln>
                        <a:solidFill>
                          <a:schemeClr val="accent1"/>
                        </a:solidFill>
                      </a:ln>
                      <a:effectLst/>
                      <a:extLst/>
                    </p:spPr>
                  </p:pic>
                </p:oleObj>
              </mc:Fallback>
            </mc:AlternateContent>
          </a:graphicData>
        </a:graphic>
      </p:graphicFrame>
      <p:graphicFrame>
        <p:nvGraphicFramePr>
          <p:cNvPr id="29704" name="Object 7"/>
          <p:cNvGraphicFramePr>
            <a:graphicFrameLocks noChangeAspect="1"/>
          </p:cNvGraphicFramePr>
          <p:nvPr/>
        </p:nvGraphicFramePr>
        <p:xfrm>
          <a:off x="6240463" y="3414713"/>
          <a:ext cx="2794000" cy="2695575"/>
        </p:xfrm>
        <a:graphic>
          <a:graphicData uri="http://schemas.openxmlformats.org/presentationml/2006/ole">
            <mc:AlternateContent xmlns:mc="http://schemas.openxmlformats.org/markup-compatibility/2006">
              <mc:Choice xmlns:v="urn:schemas-microsoft-com:vml" Requires="v">
                <p:oleObj spid="_x0000_s43015" name="Equation" r:id="rId7" imgW="1790700" imgH="1727200" progId="Equation.3">
                  <p:embed/>
                </p:oleObj>
              </mc:Choice>
              <mc:Fallback>
                <p:oleObj name="Equation" r:id="rId7" imgW="1790700" imgH="1727200" progId="Equation.3">
                  <p:embed/>
                  <p:pic>
                    <p:nvPicPr>
                      <p:cNvPr id="29704"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0463" y="3414713"/>
                        <a:ext cx="2794000" cy="2695575"/>
                      </a:xfrm>
                      <a:prstGeom prst="rect">
                        <a:avLst/>
                      </a:prstGeom>
                      <a:solidFill>
                        <a:srgbClr val="00B0F0"/>
                      </a:solidFill>
                      <a:ln>
                        <a:noFill/>
                      </a:ln>
                      <a:effectLst/>
                      <a:extLst/>
                    </p:spPr>
                  </p:pic>
                </p:oleObj>
              </mc:Fallback>
            </mc:AlternateContent>
          </a:graphicData>
        </a:graphic>
      </p:graphicFrame>
    </p:spTree>
    <p:extLst>
      <p:ext uri="{BB962C8B-B14F-4D97-AF65-F5344CB8AC3E}">
        <p14:creationId xmlns:p14="http://schemas.microsoft.com/office/powerpoint/2010/main" val="12444020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30723"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966E2512-CC47-47E4-BAC1-19128248360E}" type="slidenum">
              <a:rPr lang="en-US" altLang="en-US" sz="1400">
                <a:solidFill>
                  <a:srgbClr val="000066"/>
                </a:solidFill>
              </a:rPr>
              <a:pPr/>
              <a:t>11</a:t>
            </a:fld>
            <a:endParaRPr lang="en-US" altLang="en-US" sz="1400">
              <a:solidFill>
                <a:srgbClr val="000066"/>
              </a:solidFill>
            </a:endParaRPr>
          </a:p>
        </p:txBody>
      </p:sp>
      <p:sp>
        <p:nvSpPr>
          <p:cNvPr id="30724" name="Rectangle 2"/>
          <p:cNvSpPr>
            <a:spLocks noGrp="1" noChangeArrowheads="1"/>
          </p:cNvSpPr>
          <p:nvPr>
            <p:ph type="title"/>
          </p:nvPr>
        </p:nvSpPr>
        <p:spPr/>
        <p:txBody>
          <a:bodyPr/>
          <a:lstStyle/>
          <a:p>
            <a:r>
              <a:rPr lang="en-US" altLang="en-US" smtClean="0">
                <a:solidFill>
                  <a:srgbClr val="000099"/>
                </a:solidFill>
              </a:rPr>
              <a:t>Get the Eigenvectors</a:t>
            </a:r>
          </a:p>
        </p:txBody>
      </p:sp>
      <p:sp>
        <p:nvSpPr>
          <p:cNvPr id="30725" name="Rectangle 4"/>
          <p:cNvSpPr>
            <a:spLocks noGrp="1" noChangeArrowheads="1"/>
          </p:cNvSpPr>
          <p:nvPr>
            <p:ph type="body" idx="1"/>
          </p:nvPr>
        </p:nvSpPr>
        <p:spPr>
          <a:xfrm>
            <a:off x="381000" y="1143000"/>
            <a:ext cx="8382000" cy="2667000"/>
          </a:xfrm>
        </p:spPr>
        <p:txBody>
          <a:bodyPr/>
          <a:lstStyle/>
          <a:p>
            <a:r>
              <a:rPr lang="en-US" altLang="en-US" sz="2400" smtClean="0">
                <a:solidFill>
                  <a:srgbClr val="000099"/>
                </a:solidFill>
              </a:rPr>
              <a:t>We want to find an eigenvector of unit length, i.e., </a:t>
            </a:r>
            <a:br>
              <a:rPr lang="en-US" altLang="en-US" sz="2400" smtClean="0">
                <a:solidFill>
                  <a:srgbClr val="000099"/>
                </a:solidFill>
              </a:rPr>
            </a:br>
            <a:r>
              <a:rPr lang="en-US" altLang="en-US" sz="2400" smtClean="0">
                <a:solidFill>
                  <a:srgbClr val="000099"/>
                </a:solidFill>
              </a:rPr>
              <a:t>x</a:t>
            </a:r>
            <a:r>
              <a:rPr lang="en-US" altLang="en-US" sz="2400" baseline="-25000" smtClean="0">
                <a:solidFill>
                  <a:srgbClr val="000099"/>
                </a:solidFill>
              </a:rPr>
              <a:t>1</a:t>
            </a:r>
            <a:r>
              <a:rPr lang="en-US" altLang="en-US" sz="2400" baseline="30000" smtClean="0">
                <a:solidFill>
                  <a:srgbClr val="000099"/>
                </a:solidFill>
              </a:rPr>
              <a:t>2</a:t>
            </a:r>
            <a:r>
              <a:rPr lang="en-US" altLang="en-US" sz="2400" smtClean="0">
                <a:solidFill>
                  <a:srgbClr val="000099"/>
                </a:solidFill>
              </a:rPr>
              <a:t> + x</a:t>
            </a:r>
            <a:r>
              <a:rPr lang="en-US" altLang="en-US" sz="2400" baseline="-25000" smtClean="0">
                <a:solidFill>
                  <a:srgbClr val="000099"/>
                </a:solidFill>
              </a:rPr>
              <a:t>2</a:t>
            </a:r>
            <a:r>
              <a:rPr lang="en-US" altLang="en-US" sz="2400" baseline="30000" smtClean="0">
                <a:solidFill>
                  <a:srgbClr val="000099"/>
                </a:solidFill>
              </a:rPr>
              <a:t>2</a:t>
            </a:r>
            <a:r>
              <a:rPr lang="en-US" altLang="en-US" sz="2400" smtClean="0">
                <a:solidFill>
                  <a:srgbClr val="000099"/>
                </a:solidFill>
              </a:rPr>
              <a:t> = 1</a:t>
            </a:r>
          </a:p>
          <a:p>
            <a:r>
              <a:rPr lang="en-US" altLang="en-US" sz="2400" smtClean="0">
                <a:solidFill>
                  <a:srgbClr val="000099"/>
                </a:solidFill>
              </a:rPr>
              <a:t>We therefore have</a:t>
            </a:r>
          </a:p>
        </p:txBody>
      </p:sp>
      <p:graphicFrame>
        <p:nvGraphicFramePr>
          <p:cNvPr id="30726" name="Object 6"/>
          <p:cNvGraphicFramePr>
            <a:graphicFrameLocks noChangeAspect="1"/>
          </p:cNvGraphicFramePr>
          <p:nvPr/>
        </p:nvGraphicFramePr>
        <p:xfrm>
          <a:off x="2819400" y="2311400"/>
          <a:ext cx="3011488" cy="2030413"/>
        </p:xfrm>
        <a:graphic>
          <a:graphicData uri="http://schemas.openxmlformats.org/presentationml/2006/ole">
            <mc:AlternateContent xmlns:mc="http://schemas.openxmlformats.org/markup-compatibility/2006">
              <mc:Choice xmlns:v="urn:schemas-microsoft-com:vml" Requires="v">
                <p:oleObj spid="_x0000_s44036" name="Equation" r:id="rId4" imgW="1600200" imgH="1079500" progId="Equation.3">
                  <p:embed/>
                </p:oleObj>
              </mc:Choice>
              <mc:Fallback>
                <p:oleObj name="Equation" r:id="rId4" imgW="1600200" imgH="1079500" progId="Equation.3">
                  <p:embed/>
                  <p:pic>
                    <p:nvPicPr>
                      <p:cNvPr id="3072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311400"/>
                        <a:ext cx="3011488" cy="2030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7" name="Object 7"/>
          <p:cNvGraphicFramePr>
            <a:graphicFrameLocks noChangeAspect="1"/>
          </p:cNvGraphicFramePr>
          <p:nvPr/>
        </p:nvGraphicFramePr>
        <p:xfrm>
          <a:off x="2854325" y="4560888"/>
          <a:ext cx="2847975" cy="1385887"/>
        </p:xfrm>
        <a:graphic>
          <a:graphicData uri="http://schemas.openxmlformats.org/presentationml/2006/ole">
            <mc:AlternateContent xmlns:mc="http://schemas.openxmlformats.org/markup-compatibility/2006">
              <mc:Choice xmlns:v="urn:schemas-microsoft-com:vml" Requires="v">
                <p:oleObj spid="_x0000_s44037" name="Equation" r:id="rId6" imgW="1511280" imgH="736560" progId="Equation.DSMT4">
                  <p:embed/>
                </p:oleObj>
              </mc:Choice>
              <mc:Fallback>
                <p:oleObj name="Equation" r:id="rId6" imgW="1511280" imgH="736560" progId="Equation.DSMT4">
                  <p:embed/>
                  <p:pic>
                    <p:nvPicPr>
                      <p:cNvPr id="30727"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4325" y="4560888"/>
                        <a:ext cx="2847975" cy="1385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8" name="Text Box 8"/>
          <p:cNvSpPr txBox="1">
            <a:spLocks noChangeArrowheads="1"/>
          </p:cNvSpPr>
          <p:nvPr/>
        </p:nvSpPr>
        <p:spPr bwMode="auto">
          <a:xfrm>
            <a:off x="5867400" y="2133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From Previous Slide</a:t>
            </a:r>
          </a:p>
        </p:txBody>
      </p:sp>
      <p:sp>
        <p:nvSpPr>
          <p:cNvPr id="30729" name="Line 9"/>
          <p:cNvSpPr>
            <a:spLocks noChangeShapeType="1"/>
          </p:cNvSpPr>
          <p:nvPr/>
        </p:nvSpPr>
        <p:spPr bwMode="auto">
          <a:xfrm flipH="1">
            <a:off x="5410200" y="2590800"/>
            <a:ext cx="838200" cy="762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0730" name="Freeform 10"/>
          <p:cNvSpPr>
            <a:spLocks/>
          </p:cNvSpPr>
          <p:nvPr/>
        </p:nvSpPr>
        <p:spPr bwMode="auto">
          <a:xfrm>
            <a:off x="-12700" y="1778000"/>
            <a:ext cx="2755900" cy="1651000"/>
          </a:xfrm>
          <a:custGeom>
            <a:avLst/>
            <a:gdLst>
              <a:gd name="T0" fmla="*/ 622300 w 1736"/>
              <a:gd name="T1" fmla="*/ 50800 h 1040"/>
              <a:gd name="T2" fmla="*/ 393700 w 1736"/>
              <a:gd name="T3" fmla="*/ 127000 h 1040"/>
              <a:gd name="T4" fmla="*/ 393700 w 1736"/>
              <a:gd name="T5" fmla="*/ 812800 h 1040"/>
              <a:gd name="T6" fmla="*/ 2755900 w 1736"/>
              <a:gd name="T7" fmla="*/ 1651000 h 10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6" h="1040">
                <a:moveTo>
                  <a:pt x="392" y="32"/>
                </a:moveTo>
                <a:cubicBezTo>
                  <a:pt x="332" y="16"/>
                  <a:pt x="272" y="0"/>
                  <a:pt x="248" y="80"/>
                </a:cubicBezTo>
                <a:cubicBezTo>
                  <a:pt x="224" y="160"/>
                  <a:pt x="0" y="352"/>
                  <a:pt x="248" y="512"/>
                </a:cubicBezTo>
                <a:cubicBezTo>
                  <a:pt x="496" y="672"/>
                  <a:pt x="1488" y="960"/>
                  <a:pt x="1736" y="1040"/>
                </a:cubicBezTo>
              </a:path>
            </a:pathLst>
          </a:custGeom>
          <a:noFill/>
          <a:ln w="3810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0731" name="Text Box 11"/>
          <p:cNvSpPr txBox="1">
            <a:spLocks noChangeArrowheads="1"/>
          </p:cNvSpPr>
          <p:nvPr/>
        </p:nvSpPr>
        <p:spPr bwMode="auto">
          <a:xfrm>
            <a:off x="6096000" y="4724400"/>
            <a:ext cx="2743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pPr>
            <a:r>
              <a:rPr lang="en-US" altLang="en-US"/>
              <a:t>The first eigenvector is one associated with the largest eigenvalue.</a:t>
            </a:r>
          </a:p>
        </p:txBody>
      </p:sp>
      <p:sp>
        <p:nvSpPr>
          <p:cNvPr id="30732" name="Freeform 12"/>
          <p:cNvSpPr>
            <a:spLocks/>
          </p:cNvSpPr>
          <p:nvPr/>
        </p:nvSpPr>
        <p:spPr bwMode="auto">
          <a:xfrm>
            <a:off x="3035300" y="5867400"/>
            <a:ext cx="3746500" cy="469900"/>
          </a:xfrm>
          <a:custGeom>
            <a:avLst/>
            <a:gdLst>
              <a:gd name="T0" fmla="*/ 3746500 w 2360"/>
              <a:gd name="T1" fmla="*/ 0 h 296"/>
              <a:gd name="T2" fmla="*/ 3365500 w 2360"/>
              <a:gd name="T3" fmla="*/ 228600 h 296"/>
              <a:gd name="T4" fmla="*/ 1460500 w 2360"/>
              <a:gd name="T5" fmla="*/ 457200 h 296"/>
              <a:gd name="T6" fmla="*/ 241300 w 2360"/>
              <a:gd name="T7" fmla="*/ 304800 h 296"/>
              <a:gd name="T8" fmla="*/ 12700 w 2360"/>
              <a:gd name="T9" fmla="*/ 76200 h 2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0" h="296">
                <a:moveTo>
                  <a:pt x="2360" y="0"/>
                </a:moveTo>
                <a:cubicBezTo>
                  <a:pt x="2360" y="48"/>
                  <a:pt x="2360" y="96"/>
                  <a:pt x="2120" y="144"/>
                </a:cubicBezTo>
                <a:cubicBezTo>
                  <a:pt x="1880" y="192"/>
                  <a:pt x="1248" y="280"/>
                  <a:pt x="920" y="288"/>
                </a:cubicBezTo>
                <a:cubicBezTo>
                  <a:pt x="592" y="296"/>
                  <a:pt x="304" y="232"/>
                  <a:pt x="152" y="192"/>
                </a:cubicBezTo>
                <a:cubicBezTo>
                  <a:pt x="0" y="152"/>
                  <a:pt x="4" y="100"/>
                  <a:pt x="8" y="48"/>
                </a:cubicBezTo>
              </a:path>
            </a:pathLst>
          </a:custGeom>
          <a:noFill/>
          <a:ln w="3810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0733" name="Freeform 13"/>
          <p:cNvSpPr>
            <a:spLocks/>
          </p:cNvSpPr>
          <p:nvPr/>
        </p:nvSpPr>
        <p:spPr bwMode="auto">
          <a:xfrm>
            <a:off x="4419600" y="5943600"/>
            <a:ext cx="990600" cy="317500"/>
          </a:xfrm>
          <a:custGeom>
            <a:avLst/>
            <a:gdLst>
              <a:gd name="T0" fmla="*/ 990600 w 624"/>
              <a:gd name="T1" fmla="*/ 304800 h 200"/>
              <a:gd name="T2" fmla="*/ 838200 w 624"/>
              <a:gd name="T3" fmla="*/ 304800 h 200"/>
              <a:gd name="T4" fmla="*/ 152400 w 624"/>
              <a:gd name="T5" fmla="*/ 228600 h 200"/>
              <a:gd name="T6" fmla="*/ 0 w 624"/>
              <a:gd name="T7" fmla="*/ 0 h 2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4" h="200">
                <a:moveTo>
                  <a:pt x="624" y="192"/>
                </a:moveTo>
                <a:cubicBezTo>
                  <a:pt x="620" y="196"/>
                  <a:pt x="616" y="200"/>
                  <a:pt x="528" y="192"/>
                </a:cubicBezTo>
                <a:cubicBezTo>
                  <a:pt x="440" y="184"/>
                  <a:pt x="184" y="176"/>
                  <a:pt x="96" y="144"/>
                </a:cubicBezTo>
                <a:cubicBezTo>
                  <a:pt x="8" y="112"/>
                  <a:pt x="4" y="56"/>
                  <a:pt x="0" y="0"/>
                </a:cubicBezTo>
              </a:path>
            </a:pathLst>
          </a:custGeom>
          <a:noFill/>
          <a:ln w="3810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0734" name="Text Box 14"/>
          <p:cNvSpPr txBox="1">
            <a:spLocks noChangeArrowheads="1"/>
          </p:cNvSpPr>
          <p:nvPr/>
        </p:nvSpPr>
        <p:spPr bwMode="auto">
          <a:xfrm>
            <a:off x="6372225" y="3068638"/>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a:t>Solve x</a:t>
            </a:r>
            <a:r>
              <a:rPr lang="en-CA" altLang="en-US" baseline="-25000"/>
              <a:t>1</a:t>
            </a:r>
          </a:p>
        </p:txBody>
      </p:sp>
      <p:sp>
        <p:nvSpPr>
          <p:cNvPr id="30735" name="Line 15"/>
          <p:cNvSpPr>
            <a:spLocks noChangeShapeType="1"/>
          </p:cNvSpPr>
          <p:nvPr/>
        </p:nvSpPr>
        <p:spPr bwMode="auto">
          <a:xfrm flipV="1">
            <a:off x="5219700" y="3357563"/>
            <a:ext cx="1081088" cy="2159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 name="TextBox 1"/>
          <p:cNvSpPr txBox="1"/>
          <p:nvPr/>
        </p:nvSpPr>
        <p:spPr>
          <a:xfrm>
            <a:off x="3086100" y="1535668"/>
            <a:ext cx="6019800" cy="369332"/>
          </a:xfrm>
          <a:prstGeom prst="rect">
            <a:avLst/>
          </a:prstGeom>
          <a:noFill/>
        </p:spPr>
        <p:txBody>
          <a:bodyPr wrap="square" rtlCol="0">
            <a:spAutoFit/>
          </a:bodyPr>
          <a:lstStyle/>
          <a:p>
            <a:r>
              <a:rPr lang="en-CA" sz="1800" smtClean="0"/>
              <a:t>x</a:t>
            </a:r>
            <a:r>
              <a:rPr lang="en-CA" sz="1800" baseline="-25000" smtClean="0"/>
              <a:t>1</a:t>
            </a:r>
            <a:r>
              <a:rPr lang="en-CA" sz="1800" smtClean="0"/>
              <a:t> and x</a:t>
            </a:r>
            <a:r>
              <a:rPr lang="en-CA" sz="1800" baseline="-25000" smtClean="0"/>
              <a:t>2</a:t>
            </a:r>
            <a:r>
              <a:rPr lang="en-CA" sz="1800" smtClean="0"/>
              <a:t> can be both positive or negative to meet the condition</a:t>
            </a:r>
            <a:endParaRPr lang="en-US" sz="1800"/>
          </a:p>
        </p:txBody>
      </p:sp>
      <p:sp>
        <p:nvSpPr>
          <p:cNvPr id="3" name="Left Arrow 2"/>
          <p:cNvSpPr/>
          <p:nvPr/>
        </p:nvSpPr>
        <p:spPr bwMode="auto">
          <a:xfrm>
            <a:off x="2339752" y="1638300"/>
            <a:ext cx="797148" cy="170934"/>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5" name="TextBox 4"/>
          <p:cNvSpPr txBox="1"/>
          <p:nvPr/>
        </p:nvSpPr>
        <p:spPr>
          <a:xfrm>
            <a:off x="6372225" y="3853934"/>
            <a:ext cx="2667000" cy="369332"/>
          </a:xfrm>
          <a:prstGeom prst="rect">
            <a:avLst/>
          </a:prstGeom>
          <a:noFill/>
        </p:spPr>
        <p:txBody>
          <a:bodyPr wrap="square" rtlCol="0">
            <a:spAutoFit/>
          </a:bodyPr>
          <a:lstStyle/>
          <a:p>
            <a:r>
              <a:rPr lang="en-CA" sz="1800" smtClean="0"/>
              <a:t>or x</a:t>
            </a:r>
            <a:r>
              <a:rPr lang="en-CA" sz="1800" baseline="-25000" smtClean="0"/>
              <a:t>1</a:t>
            </a:r>
            <a:r>
              <a:rPr lang="en-CA" sz="1800" smtClean="0"/>
              <a:t> = -0.8165, x</a:t>
            </a:r>
            <a:r>
              <a:rPr lang="en-CA" sz="1800" baseline="-25000" smtClean="0"/>
              <a:t>2</a:t>
            </a:r>
            <a:r>
              <a:rPr lang="en-CA" sz="1800" smtClean="0"/>
              <a:t>=0.5774</a:t>
            </a:r>
            <a:endParaRPr lang="en-US" sz="1800"/>
          </a:p>
        </p:txBody>
      </p:sp>
      <p:sp>
        <p:nvSpPr>
          <p:cNvPr id="6" name="Left Arrow 5"/>
          <p:cNvSpPr/>
          <p:nvPr/>
        </p:nvSpPr>
        <p:spPr bwMode="auto">
          <a:xfrm>
            <a:off x="5867400" y="4003676"/>
            <a:ext cx="381000" cy="188911"/>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7" name="Freeform 6"/>
          <p:cNvSpPr/>
          <p:nvPr/>
        </p:nvSpPr>
        <p:spPr bwMode="auto">
          <a:xfrm>
            <a:off x="329609" y="2573079"/>
            <a:ext cx="520996" cy="925033"/>
          </a:xfrm>
          <a:custGeom>
            <a:avLst/>
            <a:gdLst>
              <a:gd name="connsiteX0" fmla="*/ 0 w 520996"/>
              <a:gd name="connsiteY0" fmla="*/ 0 h 925033"/>
              <a:gd name="connsiteX1" fmla="*/ 404038 w 520996"/>
              <a:gd name="connsiteY1" fmla="*/ 467833 h 925033"/>
              <a:gd name="connsiteX2" fmla="*/ 520996 w 520996"/>
              <a:gd name="connsiteY2" fmla="*/ 925033 h 925033"/>
            </a:gdLst>
            <a:ahLst/>
            <a:cxnLst>
              <a:cxn ang="0">
                <a:pos x="connsiteX0" y="connsiteY0"/>
              </a:cxn>
              <a:cxn ang="0">
                <a:pos x="connsiteX1" y="connsiteY1"/>
              </a:cxn>
              <a:cxn ang="0">
                <a:pos x="connsiteX2" y="connsiteY2"/>
              </a:cxn>
            </a:cxnLst>
            <a:rect l="l" t="t" r="r" b="b"/>
            <a:pathLst>
              <a:path w="520996" h="925033">
                <a:moveTo>
                  <a:pt x="0" y="0"/>
                </a:moveTo>
                <a:cubicBezTo>
                  <a:pt x="158602" y="156830"/>
                  <a:pt x="317205" y="313661"/>
                  <a:pt x="404038" y="467833"/>
                </a:cubicBezTo>
                <a:cubicBezTo>
                  <a:pt x="490871" y="622005"/>
                  <a:pt x="503275" y="850605"/>
                  <a:pt x="520996" y="925033"/>
                </a:cubicBezTo>
              </a:path>
            </a:pathLst>
          </a:custGeom>
          <a:noFill/>
          <a:ln w="38100" cap="flat" cmpd="sng" algn="ctr">
            <a:solidFill>
              <a:srgbClr val="FF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Box 7"/>
              <p:cNvSpPr txBox="1"/>
              <p:nvPr/>
            </p:nvSpPr>
            <p:spPr>
              <a:xfrm>
                <a:off x="113240" y="3453809"/>
                <a:ext cx="2283959" cy="15954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𝑥</m:t>
                          </m:r>
                        </m:e>
                        <m:sub>
                          <m:r>
                            <a:rPr lang="en-CA" b="0" i="1" smtClean="0">
                              <a:latin typeface="Cambria Math" panose="02040503050406030204" pitchFamily="18" charset="0"/>
                            </a:rPr>
                            <m:t>2</m:t>
                          </m:r>
                        </m:sub>
                      </m:sSub>
                      <m:r>
                        <a:rPr lang="en-CA" b="0" i="1" smtClean="0">
                          <a:latin typeface="Cambria Math" panose="02040503050406030204" pitchFamily="18" charset="0"/>
                        </a:rPr>
                        <m:t>=</m:t>
                      </m:r>
                      <m:rad>
                        <m:radPr>
                          <m:degHide m:val="on"/>
                          <m:ctrlPr>
                            <a:rPr lang="en-CA" b="0" i="1" smtClean="0">
                              <a:latin typeface="Cambria Math" panose="02040503050406030204" pitchFamily="18" charset="0"/>
                            </a:rPr>
                          </m:ctrlPr>
                        </m:radPr>
                        <m:deg/>
                        <m:e>
                          <m:r>
                            <a:rPr lang="en-CA" i="1">
                              <a:latin typeface="Cambria Math" panose="02040503050406030204" pitchFamily="18" charset="0"/>
                            </a:rPr>
                            <m:t>1−</m:t>
                          </m:r>
                          <m:sSubSup>
                            <m:sSubSupPr>
                              <m:ctrlPr>
                                <a:rPr lang="en-CA" i="1">
                                  <a:latin typeface="Cambria Math" panose="02040503050406030204" pitchFamily="18" charset="0"/>
                                </a:rPr>
                              </m:ctrlPr>
                            </m:sSubSupPr>
                            <m:e>
                              <m:r>
                                <a:rPr lang="en-CA" i="1">
                                  <a:latin typeface="Cambria Math" panose="02040503050406030204" pitchFamily="18" charset="0"/>
                                </a:rPr>
                                <m:t>𝑥</m:t>
                              </m:r>
                            </m:e>
                            <m:sub>
                              <m:r>
                                <a:rPr lang="en-CA" i="1">
                                  <a:latin typeface="Cambria Math" panose="02040503050406030204" pitchFamily="18" charset="0"/>
                                </a:rPr>
                                <m:t>1</m:t>
                              </m:r>
                            </m:sub>
                            <m:sup>
                              <m:r>
                                <a:rPr lang="en-CA" i="1">
                                  <a:latin typeface="Cambria Math" panose="02040503050406030204" pitchFamily="18" charset="0"/>
                                </a:rPr>
                                <m:t>2</m:t>
                              </m:r>
                            </m:sup>
                          </m:sSubSup>
                        </m:e>
                      </m:rad>
                    </m:oMath>
                  </m:oMathPara>
                </a14:m>
                <a:endParaRPr lang="en-CA" b="0" smtClean="0"/>
              </a:p>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m:t>
                      </m:r>
                      <m:sSub>
                        <m:sSubPr>
                          <m:ctrlPr>
                            <a:rPr lang="en-CA" b="0" i="1" smtClean="0">
                              <a:latin typeface="Cambria Math" panose="02040503050406030204" pitchFamily="18" charset="0"/>
                            </a:rPr>
                          </m:ctrlPr>
                        </m:sSubPr>
                        <m:e>
                          <m:r>
                            <a:rPr lang="en-CA" b="0" i="1" smtClean="0">
                              <a:latin typeface="Cambria Math" panose="02040503050406030204" pitchFamily="18" charset="0"/>
                            </a:rPr>
                            <m:t>𝑥</m:t>
                          </m:r>
                        </m:e>
                        <m:sub>
                          <m:r>
                            <a:rPr lang="en-CA" b="0" i="1" smtClean="0">
                              <a:latin typeface="Cambria Math" panose="02040503050406030204" pitchFamily="18" charset="0"/>
                            </a:rPr>
                            <m:t>2</m:t>
                          </m:r>
                        </m:sub>
                      </m:sSub>
                      <m:r>
                        <a:rPr lang="en-CA" i="1">
                          <a:latin typeface="Cambria Math" panose="02040503050406030204" pitchFamily="18" charset="0"/>
                        </a:rPr>
                        <m:t>=</m:t>
                      </m:r>
                      <m:rad>
                        <m:radPr>
                          <m:degHide m:val="on"/>
                          <m:ctrlPr>
                            <a:rPr lang="en-CA" i="1">
                              <a:latin typeface="Cambria Math" panose="02040503050406030204" pitchFamily="18" charset="0"/>
                            </a:rPr>
                          </m:ctrlPr>
                        </m:radPr>
                        <m:deg/>
                        <m:e>
                          <m:r>
                            <a:rPr lang="en-CA" i="1">
                              <a:latin typeface="Cambria Math" panose="02040503050406030204" pitchFamily="18" charset="0"/>
                            </a:rPr>
                            <m:t>1−</m:t>
                          </m:r>
                          <m:sSubSup>
                            <m:sSubSupPr>
                              <m:ctrlPr>
                                <a:rPr lang="en-CA" i="1">
                                  <a:latin typeface="Cambria Math" panose="02040503050406030204" pitchFamily="18" charset="0"/>
                                </a:rPr>
                              </m:ctrlPr>
                            </m:sSubSupPr>
                            <m:e>
                              <m:r>
                                <a:rPr lang="en-CA" i="1">
                                  <a:latin typeface="Cambria Math" panose="02040503050406030204" pitchFamily="18" charset="0"/>
                                </a:rPr>
                                <m:t>𝑥</m:t>
                              </m:r>
                            </m:e>
                            <m:sub>
                              <m:r>
                                <a:rPr lang="en-CA" i="1">
                                  <a:latin typeface="Cambria Math" panose="02040503050406030204" pitchFamily="18" charset="0"/>
                                </a:rPr>
                                <m:t>1</m:t>
                              </m:r>
                            </m:sub>
                            <m:sup>
                              <m:r>
                                <a:rPr lang="en-CA" i="1">
                                  <a:latin typeface="Cambria Math" panose="02040503050406030204" pitchFamily="18" charset="0"/>
                                </a:rPr>
                                <m:t>2</m:t>
                              </m:r>
                            </m:sup>
                          </m:sSubSup>
                        </m:e>
                      </m:rad>
                    </m:oMath>
                  </m:oMathPara>
                </a14:m>
                <a:endParaRPr lang="en-US"/>
              </a:p>
            </p:txBody>
          </p:sp>
        </mc:Choice>
        <mc:Fallback xmlns="">
          <p:sp>
            <p:nvSpPr>
              <p:cNvPr id="8" name="TextBox 7"/>
              <p:cNvSpPr txBox="1">
                <a:spLocks noRot="1" noChangeAspect="1" noMove="1" noResize="1" noEditPoints="1" noAdjustHandles="1" noChangeArrowheads="1" noChangeShapeType="1" noTextEdit="1"/>
              </p:cNvSpPr>
              <p:nvPr/>
            </p:nvSpPr>
            <p:spPr>
              <a:xfrm>
                <a:off x="113240" y="3453809"/>
                <a:ext cx="2283959" cy="1595437"/>
              </a:xfrm>
              <a:prstGeom prst="rect">
                <a:avLst/>
              </a:prstGeom>
              <a:blipFill rotWithShape="0">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32179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31747"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573EFC9D-12E2-4C8C-A6EF-A38B360382CA}" type="slidenum">
              <a:rPr lang="en-US" altLang="en-US" sz="1400">
                <a:solidFill>
                  <a:srgbClr val="000066"/>
                </a:solidFill>
              </a:rPr>
              <a:pPr/>
              <a:t>12</a:t>
            </a:fld>
            <a:endParaRPr lang="en-US" altLang="en-US" sz="1400">
              <a:solidFill>
                <a:srgbClr val="000066"/>
              </a:solidFill>
            </a:endParaRPr>
          </a:p>
        </p:txBody>
      </p:sp>
      <p:sp>
        <p:nvSpPr>
          <p:cNvPr id="31748" name="Rectangle 2"/>
          <p:cNvSpPr>
            <a:spLocks noGrp="1" noChangeArrowheads="1"/>
          </p:cNvSpPr>
          <p:nvPr>
            <p:ph type="title"/>
          </p:nvPr>
        </p:nvSpPr>
        <p:spPr/>
        <p:txBody>
          <a:bodyPr/>
          <a:lstStyle/>
          <a:p>
            <a:r>
              <a:rPr lang="en-US" altLang="en-US" smtClean="0">
                <a:solidFill>
                  <a:srgbClr val="000099"/>
                </a:solidFill>
              </a:rPr>
              <a:t>Get the PC Scores</a:t>
            </a:r>
          </a:p>
        </p:txBody>
      </p:sp>
      <p:graphicFrame>
        <p:nvGraphicFramePr>
          <p:cNvPr id="31749" name="Object 4"/>
          <p:cNvGraphicFramePr>
            <a:graphicFrameLocks noChangeAspect="1"/>
          </p:cNvGraphicFramePr>
          <p:nvPr/>
        </p:nvGraphicFramePr>
        <p:xfrm>
          <a:off x="457200" y="2378075"/>
          <a:ext cx="8229600" cy="2101850"/>
        </p:xfrm>
        <a:graphic>
          <a:graphicData uri="http://schemas.openxmlformats.org/presentationml/2006/ole">
            <mc:AlternateContent xmlns:mc="http://schemas.openxmlformats.org/markup-compatibility/2006">
              <mc:Choice xmlns:v="urn:schemas-microsoft-com:vml" Requires="v">
                <p:oleObj spid="_x0000_s45059" name="Equation" r:id="rId3" imgW="4572000" imgH="1168400" progId="Equation.DSMT4">
                  <p:embed/>
                </p:oleObj>
              </mc:Choice>
              <mc:Fallback>
                <p:oleObj name="Equation" r:id="rId3" imgW="4572000" imgH="1168400" progId="Equation.DSMT4">
                  <p:embed/>
                  <p:pic>
                    <p:nvPicPr>
                      <p:cNvPr id="31749"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78075"/>
                        <a:ext cx="8229600" cy="210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0" name="Text Box 5"/>
          <p:cNvSpPr txBox="1">
            <a:spLocks noChangeArrowheads="1"/>
          </p:cNvSpPr>
          <p:nvPr/>
        </p:nvSpPr>
        <p:spPr bwMode="auto">
          <a:xfrm>
            <a:off x="6858000" y="13716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First PC score</a:t>
            </a:r>
          </a:p>
        </p:txBody>
      </p:sp>
      <p:sp>
        <p:nvSpPr>
          <p:cNvPr id="31751" name="Text Box 7"/>
          <p:cNvSpPr txBox="1">
            <a:spLocks noChangeArrowheads="1"/>
          </p:cNvSpPr>
          <p:nvPr/>
        </p:nvSpPr>
        <p:spPr bwMode="auto">
          <a:xfrm>
            <a:off x="4876800" y="47244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Second PC score</a:t>
            </a:r>
          </a:p>
        </p:txBody>
      </p:sp>
      <p:sp>
        <p:nvSpPr>
          <p:cNvPr id="31752" name="Line 8"/>
          <p:cNvSpPr>
            <a:spLocks noChangeShapeType="1"/>
          </p:cNvSpPr>
          <p:nvPr/>
        </p:nvSpPr>
        <p:spPr bwMode="auto">
          <a:xfrm flipH="1">
            <a:off x="7239000" y="1752600"/>
            <a:ext cx="533400" cy="685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1753" name="Line 9"/>
          <p:cNvSpPr>
            <a:spLocks noChangeShapeType="1"/>
          </p:cNvSpPr>
          <p:nvPr/>
        </p:nvSpPr>
        <p:spPr bwMode="auto">
          <a:xfrm flipV="1">
            <a:off x="7010400" y="4343400"/>
            <a:ext cx="1219200" cy="5334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1754" name="Text Box 10"/>
          <p:cNvSpPr txBox="1">
            <a:spLocks noChangeArrowheads="1"/>
          </p:cNvSpPr>
          <p:nvPr/>
        </p:nvSpPr>
        <p:spPr bwMode="auto">
          <a:xfrm>
            <a:off x="762000" y="1752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Original data (x and y)</a:t>
            </a:r>
          </a:p>
        </p:txBody>
      </p:sp>
      <p:sp>
        <p:nvSpPr>
          <p:cNvPr id="31755" name="Text Box 11"/>
          <p:cNvSpPr txBox="1">
            <a:spLocks noChangeArrowheads="1"/>
          </p:cNvSpPr>
          <p:nvPr/>
        </p:nvSpPr>
        <p:spPr bwMode="auto">
          <a:xfrm>
            <a:off x="4343400" y="1752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Eigenvectors</a:t>
            </a:r>
          </a:p>
        </p:txBody>
      </p:sp>
      <p:sp>
        <p:nvSpPr>
          <p:cNvPr id="31756" name="Text Box 12"/>
          <p:cNvSpPr txBox="1">
            <a:spLocks noChangeArrowheads="1"/>
          </p:cNvSpPr>
          <p:nvPr/>
        </p:nvSpPr>
        <p:spPr bwMode="auto">
          <a:xfrm>
            <a:off x="914400" y="5181600"/>
            <a:ext cx="7315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a:solidFill>
                  <a:srgbClr val="000099"/>
                </a:solidFill>
              </a:rPr>
              <a:t>The original data in a two dimensional space is reduced to one dimension..</a:t>
            </a:r>
          </a:p>
        </p:txBody>
      </p:sp>
    </p:spTree>
    <p:extLst>
      <p:ext uri="{BB962C8B-B14F-4D97-AF65-F5344CB8AC3E}">
        <p14:creationId xmlns:p14="http://schemas.microsoft.com/office/powerpoint/2010/main" val="22535252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altLang="en-US" smtClean="0">
                <a:solidFill>
                  <a:srgbClr val="000099"/>
                </a:solidFill>
              </a:rPr>
              <a:t>Crime Data in 50 States</a:t>
            </a:r>
          </a:p>
        </p:txBody>
      </p:sp>
      <p:sp>
        <p:nvSpPr>
          <p:cNvPr id="37893" name="Text Box 3"/>
          <p:cNvSpPr txBox="1">
            <a:spLocks noChangeArrowheads="1"/>
          </p:cNvSpPr>
          <p:nvPr/>
        </p:nvSpPr>
        <p:spPr bwMode="auto">
          <a:xfrm>
            <a:off x="685800" y="1052736"/>
            <a:ext cx="80010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dirty="0">
                <a:solidFill>
                  <a:srgbClr val="000099"/>
                </a:solidFill>
                <a:latin typeface="Courier New" panose="02070309020205020404" pitchFamily="49" charset="0"/>
              </a:rPr>
              <a:t>STATE        MURDER RAPE ROBBE ASSAU BURGLA LARCEN  AUTO</a:t>
            </a:r>
          </a:p>
          <a:p>
            <a:r>
              <a:rPr lang="en-US" altLang="en-US" sz="1800" dirty="0">
                <a:solidFill>
                  <a:srgbClr val="000099"/>
                </a:solidFill>
                <a:latin typeface="Courier New" panose="02070309020205020404" pitchFamily="49" charset="0"/>
              </a:rPr>
              <a:t>ALABAMA        14.2 25.2  96.8 278.3 1135.5 1881.9 280.7</a:t>
            </a:r>
          </a:p>
          <a:p>
            <a:r>
              <a:rPr lang="en-US" altLang="en-US" sz="1800" dirty="0">
                <a:solidFill>
                  <a:srgbClr val="000099"/>
                </a:solidFill>
                <a:latin typeface="Courier New" panose="02070309020205020404" pitchFamily="49" charset="0"/>
              </a:rPr>
              <a:t>ALASKA         10.8 51.6  96.8 284.0 1331.7 3369.8 753.3</a:t>
            </a:r>
          </a:p>
          <a:p>
            <a:r>
              <a:rPr lang="en-US" altLang="en-US" sz="1800" dirty="0">
                <a:solidFill>
                  <a:srgbClr val="000099"/>
                </a:solidFill>
                <a:latin typeface="Courier New" panose="02070309020205020404" pitchFamily="49" charset="0"/>
              </a:rPr>
              <a:t>ARIZONA         9.5 34.2 138.2 312.3 2346.1 4467.4 439.5</a:t>
            </a:r>
          </a:p>
          <a:p>
            <a:r>
              <a:rPr lang="en-US" altLang="en-US" sz="1800" dirty="0">
                <a:solidFill>
                  <a:srgbClr val="000099"/>
                </a:solidFill>
                <a:latin typeface="Courier New" panose="02070309020205020404" pitchFamily="49" charset="0"/>
              </a:rPr>
              <a:t>ARKANSAS        8.8 27.6  83.2 203.4  972.6 1862.1 183.4</a:t>
            </a:r>
          </a:p>
          <a:p>
            <a:r>
              <a:rPr lang="en-US" altLang="en-US" sz="1800" dirty="0">
                <a:solidFill>
                  <a:srgbClr val="000099"/>
                </a:solidFill>
                <a:latin typeface="Courier New" panose="02070309020205020404" pitchFamily="49" charset="0"/>
              </a:rPr>
              <a:t>CALIFORNIA     11.5 49.4 287.0 358.0 2139.4 3499.8 663.5</a:t>
            </a:r>
          </a:p>
          <a:p>
            <a:r>
              <a:rPr lang="en-US" altLang="en-US" sz="1800" dirty="0">
                <a:solidFill>
                  <a:srgbClr val="000099"/>
                </a:solidFill>
                <a:latin typeface="Courier New" panose="02070309020205020404" pitchFamily="49" charset="0"/>
              </a:rPr>
              <a:t>COLORADO        6.3 42.0 170.7 292.9 1935.2 3903.2 477.1</a:t>
            </a:r>
          </a:p>
          <a:p>
            <a:r>
              <a:rPr lang="en-US" altLang="en-US" sz="1800" dirty="0">
                <a:solidFill>
                  <a:srgbClr val="000099"/>
                </a:solidFill>
                <a:latin typeface="Courier New" panose="02070309020205020404" pitchFamily="49" charset="0"/>
              </a:rPr>
              <a:t>CONNECTICUT     4.2 16.8 129.5 131.8 1346.0 2620.7 593.2</a:t>
            </a:r>
          </a:p>
          <a:p>
            <a:r>
              <a:rPr lang="en-US" altLang="en-US" sz="1800" dirty="0">
                <a:solidFill>
                  <a:srgbClr val="000099"/>
                </a:solidFill>
                <a:latin typeface="Courier New" panose="02070309020205020404" pitchFamily="49" charset="0"/>
              </a:rPr>
              <a:t>DELAWARE        6.0 24.9 157.0 194.2 1682.6 3678.4 467.0</a:t>
            </a:r>
          </a:p>
          <a:p>
            <a:r>
              <a:rPr lang="en-US" altLang="en-US" sz="1800" dirty="0">
                <a:solidFill>
                  <a:srgbClr val="000099"/>
                </a:solidFill>
                <a:latin typeface="Courier New" panose="02070309020205020404" pitchFamily="49" charset="0"/>
              </a:rPr>
              <a:t>FLORIDA        10.2 39.6 187.9 449.1 1859.9 3840.5 351.4</a:t>
            </a:r>
          </a:p>
          <a:p>
            <a:r>
              <a:rPr lang="en-US" altLang="en-US" sz="1800" dirty="0">
                <a:solidFill>
                  <a:srgbClr val="000099"/>
                </a:solidFill>
                <a:latin typeface="Courier New" panose="02070309020205020404" pitchFamily="49" charset="0"/>
              </a:rPr>
              <a:t>GEORGIA        11.7 31.1 140.5 256.5 1351.1 2170.2 297.9</a:t>
            </a:r>
          </a:p>
          <a:p>
            <a:r>
              <a:rPr lang="en-US" altLang="en-US" sz="1800" dirty="0">
                <a:solidFill>
                  <a:srgbClr val="000099"/>
                </a:solidFill>
                <a:latin typeface="Courier New" panose="02070309020205020404" pitchFamily="49" charset="0"/>
              </a:rPr>
              <a:t>HAWAII          7.2 25.5 128.0  64.1 1911.5 3920.4 489.4</a:t>
            </a:r>
          </a:p>
          <a:p>
            <a:r>
              <a:rPr lang="en-US" altLang="en-US" sz="1800" dirty="0">
                <a:solidFill>
                  <a:srgbClr val="000099"/>
                </a:solidFill>
                <a:latin typeface="Courier New" panose="02070309020205020404" pitchFamily="49" charset="0"/>
              </a:rPr>
              <a:t>IDAHO           5.5 19.4  39.6 172.5 1050.8 2599.6 237.6</a:t>
            </a:r>
          </a:p>
          <a:p>
            <a:r>
              <a:rPr lang="en-US" altLang="en-US" sz="1800" dirty="0">
                <a:solidFill>
                  <a:srgbClr val="000099"/>
                </a:solidFill>
                <a:latin typeface="Courier New" panose="02070309020205020404" pitchFamily="49" charset="0"/>
              </a:rPr>
              <a:t>ILLINOIS        9.9 21.8 211.3 209.0 1085.0 2828.5 528.6</a:t>
            </a:r>
          </a:p>
          <a:p>
            <a:r>
              <a:rPr lang="en-US" altLang="en-US" sz="1800" smtClean="0">
                <a:solidFill>
                  <a:srgbClr val="000099"/>
                </a:solidFill>
                <a:latin typeface="Courier New" panose="02070309020205020404" pitchFamily="49" charset="0"/>
              </a:rPr>
              <a:t>(Full data set in EXCEL)</a:t>
            </a:r>
            <a:endParaRPr lang="en-US" altLang="en-US" sz="1800" dirty="0">
              <a:solidFill>
                <a:srgbClr val="000099"/>
              </a:solidFill>
              <a:latin typeface="Courier New" panose="02070309020205020404" pitchFamily="49" charset="0"/>
            </a:endParaRPr>
          </a:p>
        </p:txBody>
      </p:sp>
      <p:sp>
        <p:nvSpPr>
          <p:cNvPr id="2" name="Rectangle 1"/>
          <p:cNvSpPr/>
          <p:nvPr/>
        </p:nvSpPr>
        <p:spPr>
          <a:xfrm>
            <a:off x="196248" y="5243716"/>
            <a:ext cx="8751503" cy="1569660"/>
          </a:xfrm>
          <a:prstGeom prst="rect">
            <a:avLst/>
          </a:prstGeom>
        </p:spPr>
        <p:txBody>
          <a:bodyPr wrap="square">
            <a:spAutoFit/>
          </a:bodyPr>
          <a:lstStyle/>
          <a:p>
            <a:r>
              <a:rPr lang="en-CA" altLang="en-US" sz="1600" smtClean="0">
                <a:latin typeface="Courier New" panose="02070309020205020404" pitchFamily="49" charset="0"/>
              </a:rPr>
              <a:t>nd&lt;-md</a:t>
            </a:r>
            <a:r>
              <a:rPr lang="en-CA" altLang="en-US" sz="1600">
                <a:latin typeface="Courier New" panose="02070309020205020404" pitchFamily="49" charset="0"/>
              </a:rPr>
              <a:t>[,</a:t>
            </a:r>
            <a:r>
              <a:rPr lang="en-CA" altLang="en-US" sz="1600">
                <a:latin typeface="Courier New" panose="02070309020205020404" pitchFamily="49" charset="0"/>
              </a:rPr>
              <a:t>2:8</a:t>
            </a:r>
            <a:r>
              <a:rPr lang="en-CA" altLang="en-US" sz="1600" smtClean="0">
                <a:latin typeface="Courier New" panose="02070309020205020404" pitchFamily="49" charset="0"/>
              </a:rPr>
              <a:t>]; rownames(nd)&lt;-md$STATE</a:t>
            </a:r>
            <a:endParaRPr lang="en-CA" altLang="en-US" sz="1600">
              <a:latin typeface="Courier New" panose="02070309020205020404" pitchFamily="49" charset="0"/>
            </a:endParaRPr>
          </a:p>
          <a:p>
            <a:r>
              <a:rPr lang="en-CA" altLang="en-US" sz="1600" smtClean="0">
                <a:latin typeface="Courier New" panose="02070309020205020404" pitchFamily="49" charset="0"/>
              </a:rPr>
              <a:t>PCA.cor&lt;-prcomp(nd,scale=T) # use correlation matrix</a:t>
            </a:r>
            <a:endParaRPr lang="en-CA" altLang="en-US" sz="1600">
              <a:latin typeface="Courier New" panose="02070309020205020404" pitchFamily="49" charset="0"/>
            </a:endParaRPr>
          </a:p>
          <a:p>
            <a:r>
              <a:rPr lang="en-CA" altLang="en-US" sz="1600" smtClean="0">
                <a:latin typeface="Courier New" panose="02070309020205020404" pitchFamily="49" charset="0"/>
              </a:rPr>
              <a:t>PCA.cor</a:t>
            </a:r>
            <a:endParaRPr lang="en-CA" altLang="en-US" sz="1600">
              <a:latin typeface="Courier New" panose="02070309020205020404" pitchFamily="49" charset="0"/>
            </a:endParaRPr>
          </a:p>
          <a:p>
            <a:r>
              <a:rPr lang="en-CA" altLang="en-US" sz="1600" smtClean="0">
                <a:latin typeface="Courier New" panose="02070309020205020404" pitchFamily="49" charset="0"/>
              </a:rPr>
              <a:t>summary(PCA.cor)</a:t>
            </a:r>
            <a:endParaRPr lang="en-CA" altLang="en-US" sz="1600">
              <a:latin typeface="Courier New" panose="02070309020205020404" pitchFamily="49" charset="0"/>
            </a:endParaRPr>
          </a:p>
          <a:p>
            <a:r>
              <a:rPr lang="en-CA" altLang="en-US" sz="1600">
                <a:latin typeface="Courier New" panose="02070309020205020404" pitchFamily="49" charset="0"/>
              </a:rPr>
              <a:t>PCScore</a:t>
            </a:r>
            <a:r>
              <a:rPr lang="en-CA" altLang="en-US" sz="1600">
                <a:latin typeface="Courier New" panose="02070309020205020404" pitchFamily="49" charset="0"/>
              </a:rPr>
              <a:t>&lt;-</a:t>
            </a:r>
            <a:r>
              <a:rPr lang="en-CA" altLang="en-US" sz="1600" smtClean="0">
                <a:latin typeface="Courier New" panose="02070309020205020404" pitchFamily="49" charset="0"/>
              </a:rPr>
              <a:t>predict(PCA.cor,nd) # Centered PC scores</a:t>
            </a:r>
          </a:p>
          <a:p>
            <a:r>
              <a:rPr lang="en-CA" altLang="en-US" sz="1600">
                <a:latin typeface="Courier New" panose="02070309020205020404" pitchFamily="49" charset="0"/>
              </a:rPr>
              <a:t>screeplot(PCA.cor, type="l")</a:t>
            </a:r>
            <a:endParaRPr lang="en-CA" altLang="en-US" sz="1600" dirty="0">
              <a:latin typeface="Courier New" panose="02070309020205020404" pitchFamily="49" charset="0"/>
            </a:endParaRPr>
          </a:p>
        </p:txBody>
      </p:sp>
    </p:spTree>
    <p:extLst>
      <p:ext uri="{BB962C8B-B14F-4D97-AF65-F5344CB8AC3E}">
        <p14:creationId xmlns:p14="http://schemas.microsoft.com/office/powerpoint/2010/main" val="25858001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40963"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C2F41EFA-411D-47C1-B459-52CECB4A01C5}" type="slidenum">
              <a:rPr lang="en-US" altLang="en-US" sz="1400">
                <a:solidFill>
                  <a:srgbClr val="000066"/>
                </a:solidFill>
              </a:rPr>
              <a:pPr/>
              <a:t>14</a:t>
            </a:fld>
            <a:endParaRPr lang="en-US" altLang="en-US" sz="1400">
              <a:solidFill>
                <a:srgbClr val="000066"/>
              </a:solidFill>
            </a:endParaRPr>
          </a:p>
        </p:txBody>
      </p:sp>
      <p:sp>
        <p:nvSpPr>
          <p:cNvPr id="40964" name="Text Box 4"/>
          <p:cNvSpPr txBox="1">
            <a:spLocks noChangeArrowheads="1"/>
          </p:cNvSpPr>
          <p:nvPr/>
        </p:nvSpPr>
        <p:spPr bwMode="auto">
          <a:xfrm>
            <a:off x="609600" y="1295400"/>
            <a:ext cx="81534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rgbClr val="000099"/>
                </a:solidFill>
                <a:latin typeface="Courier New" panose="02070309020205020404" pitchFamily="49" charset="0"/>
              </a:rPr>
              <a:t>          MURDER    RAPE ROBBERY ASSAULT BURGLARY LARCENY    AUTO</a:t>
            </a:r>
          </a:p>
          <a:p>
            <a:endParaRPr lang="en-US" altLang="en-US" sz="1600" dirty="0">
              <a:solidFill>
                <a:srgbClr val="000099"/>
              </a:solidFill>
              <a:latin typeface="Courier New" panose="02070309020205020404" pitchFamily="49" charset="0"/>
            </a:endParaRPr>
          </a:p>
          <a:p>
            <a:r>
              <a:rPr lang="en-US" altLang="en-US" sz="1600" dirty="0">
                <a:solidFill>
                  <a:srgbClr val="000099"/>
                </a:solidFill>
                <a:latin typeface="Courier New" panose="02070309020205020404" pitchFamily="49" charset="0"/>
              </a:rPr>
              <a:t>MURDER    1.0000  0.6012  0.4837  0.6486   0.3858  0.1019  0.0688</a:t>
            </a:r>
          </a:p>
          <a:p>
            <a:r>
              <a:rPr lang="en-US" altLang="en-US" sz="1600" dirty="0">
                <a:solidFill>
                  <a:srgbClr val="000099"/>
                </a:solidFill>
                <a:latin typeface="Courier New" panose="02070309020205020404" pitchFamily="49" charset="0"/>
              </a:rPr>
              <a:t>RAPE      0.6012  1.0000  0.5919  </a:t>
            </a:r>
            <a:r>
              <a:rPr lang="en-US" altLang="en-US" sz="1600" b="1" dirty="0">
                <a:solidFill>
                  <a:srgbClr val="FF3300"/>
                </a:solidFill>
                <a:latin typeface="Courier New" panose="02070309020205020404" pitchFamily="49" charset="0"/>
              </a:rPr>
              <a:t>0.7403   0.7121</a:t>
            </a:r>
            <a:r>
              <a:rPr lang="en-US" altLang="en-US" sz="1600" dirty="0">
                <a:solidFill>
                  <a:srgbClr val="000099"/>
                </a:solidFill>
                <a:latin typeface="Courier New" panose="02070309020205020404" pitchFamily="49" charset="0"/>
              </a:rPr>
              <a:t>  0.6140  0.3489</a:t>
            </a:r>
          </a:p>
          <a:p>
            <a:r>
              <a:rPr lang="en-US" altLang="en-US" sz="1600" dirty="0">
                <a:solidFill>
                  <a:srgbClr val="000099"/>
                </a:solidFill>
                <a:latin typeface="Courier New" panose="02070309020205020404" pitchFamily="49" charset="0"/>
              </a:rPr>
              <a:t>ROBBERY   0.4837  0.5919  1.0000  0.5571   0.6372  0.4467  0.5907</a:t>
            </a:r>
          </a:p>
          <a:p>
            <a:r>
              <a:rPr lang="en-US" altLang="en-US" sz="1600" dirty="0">
                <a:solidFill>
                  <a:srgbClr val="000099"/>
                </a:solidFill>
                <a:latin typeface="Courier New" panose="02070309020205020404" pitchFamily="49" charset="0"/>
              </a:rPr>
              <a:t>ASSAULT   0.6486  0.7403  0.5571  1.0000   0.6229  0.4044  0.2758</a:t>
            </a:r>
          </a:p>
          <a:p>
            <a:r>
              <a:rPr lang="en-US" altLang="en-US" sz="1600" dirty="0">
                <a:solidFill>
                  <a:srgbClr val="000099"/>
                </a:solidFill>
                <a:latin typeface="Courier New" panose="02070309020205020404" pitchFamily="49" charset="0"/>
              </a:rPr>
              <a:t>BURGLARY  0.3858  0.7121  0.6372  0.6229   1.0000  </a:t>
            </a:r>
            <a:r>
              <a:rPr lang="en-US" altLang="en-US" sz="1600" b="1" dirty="0">
                <a:solidFill>
                  <a:srgbClr val="FF3300"/>
                </a:solidFill>
                <a:latin typeface="Courier New" panose="02070309020205020404" pitchFamily="49" charset="0"/>
              </a:rPr>
              <a:t>0.7921</a:t>
            </a:r>
            <a:r>
              <a:rPr lang="en-US" altLang="en-US" sz="1600" dirty="0">
                <a:solidFill>
                  <a:srgbClr val="000099"/>
                </a:solidFill>
                <a:latin typeface="Courier New" panose="02070309020205020404" pitchFamily="49" charset="0"/>
              </a:rPr>
              <a:t>  0.5580</a:t>
            </a:r>
          </a:p>
          <a:p>
            <a:r>
              <a:rPr lang="en-US" altLang="en-US" sz="1600" dirty="0">
                <a:solidFill>
                  <a:srgbClr val="000099"/>
                </a:solidFill>
                <a:latin typeface="Courier New" panose="02070309020205020404" pitchFamily="49" charset="0"/>
              </a:rPr>
              <a:t>LARCENY   0.1019  0.6140  0.4467  0.4044   0.7921  1.0000  0.4442</a:t>
            </a:r>
          </a:p>
          <a:p>
            <a:r>
              <a:rPr lang="en-US" altLang="en-US" sz="1600" dirty="0">
                <a:solidFill>
                  <a:srgbClr val="000099"/>
                </a:solidFill>
                <a:latin typeface="Courier New" panose="02070309020205020404" pitchFamily="49" charset="0"/>
              </a:rPr>
              <a:t>AUTO      0.0688  0.3489  0.5907  0.2758   0.5580  0.4442  1.0000</a:t>
            </a:r>
          </a:p>
        </p:txBody>
      </p:sp>
      <p:sp>
        <p:nvSpPr>
          <p:cNvPr id="40965" name="Rectangle 5"/>
          <p:cNvSpPr>
            <a:spLocks noGrp="1" noChangeArrowheads="1"/>
          </p:cNvSpPr>
          <p:nvPr>
            <p:ph type="title"/>
          </p:nvPr>
        </p:nvSpPr>
        <p:spPr/>
        <p:txBody>
          <a:bodyPr/>
          <a:lstStyle/>
          <a:p>
            <a:r>
              <a:rPr lang="en-US" altLang="en-US" smtClean="0">
                <a:solidFill>
                  <a:srgbClr val="000099"/>
                </a:solidFill>
              </a:rPr>
              <a:t>Correlation Matrix</a:t>
            </a:r>
          </a:p>
        </p:txBody>
      </p:sp>
      <p:sp>
        <p:nvSpPr>
          <p:cNvPr id="40966" name="Text Box 6"/>
          <p:cNvSpPr txBox="1">
            <a:spLocks noChangeArrowheads="1"/>
          </p:cNvSpPr>
          <p:nvPr/>
        </p:nvSpPr>
        <p:spPr bwMode="auto">
          <a:xfrm>
            <a:off x="685800" y="3810000"/>
            <a:ext cx="78486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If variables are not correlated, there would be no point in doing PCA.</a:t>
            </a:r>
          </a:p>
          <a:p>
            <a:pPr>
              <a:spcBef>
                <a:spcPct val="50000"/>
              </a:spcBef>
            </a:pPr>
            <a:r>
              <a:rPr lang="en-US" altLang="en-US">
                <a:solidFill>
                  <a:srgbClr val="000099"/>
                </a:solidFill>
              </a:rPr>
              <a:t>The correlation matrix is symmetric, so we only need to inspect either the upper or lower triangular matrix.</a:t>
            </a:r>
          </a:p>
        </p:txBody>
      </p:sp>
    </p:spTree>
    <p:extLst>
      <p:ext uri="{BB962C8B-B14F-4D97-AF65-F5344CB8AC3E}">
        <p14:creationId xmlns:p14="http://schemas.microsoft.com/office/powerpoint/2010/main" val="222436891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41987"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A3EB08D8-BCDF-4826-9518-17982054E512}" type="slidenum">
              <a:rPr lang="en-US" altLang="en-US" sz="1400">
                <a:solidFill>
                  <a:srgbClr val="000066"/>
                </a:solidFill>
              </a:rPr>
              <a:pPr/>
              <a:t>15</a:t>
            </a:fld>
            <a:endParaRPr lang="en-US" altLang="en-US" sz="1400">
              <a:solidFill>
                <a:srgbClr val="000066"/>
              </a:solidFill>
            </a:endParaRPr>
          </a:p>
        </p:txBody>
      </p:sp>
      <p:sp>
        <p:nvSpPr>
          <p:cNvPr id="41988" name="Text Box 3"/>
          <p:cNvSpPr txBox="1">
            <a:spLocks noChangeArrowheads="1"/>
          </p:cNvSpPr>
          <p:nvPr/>
        </p:nvSpPr>
        <p:spPr bwMode="auto">
          <a:xfrm>
            <a:off x="0" y="1052736"/>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rgbClr val="000099"/>
                </a:solidFill>
                <a:latin typeface="Courier New" panose="02070309020205020404" pitchFamily="49" charset="0"/>
                <a:cs typeface="Courier New" panose="02070309020205020404" pitchFamily="49" charset="0"/>
              </a:rPr>
              <a:t>&gt; summary(</a:t>
            </a:r>
            <a:r>
              <a:rPr lang="en-US" altLang="en-US" sz="1600" dirty="0" err="1">
                <a:solidFill>
                  <a:srgbClr val="000099"/>
                </a:solidFill>
                <a:latin typeface="Courier New" panose="02070309020205020404" pitchFamily="49" charset="0"/>
                <a:cs typeface="Courier New" panose="02070309020205020404" pitchFamily="49" charset="0"/>
              </a:rPr>
              <a:t>objPCA</a:t>
            </a:r>
            <a:r>
              <a:rPr lang="en-US" altLang="en-US" sz="1600" dirty="0">
                <a:solidFill>
                  <a:srgbClr val="000099"/>
                </a:solidFill>
                <a:latin typeface="Courier New" panose="02070309020205020404" pitchFamily="49" charset="0"/>
                <a:cs typeface="Courier New" panose="02070309020205020404" pitchFamily="49" charset="0"/>
              </a:rPr>
              <a:t>)</a:t>
            </a:r>
          </a:p>
          <a:p>
            <a:r>
              <a:rPr lang="en-US" altLang="en-US" sz="1600" dirty="0">
                <a:solidFill>
                  <a:srgbClr val="000099"/>
                </a:solidFill>
                <a:latin typeface="Courier New" panose="02070309020205020404" pitchFamily="49" charset="0"/>
                <a:cs typeface="Courier New" panose="02070309020205020404" pitchFamily="49" charset="0"/>
              </a:rPr>
              <a:t>Importance of components:</a:t>
            </a:r>
          </a:p>
          <a:p>
            <a:r>
              <a:rPr lang="en-US" altLang="en-US" sz="1600" dirty="0">
                <a:solidFill>
                  <a:srgbClr val="000099"/>
                </a:solidFill>
                <a:latin typeface="Courier New" panose="02070309020205020404" pitchFamily="49" charset="0"/>
                <a:cs typeface="Courier New" panose="02070309020205020404" pitchFamily="49" charset="0"/>
              </a:rPr>
              <a:t>                         PC1   PC2   PC3    PC4    PC5    PC6    PC7</a:t>
            </a:r>
          </a:p>
          <a:p>
            <a:r>
              <a:rPr lang="en-US" altLang="en-US" sz="1600" dirty="0">
                <a:solidFill>
                  <a:srgbClr val="000099"/>
                </a:solidFill>
                <a:latin typeface="Courier New" panose="02070309020205020404" pitchFamily="49" charset="0"/>
                <a:cs typeface="Courier New" panose="02070309020205020404" pitchFamily="49" charset="0"/>
              </a:rPr>
              <a:t>Standard deviation     2.029 1.113 0.852 0.5625 0.5079 0.4712 0.3522</a:t>
            </a:r>
          </a:p>
          <a:p>
            <a:r>
              <a:rPr lang="en-US" altLang="en-US" sz="1600" dirty="0">
                <a:solidFill>
                  <a:srgbClr val="000099"/>
                </a:solidFill>
                <a:latin typeface="Courier New" panose="02070309020205020404" pitchFamily="49" charset="0"/>
                <a:cs typeface="Courier New" panose="02070309020205020404" pitchFamily="49" charset="0"/>
              </a:rPr>
              <a:t>Proportion of Variance 0.588 0.177 0.104 0.0452 0.0369 0.0317 0.0177</a:t>
            </a:r>
          </a:p>
          <a:p>
            <a:r>
              <a:rPr lang="en-US" altLang="en-US" sz="1600" dirty="0">
                <a:solidFill>
                  <a:srgbClr val="000099"/>
                </a:solidFill>
                <a:latin typeface="Courier New" panose="02070309020205020404" pitchFamily="49" charset="0"/>
                <a:cs typeface="Courier New" panose="02070309020205020404" pitchFamily="49" charset="0"/>
              </a:rPr>
              <a:t>Cumulative Proportion  0.588 0.765 0.869 0.9137 0.9506 0.9823 </a:t>
            </a:r>
            <a:r>
              <a:rPr lang="en-US" altLang="en-US" sz="1600" dirty="0" smtClean="0">
                <a:solidFill>
                  <a:srgbClr val="000099"/>
                </a:solidFill>
                <a:latin typeface="Courier New" panose="02070309020205020404" pitchFamily="49" charset="0"/>
                <a:cs typeface="Courier New" panose="02070309020205020404" pitchFamily="49" charset="0"/>
              </a:rPr>
              <a:t>1.0000</a:t>
            </a:r>
            <a:endParaRPr lang="en-US" altLang="en-US" dirty="0">
              <a:solidFill>
                <a:srgbClr val="000099"/>
              </a:solidFill>
            </a:endParaRPr>
          </a:p>
        </p:txBody>
      </p:sp>
      <p:sp>
        <p:nvSpPr>
          <p:cNvPr id="41989" name="Rectangle 4"/>
          <p:cNvSpPr>
            <a:spLocks noGrp="1" noChangeArrowheads="1"/>
          </p:cNvSpPr>
          <p:nvPr>
            <p:ph type="title"/>
          </p:nvPr>
        </p:nvSpPr>
        <p:spPr/>
        <p:txBody>
          <a:bodyPr/>
          <a:lstStyle/>
          <a:p>
            <a:r>
              <a:rPr lang="en-US" altLang="en-US" smtClean="0"/>
              <a:t>Eigenvalues </a:t>
            </a:r>
          </a:p>
        </p:txBody>
      </p:sp>
      <p:pic>
        <p:nvPicPr>
          <p:cNvPr id="4" name="Picture 3"/>
          <p:cNvPicPr>
            <a:picLocks noChangeAspect="1"/>
          </p:cNvPicPr>
          <p:nvPr/>
        </p:nvPicPr>
        <p:blipFill>
          <a:blip r:embed="rId3"/>
          <a:stretch>
            <a:fillRect/>
          </a:stretch>
        </p:blipFill>
        <p:spPr>
          <a:xfrm>
            <a:off x="156673" y="2532817"/>
            <a:ext cx="8987328" cy="3992527"/>
          </a:xfrm>
          <a:prstGeom prst="rect">
            <a:avLst/>
          </a:prstGeom>
        </p:spPr>
      </p:pic>
      <p:sp>
        <p:nvSpPr>
          <p:cNvPr id="5" name="TextBox 4"/>
          <p:cNvSpPr txBox="1"/>
          <p:nvPr/>
        </p:nvSpPr>
        <p:spPr>
          <a:xfrm>
            <a:off x="2771800" y="3789040"/>
            <a:ext cx="6048672" cy="461665"/>
          </a:xfrm>
          <a:prstGeom prst="rect">
            <a:avLst/>
          </a:prstGeom>
          <a:noFill/>
        </p:spPr>
        <p:txBody>
          <a:bodyPr wrap="square" rtlCol="0">
            <a:spAutoFit/>
          </a:bodyPr>
          <a:lstStyle/>
          <a:p>
            <a:r>
              <a:rPr lang="en-CA" dirty="0" err="1">
                <a:latin typeface="Courier New" panose="02070309020205020404" pitchFamily="49" charset="0"/>
                <a:cs typeface="Courier New" panose="02070309020205020404" pitchFamily="49" charset="0"/>
              </a:rPr>
              <a:t>screeplot</a:t>
            </a:r>
            <a:r>
              <a:rPr lang="en-CA" dirty="0">
                <a:latin typeface="Courier New" panose="02070309020205020404" pitchFamily="49" charset="0"/>
                <a:cs typeface="Courier New" panose="02070309020205020404" pitchFamily="49" charset="0"/>
              </a:rPr>
              <a:t>(</a:t>
            </a:r>
            <a:r>
              <a:rPr lang="en-CA" dirty="0" err="1">
                <a:latin typeface="Courier New" panose="02070309020205020404" pitchFamily="49" charset="0"/>
                <a:cs typeface="Courier New" panose="02070309020205020404" pitchFamily="49" charset="0"/>
              </a:rPr>
              <a:t>objPCA,type</a:t>
            </a:r>
            <a:r>
              <a:rPr lang="en-CA" dirty="0">
                <a:latin typeface="Courier New" panose="02070309020205020404" pitchFamily="49" charset="0"/>
                <a:cs typeface="Courier New" panose="02070309020205020404" pitchFamily="49" charset="0"/>
              </a:rPr>
              <a:t> = "lines")</a:t>
            </a:r>
          </a:p>
        </p:txBody>
      </p:sp>
    </p:spTree>
    <p:extLst>
      <p:ext uri="{BB962C8B-B14F-4D97-AF65-F5344CB8AC3E}">
        <p14:creationId xmlns:p14="http://schemas.microsoft.com/office/powerpoint/2010/main" val="12663670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43011"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BB87A4C9-C55A-48BC-8E62-FEF40D5466DC}" type="slidenum">
              <a:rPr lang="en-US" altLang="en-US" sz="1400">
                <a:solidFill>
                  <a:srgbClr val="000066"/>
                </a:solidFill>
              </a:rPr>
              <a:pPr/>
              <a:t>16</a:t>
            </a:fld>
            <a:endParaRPr lang="en-US" altLang="en-US" sz="1400">
              <a:solidFill>
                <a:srgbClr val="000066"/>
              </a:solidFill>
            </a:endParaRPr>
          </a:p>
        </p:txBody>
      </p:sp>
      <p:sp>
        <p:nvSpPr>
          <p:cNvPr id="43012" name="Rectangle 2"/>
          <p:cNvSpPr>
            <a:spLocks noGrp="1" noChangeArrowheads="1"/>
          </p:cNvSpPr>
          <p:nvPr>
            <p:ph type="title"/>
          </p:nvPr>
        </p:nvSpPr>
        <p:spPr/>
        <p:txBody>
          <a:bodyPr/>
          <a:lstStyle/>
          <a:p>
            <a:r>
              <a:rPr lang="en-US" altLang="en-US" smtClean="0">
                <a:solidFill>
                  <a:srgbClr val="000099"/>
                </a:solidFill>
              </a:rPr>
              <a:t>Eigenvectors</a:t>
            </a:r>
          </a:p>
        </p:txBody>
      </p:sp>
      <p:sp>
        <p:nvSpPr>
          <p:cNvPr id="43013" name="Text Box 3"/>
          <p:cNvSpPr txBox="1">
            <a:spLocks noChangeArrowheads="1"/>
          </p:cNvSpPr>
          <p:nvPr/>
        </p:nvSpPr>
        <p:spPr bwMode="auto">
          <a:xfrm>
            <a:off x="0" y="1143000"/>
            <a:ext cx="9144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rgbClr val="000099"/>
                </a:solidFill>
                <a:latin typeface="Courier New" panose="02070309020205020404" pitchFamily="49" charset="0"/>
              </a:rPr>
              <a:t> </a:t>
            </a:r>
            <a:r>
              <a:rPr lang="en-US" altLang="en-US" sz="1600" dirty="0" smtClean="0">
                <a:solidFill>
                  <a:srgbClr val="000099"/>
                </a:solidFill>
                <a:latin typeface="Courier New" panose="02070309020205020404" pitchFamily="49" charset="0"/>
              </a:rPr>
              <a:t>          PC1      </a:t>
            </a:r>
            <a:r>
              <a:rPr lang="en-US" altLang="en-US" sz="1600" dirty="0">
                <a:solidFill>
                  <a:srgbClr val="000099"/>
                </a:solidFill>
                <a:latin typeface="Courier New" panose="02070309020205020404" pitchFamily="49" charset="0"/>
              </a:rPr>
              <a:t>PC2      PC3      PC4      PC5      PC6       PC7</a:t>
            </a:r>
          </a:p>
          <a:p>
            <a:r>
              <a:rPr lang="en-US" altLang="en-US" sz="1600" dirty="0">
                <a:solidFill>
                  <a:srgbClr val="000099"/>
                </a:solidFill>
                <a:latin typeface="Courier New" panose="02070309020205020404" pitchFamily="49" charset="0"/>
              </a:rPr>
              <a:t>MURDER -0.3003 -0.62918  0.17824 -0.23216  0.53810  0.25912  0.267589</a:t>
            </a:r>
          </a:p>
          <a:p>
            <a:r>
              <a:rPr lang="en-US" altLang="en-US" sz="1600" dirty="0">
                <a:solidFill>
                  <a:srgbClr val="000099"/>
                </a:solidFill>
                <a:latin typeface="Courier New" panose="02070309020205020404" pitchFamily="49" charset="0"/>
              </a:rPr>
              <a:t>RAPE   -0.4318 -0.16944 -0.24421  0.06219  0.18848 -0.77327 -0.296490</a:t>
            </a:r>
          </a:p>
          <a:p>
            <a:r>
              <a:rPr lang="en-US" altLang="en-US" sz="1600" dirty="0">
                <a:solidFill>
                  <a:srgbClr val="000099"/>
                </a:solidFill>
                <a:latin typeface="Courier New" panose="02070309020205020404" pitchFamily="49" charset="0"/>
              </a:rPr>
              <a:t>ROBBE  -0.3969  0.04224  0.49588 -0.55793 -0.52002 -0.11439 -0.003902</a:t>
            </a:r>
          </a:p>
          <a:p>
            <a:r>
              <a:rPr lang="en-US" altLang="en-US" sz="1600" dirty="0">
                <a:solidFill>
                  <a:srgbClr val="000099"/>
                </a:solidFill>
                <a:latin typeface="Courier New" panose="02070309020205020404" pitchFamily="49" charset="0"/>
              </a:rPr>
              <a:t>ASSAU  -0.3966 -0.34353 -0.06953  0.62984 -0.50660  0.17235  0.191751</a:t>
            </a:r>
          </a:p>
          <a:p>
            <a:r>
              <a:rPr lang="en-US" altLang="en-US" sz="1600" dirty="0">
                <a:solidFill>
                  <a:srgbClr val="000099"/>
                </a:solidFill>
                <a:latin typeface="Courier New" panose="02070309020205020404" pitchFamily="49" charset="0"/>
              </a:rPr>
              <a:t>BURGLA -0.4402  0.20334 -0.20990 -0.05757  0.10101  0.53599 -0.648117</a:t>
            </a:r>
          </a:p>
          <a:p>
            <a:r>
              <a:rPr lang="en-US" altLang="en-US" sz="1600" dirty="0">
                <a:solidFill>
                  <a:srgbClr val="000099"/>
                </a:solidFill>
                <a:latin typeface="Courier New" panose="02070309020205020404" pitchFamily="49" charset="0"/>
              </a:rPr>
              <a:t>LARCEN -0.3574  0.40233 -0.53922 -0.23491  0.03008  0.03941  0.601688</a:t>
            </a:r>
          </a:p>
          <a:p>
            <a:r>
              <a:rPr lang="en-US" altLang="en-US" sz="1600" dirty="0">
                <a:solidFill>
                  <a:srgbClr val="000099"/>
                </a:solidFill>
                <a:latin typeface="Courier New" panose="02070309020205020404" pitchFamily="49" charset="0"/>
              </a:rPr>
              <a:t>AUTO   -0.2952  0.50241  0.56837  0.41922  0.36980 -0.05729  0.147044</a:t>
            </a:r>
          </a:p>
        </p:txBody>
      </p:sp>
      <p:sp>
        <p:nvSpPr>
          <p:cNvPr id="43014" name="Rectangle 5"/>
          <p:cNvSpPr>
            <a:spLocks noGrp="1" noChangeArrowheads="1"/>
          </p:cNvSpPr>
          <p:nvPr>
            <p:ph type="body" idx="1"/>
          </p:nvPr>
        </p:nvSpPr>
        <p:spPr>
          <a:xfrm>
            <a:off x="533400" y="3581400"/>
            <a:ext cx="8153400" cy="2362200"/>
          </a:xfrm>
        </p:spPr>
        <p:txBody>
          <a:bodyPr/>
          <a:lstStyle/>
          <a:p>
            <a:r>
              <a:rPr lang="en-US" altLang="en-US" sz="2400" dirty="0" smtClean="0">
                <a:solidFill>
                  <a:srgbClr val="000099"/>
                </a:solidFill>
              </a:rPr>
              <a:t>Do these eigenvectors mean anything?</a:t>
            </a:r>
          </a:p>
          <a:p>
            <a:pPr lvl="1"/>
            <a:r>
              <a:rPr lang="en-US" altLang="en-US" sz="2000" dirty="0" smtClean="0">
                <a:solidFill>
                  <a:srgbClr val="000099"/>
                </a:solidFill>
              </a:rPr>
              <a:t>All crimes are negatively correlated with the first eigenvector, which is therefore interpreted as a measure of overall safety.</a:t>
            </a:r>
          </a:p>
          <a:p>
            <a:pPr lvl="1"/>
            <a:r>
              <a:rPr lang="en-US" altLang="en-US" sz="2000" dirty="0" smtClean="0">
                <a:solidFill>
                  <a:srgbClr val="000099"/>
                </a:solidFill>
              </a:rPr>
              <a:t>The 2nd eigenvector has positive loadings on AUTO, LARCENY and ROBBERY and negative loadings on MURDER, ASSAULT and RAPE. It is interpreted to measure the preponderance of property crime over violent crime…...</a:t>
            </a:r>
          </a:p>
        </p:txBody>
      </p:sp>
    </p:spTree>
    <p:extLst>
      <p:ext uri="{BB962C8B-B14F-4D97-AF65-F5344CB8AC3E}">
        <p14:creationId xmlns:p14="http://schemas.microsoft.com/office/powerpoint/2010/main" val="29177419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r>
              <a:rPr lang="en-US" altLang="en-US" smtClean="0"/>
              <a:t>PC Plot: Crime Data</a:t>
            </a:r>
          </a:p>
        </p:txBody>
      </p:sp>
      <p:graphicFrame>
        <p:nvGraphicFramePr>
          <p:cNvPr id="44037" name="Object 3"/>
          <p:cNvGraphicFramePr>
            <a:graphicFrameLocks noChangeAspect="1"/>
          </p:cNvGraphicFramePr>
          <p:nvPr>
            <p:extLst>
              <p:ext uri="{D42A27DB-BD31-4B8C-83A1-F6EECF244321}">
                <p14:modId xmlns:p14="http://schemas.microsoft.com/office/powerpoint/2010/main" val="3552814509"/>
              </p:ext>
            </p:extLst>
          </p:nvPr>
        </p:nvGraphicFramePr>
        <p:xfrm>
          <a:off x="685799" y="908720"/>
          <a:ext cx="7827351" cy="5919983"/>
        </p:xfrm>
        <a:graphic>
          <a:graphicData uri="http://schemas.openxmlformats.org/presentationml/2006/ole">
            <mc:AlternateContent xmlns:mc="http://schemas.openxmlformats.org/markup-compatibility/2006">
              <mc:Choice xmlns:v="urn:schemas-microsoft-com:vml" Requires="v">
                <p:oleObj spid="_x0000_s46083" name="Worksheet" r:id="rId3" imgW="6134100" imgH="4638862" progId="Excel.Sheet.8">
                  <p:embed/>
                </p:oleObj>
              </mc:Choice>
              <mc:Fallback>
                <p:oleObj name="Worksheet" r:id="rId3" imgW="6134100" imgH="4638862" progId="Excel.Sheet.8">
                  <p:embed/>
                  <p:pic>
                    <p:nvPicPr>
                      <p:cNvPr id="44037" name="Object 3"/>
                      <p:cNvPicPr>
                        <a:picLocks noChangeAspect="1" noChangeArrowheads="1"/>
                      </p:cNvPicPr>
                      <p:nvPr/>
                    </p:nvPicPr>
                    <p:blipFill>
                      <a:blip r:embed="rId4"/>
                      <a:srcRect/>
                      <a:stretch>
                        <a:fillRect/>
                      </a:stretch>
                    </p:blipFill>
                    <p:spPr bwMode="auto">
                      <a:xfrm>
                        <a:off x="685799" y="908720"/>
                        <a:ext cx="7827351" cy="5919983"/>
                      </a:xfrm>
                      <a:prstGeom prst="rect">
                        <a:avLst/>
                      </a:prstGeom>
                      <a:noFill/>
                      <a:ln>
                        <a:noFill/>
                      </a:ln>
                      <a:effectLst/>
                      <a:extLst/>
                    </p:spPr>
                  </p:pic>
                </p:oleObj>
              </mc:Fallback>
            </mc:AlternateContent>
          </a:graphicData>
        </a:graphic>
      </p:graphicFrame>
      <p:sp>
        <p:nvSpPr>
          <p:cNvPr id="44038" name="Text Box 4"/>
          <p:cNvSpPr txBox="1">
            <a:spLocks noChangeArrowheads="1"/>
          </p:cNvSpPr>
          <p:nvPr/>
        </p:nvSpPr>
        <p:spPr bwMode="auto">
          <a:xfrm>
            <a:off x="1763688" y="1917616"/>
            <a:ext cx="1440160" cy="646331"/>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t>North and South Dakota</a:t>
            </a:r>
          </a:p>
        </p:txBody>
      </p:sp>
      <p:sp>
        <p:nvSpPr>
          <p:cNvPr id="44039" name="Line 5"/>
          <p:cNvSpPr>
            <a:spLocks noChangeShapeType="1"/>
          </p:cNvSpPr>
          <p:nvPr/>
        </p:nvSpPr>
        <p:spPr bwMode="auto">
          <a:xfrm>
            <a:off x="2280320" y="2691408"/>
            <a:ext cx="76200" cy="45720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4040" name="Line 6"/>
          <p:cNvSpPr>
            <a:spLocks noChangeShapeType="1"/>
          </p:cNvSpPr>
          <p:nvPr/>
        </p:nvSpPr>
        <p:spPr bwMode="auto">
          <a:xfrm>
            <a:off x="2737520" y="2691408"/>
            <a:ext cx="76200" cy="83820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4041" name="Text Box 7"/>
          <p:cNvSpPr txBox="1">
            <a:spLocks noChangeArrowheads="1"/>
          </p:cNvSpPr>
          <p:nvPr/>
        </p:nvSpPr>
        <p:spPr bwMode="auto">
          <a:xfrm>
            <a:off x="6417531" y="1711326"/>
            <a:ext cx="1600200" cy="925512"/>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t>Nevada, New York, California</a:t>
            </a:r>
          </a:p>
        </p:txBody>
      </p:sp>
      <p:sp>
        <p:nvSpPr>
          <p:cNvPr id="44042" name="Line 8"/>
          <p:cNvSpPr>
            <a:spLocks noChangeShapeType="1"/>
          </p:cNvSpPr>
          <p:nvPr/>
        </p:nvSpPr>
        <p:spPr bwMode="auto">
          <a:xfrm flipH="1">
            <a:off x="6531831" y="2669873"/>
            <a:ext cx="685800" cy="45720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4043" name="Line 9"/>
          <p:cNvSpPr>
            <a:spLocks noChangeShapeType="1"/>
          </p:cNvSpPr>
          <p:nvPr/>
        </p:nvSpPr>
        <p:spPr bwMode="auto">
          <a:xfrm flipH="1">
            <a:off x="6912831" y="2669873"/>
            <a:ext cx="304800" cy="60960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4044" name="Line 10"/>
          <p:cNvSpPr>
            <a:spLocks noChangeShapeType="1"/>
          </p:cNvSpPr>
          <p:nvPr/>
        </p:nvSpPr>
        <p:spPr bwMode="auto">
          <a:xfrm>
            <a:off x="7241247" y="2669872"/>
            <a:ext cx="154915" cy="859735"/>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4045" name="Text Box 11"/>
          <p:cNvSpPr txBox="1">
            <a:spLocks noChangeArrowheads="1"/>
          </p:cNvSpPr>
          <p:nvPr/>
        </p:nvSpPr>
        <p:spPr bwMode="auto">
          <a:xfrm>
            <a:off x="5795963" y="4414838"/>
            <a:ext cx="1600200" cy="120015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t>Mississippi, Alabama, Louisiana, South Carolina</a:t>
            </a:r>
          </a:p>
        </p:txBody>
      </p:sp>
      <p:sp>
        <p:nvSpPr>
          <p:cNvPr id="44046" name="Text Box 13"/>
          <p:cNvSpPr txBox="1">
            <a:spLocks noChangeArrowheads="1"/>
          </p:cNvSpPr>
          <p:nvPr/>
        </p:nvSpPr>
        <p:spPr bwMode="auto">
          <a:xfrm>
            <a:off x="4516707" y="1052736"/>
            <a:ext cx="1207421" cy="376237"/>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t>Maryland</a:t>
            </a:r>
          </a:p>
        </p:txBody>
      </p:sp>
    </p:spTree>
    <p:extLst>
      <p:ext uri="{BB962C8B-B14F-4D97-AF65-F5344CB8AC3E}">
        <p14:creationId xmlns:p14="http://schemas.microsoft.com/office/powerpoint/2010/main" val="338273745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4099"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42A4B3F6-83F8-4C49-9F21-55C7B51ADC8E}" type="slidenum">
              <a:rPr lang="en-US" altLang="en-US" sz="1400">
                <a:solidFill>
                  <a:srgbClr val="000066"/>
                </a:solidFill>
              </a:rPr>
              <a:pPr/>
              <a:t>18</a:t>
            </a:fld>
            <a:endParaRPr lang="en-US" altLang="en-US" sz="1400">
              <a:solidFill>
                <a:srgbClr val="000066"/>
              </a:solidFill>
            </a:endParaRPr>
          </a:p>
        </p:txBody>
      </p:sp>
      <p:sp>
        <p:nvSpPr>
          <p:cNvPr id="4100" name="Rectangle 2"/>
          <p:cNvSpPr>
            <a:spLocks noGrp="1" noChangeArrowheads="1"/>
          </p:cNvSpPr>
          <p:nvPr>
            <p:ph type="title"/>
          </p:nvPr>
        </p:nvSpPr>
        <p:spPr/>
        <p:txBody>
          <a:bodyPr/>
          <a:lstStyle/>
          <a:p>
            <a:r>
              <a:rPr lang="en-US" altLang="en-US" dirty="0" smtClean="0"/>
              <a:t>Multivariate statistics</a:t>
            </a:r>
          </a:p>
        </p:txBody>
      </p:sp>
      <p:sp>
        <p:nvSpPr>
          <p:cNvPr id="4101" name="Rectangle 3"/>
          <p:cNvSpPr>
            <a:spLocks noGrp="1" noChangeArrowheads="1"/>
          </p:cNvSpPr>
          <p:nvPr>
            <p:ph type="body" idx="1"/>
          </p:nvPr>
        </p:nvSpPr>
        <p:spPr>
          <a:noFill/>
        </p:spPr>
        <p:txBody>
          <a:bodyPr/>
          <a:lstStyle/>
          <a:p>
            <a:r>
              <a:rPr lang="en-US" altLang="en-US" sz="3600" dirty="0" smtClean="0">
                <a:solidFill>
                  <a:schemeClr val="tx1"/>
                </a:solidFill>
              </a:rPr>
              <a:t>PCA: principal component analysis</a:t>
            </a:r>
          </a:p>
          <a:p>
            <a:r>
              <a:rPr lang="en-US" altLang="en-US" sz="3600" smtClean="0">
                <a:solidFill>
                  <a:srgbClr val="FF0000"/>
                </a:solidFill>
              </a:rPr>
              <a:t>Canonical </a:t>
            </a:r>
            <a:r>
              <a:rPr lang="en-US" altLang="en-US" sz="3600" dirty="0" smtClean="0">
                <a:solidFill>
                  <a:srgbClr val="FF0000"/>
                </a:solidFill>
              </a:rPr>
              <a:t>correlation</a:t>
            </a:r>
          </a:p>
          <a:p>
            <a:r>
              <a:rPr lang="en-US" altLang="en-US" sz="3600" smtClean="0"/>
              <a:t>Cluster analysis</a:t>
            </a:r>
          </a:p>
          <a:p>
            <a:r>
              <a:rPr lang="en-US" altLang="en-US" sz="3600" smtClean="0"/>
              <a:t>......</a:t>
            </a:r>
            <a:endParaRPr lang="en-US" altLang="en-US" sz="3600" dirty="0" smtClean="0"/>
          </a:p>
        </p:txBody>
      </p:sp>
    </p:spTree>
    <p:extLst>
      <p:ext uri="{BB962C8B-B14F-4D97-AF65-F5344CB8AC3E}">
        <p14:creationId xmlns:p14="http://schemas.microsoft.com/office/powerpoint/2010/main" val="387812522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5"/>
          <p:cNvSpPr>
            <a:spLocks noGrp="1"/>
          </p:cNvSpPr>
          <p:nvPr>
            <p:ph type="dt" sz="half" idx="10"/>
          </p:nvPr>
        </p:nvSpPr>
        <p:spPr/>
        <p:txBody>
          <a:bodyPr/>
          <a:lstStyle/>
          <a:p>
            <a:r>
              <a:rPr lang="en-US" altLang="en-US"/>
              <a:t>Xuhua Xia</a:t>
            </a:r>
          </a:p>
        </p:txBody>
      </p:sp>
      <p:sp>
        <p:nvSpPr>
          <p:cNvPr id="10" name="Slide Number Placeholder 6"/>
          <p:cNvSpPr>
            <a:spLocks noGrp="1"/>
          </p:cNvSpPr>
          <p:nvPr>
            <p:ph type="sldNum" sz="quarter" idx="11"/>
          </p:nvPr>
        </p:nvSpPr>
        <p:spPr/>
        <p:txBody>
          <a:bodyPr/>
          <a:lstStyle/>
          <a:p>
            <a:r>
              <a:rPr lang="en-US" altLang="en-US"/>
              <a:t>Slide </a:t>
            </a:r>
            <a:fld id="{9C5655E1-8555-4834-B159-59766FB3E183}" type="slidenum">
              <a:rPr lang="en-US" altLang="en-US"/>
              <a:pPr/>
              <a:t>19</a:t>
            </a:fld>
            <a:endParaRPr lang="en-US" altLang="en-US"/>
          </a:p>
        </p:txBody>
      </p:sp>
      <p:sp>
        <p:nvSpPr>
          <p:cNvPr id="39938" name="Rectangle 2"/>
          <p:cNvSpPr>
            <a:spLocks noGrp="1" noChangeArrowheads="1"/>
          </p:cNvSpPr>
          <p:nvPr>
            <p:ph type="title"/>
          </p:nvPr>
        </p:nvSpPr>
        <p:spPr/>
        <p:txBody>
          <a:bodyPr/>
          <a:lstStyle/>
          <a:p>
            <a:r>
              <a:rPr lang="en-US" altLang="en-US"/>
              <a:t>Correlation</a:t>
            </a:r>
          </a:p>
        </p:txBody>
      </p:sp>
      <p:sp>
        <p:nvSpPr>
          <p:cNvPr id="39939" name="Rectangle 3"/>
          <p:cNvSpPr>
            <a:spLocks noGrp="1" noChangeArrowheads="1"/>
          </p:cNvSpPr>
          <p:nvPr>
            <p:ph type="body" sz="half" idx="1"/>
          </p:nvPr>
        </p:nvSpPr>
        <p:spPr>
          <a:xfrm>
            <a:off x="533400" y="990600"/>
            <a:ext cx="4543425" cy="5105400"/>
          </a:xfrm>
        </p:spPr>
        <p:txBody>
          <a:bodyPr/>
          <a:lstStyle/>
          <a:p>
            <a:r>
              <a:rPr lang="en-US" altLang="en-US" sz="2400"/>
              <a:t>Simple correlation</a:t>
            </a:r>
          </a:p>
          <a:p>
            <a:pPr lvl="1"/>
            <a:r>
              <a:rPr lang="en-US" altLang="en-US"/>
              <a:t>between two variables</a:t>
            </a:r>
          </a:p>
          <a:p>
            <a:r>
              <a:rPr lang="en-US" altLang="en-US" sz="2400"/>
              <a:t>Multiple and Partial correlations</a:t>
            </a:r>
          </a:p>
          <a:p>
            <a:pPr lvl="1"/>
            <a:r>
              <a:rPr lang="en-US" altLang="en-US"/>
              <a:t>between one variable and a set of other variables</a:t>
            </a:r>
          </a:p>
          <a:p>
            <a:r>
              <a:rPr lang="en-US" altLang="en-US" sz="2400"/>
              <a:t>Canonical Correlation</a:t>
            </a:r>
          </a:p>
          <a:p>
            <a:pPr lvl="1"/>
            <a:r>
              <a:rPr lang="en-US" altLang="en-US"/>
              <a:t>between two sets of variables each containing more than one variable.</a:t>
            </a:r>
          </a:p>
          <a:p>
            <a:r>
              <a:rPr lang="en-US" altLang="en-US" sz="2400"/>
              <a:t>Simple and multiple correlations are special cases of canonical correlation.</a:t>
            </a:r>
          </a:p>
        </p:txBody>
      </p:sp>
      <p:graphicFrame>
        <p:nvGraphicFramePr>
          <p:cNvPr id="39942" name="Object 6"/>
          <p:cNvGraphicFramePr>
            <a:graphicFrameLocks noGrp="1" noChangeAspect="1"/>
          </p:cNvGraphicFramePr>
          <p:nvPr>
            <p:ph sz="quarter" idx="3"/>
          </p:nvPr>
        </p:nvGraphicFramePr>
        <p:xfrm>
          <a:off x="5364163" y="1052513"/>
          <a:ext cx="2663825" cy="752475"/>
        </p:xfrm>
        <a:graphic>
          <a:graphicData uri="http://schemas.openxmlformats.org/presentationml/2006/ole">
            <mc:AlternateContent xmlns:mc="http://schemas.openxmlformats.org/markup-compatibility/2006">
              <mc:Choice xmlns:v="urn:schemas-microsoft-com:vml" Requires="v">
                <p:oleObj spid="_x0000_s40001" name="Equation" r:id="rId3" imgW="1752480" imgH="495000" progId="Equation.DSMT4">
                  <p:embed/>
                </p:oleObj>
              </mc:Choice>
              <mc:Fallback>
                <p:oleObj name="Equation" r:id="rId3" imgW="1752480" imgH="4950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1052513"/>
                        <a:ext cx="2663825" cy="75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66" name="Object 30"/>
          <p:cNvGraphicFramePr>
            <a:graphicFrameLocks noGrp="1" noChangeAspect="1"/>
          </p:cNvGraphicFramePr>
          <p:nvPr>
            <p:ph sz="quarter" idx="2"/>
            <p:extLst>
              <p:ext uri="{D42A27DB-BD31-4B8C-83A1-F6EECF244321}">
                <p14:modId xmlns:p14="http://schemas.microsoft.com/office/powerpoint/2010/main" val="1574428164"/>
              </p:ext>
            </p:extLst>
          </p:nvPr>
        </p:nvGraphicFramePr>
        <p:xfrm>
          <a:off x="5435600" y="2836863"/>
          <a:ext cx="2952751" cy="974559"/>
        </p:xfrm>
        <a:graphic>
          <a:graphicData uri="http://schemas.openxmlformats.org/presentationml/2006/ole">
            <mc:AlternateContent xmlns:mc="http://schemas.openxmlformats.org/markup-compatibility/2006">
              <mc:Choice xmlns:v="urn:schemas-microsoft-com:vml" Requires="v">
                <p:oleObj spid="_x0000_s40002" name="Equation" r:id="rId5" imgW="1346040" imgH="444240" progId="Equation.DSMT4">
                  <p:embed/>
                </p:oleObj>
              </mc:Choice>
              <mc:Fallback>
                <p:oleObj name="Equation" r:id="rId5" imgW="1346040" imgH="444240" progId="Equation.DSMT4">
                  <p:embed/>
                  <p:pic>
                    <p:nvPicPr>
                      <p:cNvPr id="0" name="Object 30"/>
                      <p:cNvPicPr>
                        <a:picLocks noChangeAspect="1" noChangeArrowheads="1"/>
                      </p:cNvPicPr>
                      <p:nvPr/>
                    </p:nvPicPr>
                    <p:blipFill>
                      <a:blip r:embed="rId6"/>
                      <a:srcRect/>
                      <a:stretch>
                        <a:fillRect/>
                      </a:stretch>
                    </p:blipFill>
                    <p:spPr bwMode="auto">
                      <a:xfrm>
                        <a:off x="5435600" y="2836863"/>
                        <a:ext cx="2952751" cy="974559"/>
                      </a:xfrm>
                      <a:prstGeom prst="rect">
                        <a:avLst/>
                      </a:prstGeom>
                      <a:noFill/>
                      <a:ln>
                        <a:noFill/>
                      </a:ln>
                      <a:effectLst/>
                      <a:extLst/>
                    </p:spPr>
                  </p:pic>
                </p:oleObj>
              </mc:Fallback>
            </mc:AlternateContent>
          </a:graphicData>
        </a:graphic>
      </p:graphicFrame>
      <p:graphicFrame>
        <p:nvGraphicFramePr>
          <p:cNvPr id="39968" name="Object 32"/>
          <p:cNvGraphicFramePr>
            <a:graphicFrameLocks noChangeAspect="1"/>
          </p:cNvGraphicFramePr>
          <p:nvPr/>
        </p:nvGraphicFramePr>
        <p:xfrm>
          <a:off x="5508625" y="4851400"/>
          <a:ext cx="2663825" cy="809625"/>
        </p:xfrm>
        <a:graphic>
          <a:graphicData uri="http://schemas.openxmlformats.org/presentationml/2006/ole">
            <mc:AlternateContent xmlns:mc="http://schemas.openxmlformats.org/markup-compatibility/2006">
              <mc:Choice xmlns:v="urn:schemas-microsoft-com:vml" Requires="v">
                <p:oleObj spid="_x0000_s40003" name="Equation" r:id="rId7" imgW="1625400" imgH="495000" progId="Equation.DSMT4">
                  <p:embed/>
                </p:oleObj>
              </mc:Choice>
              <mc:Fallback>
                <p:oleObj name="Equation" r:id="rId7" imgW="1625400" imgH="495000" progId="Equation.DSMT4">
                  <p:embed/>
                  <p:pic>
                    <p:nvPicPr>
                      <p:cNvPr id="0" name="Object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625" y="4851400"/>
                        <a:ext cx="2663825" cy="8096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69" name="Text Box 33"/>
          <p:cNvSpPr txBox="1">
            <a:spLocks noChangeArrowheads="1"/>
          </p:cNvSpPr>
          <p:nvPr/>
        </p:nvSpPr>
        <p:spPr bwMode="auto">
          <a:xfrm>
            <a:off x="5364163" y="4514850"/>
            <a:ext cx="2736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CA" altLang="en-US" sz="1600"/>
              <a:t>Multiple: x</a:t>
            </a:r>
            <a:r>
              <a:rPr lang="en-CA" altLang="en-US" sz="1600" baseline="-25000"/>
              <a:t>1</a:t>
            </a:r>
            <a:r>
              <a:rPr lang="en-CA" altLang="en-US" sz="1600"/>
              <a:t> on x</a:t>
            </a:r>
            <a:r>
              <a:rPr lang="en-CA" altLang="en-US" sz="1600" baseline="-25000"/>
              <a:t>2</a:t>
            </a:r>
            <a:r>
              <a:rPr lang="en-CA" altLang="en-US" sz="1600"/>
              <a:t> and x</a:t>
            </a:r>
            <a:r>
              <a:rPr lang="en-CA" altLang="en-US" sz="1600" baseline="-25000"/>
              <a:t>3</a:t>
            </a:r>
          </a:p>
        </p:txBody>
      </p:sp>
      <p:sp>
        <p:nvSpPr>
          <p:cNvPr id="39970" name="Text Box 34"/>
          <p:cNvSpPr txBox="1">
            <a:spLocks noChangeArrowheads="1"/>
          </p:cNvSpPr>
          <p:nvPr/>
        </p:nvSpPr>
        <p:spPr bwMode="auto">
          <a:xfrm>
            <a:off x="5364163" y="2333625"/>
            <a:ext cx="27368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CA" altLang="en-US" sz="1600"/>
              <a:t>Partial: between X and Y with Z being controlled for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4099"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42A4B3F6-83F8-4C49-9F21-55C7B51ADC8E}" type="slidenum">
              <a:rPr lang="en-US" altLang="en-US" sz="1400">
                <a:solidFill>
                  <a:srgbClr val="000066"/>
                </a:solidFill>
              </a:rPr>
              <a:pPr/>
              <a:t>2</a:t>
            </a:fld>
            <a:endParaRPr lang="en-US" altLang="en-US" sz="1400">
              <a:solidFill>
                <a:srgbClr val="000066"/>
              </a:solidFill>
            </a:endParaRPr>
          </a:p>
        </p:txBody>
      </p:sp>
      <p:sp>
        <p:nvSpPr>
          <p:cNvPr id="4100" name="Rectangle 2"/>
          <p:cNvSpPr>
            <a:spLocks noGrp="1" noChangeArrowheads="1"/>
          </p:cNvSpPr>
          <p:nvPr>
            <p:ph type="title"/>
          </p:nvPr>
        </p:nvSpPr>
        <p:spPr/>
        <p:txBody>
          <a:bodyPr/>
          <a:lstStyle/>
          <a:p>
            <a:r>
              <a:rPr lang="en-US" altLang="en-US" dirty="0" smtClean="0"/>
              <a:t>Multivariate statistics</a:t>
            </a:r>
          </a:p>
        </p:txBody>
      </p:sp>
      <p:sp>
        <p:nvSpPr>
          <p:cNvPr id="4101" name="Rectangle 3"/>
          <p:cNvSpPr>
            <a:spLocks noGrp="1" noChangeArrowheads="1"/>
          </p:cNvSpPr>
          <p:nvPr>
            <p:ph type="body" idx="1"/>
          </p:nvPr>
        </p:nvSpPr>
        <p:spPr>
          <a:noFill/>
        </p:spPr>
        <p:txBody>
          <a:bodyPr/>
          <a:lstStyle/>
          <a:p>
            <a:r>
              <a:rPr lang="en-US" altLang="en-US" sz="3600" dirty="0" smtClean="0">
                <a:solidFill>
                  <a:srgbClr val="FF0000"/>
                </a:solidFill>
              </a:rPr>
              <a:t>PCA: principal component analysis</a:t>
            </a:r>
          </a:p>
          <a:p>
            <a:r>
              <a:rPr lang="en-US" altLang="en-US" sz="3600" smtClean="0"/>
              <a:t>Canonical </a:t>
            </a:r>
            <a:r>
              <a:rPr lang="en-US" altLang="en-US" sz="3600" dirty="0" smtClean="0"/>
              <a:t>correlation</a:t>
            </a:r>
          </a:p>
          <a:p>
            <a:r>
              <a:rPr lang="en-US" altLang="en-US" sz="3600" smtClean="0"/>
              <a:t>Cluster analysis</a:t>
            </a:r>
          </a:p>
          <a:p>
            <a:r>
              <a:rPr lang="en-US" altLang="en-US" sz="3600" smtClean="0"/>
              <a:t>......</a:t>
            </a:r>
            <a:endParaRPr lang="en-US" altLang="en-US" sz="3600" dirty="0" smtClean="0"/>
          </a:p>
        </p:txBody>
      </p:sp>
    </p:spTree>
    <p:extLst>
      <p:ext uri="{BB962C8B-B14F-4D97-AF65-F5344CB8AC3E}">
        <p14:creationId xmlns:p14="http://schemas.microsoft.com/office/powerpoint/2010/main" val="6778576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altLang="en-US"/>
              <a:t>Xuhua Xia</a:t>
            </a:r>
          </a:p>
        </p:txBody>
      </p:sp>
      <p:sp>
        <p:nvSpPr>
          <p:cNvPr id="6" name="Slide Number Placeholder 3"/>
          <p:cNvSpPr>
            <a:spLocks noGrp="1"/>
          </p:cNvSpPr>
          <p:nvPr>
            <p:ph type="sldNum" sz="quarter" idx="11"/>
          </p:nvPr>
        </p:nvSpPr>
        <p:spPr/>
        <p:txBody>
          <a:bodyPr/>
          <a:lstStyle/>
          <a:p>
            <a:r>
              <a:rPr lang="en-US" altLang="en-US"/>
              <a:t>Slide </a:t>
            </a:r>
            <a:fld id="{BAD33037-CF72-4158-86AA-4CAF349A1949}" type="slidenum">
              <a:rPr lang="en-US" altLang="en-US"/>
              <a:pPr/>
              <a:t>20</a:t>
            </a:fld>
            <a:endParaRPr lang="en-US" altLang="en-US"/>
          </a:p>
        </p:txBody>
      </p:sp>
      <p:sp>
        <p:nvSpPr>
          <p:cNvPr id="75778" name="Rectangle 2"/>
          <p:cNvSpPr>
            <a:spLocks noGrp="1" noChangeArrowheads="1"/>
          </p:cNvSpPr>
          <p:nvPr>
            <p:ph type="title"/>
          </p:nvPr>
        </p:nvSpPr>
        <p:spPr/>
        <p:txBody>
          <a:bodyPr/>
          <a:lstStyle/>
          <a:p>
            <a:r>
              <a:rPr lang="en-CA" altLang="en-US"/>
              <a:t>Review of correlation</a:t>
            </a:r>
          </a:p>
        </p:txBody>
      </p:sp>
      <p:sp>
        <p:nvSpPr>
          <p:cNvPr id="75780" name="Rectangle 4"/>
          <p:cNvSpPr>
            <a:spLocks noChangeArrowheads="1"/>
          </p:cNvSpPr>
          <p:nvPr/>
        </p:nvSpPr>
        <p:spPr bwMode="auto">
          <a:xfrm>
            <a:off x="323528" y="1026110"/>
            <a:ext cx="2952750" cy="526297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CA" altLang="en-US" sz="1400" dirty="0"/>
              <a:t>X	Z	Y</a:t>
            </a:r>
          </a:p>
          <a:p>
            <a:r>
              <a:rPr lang="en-CA" altLang="en-US" sz="1400" dirty="0"/>
              <a:t>1	4	14.0000</a:t>
            </a:r>
          </a:p>
          <a:p>
            <a:r>
              <a:rPr lang="en-CA" altLang="en-US" sz="1400" dirty="0"/>
              <a:t>1	5	17.9087</a:t>
            </a:r>
          </a:p>
          <a:p>
            <a:r>
              <a:rPr lang="en-CA" altLang="en-US" sz="1400" dirty="0"/>
              <a:t>1	6	16.3255</a:t>
            </a:r>
          </a:p>
          <a:p>
            <a:r>
              <a:rPr lang="en-CA" altLang="en-US" sz="1400" dirty="0"/>
              <a:t>2	3	14.4441</a:t>
            </a:r>
          </a:p>
          <a:p>
            <a:r>
              <a:rPr lang="en-CA" altLang="en-US" sz="1400" dirty="0"/>
              <a:t>2	4	15.2952</a:t>
            </a:r>
          </a:p>
          <a:p>
            <a:r>
              <a:rPr lang="en-CA" altLang="en-US" sz="1400" dirty="0"/>
              <a:t>2	5	19.1587</a:t>
            </a:r>
          </a:p>
          <a:p>
            <a:r>
              <a:rPr lang="en-CA" altLang="en-US" sz="1400" dirty="0"/>
              <a:t>2	6	16.0299</a:t>
            </a:r>
          </a:p>
          <a:p>
            <a:r>
              <a:rPr lang="en-CA" altLang="en-US" sz="1400" dirty="0"/>
              <a:t>2	5	17.0000</a:t>
            </a:r>
          </a:p>
          <a:p>
            <a:r>
              <a:rPr lang="en-CA" altLang="en-US" sz="1400" dirty="0"/>
              <a:t>3	3	14.7556</a:t>
            </a:r>
          </a:p>
          <a:p>
            <a:r>
              <a:rPr lang="en-CA" altLang="en-US" sz="1400" dirty="0"/>
              <a:t>3	4	17.6823</a:t>
            </a:r>
          </a:p>
          <a:p>
            <a:r>
              <a:rPr lang="en-CA" altLang="en-US" sz="1400" dirty="0"/>
              <a:t>3	5	20.5301</a:t>
            </a:r>
          </a:p>
          <a:p>
            <a:r>
              <a:rPr lang="en-CA" altLang="en-US" sz="1400" dirty="0"/>
              <a:t>3	6	21.6408</a:t>
            </a:r>
          </a:p>
          <a:p>
            <a:r>
              <a:rPr lang="en-CA" altLang="en-US" sz="1400" dirty="0"/>
              <a:t>4	3	15.0903</a:t>
            </a:r>
          </a:p>
          <a:p>
            <a:r>
              <a:rPr lang="en-CA" altLang="en-US" sz="1400" dirty="0"/>
              <a:t>4	4	18.1603</a:t>
            </a:r>
          </a:p>
          <a:p>
            <a:r>
              <a:rPr lang="en-CA" altLang="en-US" sz="1400" dirty="0"/>
              <a:t>4	5	22.2471</a:t>
            </a:r>
          </a:p>
          <a:p>
            <a:r>
              <a:rPr lang="en-CA" altLang="en-US" sz="1400" dirty="0"/>
              <a:t>5	2	14.4450</a:t>
            </a:r>
          </a:p>
          <a:p>
            <a:r>
              <a:rPr lang="en-CA" altLang="en-US" sz="1400" dirty="0"/>
              <a:t>5	3	16.5554</a:t>
            </a:r>
          </a:p>
          <a:p>
            <a:r>
              <a:rPr lang="en-CA" altLang="en-US" sz="1400" dirty="0"/>
              <a:t>5	4	21.0047</a:t>
            </a:r>
          </a:p>
          <a:p>
            <a:r>
              <a:rPr lang="en-CA" altLang="en-US" sz="1400" dirty="0"/>
              <a:t>5	5	22.0000</a:t>
            </a:r>
          </a:p>
          <a:p>
            <a:r>
              <a:rPr lang="en-CA" altLang="en-US" sz="1400" dirty="0"/>
              <a:t>6	1	19.0000</a:t>
            </a:r>
          </a:p>
          <a:p>
            <a:r>
              <a:rPr lang="en-CA" altLang="en-US" sz="1400" dirty="0"/>
              <a:t>6	2	18.0000</a:t>
            </a:r>
          </a:p>
          <a:p>
            <a:r>
              <a:rPr lang="en-CA" altLang="en-US" sz="1400" dirty="0"/>
              <a:t>6	3	18.1863</a:t>
            </a:r>
          </a:p>
          <a:p>
            <a:r>
              <a:rPr lang="en-CA" altLang="en-US" sz="1400" dirty="0"/>
              <a:t>6	4	21.0000</a:t>
            </a:r>
          </a:p>
        </p:txBody>
      </p:sp>
      <p:sp>
        <p:nvSpPr>
          <p:cNvPr id="75781" name="Text Box 5"/>
          <p:cNvSpPr txBox="1">
            <a:spLocks noChangeArrowheads="1"/>
          </p:cNvSpPr>
          <p:nvPr/>
        </p:nvSpPr>
        <p:spPr bwMode="auto">
          <a:xfrm>
            <a:off x="3348038" y="1052513"/>
            <a:ext cx="5545137"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CA" altLang="en-US" sz="1600" dirty="0"/>
              <a:t>Compute Pearson correlation coefficients between X and Z, X and Y and Z and Y. </a:t>
            </a:r>
          </a:p>
          <a:p>
            <a:pPr>
              <a:spcBef>
                <a:spcPct val="50000"/>
              </a:spcBef>
            </a:pPr>
            <a:r>
              <a:rPr lang="en-CA" altLang="en-US" sz="1600" dirty="0"/>
              <a:t>Compute partial correlation coefficient between X and Y, controlling for Z (i.e., the correlation coefficient between X and Y when Z is held constant), by using the equation in the previous slide.</a:t>
            </a:r>
          </a:p>
          <a:p>
            <a:pPr>
              <a:spcBef>
                <a:spcPct val="50000"/>
              </a:spcBef>
            </a:pPr>
            <a:r>
              <a:rPr lang="en-CA" altLang="en-US" sz="1600" dirty="0"/>
              <a:t>Run </a:t>
            </a:r>
            <a:r>
              <a:rPr lang="en-CA" altLang="en-US" sz="1600" dirty="0" smtClean="0"/>
              <a:t>R </a:t>
            </a:r>
            <a:r>
              <a:rPr lang="en-CA" altLang="en-US" sz="1600" dirty="0"/>
              <a:t>to verify your </a:t>
            </a:r>
            <a:r>
              <a:rPr lang="en-CA" altLang="en-US" sz="1600" dirty="0" smtClean="0"/>
              <a:t>calculation:</a:t>
            </a:r>
          </a:p>
          <a:p>
            <a:pPr>
              <a:spcBef>
                <a:spcPct val="50000"/>
              </a:spcBef>
            </a:pPr>
            <a:r>
              <a:rPr lang="en-CA" altLang="en-US" sz="1600" smtClean="0">
                <a:latin typeface="Courier New" panose="02070309020205020404" pitchFamily="49" charset="0"/>
                <a:cs typeface="Courier New" panose="02070309020205020404" pitchFamily="49" charset="0"/>
              </a:rPr>
              <a:t>#install.packages</a:t>
            </a:r>
            <a:r>
              <a:rPr lang="en-CA" altLang="en-US" sz="1600" dirty="0" smtClean="0">
                <a:latin typeface="Courier New" panose="02070309020205020404" pitchFamily="49" charset="0"/>
                <a:cs typeface="Courier New" panose="02070309020205020404" pitchFamily="49" charset="0"/>
              </a:rPr>
              <a:t>("</a:t>
            </a:r>
            <a:r>
              <a:rPr lang="en-CA" altLang="en-US" sz="1600" dirty="0" err="1" smtClean="0">
                <a:latin typeface="Courier New" panose="02070309020205020404" pitchFamily="49" charset="0"/>
                <a:cs typeface="Courier New" panose="02070309020205020404" pitchFamily="49" charset="0"/>
              </a:rPr>
              <a:t>ggm</a:t>
            </a:r>
            <a:r>
              <a:rPr lang="en-CA" altLang="en-US" sz="1600" dirty="0" smtClean="0">
                <a:latin typeface="Courier New" panose="02070309020205020404" pitchFamily="49" charset="0"/>
                <a:cs typeface="Courier New" panose="02070309020205020404" pitchFamily="49" charset="0"/>
              </a:rPr>
              <a:t>")</a:t>
            </a:r>
          </a:p>
          <a:p>
            <a:pPr>
              <a:spcBef>
                <a:spcPct val="50000"/>
              </a:spcBef>
            </a:pPr>
            <a:r>
              <a:rPr lang="en-CA" altLang="en-US" sz="1600" dirty="0" smtClean="0">
                <a:latin typeface="Courier New" panose="02070309020205020404" pitchFamily="49" charset="0"/>
                <a:cs typeface="Courier New" panose="02070309020205020404" pitchFamily="49" charset="0"/>
              </a:rPr>
              <a:t>library(</a:t>
            </a:r>
            <a:r>
              <a:rPr lang="en-CA" altLang="en-US" sz="1600" dirty="0" err="1" smtClean="0">
                <a:latin typeface="Courier New" panose="02070309020205020404" pitchFamily="49" charset="0"/>
                <a:cs typeface="Courier New" panose="02070309020205020404" pitchFamily="49" charset="0"/>
              </a:rPr>
              <a:t>ggm</a:t>
            </a:r>
            <a:r>
              <a:rPr lang="en-CA" altLang="en-US" sz="1600" dirty="0" smtClean="0">
                <a:latin typeface="Courier New" panose="02070309020205020404" pitchFamily="49" charset="0"/>
                <a:cs typeface="Courier New" panose="02070309020205020404" pitchFamily="49" charset="0"/>
              </a:rPr>
              <a:t>)</a:t>
            </a:r>
          </a:p>
          <a:p>
            <a:pPr>
              <a:spcBef>
                <a:spcPct val="50000"/>
              </a:spcBef>
            </a:pPr>
            <a:r>
              <a:rPr lang="en-CA" altLang="en-US" sz="1600" dirty="0" smtClean="0">
                <a:latin typeface="Courier New" panose="02070309020205020404" pitchFamily="49" charset="0"/>
                <a:cs typeface="Courier New" panose="02070309020205020404" pitchFamily="49" charset="0"/>
              </a:rPr>
              <a:t>md&lt;-</a:t>
            </a:r>
            <a:r>
              <a:rPr lang="en-CA" altLang="en-US" sz="1600" dirty="0" err="1" smtClean="0">
                <a:latin typeface="Courier New" panose="02070309020205020404" pitchFamily="49" charset="0"/>
                <a:cs typeface="Courier New" panose="02070309020205020404" pitchFamily="49" charset="0"/>
              </a:rPr>
              <a:t>read.table</a:t>
            </a:r>
            <a:r>
              <a:rPr lang="en-CA" altLang="en-US" sz="1600" dirty="0" smtClean="0">
                <a:latin typeface="Courier New" panose="02070309020205020404" pitchFamily="49" charset="0"/>
                <a:cs typeface="Courier New" panose="02070309020205020404" pitchFamily="49" charset="0"/>
              </a:rPr>
              <a:t>("</a:t>
            </a:r>
            <a:r>
              <a:rPr lang="en-CA" altLang="en-US" sz="1600" dirty="0" err="1" smtClean="0">
                <a:latin typeface="Courier New" panose="02070309020205020404" pitchFamily="49" charset="0"/>
                <a:cs typeface="Courier New" panose="02070309020205020404" pitchFamily="49" charset="0"/>
              </a:rPr>
              <a:t>XYZ.txt",header</a:t>
            </a:r>
            <a:r>
              <a:rPr lang="en-CA" altLang="en-US" sz="1600" dirty="0" smtClean="0">
                <a:latin typeface="Courier New" panose="02070309020205020404" pitchFamily="49" charset="0"/>
                <a:cs typeface="Courier New" panose="02070309020205020404" pitchFamily="49" charset="0"/>
              </a:rPr>
              <a:t>=T)</a:t>
            </a:r>
          </a:p>
          <a:p>
            <a:pPr>
              <a:spcBef>
                <a:spcPct val="50000"/>
              </a:spcBef>
            </a:pPr>
            <a:r>
              <a:rPr lang="en-CA" altLang="en-US" sz="1600" dirty="0" err="1" smtClean="0">
                <a:latin typeface="Courier New" panose="02070309020205020404" pitchFamily="49" charset="0"/>
                <a:cs typeface="Courier New" panose="02070309020205020404" pitchFamily="49" charset="0"/>
              </a:rPr>
              <a:t>cor</a:t>
            </a:r>
            <a:r>
              <a:rPr lang="en-CA" altLang="en-US" sz="1600" dirty="0" smtClean="0">
                <a:latin typeface="Courier New" panose="02070309020205020404" pitchFamily="49" charset="0"/>
                <a:cs typeface="Courier New" panose="02070309020205020404" pitchFamily="49" charset="0"/>
              </a:rPr>
              <a:t>(md)</a:t>
            </a:r>
          </a:p>
          <a:p>
            <a:pPr>
              <a:spcBef>
                <a:spcPct val="50000"/>
              </a:spcBef>
            </a:pPr>
            <a:r>
              <a:rPr lang="en-CA" altLang="en-US" sz="1600" dirty="0" smtClean="0">
                <a:latin typeface="Courier New" panose="02070309020205020404" pitchFamily="49" charset="0"/>
                <a:cs typeface="Courier New" panose="02070309020205020404" pitchFamily="49" charset="0"/>
              </a:rPr>
              <a:t>s&lt;-</a:t>
            </a:r>
            <a:r>
              <a:rPr lang="en-CA" altLang="en-US" sz="1600" dirty="0" err="1" smtClean="0">
                <a:latin typeface="Courier New" panose="02070309020205020404" pitchFamily="49" charset="0"/>
                <a:cs typeface="Courier New" panose="02070309020205020404" pitchFamily="49" charset="0"/>
              </a:rPr>
              <a:t>var</a:t>
            </a:r>
            <a:r>
              <a:rPr lang="en-CA" altLang="en-US" sz="1600" dirty="0" smtClean="0">
                <a:latin typeface="Courier New" panose="02070309020205020404" pitchFamily="49" charset="0"/>
                <a:cs typeface="Courier New" panose="02070309020205020404" pitchFamily="49" charset="0"/>
              </a:rPr>
              <a:t>(md)</a:t>
            </a:r>
          </a:p>
          <a:p>
            <a:pPr>
              <a:spcBef>
                <a:spcPct val="50000"/>
              </a:spcBef>
            </a:pPr>
            <a:r>
              <a:rPr lang="en-CA" altLang="en-US" sz="1600" err="1" smtClean="0">
                <a:latin typeface="Courier New" panose="02070309020205020404" pitchFamily="49" charset="0"/>
                <a:cs typeface="Courier New" panose="02070309020205020404" pitchFamily="49" charset="0"/>
              </a:rPr>
              <a:t>parcor</a:t>
            </a:r>
            <a:r>
              <a:rPr lang="en-CA" altLang="en-US" sz="1600" smtClean="0">
                <a:latin typeface="Courier New" panose="02070309020205020404" pitchFamily="49" charset="0"/>
                <a:cs typeface="Courier New" panose="02070309020205020404" pitchFamily="49" charset="0"/>
              </a:rPr>
              <a:t>(s</a:t>
            </a:r>
            <a:r>
              <a:rPr lang="en-CA" altLang="en-US" sz="1600" smtClean="0">
                <a:latin typeface="Courier New" panose="02070309020205020404" pitchFamily="49" charset="0"/>
                <a:cs typeface="Courier New" panose="02070309020205020404" pitchFamily="49" charset="0"/>
              </a:rPr>
              <a:t>) # or parcor(cor(md))</a:t>
            </a:r>
            <a:endParaRPr lang="en-CA" altLang="en-US" sz="1600" dirty="0" smtClean="0">
              <a:latin typeface="Courier New" panose="02070309020205020404" pitchFamily="49" charset="0"/>
              <a:cs typeface="Courier New" panose="02070309020205020404" pitchFamily="49" charset="0"/>
            </a:endParaRPr>
          </a:p>
          <a:p>
            <a:pPr>
              <a:spcBef>
                <a:spcPct val="50000"/>
              </a:spcBef>
            </a:pPr>
            <a:r>
              <a:rPr lang="en-CA" altLang="en-US" sz="1600" smtClean="0">
                <a:latin typeface="Courier New" panose="02070309020205020404" pitchFamily="49" charset="0"/>
                <a:cs typeface="Courier New" panose="02070309020205020404" pitchFamily="49" charset="0"/>
              </a:rPr>
              <a:t># install.packages</a:t>
            </a:r>
            <a:r>
              <a:rPr lang="en-CA" altLang="en-US" sz="1600" dirty="0" smtClean="0">
                <a:latin typeface="Courier New" panose="02070309020205020404" pitchFamily="49" charset="0"/>
                <a:cs typeface="Courier New" panose="02070309020205020404" pitchFamily="49" charset="0"/>
              </a:rPr>
              <a:t>("psych")</a:t>
            </a:r>
            <a:endParaRPr lang="en-CA" altLang="en-US" sz="1600" dirty="0">
              <a:latin typeface="Courier New" panose="02070309020205020404" pitchFamily="49" charset="0"/>
              <a:cs typeface="Courier New" panose="02070309020205020404" pitchFamily="49" charset="0"/>
            </a:endParaRPr>
          </a:p>
          <a:p>
            <a:pPr>
              <a:spcBef>
                <a:spcPct val="50000"/>
              </a:spcBef>
            </a:pPr>
            <a:r>
              <a:rPr lang="en-CA" altLang="en-US" sz="1600" dirty="0" smtClean="0">
                <a:latin typeface="Courier New" panose="02070309020205020404" pitchFamily="49" charset="0"/>
                <a:cs typeface="Courier New" panose="02070309020205020404" pitchFamily="49" charset="0"/>
              </a:rPr>
              <a:t>library(psych)</a:t>
            </a:r>
          </a:p>
          <a:p>
            <a:pPr>
              <a:spcBef>
                <a:spcPct val="50000"/>
              </a:spcBef>
            </a:pPr>
            <a:r>
              <a:rPr lang="en-CA" altLang="en-US" sz="1600" err="1" smtClean="0">
                <a:latin typeface="Courier New" panose="02070309020205020404" pitchFamily="49" charset="0"/>
                <a:cs typeface="Courier New" panose="02070309020205020404" pitchFamily="49" charset="0"/>
              </a:rPr>
              <a:t>smc</a:t>
            </a:r>
            <a:r>
              <a:rPr lang="en-CA" altLang="en-US" sz="1600" smtClean="0">
                <a:latin typeface="Courier New" panose="02070309020205020404" pitchFamily="49" charset="0"/>
                <a:cs typeface="Courier New" panose="02070309020205020404" pitchFamily="49" charset="0"/>
              </a:rPr>
              <a:t>(s</a:t>
            </a:r>
            <a:r>
              <a:rPr lang="en-CA" altLang="en-US" sz="1600" smtClean="0">
                <a:latin typeface="Courier New" panose="02070309020205020404" pitchFamily="49" charset="0"/>
                <a:cs typeface="Courier New" panose="02070309020205020404" pitchFamily="49" charset="0"/>
              </a:rPr>
              <a:t>) # squared multiple correlation</a:t>
            </a:r>
            <a:endParaRPr lang="en-CA" altLang="en-US" sz="1600" dirty="0">
              <a:latin typeface="Courier New" panose="02070309020205020404" pitchFamily="49" charset="0"/>
              <a:cs typeface="Courier New" panose="02070309020205020404" pitchFamily="49" charset="0"/>
            </a:endParaRPr>
          </a:p>
          <a:p>
            <a:pPr>
              <a:spcBef>
                <a:spcPct val="50000"/>
              </a:spcBef>
            </a:pPr>
            <a:endParaRPr lang="en-CA" altLang="en-US" sz="1600" dirty="0">
              <a:latin typeface="Courier New" panose="02070309020205020404" pitchFamily="49" charset="0"/>
              <a:cs typeface="Courier New" panose="02070309020205020404" pitchFamily="49"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for canonical correlation</a:t>
            </a:r>
            <a:endParaRPr lang="en-CA" dirty="0"/>
          </a:p>
        </p:txBody>
      </p:sp>
      <p:sp>
        <p:nvSpPr>
          <p:cNvPr id="4" name="Slide Number Placeholder 3"/>
          <p:cNvSpPr>
            <a:spLocks noGrp="1"/>
          </p:cNvSpPr>
          <p:nvPr>
            <p:ph type="sldNum" sz="quarter" idx="11"/>
          </p:nvPr>
        </p:nvSpPr>
        <p:spPr/>
        <p:txBody>
          <a:bodyPr/>
          <a:lstStyle/>
          <a:p>
            <a:r>
              <a:rPr lang="en-US" altLang="en-US" smtClean="0"/>
              <a:t>Slide </a:t>
            </a:r>
            <a:fld id="{3033D822-A54F-4EBC-BBB0-38F1AC215D82}" type="slidenum">
              <a:rPr lang="en-US" altLang="en-US" smtClean="0"/>
              <a:pPr/>
              <a:t>21</a:t>
            </a:fld>
            <a:endParaRPr lang="en-US" altLang="en-US"/>
          </a:p>
        </p:txBody>
      </p:sp>
      <p:sp>
        <p:nvSpPr>
          <p:cNvPr id="5" name="Rectangle 4"/>
          <p:cNvSpPr/>
          <p:nvPr/>
        </p:nvSpPr>
        <p:spPr>
          <a:xfrm>
            <a:off x="179512" y="1061641"/>
            <a:ext cx="6678488" cy="5262979"/>
          </a:xfrm>
          <a:prstGeom prst="rect">
            <a:avLst/>
          </a:prstGeom>
        </p:spPr>
        <p:txBody>
          <a:bodyPr wrap="square">
            <a:spAutoFit/>
          </a:bodyPr>
          <a:lstStyle/>
          <a:p>
            <a:r>
              <a:rPr lang="en-CA" sz="1400" dirty="0">
                <a:latin typeface="Courier New" panose="02070309020205020404" pitchFamily="49" charset="0"/>
                <a:cs typeface="Courier New" panose="02070309020205020404" pitchFamily="49" charset="0"/>
              </a:rPr>
              <a:t># First three variables: physical</a:t>
            </a:r>
          </a:p>
          <a:p>
            <a:r>
              <a:rPr lang="en-CA" sz="1400" dirty="0">
                <a:latin typeface="Courier New" panose="02070309020205020404" pitchFamily="49" charset="0"/>
                <a:cs typeface="Courier New" panose="02070309020205020404" pitchFamily="49" charset="0"/>
              </a:rPr>
              <a:t># Last three variables: exercise</a:t>
            </a:r>
          </a:p>
          <a:p>
            <a:r>
              <a:rPr lang="en-CA" sz="1400" dirty="0">
                <a:latin typeface="Courier New" panose="02070309020205020404" pitchFamily="49" charset="0"/>
                <a:cs typeface="Courier New" panose="02070309020205020404" pitchFamily="49" charset="0"/>
              </a:rPr>
              <a:t># Middle-aged men</a:t>
            </a:r>
          </a:p>
          <a:p>
            <a:r>
              <a:rPr lang="en-CA" sz="1400" dirty="0">
                <a:latin typeface="Courier New" panose="02070309020205020404" pitchFamily="49" charset="0"/>
                <a:cs typeface="Courier New" panose="02070309020205020404" pitchFamily="49" charset="0"/>
              </a:rPr>
              <a:t>weight	waist	pulse	chins	</a:t>
            </a:r>
            <a:r>
              <a:rPr lang="en-CA" sz="1400" dirty="0" err="1">
                <a:latin typeface="Courier New" panose="02070309020205020404" pitchFamily="49" charset="0"/>
                <a:cs typeface="Courier New" panose="02070309020205020404" pitchFamily="49" charset="0"/>
              </a:rPr>
              <a:t>situps</a:t>
            </a:r>
            <a:r>
              <a:rPr lang="en-CA" sz="1400" dirty="0">
                <a:latin typeface="Courier New" panose="02070309020205020404" pitchFamily="49" charset="0"/>
                <a:cs typeface="Courier New" panose="02070309020205020404" pitchFamily="49" charset="0"/>
              </a:rPr>
              <a:t>	jumps</a:t>
            </a:r>
          </a:p>
          <a:p>
            <a:r>
              <a:rPr lang="en-CA" sz="1400" dirty="0">
                <a:latin typeface="Courier New" panose="02070309020205020404" pitchFamily="49" charset="0"/>
                <a:cs typeface="Courier New" panose="02070309020205020404" pitchFamily="49" charset="0"/>
              </a:rPr>
              <a:t>191	36	50	5	162	60</a:t>
            </a:r>
          </a:p>
          <a:p>
            <a:r>
              <a:rPr lang="en-CA" sz="1400" dirty="0">
                <a:latin typeface="Courier New" panose="02070309020205020404" pitchFamily="49" charset="0"/>
                <a:cs typeface="Courier New" panose="02070309020205020404" pitchFamily="49" charset="0"/>
              </a:rPr>
              <a:t>193	38	58	12	101	101</a:t>
            </a:r>
          </a:p>
          <a:p>
            <a:r>
              <a:rPr lang="en-CA" sz="1400" dirty="0">
                <a:latin typeface="Courier New" panose="02070309020205020404" pitchFamily="49" charset="0"/>
                <a:cs typeface="Courier New" panose="02070309020205020404" pitchFamily="49" charset="0"/>
              </a:rPr>
              <a:t>189	35	46	13	145	58</a:t>
            </a:r>
          </a:p>
          <a:p>
            <a:r>
              <a:rPr lang="en-CA" sz="1400" dirty="0">
                <a:latin typeface="Courier New" panose="02070309020205020404" pitchFamily="49" charset="0"/>
                <a:cs typeface="Courier New" panose="02070309020205020404" pitchFamily="49" charset="0"/>
              </a:rPr>
              <a:t>211	38	56	8	151	38</a:t>
            </a:r>
          </a:p>
          <a:p>
            <a:r>
              <a:rPr lang="en-CA" sz="1400" dirty="0">
                <a:latin typeface="Courier New" panose="02070309020205020404" pitchFamily="49" charset="0"/>
                <a:cs typeface="Courier New" panose="02070309020205020404" pitchFamily="49" charset="0"/>
              </a:rPr>
              <a:t>176	31	74	15	200	40</a:t>
            </a:r>
          </a:p>
          <a:p>
            <a:r>
              <a:rPr lang="en-CA" sz="1400" dirty="0">
                <a:latin typeface="Courier New" panose="02070309020205020404" pitchFamily="49" charset="0"/>
                <a:cs typeface="Courier New" panose="02070309020205020404" pitchFamily="49" charset="0"/>
              </a:rPr>
              <a:t>169	34	50	17	120	38</a:t>
            </a:r>
          </a:p>
          <a:p>
            <a:r>
              <a:rPr lang="en-CA" sz="1400" dirty="0">
                <a:latin typeface="Courier New" panose="02070309020205020404" pitchFamily="49" charset="0"/>
                <a:cs typeface="Courier New" panose="02070309020205020404" pitchFamily="49" charset="0"/>
              </a:rPr>
              <a:t>154	34	64	14	215	105</a:t>
            </a:r>
          </a:p>
          <a:p>
            <a:r>
              <a:rPr lang="en-CA" sz="1400" dirty="0">
                <a:latin typeface="Courier New" panose="02070309020205020404" pitchFamily="49" charset="0"/>
                <a:cs typeface="Courier New" panose="02070309020205020404" pitchFamily="49" charset="0"/>
              </a:rPr>
              <a:t>193	36	46	6	170	31</a:t>
            </a:r>
          </a:p>
          <a:p>
            <a:r>
              <a:rPr lang="en-CA" sz="1400" dirty="0">
                <a:latin typeface="Courier New" panose="02070309020205020404" pitchFamily="49" charset="0"/>
                <a:cs typeface="Courier New" panose="02070309020205020404" pitchFamily="49" charset="0"/>
              </a:rPr>
              <a:t>176	37	54	4	160	25</a:t>
            </a:r>
          </a:p>
          <a:p>
            <a:r>
              <a:rPr lang="en-CA" sz="1400" dirty="0">
                <a:latin typeface="Courier New" panose="02070309020205020404" pitchFamily="49" charset="0"/>
                <a:cs typeface="Courier New" panose="02070309020205020404" pitchFamily="49" charset="0"/>
              </a:rPr>
              <a:t>156	33	54	15	215	73</a:t>
            </a:r>
          </a:p>
          <a:p>
            <a:r>
              <a:rPr lang="en-CA" sz="1400" dirty="0">
                <a:latin typeface="Courier New" panose="02070309020205020404" pitchFamily="49" charset="0"/>
                <a:cs typeface="Courier New" panose="02070309020205020404" pitchFamily="49" charset="0"/>
              </a:rPr>
              <a:t>189	37	52	2	130	60</a:t>
            </a:r>
          </a:p>
          <a:p>
            <a:r>
              <a:rPr lang="en-CA" sz="1400" dirty="0">
                <a:latin typeface="Courier New" panose="02070309020205020404" pitchFamily="49" charset="0"/>
                <a:cs typeface="Courier New" panose="02070309020205020404" pitchFamily="49" charset="0"/>
              </a:rPr>
              <a:t>162	35	62	12	145	37</a:t>
            </a:r>
          </a:p>
          <a:p>
            <a:r>
              <a:rPr lang="en-CA" sz="1400" dirty="0">
                <a:latin typeface="Courier New" panose="02070309020205020404" pitchFamily="49" charset="0"/>
                <a:cs typeface="Courier New" panose="02070309020205020404" pitchFamily="49" charset="0"/>
              </a:rPr>
              <a:t>182	36	56	4	141	42</a:t>
            </a:r>
          </a:p>
          <a:p>
            <a:r>
              <a:rPr lang="en-CA" sz="1400" dirty="0">
                <a:latin typeface="Courier New" panose="02070309020205020404" pitchFamily="49" charset="0"/>
                <a:cs typeface="Courier New" panose="02070309020205020404" pitchFamily="49" charset="0"/>
              </a:rPr>
              <a:t>167	34	60	6	155	40</a:t>
            </a:r>
          </a:p>
          <a:p>
            <a:r>
              <a:rPr lang="en-CA" sz="1400" dirty="0">
                <a:latin typeface="Courier New" panose="02070309020205020404" pitchFamily="49" charset="0"/>
                <a:cs typeface="Courier New" panose="02070309020205020404" pitchFamily="49" charset="0"/>
              </a:rPr>
              <a:t>154	30	56	17	251	250</a:t>
            </a:r>
          </a:p>
          <a:p>
            <a:r>
              <a:rPr lang="en-CA" sz="1400" dirty="0">
                <a:latin typeface="Courier New" panose="02070309020205020404" pitchFamily="49" charset="0"/>
                <a:cs typeface="Courier New" panose="02070309020205020404" pitchFamily="49" charset="0"/>
              </a:rPr>
              <a:t>166	33	52	13	210	115</a:t>
            </a:r>
          </a:p>
          <a:p>
            <a:r>
              <a:rPr lang="en-CA" sz="1400" dirty="0">
                <a:latin typeface="Courier New" panose="02070309020205020404" pitchFamily="49" charset="0"/>
                <a:cs typeface="Courier New" panose="02070309020205020404" pitchFamily="49" charset="0"/>
              </a:rPr>
              <a:t>247	46	50	1	50	50</a:t>
            </a:r>
          </a:p>
          <a:p>
            <a:r>
              <a:rPr lang="en-CA" sz="1400" dirty="0">
                <a:latin typeface="Courier New" panose="02070309020205020404" pitchFamily="49" charset="0"/>
                <a:cs typeface="Courier New" panose="02070309020205020404" pitchFamily="49" charset="0"/>
              </a:rPr>
              <a:t>202	37	62	12	120	120</a:t>
            </a:r>
          </a:p>
          <a:p>
            <a:r>
              <a:rPr lang="en-CA" sz="1400" dirty="0">
                <a:latin typeface="Courier New" panose="02070309020205020404" pitchFamily="49" charset="0"/>
                <a:cs typeface="Courier New" panose="02070309020205020404" pitchFamily="49" charset="0"/>
              </a:rPr>
              <a:t>157	32	52	11	230	80</a:t>
            </a:r>
          </a:p>
          <a:p>
            <a:r>
              <a:rPr lang="en-CA" sz="1400" dirty="0">
                <a:latin typeface="Courier New" panose="02070309020205020404" pitchFamily="49" charset="0"/>
                <a:cs typeface="Courier New" panose="02070309020205020404" pitchFamily="49" charset="0"/>
              </a:rPr>
              <a:t>138	33	68	2	150	43</a:t>
            </a:r>
          </a:p>
        </p:txBody>
      </p:sp>
      <p:sp>
        <p:nvSpPr>
          <p:cNvPr id="7" name="TextBox 6"/>
          <p:cNvSpPr txBox="1"/>
          <p:nvPr/>
        </p:nvSpPr>
        <p:spPr>
          <a:xfrm>
            <a:off x="5868144" y="1340768"/>
            <a:ext cx="2880320" cy="1569660"/>
          </a:xfrm>
          <a:prstGeom prst="rect">
            <a:avLst/>
          </a:prstGeom>
          <a:noFill/>
        </p:spPr>
        <p:txBody>
          <a:bodyPr wrap="square" rtlCol="0">
            <a:spAutoFit/>
          </a:bodyPr>
          <a:lstStyle/>
          <a:p>
            <a:r>
              <a:rPr lang="en-US" smtClean="0"/>
              <a:t>Use EXCEL to manually calculate the first canonical correlation</a:t>
            </a:r>
            <a:endParaRPr lang="en-US"/>
          </a:p>
        </p:txBody>
      </p:sp>
    </p:spTree>
    <p:extLst>
      <p:ext uri="{BB962C8B-B14F-4D97-AF65-F5344CB8AC3E}">
        <p14:creationId xmlns:p14="http://schemas.microsoft.com/office/powerpoint/2010/main" val="97550215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Canonical correlation (cc)</a:t>
            </a:r>
            <a:endParaRPr lang="en-CA" dirty="0"/>
          </a:p>
        </p:txBody>
      </p:sp>
      <p:sp>
        <p:nvSpPr>
          <p:cNvPr id="5" name="TextBox 4"/>
          <p:cNvSpPr txBox="1"/>
          <p:nvPr/>
        </p:nvSpPr>
        <p:spPr>
          <a:xfrm>
            <a:off x="109105" y="980728"/>
            <a:ext cx="8349095" cy="3293209"/>
          </a:xfrm>
          <a:prstGeom prst="rect">
            <a:avLst/>
          </a:prstGeom>
          <a:noFill/>
        </p:spPr>
        <p:txBody>
          <a:bodyPr wrap="square" rtlCol="0">
            <a:spAutoFit/>
          </a:bodyPr>
          <a:lstStyle/>
          <a:p>
            <a:r>
              <a:rPr lang="en-CA" sz="1600" dirty="0" err="1" smtClean="0">
                <a:latin typeface="Courier New" panose="02070309020205020404" pitchFamily="49" charset="0"/>
                <a:cs typeface="Courier New" panose="02070309020205020404" pitchFamily="49" charset="0"/>
              </a:rPr>
              <a:t>install.packages</a:t>
            </a:r>
            <a:r>
              <a:rPr lang="en-CA" sz="1600" dirty="0" smtClean="0">
                <a:latin typeface="Courier New" panose="02070309020205020404" pitchFamily="49" charset="0"/>
                <a:cs typeface="Courier New" panose="02070309020205020404" pitchFamily="49" charset="0"/>
              </a:rPr>
              <a:t>("ggplot2")</a:t>
            </a:r>
          </a:p>
          <a:p>
            <a:r>
              <a:rPr lang="en-CA" sz="1600" dirty="0" err="1" smtClean="0">
                <a:latin typeface="Courier New" panose="02070309020205020404" pitchFamily="49" charset="0"/>
                <a:cs typeface="Courier New" panose="02070309020205020404" pitchFamily="49" charset="0"/>
              </a:rPr>
              <a:t>install.packages</a:t>
            </a:r>
            <a:r>
              <a:rPr lang="en-CA" sz="1600" dirty="0" smtClean="0">
                <a:latin typeface="Courier New" panose="02070309020205020404" pitchFamily="49" charset="0"/>
                <a:cs typeface="Courier New" panose="02070309020205020404" pitchFamily="49" charset="0"/>
              </a:rPr>
              <a:t>("</a:t>
            </a:r>
            <a:r>
              <a:rPr lang="en-CA" sz="1600" dirty="0" err="1" smtClean="0">
                <a:latin typeface="Courier New" panose="02070309020205020404" pitchFamily="49" charset="0"/>
                <a:cs typeface="Courier New" panose="02070309020205020404" pitchFamily="49" charset="0"/>
              </a:rPr>
              <a:t>Ggally</a:t>
            </a:r>
            <a:r>
              <a:rPr lang="en-CA" sz="1600" dirty="0" smtClean="0">
                <a:latin typeface="Courier New" panose="02070309020205020404" pitchFamily="49" charset="0"/>
                <a:cs typeface="Courier New" panose="02070309020205020404" pitchFamily="49" charset="0"/>
              </a:rPr>
              <a:t>")</a:t>
            </a:r>
          </a:p>
          <a:p>
            <a:r>
              <a:rPr lang="en-CA" sz="1600" dirty="0" err="1" smtClean="0">
                <a:latin typeface="Courier New" panose="02070309020205020404" pitchFamily="49" charset="0"/>
                <a:cs typeface="Courier New" panose="02070309020205020404" pitchFamily="49" charset="0"/>
              </a:rPr>
              <a:t>install.packages</a:t>
            </a:r>
            <a:r>
              <a:rPr lang="en-CA" sz="1600" dirty="0" smtClean="0">
                <a:latin typeface="Courier New" panose="02070309020205020404" pitchFamily="49" charset="0"/>
                <a:cs typeface="Courier New" panose="02070309020205020404" pitchFamily="49" charset="0"/>
              </a:rPr>
              <a:t>("CCA")</a:t>
            </a:r>
          </a:p>
          <a:p>
            <a:r>
              <a:rPr lang="en-CA" sz="1600" dirty="0" err="1">
                <a:latin typeface="Courier New" panose="02070309020205020404" pitchFamily="49" charset="0"/>
                <a:cs typeface="Courier New" panose="02070309020205020404" pitchFamily="49" charset="0"/>
              </a:rPr>
              <a:t>install.packages</a:t>
            </a:r>
            <a:r>
              <a:rPr lang="en-CA" sz="1600" dirty="0">
                <a:latin typeface="Courier New" panose="02070309020205020404" pitchFamily="49" charset="0"/>
                <a:cs typeface="Courier New" panose="02070309020205020404" pitchFamily="49" charset="0"/>
              </a:rPr>
              <a:t>("CCP")</a:t>
            </a:r>
            <a:endParaRPr lang="en-CA" sz="1600" dirty="0" smtClean="0">
              <a:latin typeface="Courier New" panose="02070309020205020404" pitchFamily="49" charset="0"/>
              <a:cs typeface="Courier New" panose="02070309020205020404" pitchFamily="49" charset="0"/>
            </a:endParaRPr>
          </a:p>
          <a:p>
            <a:r>
              <a:rPr lang="en-CA" sz="1600" dirty="0" smtClean="0">
                <a:latin typeface="Courier New" panose="02070309020205020404" pitchFamily="49" charset="0"/>
                <a:cs typeface="Courier New" panose="02070309020205020404" pitchFamily="49" charset="0"/>
              </a:rPr>
              <a:t>require(ggplot2)</a:t>
            </a:r>
          </a:p>
          <a:p>
            <a:r>
              <a:rPr lang="en-CA" sz="1600" dirty="0" smtClean="0">
                <a:latin typeface="Courier New" panose="02070309020205020404" pitchFamily="49" charset="0"/>
                <a:cs typeface="Courier New" panose="02070309020205020404" pitchFamily="49" charset="0"/>
              </a:rPr>
              <a:t>require(</a:t>
            </a:r>
            <a:r>
              <a:rPr lang="en-CA" sz="1600" dirty="0" err="1" smtClean="0">
                <a:latin typeface="Courier New" panose="02070309020205020404" pitchFamily="49" charset="0"/>
                <a:cs typeface="Courier New" panose="02070309020205020404" pitchFamily="49" charset="0"/>
              </a:rPr>
              <a:t>GGally</a:t>
            </a:r>
            <a:r>
              <a:rPr lang="en-CA" sz="1600" dirty="0" smtClean="0">
                <a:latin typeface="Courier New" panose="02070309020205020404" pitchFamily="49" charset="0"/>
                <a:cs typeface="Courier New" panose="02070309020205020404" pitchFamily="49" charset="0"/>
              </a:rPr>
              <a:t>)</a:t>
            </a:r>
          </a:p>
          <a:p>
            <a:r>
              <a:rPr lang="en-CA" sz="1600" dirty="0" smtClean="0">
                <a:latin typeface="Courier New" panose="02070309020205020404" pitchFamily="49" charset="0"/>
                <a:cs typeface="Courier New" panose="02070309020205020404" pitchFamily="49" charset="0"/>
              </a:rPr>
              <a:t>require(CCA)</a:t>
            </a:r>
          </a:p>
          <a:p>
            <a:r>
              <a:rPr lang="en-CA" sz="1600" dirty="0">
                <a:latin typeface="Courier New" panose="02070309020205020404" pitchFamily="49" charset="0"/>
                <a:cs typeface="Courier New" panose="02070309020205020404" pitchFamily="49" charset="0"/>
              </a:rPr>
              <a:t>require(CCP</a:t>
            </a:r>
            <a:r>
              <a:rPr lang="en-CA" sz="1600" dirty="0" smtClean="0">
                <a:latin typeface="Courier New" panose="02070309020205020404" pitchFamily="49" charset="0"/>
                <a:cs typeface="Courier New" panose="02070309020205020404" pitchFamily="49" charset="0"/>
              </a:rPr>
              <a:t>)</a:t>
            </a:r>
          </a:p>
          <a:p>
            <a:r>
              <a:rPr lang="en-CA" sz="1600" dirty="0" err="1" smtClean="0">
                <a:latin typeface="Courier New" panose="02070309020205020404" pitchFamily="49" charset="0"/>
                <a:cs typeface="Courier New" panose="02070309020205020404" pitchFamily="49" charset="0"/>
              </a:rPr>
              <a:t>phys</a:t>
            </a:r>
            <a:r>
              <a:rPr lang="en-CA" sz="1600" dirty="0" smtClean="0">
                <a:latin typeface="Courier New" panose="02070309020205020404" pitchFamily="49" charset="0"/>
                <a:cs typeface="Courier New" panose="02070309020205020404" pitchFamily="49" charset="0"/>
              </a:rPr>
              <a:t>&lt;-md[,1:3]</a:t>
            </a:r>
          </a:p>
          <a:p>
            <a:r>
              <a:rPr lang="en-CA" sz="1600" dirty="0" err="1" smtClean="0">
                <a:latin typeface="Courier New" panose="02070309020205020404" pitchFamily="49" charset="0"/>
                <a:cs typeface="Courier New" panose="02070309020205020404" pitchFamily="49" charset="0"/>
              </a:rPr>
              <a:t>exer</a:t>
            </a:r>
            <a:r>
              <a:rPr lang="en-CA" sz="1600" dirty="0" smtClean="0">
                <a:latin typeface="Courier New" panose="02070309020205020404" pitchFamily="49" charset="0"/>
                <a:cs typeface="Courier New" panose="02070309020205020404" pitchFamily="49" charset="0"/>
              </a:rPr>
              <a:t>&lt;-md[,4:6]</a:t>
            </a:r>
          </a:p>
          <a:p>
            <a:r>
              <a:rPr lang="en-CA" sz="1600" dirty="0" err="1" smtClean="0">
                <a:latin typeface="Courier New" panose="02070309020205020404" pitchFamily="49" charset="0"/>
                <a:cs typeface="Courier New" panose="02070309020205020404" pitchFamily="49" charset="0"/>
              </a:rPr>
              <a:t>matcor</a:t>
            </a:r>
            <a:r>
              <a:rPr lang="en-CA" sz="1600" dirty="0" smtClean="0">
                <a:latin typeface="Courier New" panose="02070309020205020404" pitchFamily="49" charset="0"/>
                <a:cs typeface="Courier New" panose="02070309020205020404" pitchFamily="49" charset="0"/>
              </a:rPr>
              <a:t>(</a:t>
            </a:r>
            <a:r>
              <a:rPr lang="en-CA" sz="1600" dirty="0" err="1" smtClean="0">
                <a:latin typeface="Courier New" panose="02070309020205020404" pitchFamily="49" charset="0"/>
                <a:cs typeface="Courier New" panose="02070309020205020404" pitchFamily="49" charset="0"/>
              </a:rPr>
              <a:t>phys,exer</a:t>
            </a:r>
            <a:r>
              <a:rPr lang="en-CA" sz="1600" dirty="0" smtClean="0">
                <a:latin typeface="Courier New" panose="02070309020205020404" pitchFamily="49" charset="0"/>
                <a:cs typeface="Courier New" panose="02070309020205020404" pitchFamily="49" charset="0"/>
              </a:rPr>
              <a:t>)</a:t>
            </a:r>
          </a:p>
          <a:p>
            <a:r>
              <a:rPr lang="en-CA" sz="1600" dirty="0" smtClean="0">
                <a:latin typeface="Courier New" panose="02070309020205020404" pitchFamily="49" charset="0"/>
                <a:cs typeface="Courier New" panose="02070309020205020404" pitchFamily="49" charset="0"/>
              </a:rPr>
              <a:t>cc1&lt;-</a:t>
            </a:r>
            <a:r>
              <a:rPr lang="en-CA" sz="1600" dirty="0">
                <a:latin typeface="Courier New" panose="02070309020205020404" pitchFamily="49" charset="0"/>
                <a:cs typeface="Courier New" panose="02070309020205020404" pitchFamily="49" charset="0"/>
              </a:rPr>
              <a:t>cc(</a:t>
            </a:r>
            <a:r>
              <a:rPr lang="en-CA" sz="1600" dirty="0" err="1">
                <a:latin typeface="Courier New" panose="02070309020205020404" pitchFamily="49" charset="0"/>
                <a:cs typeface="Courier New" panose="02070309020205020404" pitchFamily="49" charset="0"/>
              </a:rPr>
              <a:t>phys,exer</a:t>
            </a:r>
            <a:r>
              <a:rPr lang="en-CA" sz="1600" dirty="0">
                <a:latin typeface="Courier New" panose="02070309020205020404" pitchFamily="49" charset="0"/>
                <a:cs typeface="Courier New" panose="02070309020205020404" pitchFamily="49" charset="0"/>
              </a:rPr>
              <a:t>)</a:t>
            </a:r>
            <a:endParaRPr lang="en-CA" sz="1600" dirty="0" smtClean="0">
              <a:latin typeface="Courier New" panose="02070309020205020404" pitchFamily="49" charset="0"/>
              <a:cs typeface="Courier New" panose="02070309020205020404" pitchFamily="49" charset="0"/>
            </a:endParaRPr>
          </a:p>
          <a:p>
            <a:r>
              <a:rPr lang="en-CA" sz="1600" dirty="0" smtClean="0">
                <a:latin typeface="Courier New" panose="02070309020205020404" pitchFamily="49" charset="0"/>
                <a:cs typeface="Courier New" panose="02070309020205020404" pitchFamily="49" charset="0"/>
              </a:rPr>
              <a:t>cc1</a:t>
            </a:r>
            <a:endParaRPr lang="en-CA" sz="1600" dirty="0">
              <a:latin typeface="Courier New" panose="02070309020205020404" pitchFamily="49" charset="0"/>
              <a:cs typeface="Courier New" panose="02070309020205020404" pitchFamily="49" charset="0"/>
            </a:endParaRPr>
          </a:p>
        </p:txBody>
      </p:sp>
      <p:sp>
        <p:nvSpPr>
          <p:cNvPr id="2" name="TextBox 1"/>
          <p:cNvSpPr txBox="1"/>
          <p:nvPr/>
        </p:nvSpPr>
        <p:spPr>
          <a:xfrm>
            <a:off x="109105" y="6561529"/>
            <a:ext cx="8218055" cy="276999"/>
          </a:xfrm>
          <a:prstGeom prst="rect">
            <a:avLst/>
          </a:prstGeom>
          <a:noFill/>
        </p:spPr>
        <p:txBody>
          <a:bodyPr wrap="square" rtlCol="0">
            <a:spAutoFit/>
          </a:bodyPr>
          <a:lstStyle/>
          <a:p>
            <a:r>
              <a:rPr lang="en-CA" sz="1200" dirty="0"/>
              <a:t>http://www.ats.ucla.edu/stat/r/dae/canonical.htm</a:t>
            </a:r>
          </a:p>
        </p:txBody>
      </p:sp>
    </p:spTree>
    <p:extLst>
      <p:ext uri="{BB962C8B-B14F-4D97-AF65-F5344CB8AC3E}">
        <p14:creationId xmlns:p14="http://schemas.microsoft.com/office/powerpoint/2010/main" val="281656649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cc output</a:t>
            </a:r>
            <a:endParaRPr lang="en-CA" dirty="0"/>
          </a:p>
        </p:txBody>
      </p:sp>
      <p:sp>
        <p:nvSpPr>
          <p:cNvPr id="3" name="TextBox 2"/>
          <p:cNvSpPr txBox="1"/>
          <p:nvPr/>
        </p:nvSpPr>
        <p:spPr>
          <a:xfrm>
            <a:off x="304800" y="2004291"/>
            <a:ext cx="6243782" cy="3293209"/>
          </a:xfrm>
          <a:prstGeom prst="rect">
            <a:avLst/>
          </a:prstGeom>
          <a:noFill/>
        </p:spPr>
        <p:txBody>
          <a:bodyPr wrap="square" rtlCol="0">
            <a:spAutoFit/>
          </a:bodyPr>
          <a:lstStyle/>
          <a:p>
            <a:r>
              <a:rPr lang="en-CA" sz="1600" dirty="0">
                <a:latin typeface="Courier New" panose="02070309020205020404" pitchFamily="49" charset="0"/>
                <a:cs typeface="Courier New" panose="02070309020205020404" pitchFamily="49" charset="0"/>
              </a:rPr>
              <a:t>[1] 0.87857805 0.26499182 0.06266112</a:t>
            </a:r>
          </a:p>
          <a:p>
            <a:endParaRPr lang="en-CA" sz="1600" dirty="0">
              <a:latin typeface="Courier New" panose="02070309020205020404" pitchFamily="49" charset="0"/>
              <a:cs typeface="Courier New" panose="02070309020205020404" pitchFamily="49" charset="0"/>
            </a:endParaRPr>
          </a:p>
          <a:p>
            <a:r>
              <a:rPr lang="en-CA" sz="1600" dirty="0">
                <a:latin typeface="Courier New" panose="02070309020205020404" pitchFamily="49" charset="0"/>
                <a:cs typeface="Courier New" panose="02070309020205020404" pitchFamily="49" charset="0"/>
              </a:rPr>
              <a:t>$</a:t>
            </a:r>
            <a:r>
              <a:rPr lang="en-CA" sz="1600" dirty="0" err="1">
                <a:latin typeface="Courier New" panose="02070309020205020404" pitchFamily="49" charset="0"/>
                <a:cs typeface="Courier New" panose="02070309020205020404" pitchFamily="49" charset="0"/>
              </a:rPr>
              <a:t>xcoef</a:t>
            </a:r>
            <a:endParaRPr lang="en-CA" sz="1600" dirty="0">
              <a:latin typeface="Courier New" panose="02070309020205020404" pitchFamily="49" charset="0"/>
              <a:cs typeface="Courier New" panose="02070309020205020404" pitchFamily="49" charset="0"/>
            </a:endParaRPr>
          </a:p>
          <a:p>
            <a:r>
              <a:rPr lang="en-CA" sz="1600" dirty="0">
                <a:latin typeface="Courier New" panose="02070309020205020404" pitchFamily="49" charset="0"/>
                <a:cs typeface="Courier New" panose="02070309020205020404" pitchFamily="49" charset="0"/>
              </a:rPr>
              <a:t>               [,1]        [,2]        [,3]</a:t>
            </a:r>
          </a:p>
          <a:p>
            <a:r>
              <a:rPr lang="en-CA" sz="1600" dirty="0">
                <a:latin typeface="Courier New" panose="02070309020205020404" pitchFamily="49" charset="0"/>
                <a:cs typeface="Courier New" panose="02070309020205020404" pitchFamily="49" charset="0"/>
              </a:rPr>
              <a:t>weight  0.007691932  0.08206036 -0.01089895</a:t>
            </a:r>
          </a:p>
          <a:p>
            <a:r>
              <a:rPr lang="en-CA" sz="1600" dirty="0">
                <a:latin typeface="Courier New" panose="02070309020205020404" pitchFamily="49" charset="0"/>
                <a:cs typeface="Courier New" panose="02070309020205020404" pitchFamily="49" charset="0"/>
              </a:rPr>
              <a:t>waist  -0.352367502 -0.46672576  0.12741976</a:t>
            </a:r>
          </a:p>
          <a:p>
            <a:r>
              <a:rPr lang="en-CA" sz="1600" dirty="0">
                <a:latin typeface="Courier New" panose="02070309020205020404" pitchFamily="49" charset="0"/>
                <a:cs typeface="Courier New" panose="02070309020205020404" pitchFamily="49" charset="0"/>
              </a:rPr>
              <a:t>pulse  -0.016888712  0.04500996  0.14113157</a:t>
            </a:r>
          </a:p>
          <a:p>
            <a:endParaRPr lang="en-CA" sz="1600" dirty="0">
              <a:latin typeface="Courier New" panose="02070309020205020404" pitchFamily="49" charset="0"/>
              <a:cs typeface="Courier New" panose="02070309020205020404" pitchFamily="49" charset="0"/>
            </a:endParaRPr>
          </a:p>
          <a:p>
            <a:r>
              <a:rPr lang="en-CA" sz="1600" dirty="0">
                <a:latin typeface="Courier New" panose="02070309020205020404" pitchFamily="49" charset="0"/>
                <a:cs typeface="Courier New" panose="02070309020205020404" pitchFamily="49" charset="0"/>
              </a:rPr>
              <a:t>$</a:t>
            </a:r>
            <a:r>
              <a:rPr lang="en-CA" sz="1600" dirty="0" err="1">
                <a:latin typeface="Courier New" panose="02070309020205020404" pitchFamily="49" charset="0"/>
                <a:cs typeface="Courier New" panose="02070309020205020404" pitchFamily="49" charset="0"/>
              </a:rPr>
              <a:t>ycoef</a:t>
            </a:r>
            <a:endParaRPr lang="en-CA" sz="1600" dirty="0">
              <a:latin typeface="Courier New" panose="02070309020205020404" pitchFamily="49" charset="0"/>
              <a:cs typeface="Courier New" panose="02070309020205020404" pitchFamily="49" charset="0"/>
            </a:endParaRPr>
          </a:p>
          <a:p>
            <a:r>
              <a:rPr lang="en-CA" sz="1600" dirty="0">
                <a:latin typeface="Courier New" panose="02070309020205020404" pitchFamily="49" charset="0"/>
                <a:cs typeface="Courier New" panose="02070309020205020404" pitchFamily="49" charset="0"/>
              </a:rPr>
              <a:t>               [,1]        [,2]         [,3]</a:t>
            </a:r>
          </a:p>
          <a:p>
            <a:r>
              <a:rPr lang="en-CA" sz="1600" dirty="0">
                <a:latin typeface="Courier New" panose="02070309020205020404" pitchFamily="49" charset="0"/>
                <a:cs typeface="Courier New" panose="02070309020205020404" pitchFamily="49" charset="0"/>
              </a:rPr>
              <a:t>chins   0.063996632  0.19132168  0.116137756</a:t>
            </a:r>
          </a:p>
          <a:p>
            <a:r>
              <a:rPr lang="en-CA" sz="1600" dirty="0" err="1">
                <a:latin typeface="Courier New" panose="02070309020205020404" pitchFamily="49" charset="0"/>
                <a:cs typeface="Courier New" panose="02070309020205020404" pitchFamily="49" charset="0"/>
              </a:rPr>
              <a:t>situps</a:t>
            </a:r>
            <a:r>
              <a:rPr lang="en-CA" sz="1600" dirty="0">
                <a:latin typeface="Courier New" panose="02070309020205020404" pitchFamily="49" charset="0"/>
                <a:cs typeface="Courier New" panose="02070309020205020404" pitchFamily="49" charset="0"/>
              </a:rPr>
              <a:t>  0.017876736 -0.01743903  0.001201433</a:t>
            </a:r>
          </a:p>
          <a:p>
            <a:r>
              <a:rPr lang="en-CA" sz="1600" dirty="0">
                <a:latin typeface="Courier New" panose="02070309020205020404" pitchFamily="49" charset="0"/>
                <a:cs typeface="Courier New" panose="02070309020205020404" pitchFamily="49" charset="0"/>
              </a:rPr>
              <a:t>jumps  -0.002949483  0.00494516 -0.022700322</a:t>
            </a:r>
          </a:p>
        </p:txBody>
      </p:sp>
      <p:sp>
        <p:nvSpPr>
          <p:cNvPr id="6" name="TextBox 5"/>
          <p:cNvSpPr txBox="1"/>
          <p:nvPr/>
        </p:nvSpPr>
        <p:spPr>
          <a:xfrm>
            <a:off x="6151417" y="1991221"/>
            <a:ext cx="1997663" cy="338554"/>
          </a:xfrm>
          <a:prstGeom prst="rect">
            <a:avLst/>
          </a:prstGeom>
          <a:noFill/>
        </p:spPr>
        <p:txBody>
          <a:bodyPr wrap="none" rtlCol="0">
            <a:spAutoFit/>
          </a:bodyPr>
          <a:lstStyle/>
          <a:p>
            <a:r>
              <a:rPr lang="en-CA" sz="1600" dirty="0" smtClean="0"/>
              <a:t>canonical correlations</a:t>
            </a:r>
            <a:endParaRPr lang="en-CA" sz="1600" dirty="0"/>
          </a:p>
        </p:txBody>
      </p:sp>
      <p:sp>
        <p:nvSpPr>
          <p:cNvPr id="7" name="TextBox 6"/>
          <p:cNvSpPr txBox="1"/>
          <p:nvPr/>
        </p:nvSpPr>
        <p:spPr>
          <a:xfrm>
            <a:off x="6373090" y="2729886"/>
            <a:ext cx="2595418" cy="3046988"/>
          </a:xfrm>
          <a:prstGeom prst="rect">
            <a:avLst/>
          </a:prstGeom>
          <a:noFill/>
        </p:spPr>
        <p:txBody>
          <a:bodyPr wrap="square" rtlCol="0">
            <a:spAutoFit/>
          </a:bodyPr>
          <a:lstStyle/>
          <a:p>
            <a:r>
              <a:rPr lang="en-CA" sz="1600" dirty="0" smtClean="0"/>
              <a:t>raw canonical coefficients</a:t>
            </a:r>
          </a:p>
          <a:p>
            <a:r>
              <a:rPr lang="en-CA" sz="1600" dirty="0" smtClean="0"/>
              <a:t>matrices: U and V</a:t>
            </a:r>
          </a:p>
          <a:p>
            <a:endParaRPr lang="en-CA" sz="1600" dirty="0"/>
          </a:p>
          <a:p>
            <a:r>
              <a:rPr lang="en-CA" sz="1600" dirty="0" err="1" smtClean="0"/>
              <a:t>phys</a:t>
            </a:r>
            <a:r>
              <a:rPr lang="en-CA" sz="1600" dirty="0" smtClean="0"/>
              <a:t>*U: raw canonical </a:t>
            </a:r>
            <a:r>
              <a:rPr lang="en-CA" sz="1600" dirty="0" err="1" smtClean="0"/>
              <a:t>variates</a:t>
            </a:r>
            <a:r>
              <a:rPr lang="en-CA" sz="1600" dirty="0" smtClean="0"/>
              <a:t> for </a:t>
            </a:r>
            <a:r>
              <a:rPr lang="en-CA" sz="1600" dirty="0" err="1" smtClean="0"/>
              <a:t>phys</a:t>
            </a:r>
            <a:endParaRPr lang="en-CA" sz="1600" dirty="0" smtClean="0"/>
          </a:p>
          <a:p>
            <a:endParaRPr lang="en-CA" sz="1600" dirty="0"/>
          </a:p>
          <a:p>
            <a:r>
              <a:rPr lang="en-CA" sz="1600" dirty="0" err="1" smtClean="0"/>
              <a:t>exer</a:t>
            </a:r>
            <a:r>
              <a:rPr lang="en-CA" sz="1600" dirty="0" smtClean="0"/>
              <a:t>*V: raw canonical </a:t>
            </a:r>
            <a:r>
              <a:rPr lang="en-CA" sz="1600" dirty="0" err="1" smtClean="0"/>
              <a:t>variates</a:t>
            </a:r>
            <a:r>
              <a:rPr lang="en-CA" sz="1600" dirty="0" smtClean="0"/>
              <a:t> for </a:t>
            </a:r>
            <a:r>
              <a:rPr lang="en-CA" sz="1600" dirty="0" err="1" smtClean="0"/>
              <a:t>exer</a:t>
            </a:r>
            <a:endParaRPr lang="en-CA" sz="1600" dirty="0" smtClean="0"/>
          </a:p>
          <a:p>
            <a:endParaRPr lang="en-CA" sz="1600" dirty="0"/>
          </a:p>
          <a:p>
            <a:r>
              <a:rPr lang="en-CA" sz="1600" dirty="0" smtClean="0"/>
              <a:t>$</a:t>
            </a:r>
            <a:r>
              <a:rPr lang="en-CA" sz="1600" dirty="0" err="1" smtClean="0"/>
              <a:t>scores$xscores</a:t>
            </a:r>
            <a:r>
              <a:rPr lang="en-CA" sz="1600" dirty="0" smtClean="0"/>
              <a:t>: standardized canonical </a:t>
            </a:r>
            <a:r>
              <a:rPr lang="en-CA" sz="1600" dirty="0" err="1" smtClean="0"/>
              <a:t>variates</a:t>
            </a:r>
            <a:r>
              <a:rPr lang="en-CA" sz="1600" dirty="0" smtClean="0"/>
              <a:t>.</a:t>
            </a:r>
            <a:endParaRPr lang="en-CA" sz="1600" dirty="0"/>
          </a:p>
        </p:txBody>
      </p:sp>
    </p:spTree>
    <p:extLst>
      <p:ext uri="{BB962C8B-B14F-4D97-AF65-F5344CB8AC3E}">
        <p14:creationId xmlns:p14="http://schemas.microsoft.com/office/powerpoint/2010/main" val="404986165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standardized canonical </a:t>
            </a:r>
            <a:r>
              <a:rPr lang="en-CA" dirty="0" err="1" smtClean="0"/>
              <a:t>variates</a:t>
            </a:r>
            <a:endParaRPr lang="en-CA" dirty="0"/>
          </a:p>
        </p:txBody>
      </p:sp>
      <p:sp>
        <p:nvSpPr>
          <p:cNvPr id="3" name="TextBox 2"/>
          <p:cNvSpPr txBox="1"/>
          <p:nvPr/>
        </p:nvSpPr>
        <p:spPr>
          <a:xfrm>
            <a:off x="8549" y="1850764"/>
            <a:ext cx="4913746" cy="4832092"/>
          </a:xfrm>
          <a:prstGeom prst="rect">
            <a:avLst/>
          </a:prstGeom>
          <a:noFill/>
        </p:spPr>
        <p:txBody>
          <a:bodyPr wrap="square" rtlCol="0">
            <a:spAutoFit/>
          </a:bodyPr>
          <a:lstStyle/>
          <a:p>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scores$xscores</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             [,1]        [,2]        [,3]</a:t>
            </a:r>
          </a:p>
          <a:p>
            <a:r>
              <a:rPr lang="en-CA" sz="1400" dirty="0">
                <a:latin typeface="Courier New" panose="02070309020205020404" pitchFamily="49" charset="0"/>
                <a:cs typeface="Courier New" panose="02070309020205020404" pitchFamily="49" charset="0"/>
              </a:rPr>
              <a:t> [1,] -0.06587452  0.39294336 -0.90048466</a:t>
            </a:r>
          </a:p>
          <a:p>
            <a:r>
              <a:rPr lang="en-CA" sz="1400" dirty="0">
                <a:latin typeface="Courier New" panose="02070309020205020404" pitchFamily="49" charset="0"/>
                <a:cs typeface="Courier New" panose="02070309020205020404" pitchFamily="49" charset="0"/>
              </a:rPr>
              <a:t> [2,] -0.89033536 -0.01630780  0.46160952</a:t>
            </a:r>
          </a:p>
          <a:p>
            <a:r>
              <a:rPr lang="en-CA" sz="1400" dirty="0">
                <a:latin typeface="Courier New" panose="02070309020205020404" pitchFamily="49" charset="0"/>
                <a:cs typeface="Courier New" panose="02070309020205020404" pitchFamily="49" charset="0"/>
              </a:rPr>
              <a:t> [3,]  0.33866397  0.51550858 -1.57063280</a:t>
            </a:r>
          </a:p>
          <a:p>
            <a:r>
              <a:rPr lang="en-CA" sz="1400" dirty="0">
                <a:latin typeface="Courier New" panose="02070309020205020404" pitchFamily="49" charset="0"/>
                <a:cs typeface="Courier New" panose="02070309020205020404" pitchFamily="49" charset="0"/>
              </a:rPr>
              <a:t> [4,] -0.71810315  1.37075870 -0.01683463</a:t>
            </a:r>
          </a:p>
          <a:p>
            <a:r>
              <a:rPr lang="en-CA" sz="1400" dirty="0">
                <a:latin typeface="Courier New" panose="02070309020205020404" pitchFamily="49" charset="0"/>
                <a:cs typeface="Courier New" panose="02070309020205020404" pitchFamily="49" charset="0"/>
              </a:rPr>
              <a:t> [5,]  1.17525491  2.57590579  2.01305832</a:t>
            </a:r>
          </a:p>
          <a:p>
            <a:r>
              <a:rPr lang="en-CA" sz="1400" dirty="0">
                <a:latin typeface="Courier New" panose="02070309020205020404" pitchFamily="49" charset="0"/>
                <a:cs typeface="Courier New" panose="02070309020205020404" pitchFamily="49" charset="0"/>
              </a:rPr>
              <a:t> [6,]  0.46963797 -0.47893295 -0.91554740</a:t>
            </a:r>
          </a:p>
          <a:p>
            <a:r>
              <a:rPr lang="en-CA" sz="1400" dirty="0">
                <a:latin typeface="Courier New" panose="02070309020205020404" pitchFamily="49" charset="0"/>
                <a:cs typeface="Courier New" panose="02070309020205020404" pitchFamily="49" charset="0"/>
              </a:rPr>
              <a:t> [7,]  0.11781701 -1.07969890  1.22377873</a:t>
            </a:r>
          </a:p>
          <a:p>
            <a:r>
              <a:rPr lang="en-CA" sz="1400" dirty="0">
                <a:latin typeface="Courier New" panose="02070309020205020404" pitchFamily="49" charset="0"/>
                <a:cs typeface="Courier New" panose="02070309020205020404" pitchFamily="49" charset="0"/>
              </a:rPr>
              <a:t> [8,]  0.01706419  0.37702424 -1.48680882</a:t>
            </a:r>
          </a:p>
          <a:p>
            <a:r>
              <a:rPr lang="en-CA" sz="1400" dirty="0">
                <a:latin typeface="Courier New" panose="02070309020205020404" pitchFamily="49" charset="0"/>
                <a:cs typeface="Courier New" panose="02070309020205020404" pitchFamily="49" charset="0"/>
              </a:rPr>
              <a:t> [9,] -0.60117586 -1.12464792 -0.04505445</a:t>
            </a:r>
          </a:p>
          <a:p>
            <a:r>
              <a:rPr lang="en-CA" sz="1400" dirty="0">
                <a:latin typeface="Courier New" panose="02070309020205020404" pitchFamily="49" charset="0"/>
                <a:cs typeface="Courier New" panose="02070309020205020404" pitchFamily="49" charset="0"/>
              </a:rPr>
              <a:t>[10,]  0.65445550 -0.89895199 -0.33675460</a:t>
            </a:r>
          </a:p>
          <a:p>
            <a:r>
              <a:rPr lang="en-CA" sz="1400" dirty="0">
                <a:latin typeface="Courier New" panose="02070309020205020404" pitchFamily="49" charset="0"/>
                <a:cs typeface="Courier New" panose="02070309020205020404" pitchFamily="49" charset="0"/>
              </a:rPr>
              <a:t>[11,] -0.46740331 -0.14788320 -0.46900387</a:t>
            </a:r>
          </a:p>
          <a:p>
            <a:r>
              <a:rPr lang="en-CA" sz="1400" dirty="0">
                <a:latin typeface="Courier New" panose="02070309020205020404" pitchFamily="49" charset="0"/>
                <a:cs typeface="Courier New" panose="02070309020205020404" pitchFamily="49" charset="0"/>
              </a:rPr>
              <a:t>[12,] -0.13923760 -0.97996173  0.98174380</a:t>
            </a:r>
          </a:p>
          <a:p>
            <a:r>
              <a:rPr lang="en-CA" sz="1400" dirty="0">
                <a:latin typeface="Courier New" panose="02070309020205020404" pitchFamily="49" charset="0"/>
                <a:cs typeface="Courier New" panose="02070309020205020404" pitchFamily="49" charset="0"/>
              </a:rPr>
              <a:t>[13,] -0.23643419 -0.07554011  0.04439525</a:t>
            </a:r>
          </a:p>
          <a:p>
            <a:r>
              <a:rPr lang="en-CA" sz="1400" dirty="0">
                <a:latin typeface="Courier New" panose="02070309020205020404" pitchFamily="49" charset="0"/>
                <a:cs typeface="Courier New" panose="02070309020205020404" pitchFamily="49" charset="0"/>
              </a:rPr>
              <a:t>[14,]  0.28536698 -0.19295410  0.51756617</a:t>
            </a:r>
          </a:p>
          <a:p>
            <a:r>
              <a:rPr lang="en-CA" sz="1400" dirty="0">
                <a:latin typeface="Courier New" panose="02070309020205020404" pitchFamily="49" charset="0"/>
                <a:cs typeface="Courier New" panose="02070309020205020404" pitchFamily="49" charset="0"/>
              </a:rPr>
              <a:t>[15,]  1.66239672  0.42712450 -0.41495287</a:t>
            </a:r>
          </a:p>
          <a:p>
            <a:r>
              <a:rPr lang="en-CA" sz="1400" dirty="0">
                <a:latin typeface="Courier New" panose="02070309020205020404" pitchFamily="49" charset="0"/>
                <a:cs typeface="Courier New" panose="02070309020205020404" pitchFamily="49" charset="0"/>
              </a:rPr>
              <a:t>[16,]  0.76515225 -0.16836835 -0.72800719</a:t>
            </a:r>
          </a:p>
          <a:p>
            <a:r>
              <a:rPr lang="en-CA" sz="1400" dirty="0">
                <a:latin typeface="Courier New" panose="02070309020205020404" pitchFamily="49" charset="0"/>
                <a:cs typeface="Courier New" panose="02070309020205020404" pitchFamily="49" charset="0"/>
              </a:rPr>
              <a:t>[17,] -3.15880133  0.32106568 -0.23662794</a:t>
            </a:r>
          </a:p>
          <a:p>
            <a:r>
              <a:rPr lang="en-CA" sz="1400" dirty="0">
                <a:latin typeface="Courier New" panose="02070309020205020404" pitchFamily="49" charset="0"/>
                <a:cs typeface="Courier New" panose="02070309020205020404" pitchFamily="49" charset="0"/>
              </a:rPr>
              <a:t>[18,] -0.53629531  1.36900100  0.80062552</a:t>
            </a:r>
          </a:p>
          <a:p>
            <a:r>
              <a:rPr lang="en-CA" sz="1400" dirty="0">
                <a:latin typeface="Courier New" panose="02070309020205020404" pitchFamily="49" charset="0"/>
                <a:cs typeface="Courier New" panose="02070309020205020404" pitchFamily="49" charset="0"/>
              </a:rPr>
              <a:t>[19,]  1.04829236 -0.44018579 -0.75733645</a:t>
            </a:r>
          </a:p>
          <a:p>
            <a:r>
              <a:rPr lang="en-CA" sz="1400" dirty="0">
                <a:latin typeface="Courier New" panose="02070309020205020404" pitchFamily="49" charset="0"/>
                <a:cs typeface="Courier New" panose="02070309020205020404" pitchFamily="49" charset="0"/>
              </a:rPr>
              <a:t>[20,]  0.27955875 -1.74589901  1.83526836</a:t>
            </a:r>
          </a:p>
        </p:txBody>
      </p:sp>
      <p:sp>
        <p:nvSpPr>
          <p:cNvPr id="4" name="TextBox 3"/>
          <p:cNvSpPr txBox="1"/>
          <p:nvPr/>
        </p:nvSpPr>
        <p:spPr>
          <a:xfrm>
            <a:off x="4503580" y="1844824"/>
            <a:ext cx="4604924" cy="4832092"/>
          </a:xfrm>
          <a:prstGeom prst="rect">
            <a:avLst/>
          </a:prstGeom>
          <a:noFill/>
        </p:spPr>
        <p:txBody>
          <a:bodyPr wrap="square" rtlCol="0">
            <a:spAutoFit/>
          </a:bodyPr>
          <a:lstStyle/>
          <a:p>
            <a:r>
              <a:rPr lang="fr-FR" sz="1400" dirty="0">
                <a:latin typeface="Courier New" panose="02070309020205020404" pitchFamily="49" charset="0"/>
                <a:cs typeface="Courier New" panose="02070309020205020404" pitchFamily="49" charset="0"/>
              </a:rPr>
              <a:t>$</a:t>
            </a:r>
            <a:r>
              <a:rPr lang="fr-FR" sz="1400" dirty="0" err="1">
                <a:latin typeface="Courier New" panose="02070309020205020404" pitchFamily="49" charset="0"/>
                <a:cs typeface="Courier New" panose="02070309020205020404" pitchFamily="49" charset="0"/>
              </a:rPr>
              <a:t>scores$yscores</a:t>
            </a:r>
            <a:endParaRPr lang="fr-FR" sz="1400" dirty="0">
              <a:latin typeface="Courier New" panose="02070309020205020404" pitchFamily="49" charset="0"/>
              <a:cs typeface="Courier New" panose="02070309020205020404" pitchFamily="49" charset="0"/>
            </a:endParaRPr>
          </a:p>
          <a:p>
            <a:r>
              <a:rPr lang="fr-FR" sz="1400" dirty="0">
                <a:latin typeface="Courier New" panose="02070309020205020404" pitchFamily="49" charset="0"/>
                <a:cs typeface="Courier New" panose="02070309020205020404" pitchFamily="49" charset="0"/>
              </a:rPr>
              <a:t>             [,1]        [,2]        [,3]</a:t>
            </a:r>
          </a:p>
          <a:p>
            <a:r>
              <a:rPr lang="fr-FR" sz="1400" dirty="0">
                <a:latin typeface="Courier New" panose="02070309020205020404" pitchFamily="49" charset="0"/>
                <a:cs typeface="Courier New" panose="02070309020205020404" pitchFamily="49" charset="0"/>
              </a:rPr>
              <a:t> [1,] -0.23742244 -0.91888370 -0.28185833</a:t>
            </a:r>
          </a:p>
          <a:p>
            <a:r>
              <a:rPr lang="fr-FR" sz="1400" dirty="0">
                <a:latin typeface="Courier New" panose="02070309020205020404" pitchFamily="49" charset="0"/>
                <a:cs typeface="Courier New" panose="02070309020205020404" pitchFamily="49" charset="0"/>
              </a:rPr>
              <a:t> [2,] -1.00085572  1.68690015 -0.47289464</a:t>
            </a:r>
          </a:p>
          <a:p>
            <a:r>
              <a:rPr lang="fr-FR" sz="1400" dirty="0">
                <a:latin typeface="Courier New" panose="02070309020205020404" pitchFamily="49" charset="0"/>
                <a:cs typeface="Courier New" panose="02070309020205020404" pitchFamily="49" charset="0"/>
              </a:rPr>
              <a:t> [3,] -0.02345494  0.89826285  0.67222000</a:t>
            </a:r>
          </a:p>
          <a:p>
            <a:r>
              <a:rPr lang="fr-FR" sz="1400" dirty="0">
                <a:latin typeface="Courier New" panose="02070309020205020404" pitchFamily="49" charset="0"/>
                <a:cs typeface="Courier New" panose="02070309020205020404" pitchFamily="49" charset="0"/>
              </a:rPr>
              <a:t> [4,] -0.17718803 -0.26188291  0.55274626</a:t>
            </a:r>
          </a:p>
          <a:p>
            <a:r>
              <a:rPr lang="fr-FR" sz="1400" dirty="0">
                <a:latin typeface="Courier New" panose="02070309020205020404" pitchFamily="49" charset="0"/>
                <a:cs typeface="Courier New" panose="02070309020205020404" pitchFamily="49" charset="0"/>
              </a:rPr>
              <a:t> [5,]  1.14084951  0.23274696  1.37918010</a:t>
            </a:r>
          </a:p>
          <a:p>
            <a:r>
              <a:rPr lang="fr-FR" sz="1400" dirty="0">
                <a:latin typeface="Courier New" panose="02070309020205020404" pitchFamily="49" charset="0"/>
                <a:cs typeface="Courier New" panose="02070309020205020404" pitchFamily="49" charset="0"/>
              </a:rPr>
              <a:t> [6,] -0.15539717  2.00062200  1.56074166</a:t>
            </a:r>
          </a:p>
          <a:p>
            <a:r>
              <a:rPr lang="fr-FR" sz="1400" dirty="0">
                <a:latin typeface="Courier New" panose="02070309020205020404" pitchFamily="49" charset="0"/>
                <a:cs typeface="Courier New" panose="02070309020205020404" pitchFamily="49" charset="0"/>
              </a:rPr>
              <a:t> [7,]  1.15328755  0.10127530 -0.19445711</a:t>
            </a:r>
          </a:p>
          <a:p>
            <a:r>
              <a:rPr lang="fr-FR" sz="1400" dirty="0">
                <a:latin typeface="Courier New" panose="02070309020205020404" pitchFamily="49" charset="0"/>
                <a:cs typeface="Courier New" panose="02070309020205020404" pitchFamily="49" charset="0"/>
              </a:rPr>
              <a:t> [8,]  0.05512308 -1.01048386  0.50220023</a:t>
            </a:r>
          </a:p>
          <a:p>
            <a:r>
              <a:rPr lang="fr-FR" sz="1400" dirty="0">
                <a:latin typeface="Courier New" panose="02070309020205020404" pitchFamily="49" charset="0"/>
                <a:cs typeface="Courier New" panose="02070309020205020404" pitchFamily="49" charset="0"/>
              </a:rPr>
              <a:t> [9,] -0.23394065 -1.24840794  0.39411232</a:t>
            </a:r>
          </a:p>
          <a:p>
            <a:r>
              <a:rPr lang="fr-FR" sz="1400" dirty="0">
                <a:latin typeface="Courier New" panose="02070309020205020404" pitchFamily="49" charset="0"/>
                <a:cs typeface="Courier New" panose="02070309020205020404" pitchFamily="49" charset="0"/>
              </a:rPr>
              <a:t>[10,]  1.31166763  0.13435186  0.64809096</a:t>
            </a:r>
          </a:p>
          <a:p>
            <a:r>
              <a:rPr lang="fr-FR" sz="1400" dirty="0">
                <a:latin typeface="Courier New" panose="02070309020205020404" pitchFamily="49" charset="0"/>
                <a:cs typeface="Courier New" panose="02070309020205020404" pitchFamily="49" charset="0"/>
              </a:rPr>
              <a:t>[11,] -1.00146790 -0.93479995 -0.66871744</a:t>
            </a:r>
          </a:p>
          <a:p>
            <a:r>
              <a:rPr lang="fr-FR" sz="1400" dirty="0">
                <a:latin typeface="Courier New" panose="02070309020205020404" pitchFamily="49" charset="0"/>
                <a:cs typeface="Courier New" panose="02070309020205020404" pitchFamily="49" charset="0"/>
              </a:rPr>
              <a:t>[12,] -0.02551244  0.60309281  1.03278901</a:t>
            </a:r>
          </a:p>
          <a:p>
            <a:r>
              <a:rPr lang="fr-FR" sz="1400" dirty="0">
                <a:latin typeface="Courier New" panose="02070309020205020404" pitchFamily="49" charset="0"/>
                <a:cs typeface="Courier New" panose="02070309020205020404" pitchFamily="49" charset="0"/>
              </a:rPr>
              <a:t>[13,] -0.62373985 -0.83299874 -0.01462037</a:t>
            </a:r>
          </a:p>
          <a:p>
            <a:r>
              <a:rPr lang="fr-FR" sz="1400" dirty="0">
                <a:latin typeface="Courier New" panose="02070309020205020404" pitchFamily="49" charset="0"/>
                <a:cs typeface="Courier New" panose="02070309020205020404" pitchFamily="49" charset="0"/>
              </a:rPr>
              <a:t>[14,] -0.23957331 -0.70439205  0.27987584</a:t>
            </a:r>
          </a:p>
          <a:p>
            <a:r>
              <a:rPr lang="fr-FR" sz="1400" dirty="0">
                <a:latin typeface="Courier New" panose="02070309020205020404" pitchFamily="49" charset="0"/>
                <a:cs typeface="Courier New" panose="02070309020205020404" pitchFamily="49" charset="0"/>
              </a:rPr>
              <a:t>[15,]  1.56116497  0.76448365 -3.09433899</a:t>
            </a:r>
          </a:p>
          <a:p>
            <a:r>
              <a:rPr lang="fr-FR" sz="1400" dirty="0">
                <a:latin typeface="Courier New" panose="02070309020205020404" pitchFamily="49" charset="0"/>
                <a:cs typeface="Courier New" panose="02070309020205020404" pitchFamily="49" charset="0"/>
              </a:rPr>
              <a:t>[16,]  0.97041241  0.04660035 -0.54360525</a:t>
            </a:r>
          </a:p>
          <a:p>
            <a:r>
              <a:rPr lang="fr-FR" sz="1400" dirty="0">
                <a:latin typeface="Courier New" panose="02070309020205020404" pitchFamily="49" charset="0"/>
                <a:cs typeface="Courier New" panose="02070309020205020404" pitchFamily="49" charset="0"/>
              </a:rPr>
              <a:t>[17,] -2.46610861  0.21954878 -0.65396658</a:t>
            </a:r>
          </a:p>
          <a:p>
            <a:r>
              <a:rPr lang="fr-FR" sz="1400" dirty="0">
                <a:latin typeface="Courier New" panose="02070309020205020404" pitchFamily="49" charset="0"/>
                <a:cs typeface="Courier New" panose="02070309020205020404" pitchFamily="49" charset="0"/>
              </a:rPr>
              <a:t>[18,] -0.71723790  1.44951672 -0.88137354</a:t>
            </a:r>
          </a:p>
          <a:p>
            <a:r>
              <a:rPr lang="fr-FR" sz="1400" dirty="0">
                <a:latin typeface="Courier New" panose="02070309020205020404" pitchFamily="49" charset="0"/>
                <a:cs typeface="Courier New" panose="02070309020205020404" pitchFamily="49" charset="0"/>
              </a:rPr>
              <a:t>[19,]  1.30318577 -0.85790412  0.04265917</a:t>
            </a:r>
          </a:p>
          <a:p>
            <a:r>
              <a:rPr lang="fr-FR" sz="1400" dirty="0">
                <a:latin typeface="Courier New" panose="02070309020205020404" pitchFamily="49" charset="0"/>
                <a:cs typeface="Courier New" panose="02070309020205020404" pitchFamily="49" charset="0"/>
              </a:rPr>
              <a:t>[20,] -0.59379197 -1.36764817 -0.25878331</a:t>
            </a:r>
          </a:p>
        </p:txBody>
      </p:sp>
    </p:spTree>
    <p:extLst>
      <p:ext uri="{BB962C8B-B14F-4D97-AF65-F5344CB8AC3E}">
        <p14:creationId xmlns:p14="http://schemas.microsoft.com/office/powerpoint/2010/main" val="21039698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Canonical structure: Correlations</a:t>
            </a:r>
            <a:endParaRPr lang="en-CA" dirty="0"/>
          </a:p>
        </p:txBody>
      </p:sp>
      <p:sp>
        <p:nvSpPr>
          <p:cNvPr id="3" name="TextBox 2"/>
          <p:cNvSpPr txBox="1"/>
          <p:nvPr/>
        </p:nvSpPr>
        <p:spPr>
          <a:xfrm>
            <a:off x="157019" y="1616798"/>
            <a:ext cx="5477164" cy="5047536"/>
          </a:xfrm>
          <a:prstGeom prst="rect">
            <a:avLst/>
          </a:prstGeom>
          <a:noFill/>
        </p:spPr>
        <p:txBody>
          <a:bodyPr wrap="square" rtlCol="0">
            <a:spAutoFit/>
          </a:bodyPr>
          <a:lstStyle/>
          <a:p>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scores$corr.X.xscores</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             [,1]       [,2]       [,3]</a:t>
            </a:r>
          </a:p>
          <a:p>
            <a:r>
              <a:rPr lang="en-CA" sz="1400" dirty="0">
                <a:latin typeface="Courier New" panose="02070309020205020404" pitchFamily="49" charset="0"/>
                <a:cs typeface="Courier New" panose="02070309020205020404" pitchFamily="49" charset="0"/>
              </a:rPr>
              <a:t>weight -0.8028458 0.53345479 -0.2662041</a:t>
            </a:r>
          </a:p>
          <a:p>
            <a:r>
              <a:rPr lang="en-CA" sz="1400" dirty="0">
                <a:latin typeface="Courier New" panose="02070309020205020404" pitchFamily="49" charset="0"/>
                <a:cs typeface="Courier New" panose="02070309020205020404" pitchFamily="49" charset="0"/>
              </a:rPr>
              <a:t>waist  -0.9871691 0.07372001 -0.1416419</a:t>
            </a:r>
          </a:p>
          <a:p>
            <a:r>
              <a:rPr lang="en-CA" sz="1400" dirty="0">
                <a:latin typeface="Courier New" panose="02070309020205020404" pitchFamily="49" charset="0"/>
                <a:cs typeface="Courier New" panose="02070309020205020404" pitchFamily="49" charset="0"/>
              </a:rPr>
              <a:t>pulse   0.2061478 0.10981908  0.9723389</a:t>
            </a:r>
          </a:p>
          <a:p>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scores$corr.Y.xscores</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            [,1]        [,2]         [,3]</a:t>
            </a:r>
          </a:p>
          <a:p>
            <a:r>
              <a:rPr lang="en-CA" sz="1400" dirty="0">
                <a:latin typeface="Courier New" panose="02070309020205020404" pitchFamily="49" charset="0"/>
                <a:cs typeface="Courier New" panose="02070309020205020404" pitchFamily="49" charset="0"/>
              </a:rPr>
              <a:t>chins  0.6101751  0.18985890  0.004125743</a:t>
            </a:r>
          </a:p>
          <a:p>
            <a:r>
              <a:rPr lang="en-CA" sz="1400" dirty="0" err="1">
                <a:latin typeface="Courier New" panose="02070309020205020404" pitchFamily="49" charset="0"/>
                <a:cs typeface="Courier New" panose="02070309020205020404" pitchFamily="49" charset="0"/>
              </a:rPr>
              <a:t>situps</a:t>
            </a:r>
            <a:r>
              <a:rPr lang="en-CA" sz="1400" dirty="0">
                <a:latin typeface="Courier New" panose="02070309020205020404" pitchFamily="49" charset="0"/>
                <a:cs typeface="Courier New" panose="02070309020205020404" pitchFamily="49" charset="0"/>
              </a:rPr>
              <a:t> 0.8442193 -0.05748754 -0.010784582</a:t>
            </a:r>
          </a:p>
          <a:p>
            <a:r>
              <a:rPr lang="en-CA" sz="1400" dirty="0">
                <a:latin typeface="Courier New" panose="02070309020205020404" pitchFamily="49" charset="0"/>
                <a:cs typeface="Courier New" panose="02070309020205020404" pitchFamily="49" charset="0"/>
              </a:rPr>
              <a:t>jumps  0.3638095  0.09727830 -0.052192182</a:t>
            </a:r>
          </a:p>
          <a:p>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scores$corr.X.yscores</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             [,1]       [,2]         [,3]</a:t>
            </a:r>
          </a:p>
          <a:p>
            <a:r>
              <a:rPr lang="en-CA" sz="1400" dirty="0">
                <a:latin typeface="Courier New" panose="02070309020205020404" pitchFamily="49" charset="0"/>
                <a:cs typeface="Courier New" panose="02070309020205020404" pitchFamily="49" charset="0"/>
              </a:rPr>
              <a:t>weight -0.7053627 0.14136116 -0.016680651</a:t>
            </a:r>
          </a:p>
          <a:p>
            <a:r>
              <a:rPr lang="en-CA" sz="1400" dirty="0">
                <a:latin typeface="Courier New" panose="02070309020205020404" pitchFamily="49" charset="0"/>
                <a:cs typeface="Courier New" panose="02070309020205020404" pitchFamily="49" charset="0"/>
              </a:rPr>
              <a:t>waist  -0.8673051 0.01953520 -0.008875444</a:t>
            </a:r>
          </a:p>
          <a:p>
            <a:r>
              <a:rPr lang="en-CA" sz="1400" dirty="0">
                <a:latin typeface="Courier New" panose="02070309020205020404" pitchFamily="49" charset="0"/>
                <a:cs typeface="Courier New" panose="02070309020205020404" pitchFamily="49" charset="0"/>
              </a:rPr>
              <a:t>pulse   0.1811170 0.02910116  0.060927845</a:t>
            </a:r>
          </a:p>
          <a:p>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scores$corr.Y.yscores</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            [,1]       [,2]        [,3]</a:t>
            </a:r>
          </a:p>
          <a:p>
            <a:r>
              <a:rPr lang="en-CA" sz="1400" dirty="0">
                <a:latin typeface="Courier New" panose="02070309020205020404" pitchFamily="49" charset="0"/>
                <a:cs typeface="Courier New" panose="02070309020205020404" pitchFamily="49" charset="0"/>
              </a:rPr>
              <a:t>chins  0.6945030  0.7164708  0.06584216</a:t>
            </a:r>
          </a:p>
          <a:p>
            <a:r>
              <a:rPr lang="en-CA" sz="1400" dirty="0" err="1">
                <a:latin typeface="Courier New" panose="02070309020205020404" pitchFamily="49" charset="0"/>
                <a:cs typeface="Courier New" panose="02070309020205020404" pitchFamily="49" charset="0"/>
              </a:rPr>
              <a:t>situps</a:t>
            </a:r>
            <a:r>
              <a:rPr lang="en-CA" sz="1400" dirty="0">
                <a:latin typeface="Courier New" panose="02070309020205020404" pitchFamily="49" charset="0"/>
                <a:cs typeface="Courier New" panose="02070309020205020404" pitchFamily="49" charset="0"/>
              </a:rPr>
              <a:t> 0.9608928 -0.2169408 -0.17210961</a:t>
            </a:r>
          </a:p>
          <a:p>
            <a:r>
              <a:rPr lang="en-CA" sz="1400" dirty="0">
                <a:latin typeface="Courier New" panose="02070309020205020404" pitchFamily="49" charset="0"/>
                <a:cs typeface="Courier New" panose="02070309020205020404" pitchFamily="49" charset="0"/>
              </a:rPr>
              <a:t>jumps  0.4140890  0.3670993 -0.83292764</a:t>
            </a:r>
          </a:p>
        </p:txBody>
      </p:sp>
      <p:sp>
        <p:nvSpPr>
          <p:cNvPr id="4" name="TextBox 3"/>
          <p:cNvSpPr txBox="1"/>
          <p:nvPr/>
        </p:nvSpPr>
        <p:spPr>
          <a:xfrm>
            <a:off x="5320145" y="1921164"/>
            <a:ext cx="3398982" cy="830997"/>
          </a:xfrm>
          <a:prstGeom prst="rect">
            <a:avLst/>
          </a:prstGeom>
          <a:noFill/>
        </p:spPr>
        <p:txBody>
          <a:bodyPr wrap="square" rtlCol="0">
            <a:spAutoFit/>
          </a:bodyPr>
          <a:lstStyle/>
          <a:p>
            <a:r>
              <a:rPr lang="en-CA" dirty="0" smtClean="0"/>
              <a:t>correlation between </a:t>
            </a:r>
            <a:r>
              <a:rPr lang="en-CA" dirty="0" err="1" smtClean="0"/>
              <a:t>phys</a:t>
            </a:r>
            <a:r>
              <a:rPr lang="en-CA" dirty="0" smtClean="0"/>
              <a:t> variables with </a:t>
            </a:r>
            <a:r>
              <a:rPr lang="en-CA" dirty="0" err="1" smtClean="0"/>
              <a:t>CVs_U</a:t>
            </a:r>
            <a:endParaRPr lang="en-CA" dirty="0"/>
          </a:p>
        </p:txBody>
      </p:sp>
      <p:sp>
        <p:nvSpPr>
          <p:cNvPr id="5" name="TextBox 4"/>
          <p:cNvSpPr txBox="1"/>
          <p:nvPr/>
        </p:nvSpPr>
        <p:spPr>
          <a:xfrm>
            <a:off x="5320145" y="3080328"/>
            <a:ext cx="3398982" cy="830997"/>
          </a:xfrm>
          <a:prstGeom prst="rect">
            <a:avLst/>
          </a:prstGeom>
          <a:noFill/>
        </p:spPr>
        <p:txBody>
          <a:bodyPr wrap="square" rtlCol="0">
            <a:spAutoFit/>
          </a:bodyPr>
          <a:lstStyle/>
          <a:p>
            <a:r>
              <a:rPr lang="en-CA" dirty="0" smtClean="0"/>
              <a:t>correlation between </a:t>
            </a:r>
            <a:r>
              <a:rPr lang="en-CA" dirty="0" err="1" smtClean="0"/>
              <a:t>exer</a:t>
            </a:r>
            <a:r>
              <a:rPr lang="en-CA" dirty="0" smtClean="0"/>
              <a:t> variables with </a:t>
            </a:r>
            <a:r>
              <a:rPr lang="en-CA" dirty="0" err="1" smtClean="0"/>
              <a:t>CVs_U</a:t>
            </a:r>
            <a:endParaRPr lang="en-CA" dirty="0"/>
          </a:p>
        </p:txBody>
      </p:sp>
      <p:sp>
        <p:nvSpPr>
          <p:cNvPr id="6" name="TextBox 5"/>
          <p:cNvSpPr txBox="1"/>
          <p:nvPr/>
        </p:nvSpPr>
        <p:spPr>
          <a:xfrm>
            <a:off x="5320145" y="4345710"/>
            <a:ext cx="3398982" cy="830997"/>
          </a:xfrm>
          <a:prstGeom prst="rect">
            <a:avLst/>
          </a:prstGeom>
          <a:noFill/>
        </p:spPr>
        <p:txBody>
          <a:bodyPr wrap="square" rtlCol="0">
            <a:spAutoFit/>
          </a:bodyPr>
          <a:lstStyle/>
          <a:p>
            <a:r>
              <a:rPr lang="en-CA" dirty="0" smtClean="0"/>
              <a:t>correlation between </a:t>
            </a:r>
            <a:r>
              <a:rPr lang="en-CA" dirty="0" err="1" smtClean="0"/>
              <a:t>phys</a:t>
            </a:r>
            <a:r>
              <a:rPr lang="en-CA" dirty="0" smtClean="0"/>
              <a:t> variables with </a:t>
            </a:r>
            <a:r>
              <a:rPr lang="en-CA" dirty="0" err="1" smtClean="0"/>
              <a:t>CVs_V</a:t>
            </a:r>
            <a:endParaRPr lang="en-CA" dirty="0"/>
          </a:p>
        </p:txBody>
      </p:sp>
      <p:sp>
        <p:nvSpPr>
          <p:cNvPr id="7" name="TextBox 6"/>
          <p:cNvSpPr txBox="1"/>
          <p:nvPr/>
        </p:nvSpPr>
        <p:spPr>
          <a:xfrm>
            <a:off x="5320145" y="5504874"/>
            <a:ext cx="3398982" cy="830997"/>
          </a:xfrm>
          <a:prstGeom prst="rect">
            <a:avLst/>
          </a:prstGeom>
          <a:noFill/>
        </p:spPr>
        <p:txBody>
          <a:bodyPr wrap="square" rtlCol="0">
            <a:spAutoFit/>
          </a:bodyPr>
          <a:lstStyle/>
          <a:p>
            <a:r>
              <a:rPr lang="en-CA" dirty="0" smtClean="0"/>
              <a:t>correlation between </a:t>
            </a:r>
            <a:r>
              <a:rPr lang="en-CA" dirty="0" err="1" smtClean="0"/>
              <a:t>exer</a:t>
            </a:r>
            <a:r>
              <a:rPr lang="en-CA" dirty="0" smtClean="0"/>
              <a:t> variables with </a:t>
            </a:r>
            <a:r>
              <a:rPr lang="en-CA" dirty="0" err="1" smtClean="0"/>
              <a:t>CVs_V</a:t>
            </a:r>
            <a:endParaRPr lang="en-CA" dirty="0"/>
          </a:p>
        </p:txBody>
      </p:sp>
    </p:spTree>
    <p:extLst>
      <p:ext uri="{BB962C8B-B14F-4D97-AF65-F5344CB8AC3E}">
        <p14:creationId xmlns:p14="http://schemas.microsoft.com/office/powerpoint/2010/main" val="109924836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Significance: </a:t>
            </a:r>
            <a:r>
              <a:rPr lang="en-CA" dirty="0" err="1" smtClean="0"/>
              <a:t>p.asym</a:t>
            </a:r>
            <a:r>
              <a:rPr lang="en-CA" dirty="0" smtClean="0"/>
              <a:t> in CCP</a:t>
            </a:r>
            <a:endParaRPr lang="en-CA" dirty="0"/>
          </a:p>
        </p:txBody>
      </p:sp>
      <p:sp>
        <p:nvSpPr>
          <p:cNvPr id="3" name="TextBox 2"/>
          <p:cNvSpPr txBox="1"/>
          <p:nvPr/>
        </p:nvSpPr>
        <p:spPr>
          <a:xfrm>
            <a:off x="170872" y="1921377"/>
            <a:ext cx="8802255" cy="2677656"/>
          </a:xfrm>
          <a:prstGeom prst="rect">
            <a:avLst/>
          </a:prstGeom>
          <a:noFill/>
        </p:spPr>
        <p:txBody>
          <a:bodyPr wrap="square" rtlCol="0">
            <a:spAutoFit/>
          </a:bodyPr>
          <a:lstStyle/>
          <a:p>
            <a:r>
              <a:rPr lang="en-CA" sz="1400" dirty="0" err="1" smtClean="0">
                <a:latin typeface="Courier New" panose="02070309020205020404" pitchFamily="49" charset="0"/>
                <a:cs typeface="Courier New" panose="02070309020205020404" pitchFamily="49" charset="0"/>
              </a:rPr>
              <a:t>vCancor</a:t>
            </a:r>
            <a:r>
              <a:rPr lang="en-CA" sz="1400" dirty="0">
                <a:latin typeface="Courier New" panose="02070309020205020404" pitchFamily="49" charset="0"/>
                <a:cs typeface="Courier New" panose="02070309020205020404" pitchFamily="49" charset="0"/>
              </a:rPr>
              <a:t>&lt;-cc1$cor</a:t>
            </a: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p.asym</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rho,N,p,q</a:t>
            </a:r>
            <a:r>
              <a:rPr lang="en-US" sz="1400" dirty="0" smtClean="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tstat</a:t>
            </a:r>
            <a:r>
              <a:rPr lang="en-US" sz="1400" dirty="0">
                <a:latin typeface="Courier New" panose="02070309020205020404" pitchFamily="49" charset="0"/>
                <a:cs typeface="Courier New" panose="02070309020205020404" pitchFamily="49" charset="0"/>
              </a:rPr>
              <a:t> = "</a:t>
            </a:r>
            <a:r>
              <a:rPr lang="en-US" sz="1400" dirty="0" err="1" smtClean="0">
                <a:latin typeface="Courier New" panose="02070309020205020404" pitchFamily="49" charset="0"/>
                <a:cs typeface="Courier New" panose="02070309020205020404" pitchFamily="49" charset="0"/>
              </a:rPr>
              <a:t>Wilks|Hotelling|Pillai|Roy</a:t>
            </a:r>
            <a:r>
              <a:rPr lang="en-US" sz="1400" dirty="0" smtClean="0">
                <a:latin typeface="Courier New" panose="02070309020205020404" pitchFamily="49" charset="0"/>
                <a:cs typeface="Courier New" panose="02070309020205020404" pitchFamily="49" charset="0"/>
              </a:rPr>
              <a:t>")</a:t>
            </a:r>
          </a:p>
          <a:p>
            <a:r>
              <a:rPr lang="en-US" sz="1400" smtClean="0">
                <a:latin typeface="Courier New" panose="02070309020205020404" pitchFamily="49" charset="0"/>
                <a:cs typeface="Courier New" panose="02070309020205020404" pitchFamily="49" charset="0"/>
              </a:rPr>
              <a:t>res&lt;-p.asym(vCancor,length(md$weight</a:t>
            </a:r>
            <a:r>
              <a:rPr lang="en-US" sz="1400" dirty="0" smtClean="0">
                <a:latin typeface="Courier New" panose="02070309020205020404" pitchFamily="49" charset="0"/>
                <a:cs typeface="Courier New" panose="02070309020205020404" pitchFamily="49" charset="0"/>
              </a:rPr>
              <a:t>),3,3, </a:t>
            </a:r>
            <a:r>
              <a:rPr lang="en-US" sz="1400" dirty="0" err="1">
                <a:latin typeface="Courier New" panose="02070309020205020404" pitchFamily="49" charset="0"/>
                <a:cs typeface="Courier New" panose="02070309020205020404" pitchFamily="49" charset="0"/>
              </a:rPr>
              <a:t>tstat</a:t>
            </a:r>
            <a:r>
              <a:rPr lang="en-US" sz="1400" dirty="0">
                <a:latin typeface="Courier New" panose="02070309020205020404" pitchFamily="49" charset="0"/>
                <a:cs typeface="Courier New" panose="02070309020205020404" pitchFamily="49" charset="0"/>
              </a:rPr>
              <a:t> = "</a:t>
            </a:r>
            <a:r>
              <a:rPr lang="en-US" sz="1400" dirty="0" smtClean="0">
                <a:latin typeface="Courier New" panose="02070309020205020404" pitchFamily="49" charset="0"/>
                <a:cs typeface="Courier New" panose="02070309020205020404" pitchFamily="49" charset="0"/>
              </a:rPr>
              <a:t>Wilks")</a:t>
            </a:r>
            <a:endParaRPr lang="en-US"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Wilks' Lambda, using F-approximation (Rao's F):</a:t>
            </a:r>
          </a:p>
          <a:p>
            <a:r>
              <a:rPr lang="en-CA" sz="1400" dirty="0">
                <a:latin typeface="Courier New" panose="02070309020205020404" pitchFamily="49" charset="0"/>
                <a:cs typeface="Courier New" panose="02070309020205020404" pitchFamily="49" charset="0"/>
              </a:rPr>
              <a:t>              stat    </a:t>
            </a:r>
            <a:r>
              <a:rPr lang="en-CA" sz="1400" dirty="0" err="1">
                <a:latin typeface="Courier New" panose="02070309020205020404" pitchFamily="49" charset="0"/>
                <a:cs typeface="Courier New" panose="02070309020205020404" pitchFamily="49" charset="0"/>
              </a:rPr>
              <a:t>approx</a:t>
            </a:r>
            <a:r>
              <a:rPr lang="en-CA" sz="1400" dirty="0">
                <a:latin typeface="Courier New" panose="02070309020205020404" pitchFamily="49" charset="0"/>
                <a:cs typeface="Courier New" panose="02070309020205020404" pitchFamily="49" charset="0"/>
              </a:rPr>
              <a:t> df1      df2     </a:t>
            </a:r>
            <a:r>
              <a:rPr lang="en-CA" sz="1400" dirty="0" err="1">
                <a:latin typeface="Courier New" panose="02070309020205020404" pitchFamily="49" charset="0"/>
                <a:cs typeface="Courier New" panose="02070309020205020404" pitchFamily="49" charset="0"/>
              </a:rPr>
              <a:t>p.value</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1 to 3:  0.2112505 3.4003788   9 34.22293 0.004421278</a:t>
            </a:r>
          </a:p>
          <a:p>
            <a:r>
              <a:rPr lang="en-CA" sz="1400" dirty="0">
                <a:latin typeface="Courier New" panose="02070309020205020404" pitchFamily="49" charset="0"/>
                <a:cs typeface="Courier New" panose="02070309020205020404" pitchFamily="49" charset="0"/>
              </a:rPr>
              <a:t>2 to 3:  0.9261286 0.2933756   4 30.00000 0.879945478</a:t>
            </a:r>
          </a:p>
          <a:p>
            <a:r>
              <a:rPr lang="en-CA" sz="1400" dirty="0">
                <a:latin typeface="Courier New" panose="02070309020205020404" pitchFamily="49" charset="0"/>
                <a:cs typeface="Courier New" panose="02070309020205020404" pitchFamily="49" charset="0"/>
              </a:rPr>
              <a:t>3 to 3:  0.9960736 0.0630703   1 16.00000 0.804904236</a:t>
            </a:r>
          </a:p>
          <a:p>
            <a:endParaRPr lang="en-US" sz="1400" dirty="0">
              <a:latin typeface="Courier New" panose="02070309020205020404" pitchFamily="49" charset="0"/>
              <a:cs typeface="Courier New" panose="02070309020205020404" pitchFamily="49" charset="0"/>
            </a:endParaRPr>
          </a:p>
          <a:p>
            <a:r>
              <a:rPr lang="en-US" sz="1400" smtClean="0">
                <a:latin typeface="Courier New" panose="02070309020205020404" pitchFamily="49" charset="0"/>
                <a:cs typeface="Courier New" panose="02070309020205020404" pitchFamily="49" charset="0"/>
              </a:rPr>
              <a:t>plt.asym(res,rhostart=1</a:t>
            </a:r>
            <a:r>
              <a:rPr lang="en-US" sz="1400" dirty="0">
                <a:latin typeface="Courier New" panose="02070309020205020404" pitchFamily="49" charset="0"/>
                <a:cs typeface="Courier New" panose="02070309020205020404" pitchFamily="49" charset="0"/>
              </a:rPr>
              <a:t>)</a:t>
            </a:r>
          </a:p>
          <a:p>
            <a:r>
              <a:rPr lang="en-US" sz="1400" smtClean="0">
                <a:latin typeface="Courier New" panose="02070309020205020404" pitchFamily="49" charset="0"/>
                <a:cs typeface="Courier New" panose="02070309020205020404" pitchFamily="49" charset="0"/>
              </a:rPr>
              <a:t>plt.asym(res,rhostart=2</a:t>
            </a:r>
            <a:r>
              <a:rPr lang="en-US" sz="1400" dirty="0">
                <a:latin typeface="Courier New" panose="02070309020205020404" pitchFamily="49" charset="0"/>
                <a:cs typeface="Courier New" panose="02070309020205020404" pitchFamily="49" charset="0"/>
              </a:rPr>
              <a:t>)</a:t>
            </a:r>
          </a:p>
          <a:p>
            <a:r>
              <a:rPr lang="en-US" sz="1400" smtClean="0">
                <a:latin typeface="Courier New" panose="02070309020205020404" pitchFamily="49" charset="0"/>
                <a:cs typeface="Courier New" panose="02070309020205020404" pitchFamily="49" charset="0"/>
              </a:rPr>
              <a:t>plt.asym(res,rhostart=3</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sp>
        <p:nvSpPr>
          <p:cNvPr id="5" name="TextBox 4"/>
          <p:cNvSpPr txBox="1"/>
          <p:nvPr/>
        </p:nvSpPr>
        <p:spPr>
          <a:xfrm>
            <a:off x="6123709" y="2835513"/>
            <a:ext cx="3020291" cy="1169551"/>
          </a:xfrm>
          <a:prstGeom prst="rect">
            <a:avLst/>
          </a:prstGeom>
          <a:noFill/>
        </p:spPr>
        <p:txBody>
          <a:bodyPr wrap="square" rtlCol="0">
            <a:spAutoFit/>
          </a:bodyPr>
          <a:lstStyle/>
          <a:p>
            <a:r>
              <a:rPr lang="en-CA" sz="1400" dirty="0" smtClean="0"/>
              <a:t>At least one </a:t>
            </a:r>
            <a:r>
              <a:rPr lang="en-CA" sz="1400" dirty="0" err="1" smtClean="0"/>
              <a:t>cancor</a:t>
            </a:r>
            <a:r>
              <a:rPr lang="en-CA" sz="1400" dirty="0" smtClean="0"/>
              <a:t> significant?</a:t>
            </a:r>
          </a:p>
          <a:p>
            <a:r>
              <a:rPr lang="en-CA" sz="1400" dirty="0" smtClean="0"/>
              <a:t>Significant relationship after excluding </a:t>
            </a:r>
            <a:r>
              <a:rPr lang="en-CA" sz="1400" dirty="0" err="1" smtClean="0"/>
              <a:t>cancor</a:t>
            </a:r>
            <a:r>
              <a:rPr lang="en-CA" sz="1400" dirty="0" smtClean="0"/>
              <a:t> 1?</a:t>
            </a:r>
          </a:p>
          <a:p>
            <a:r>
              <a:rPr lang="en-CA" sz="1400" dirty="0" smtClean="0"/>
              <a:t>Significant </a:t>
            </a:r>
            <a:r>
              <a:rPr lang="en-CA" sz="1400" dirty="0"/>
              <a:t>relationship after excluding </a:t>
            </a:r>
            <a:r>
              <a:rPr lang="en-CA" sz="1400" dirty="0" err="1"/>
              <a:t>cancor</a:t>
            </a:r>
            <a:r>
              <a:rPr lang="en-CA" sz="1400" dirty="0"/>
              <a:t> </a:t>
            </a:r>
            <a:r>
              <a:rPr lang="en-CA" sz="1400" dirty="0" smtClean="0"/>
              <a:t>1 and 2?</a:t>
            </a:r>
            <a:endParaRPr lang="en-CA" sz="1400" dirty="0"/>
          </a:p>
        </p:txBody>
      </p:sp>
      <p:cxnSp>
        <p:nvCxnSpPr>
          <p:cNvPr id="7" name="Straight Arrow Connector 6"/>
          <p:cNvCxnSpPr/>
          <p:nvPr/>
        </p:nvCxnSpPr>
        <p:spPr>
          <a:xfrm flipH="1">
            <a:off x="5923384" y="3015196"/>
            <a:ext cx="304800" cy="83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895675" y="3218396"/>
            <a:ext cx="332509" cy="73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5923384" y="3560141"/>
            <a:ext cx="304800" cy="64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08816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altLang="en-US" dirty="0" smtClean="0"/>
              <a:t>Multivariate statistics</a:t>
            </a:r>
          </a:p>
        </p:txBody>
      </p:sp>
      <p:sp>
        <p:nvSpPr>
          <p:cNvPr id="4101" name="Rectangle 3"/>
          <p:cNvSpPr>
            <a:spLocks noGrp="1" noChangeArrowheads="1"/>
          </p:cNvSpPr>
          <p:nvPr>
            <p:ph idx="1"/>
          </p:nvPr>
        </p:nvSpPr>
        <p:spPr>
          <a:noFill/>
        </p:spPr>
        <p:txBody>
          <a:bodyPr/>
          <a:lstStyle/>
          <a:p>
            <a:r>
              <a:rPr lang="en-US" altLang="en-US" sz="3600"/>
              <a:t>PCA: principal component analysis</a:t>
            </a:r>
          </a:p>
          <a:p>
            <a:r>
              <a:rPr lang="en-US" altLang="en-US" sz="3600"/>
              <a:t>Canonical correlation</a:t>
            </a:r>
          </a:p>
          <a:p>
            <a:r>
              <a:rPr lang="en-US" altLang="en-US" sz="3600">
                <a:solidFill>
                  <a:srgbClr val="FF0000"/>
                </a:solidFill>
              </a:rPr>
              <a:t>Cluster analysis</a:t>
            </a:r>
          </a:p>
          <a:p>
            <a:r>
              <a:rPr lang="en-US" altLang="en-US" sz="3600"/>
              <a:t>......</a:t>
            </a:r>
          </a:p>
          <a:p>
            <a:endParaRPr lang="en-US" altLang="en-US" sz="3600" dirty="0" smtClean="0"/>
          </a:p>
        </p:txBody>
      </p:sp>
      <p:sp>
        <p:nvSpPr>
          <p:cNvPr id="4098" name="Date Placeholder 3"/>
          <p:cNvSpPr>
            <a:spLocks noGrp="1"/>
          </p:cNvSpPr>
          <p:nvPr>
            <p:ph type="dt" sz="half"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4099"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42A4B3F6-83F8-4C49-9F21-55C7B51ADC8E}" type="slidenum">
              <a:rPr lang="en-US" altLang="en-US" sz="1400">
                <a:solidFill>
                  <a:srgbClr val="000066"/>
                </a:solidFill>
              </a:rPr>
              <a:pPr/>
              <a:t>27</a:t>
            </a:fld>
            <a:endParaRPr lang="en-US" altLang="en-US" sz="1400">
              <a:solidFill>
                <a:srgbClr val="000066"/>
              </a:solidFill>
            </a:endParaRPr>
          </a:p>
        </p:txBody>
      </p:sp>
    </p:spTree>
    <p:extLst>
      <p:ext uri="{BB962C8B-B14F-4D97-AF65-F5344CB8AC3E}">
        <p14:creationId xmlns:p14="http://schemas.microsoft.com/office/powerpoint/2010/main" val="250909663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Cluster </a:t>
            </a:r>
            <a:r>
              <a:rPr lang="en-CA" smtClean="0"/>
              <a:t>analysis</a:t>
            </a:r>
            <a:endParaRPr lang="en-CA" dirty="0"/>
          </a:p>
        </p:txBody>
      </p:sp>
      <p:sp>
        <p:nvSpPr>
          <p:cNvPr id="5" name="Slide Number Placeholder 4"/>
          <p:cNvSpPr>
            <a:spLocks noGrp="1"/>
          </p:cNvSpPr>
          <p:nvPr>
            <p:ph type="sldNum" sz="quarter" idx="11"/>
          </p:nvPr>
        </p:nvSpPr>
        <p:spPr/>
        <p:txBody>
          <a:bodyPr/>
          <a:lstStyle/>
          <a:p>
            <a:pPr>
              <a:defRPr/>
            </a:pPr>
            <a:r>
              <a:rPr lang="en-US" altLang="en-US" smtClean="0"/>
              <a:t>Slide </a:t>
            </a:r>
            <a:fld id="{C6E5E8F0-E523-48AE-9007-ECA65DD00812}" type="slidenum">
              <a:rPr lang="en-US" altLang="en-US" smtClean="0"/>
              <a:pPr>
                <a:defRPr/>
              </a:pPr>
              <a:t>28</a:t>
            </a:fld>
            <a:endParaRPr lang="en-US" altLang="en-US"/>
          </a:p>
        </p:txBody>
      </p:sp>
      <p:sp>
        <p:nvSpPr>
          <p:cNvPr id="6" name="TextBox 5"/>
          <p:cNvSpPr txBox="1"/>
          <p:nvPr/>
        </p:nvSpPr>
        <p:spPr>
          <a:xfrm>
            <a:off x="107504" y="1052736"/>
            <a:ext cx="8928992" cy="3785652"/>
          </a:xfrm>
          <a:prstGeom prst="rect">
            <a:avLst/>
          </a:prstGeom>
          <a:noFill/>
        </p:spPr>
        <p:txBody>
          <a:bodyPr wrap="square" rtlCol="0">
            <a:spAutoFit/>
          </a:bodyPr>
          <a:lstStyle/>
          <a:p>
            <a:r>
              <a:rPr lang="en-CA" sz="1600" smtClean="0">
                <a:latin typeface="Courier New" panose="02070309020205020404" pitchFamily="49" charset="0"/>
                <a:cs typeface="Courier New" panose="02070309020205020404" pitchFamily="49" charset="0"/>
              </a:rPr>
              <a:t># Use US crime data</a:t>
            </a:r>
          </a:p>
          <a:p>
            <a:r>
              <a:rPr lang="en-CA" sz="1600" smtClean="0">
                <a:latin typeface="Courier New" panose="02070309020205020404" pitchFamily="49" charset="0"/>
                <a:cs typeface="Courier New" panose="02070309020205020404" pitchFamily="49" charset="0"/>
              </a:rPr>
              <a:t>nd</a:t>
            </a:r>
            <a:r>
              <a:rPr lang="en-CA" sz="1600" dirty="0" smtClean="0">
                <a:latin typeface="Courier New" panose="02070309020205020404" pitchFamily="49" charset="0"/>
                <a:cs typeface="Courier New" panose="02070309020205020404" pitchFamily="49" charset="0"/>
              </a:rPr>
              <a:t>&lt;-scale(md[,</a:t>
            </a:r>
            <a:r>
              <a:rPr lang="en-CA" sz="1600" smtClean="0">
                <a:latin typeface="Courier New" panose="02070309020205020404" pitchFamily="49" charset="0"/>
                <a:cs typeface="Courier New" panose="02070309020205020404" pitchFamily="49" charset="0"/>
              </a:rPr>
              <a:t>2:8</a:t>
            </a:r>
            <a:r>
              <a:rPr lang="en-CA" sz="1600" smtClean="0">
                <a:latin typeface="Courier New" panose="02070309020205020404" pitchFamily="49" charset="0"/>
                <a:cs typeface="Courier New" panose="02070309020205020404" pitchFamily="49" charset="0"/>
              </a:rPr>
              <a:t>])</a:t>
            </a:r>
          </a:p>
          <a:p>
            <a:r>
              <a:rPr lang="en-CA" sz="1600" smtClean="0">
                <a:latin typeface="Courier New" panose="02070309020205020404" pitchFamily="49" charset="0"/>
                <a:cs typeface="Courier New" panose="02070309020205020404" pitchFamily="49" charset="0"/>
              </a:rPr>
              <a:t># nd&lt;-md[,-1]</a:t>
            </a:r>
            <a:endParaRPr lang="en-CA" sz="1600" smtClean="0">
              <a:latin typeface="Courier New" panose="02070309020205020404" pitchFamily="49" charset="0"/>
              <a:cs typeface="Courier New" panose="02070309020205020404" pitchFamily="49" charset="0"/>
            </a:endParaRPr>
          </a:p>
          <a:p>
            <a:r>
              <a:rPr lang="en-CA" sz="1600" smtClean="0">
                <a:latin typeface="Courier New" panose="02070309020205020404" pitchFamily="49" charset="0"/>
                <a:cs typeface="Courier New" panose="02070309020205020404" pitchFamily="49" charset="0"/>
              </a:rPr>
              <a:t>rownames(nd)&lt;-md$STATE</a:t>
            </a:r>
            <a:endParaRPr lang="en-CA" sz="1600" dirty="0" smtClean="0">
              <a:latin typeface="Courier New" panose="02070309020205020404" pitchFamily="49" charset="0"/>
              <a:cs typeface="Courier New" panose="02070309020205020404" pitchFamily="49" charset="0"/>
            </a:endParaRPr>
          </a:p>
          <a:p>
            <a:r>
              <a:rPr lang="en-CA" sz="1600" dirty="0" smtClean="0">
                <a:latin typeface="Courier New" panose="02070309020205020404" pitchFamily="49" charset="0"/>
                <a:cs typeface="Courier New" panose="02070309020205020404" pitchFamily="49" charset="0"/>
              </a:rPr>
              <a:t>d&lt;-</a:t>
            </a:r>
            <a:r>
              <a:rPr lang="en-CA" sz="1600" dirty="0" err="1" smtClean="0">
                <a:latin typeface="Courier New" panose="02070309020205020404" pitchFamily="49" charset="0"/>
                <a:cs typeface="Courier New" panose="02070309020205020404" pitchFamily="49" charset="0"/>
              </a:rPr>
              <a:t>dist</a:t>
            </a:r>
            <a:r>
              <a:rPr lang="en-CA" sz="1600" dirty="0" smtClean="0">
                <a:latin typeface="Courier New" panose="02070309020205020404" pitchFamily="49" charset="0"/>
                <a:cs typeface="Courier New" panose="02070309020205020404" pitchFamily="49" charset="0"/>
              </a:rPr>
              <a:t>(</a:t>
            </a:r>
            <a:r>
              <a:rPr lang="en-CA" sz="1600" dirty="0" err="1">
                <a:latin typeface="Courier New" panose="02070309020205020404" pitchFamily="49" charset="0"/>
                <a:cs typeface="Courier New" panose="02070309020205020404" pitchFamily="49" charset="0"/>
              </a:rPr>
              <a:t>n</a:t>
            </a:r>
            <a:r>
              <a:rPr lang="en-CA" sz="1600" dirty="0" err="1" smtClean="0">
                <a:latin typeface="Courier New" panose="02070309020205020404" pitchFamily="49" charset="0"/>
                <a:cs typeface="Courier New" panose="02070309020205020404" pitchFamily="49" charset="0"/>
              </a:rPr>
              <a:t>d,method</a:t>
            </a:r>
            <a:r>
              <a:rPr lang="en-CA" sz="1600" dirty="0">
                <a:latin typeface="Courier New" panose="02070309020205020404" pitchFamily="49" charset="0"/>
                <a:cs typeface="Courier New" panose="02070309020205020404" pitchFamily="49" charset="0"/>
              </a:rPr>
              <a:t>="</a:t>
            </a:r>
            <a:r>
              <a:rPr lang="en-CA" sz="1600" dirty="0" err="1">
                <a:latin typeface="Courier New" panose="02070309020205020404" pitchFamily="49" charset="0"/>
                <a:cs typeface="Courier New" panose="02070309020205020404" pitchFamily="49" charset="0"/>
              </a:rPr>
              <a:t>euclidean</a:t>
            </a:r>
            <a:r>
              <a:rPr lang="en-CA" sz="1600" dirty="0" smtClean="0">
                <a:latin typeface="Courier New" panose="02070309020205020404" pitchFamily="49" charset="0"/>
                <a:cs typeface="Courier New" panose="02070309020205020404" pitchFamily="49" charset="0"/>
              </a:rPr>
              <a:t>")</a:t>
            </a:r>
          </a:p>
          <a:p>
            <a:r>
              <a:rPr lang="en-CA" sz="1600" dirty="0" smtClean="0">
                <a:latin typeface="Courier New" panose="02070309020205020404" pitchFamily="49" charset="0"/>
                <a:cs typeface="Courier New" panose="02070309020205020404" pitchFamily="49" charset="0"/>
              </a:rPr>
              <a:t># other distances:, </a:t>
            </a:r>
            <a:r>
              <a:rPr lang="en-CA" sz="1600" dirty="0">
                <a:latin typeface="Courier New" panose="02070309020205020404" pitchFamily="49" charset="0"/>
                <a:cs typeface="Courier New" panose="02070309020205020404" pitchFamily="49" charset="0"/>
              </a:rPr>
              <a:t>"</a:t>
            </a:r>
            <a:r>
              <a:rPr lang="en-CA" sz="1600" dirty="0" err="1" smtClean="0">
                <a:latin typeface="Courier New" panose="02070309020205020404" pitchFamily="49" charset="0"/>
                <a:cs typeface="Courier New" panose="02070309020205020404" pitchFamily="49" charset="0"/>
              </a:rPr>
              <a:t>maximum|manhattan|Canberra|binary|minkowski</a:t>
            </a:r>
            <a:r>
              <a:rPr lang="en-CA" sz="1600" dirty="0" smtClean="0">
                <a:latin typeface="Courier New" panose="02070309020205020404" pitchFamily="49" charset="0"/>
                <a:cs typeface="Courier New" panose="02070309020205020404" pitchFamily="49" charset="0"/>
              </a:rPr>
              <a:t>"</a:t>
            </a:r>
          </a:p>
          <a:p>
            <a:r>
              <a:rPr lang="en-CA" sz="1600" dirty="0" err="1" smtClean="0">
                <a:latin typeface="Courier New" panose="02070309020205020404" pitchFamily="49" charset="0"/>
                <a:cs typeface="Courier New" panose="02070309020205020404" pitchFamily="49" charset="0"/>
              </a:rPr>
              <a:t>hc</a:t>
            </a:r>
            <a:r>
              <a:rPr lang="en-CA" sz="1600" smtClean="0">
                <a:latin typeface="Courier New" panose="02070309020205020404" pitchFamily="49" charset="0"/>
                <a:cs typeface="Courier New" panose="02070309020205020404" pitchFamily="49" charset="0"/>
              </a:rPr>
              <a:t>&lt;-</a:t>
            </a:r>
            <a:r>
              <a:rPr lang="en-CA" sz="1600" smtClean="0">
                <a:latin typeface="Courier New" panose="02070309020205020404" pitchFamily="49" charset="0"/>
                <a:cs typeface="Courier New" panose="02070309020205020404" pitchFamily="49" charset="0"/>
              </a:rPr>
              <a:t>hclust(d, method="average") # default is average linkage (UPGMA)</a:t>
            </a:r>
            <a:endParaRPr lang="en-CA" sz="1600" dirty="0" smtClean="0">
              <a:latin typeface="Courier New" panose="02070309020205020404" pitchFamily="49" charset="0"/>
              <a:cs typeface="Courier New" panose="02070309020205020404" pitchFamily="49" charset="0"/>
            </a:endParaRPr>
          </a:p>
          <a:p>
            <a:r>
              <a:rPr lang="en-CA" sz="1600" smtClean="0">
                <a:latin typeface="Courier New" panose="02070309020205020404" pitchFamily="49" charset="0"/>
                <a:cs typeface="Courier New" panose="02070309020205020404" pitchFamily="49" charset="0"/>
              </a:rPr>
              <a:t>plot(hc,hang=-1) # hang=-1: scale tree with branch length</a:t>
            </a:r>
          </a:p>
          <a:p>
            <a:r>
              <a:rPr lang="en-CA" sz="1600" smtClean="0">
                <a:latin typeface="Courier New" panose="02070309020205020404" pitchFamily="49" charset="0"/>
                <a:cs typeface="Courier New" panose="02070309020205020404" pitchFamily="49" charset="0"/>
              </a:rPr>
              <a:t>rect.hclust(hc</a:t>
            </a:r>
            <a:r>
              <a:rPr lang="en-CA" sz="1600" dirty="0" smtClean="0">
                <a:latin typeface="Courier New" panose="02070309020205020404" pitchFamily="49" charset="0"/>
                <a:cs typeface="Courier New" panose="02070309020205020404" pitchFamily="49" charset="0"/>
              </a:rPr>
              <a:t>, k=4, </a:t>
            </a:r>
            <a:r>
              <a:rPr lang="en-CA" sz="1600" dirty="0">
                <a:latin typeface="Courier New" panose="02070309020205020404" pitchFamily="49" charset="0"/>
                <a:cs typeface="Courier New" panose="02070309020205020404" pitchFamily="49" charset="0"/>
              </a:rPr>
              <a:t>border="</a:t>
            </a:r>
            <a:r>
              <a:rPr lang="en-CA" sz="1600">
                <a:latin typeface="Courier New" panose="02070309020205020404" pitchFamily="49" charset="0"/>
                <a:cs typeface="Courier New" panose="02070309020205020404" pitchFamily="49" charset="0"/>
              </a:rPr>
              <a:t>red</a:t>
            </a:r>
            <a:r>
              <a:rPr lang="en-CA" sz="1600" smtClean="0">
                <a:latin typeface="Courier New" panose="02070309020205020404" pitchFamily="49" charset="0"/>
                <a:cs typeface="Courier New" panose="02070309020205020404" pitchFamily="49" charset="0"/>
              </a:rPr>
              <a:t>")</a:t>
            </a:r>
          </a:p>
          <a:p>
            <a:endParaRPr lang="en-CA" sz="1600">
              <a:latin typeface="Courier New" panose="02070309020205020404" pitchFamily="49" charset="0"/>
              <a:cs typeface="Courier New" panose="02070309020205020404" pitchFamily="49" charset="0"/>
            </a:endParaRPr>
          </a:p>
          <a:p>
            <a:r>
              <a:rPr lang="en-CA" sz="1600" smtClean="0">
                <a:latin typeface="Courier New" panose="02070309020205020404" pitchFamily="49" charset="0"/>
                <a:cs typeface="Courier New" panose="02070309020205020404" pitchFamily="49" charset="0"/>
              </a:rPr>
              <a:t># export tree in Newick format</a:t>
            </a:r>
          </a:p>
          <a:p>
            <a:r>
              <a:rPr lang="en-CA" sz="1600">
                <a:latin typeface="Courier New" panose="02070309020205020404" pitchFamily="49" charset="0"/>
                <a:cs typeface="Courier New" panose="02070309020205020404" pitchFamily="49" charset="0"/>
              </a:rPr>
              <a:t>library(ape)</a:t>
            </a:r>
          </a:p>
          <a:p>
            <a:r>
              <a:rPr lang="en-CA" sz="1600" smtClean="0">
                <a:latin typeface="Courier New" panose="02070309020205020404" pitchFamily="49" charset="0"/>
                <a:cs typeface="Courier New" panose="02070309020205020404" pitchFamily="49" charset="0"/>
              </a:rPr>
              <a:t>class(hc) </a:t>
            </a:r>
            <a:r>
              <a:rPr lang="en-CA" sz="1600">
                <a:latin typeface="Courier New" panose="02070309020205020404" pitchFamily="49" charset="0"/>
                <a:cs typeface="Courier New" panose="02070309020205020404" pitchFamily="49" charset="0"/>
              </a:rPr>
              <a:t># must be hclust class</a:t>
            </a:r>
          </a:p>
          <a:p>
            <a:r>
              <a:rPr lang="en-CA" sz="1600">
                <a:latin typeface="Courier New" panose="02070309020205020404" pitchFamily="49" charset="0"/>
                <a:cs typeface="Courier New" panose="02070309020205020404" pitchFamily="49" charset="0"/>
              </a:rPr>
              <a:t>my_tree </a:t>
            </a:r>
            <a:r>
              <a:rPr lang="en-CA" sz="1600">
                <a:latin typeface="Courier New" panose="02070309020205020404" pitchFamily="49" charset="0"/>
                <a:cs typeface="Courier New" panose="02070309020205020404" pitchFamily="49" charset="0"/>
              </a:rPr>
              <a:t>&lt;- </a:t>
            </a:r>
            <a:r>
              <a:rPr lang="en-CA" sz="1600" smtClean="0">
                <a:latin typeface="Courier New" panose="02070309020205020404" pitchFamily="49" charset="0"/>
                <a:cs typeface="Courier New" panose="02070309020205020404" pitchFamily="49" charset="0"/>
              </a:rPr>
              <a:t>as.phylo(hc) </a:t>
            </a:r>
            <a:endParaRPr lang="en-CA" sz="1600">
              <a:latin typeface="Courier New" panose="02070309020205020404" pitchFamily="49" charset="0"/>
              <a:cs typeface="Courier New" panose="02070309020205020404" pitchFamily="49" charset="0"/>
            </a:endParaRPr>
          </a:p>
          <a:p>
            <a:r>
              <a:rPr lang="en-CA" sz="1600">
                <a:latin typeface="Courier New" panose="02070309020205020404" pitchFamily="49" charset="0"/>
                <a:cs typeface="Courier New" panose="02070309020205020404" pitchFamily="49" charset="0"/>
              </a:rPr>
              <a:t>write.tree(phy=my_tree, </a:t>
            </a:r>
            <a:r>
              <a:rPr lang="en-CA" sz="1600">
                <a:latin typeface="Courier New" panose="02070309020205020404" pitchFamily="49" charset="0"/>
                <a:cs typeface="Courier New" panose="02070309020205020404" pitchFamily="49" charset="0"/>
              </a:rPr>
              <a:t>file</a:t>
            </a:r>
            <a:r>
              <a:rPr lang="en-CA" sz="1600" smtClean="0">
                <a:latin typeface="Courier New" panose="02070309020205020404" pitchFamily="49" charset="0"/>
                <a:cs typeface="Courier New" panose="02070309020205020404" pitchFamily="49" charset="0"/>
              </a:rPr>
              <a:t>="clipboard") </a:t>
            </a:r>
            <a:endParaRPr lang="en-CA" sz="160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457049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Group into clusters</a:t>
            </a:r>
            <a:endParaRPr lang="en-CA" dirty="0"/>
          </a:p>
        </p:txBody>
      </p:sp>
      <p:sp>
        <p:nvSpPr>
          <p:cNvPr id="3" name="Date Placeholder 2"/>
          <p:cNvSpPr>
            <a:spLocks noGrp="1"/>
          </p:cNvSpPr>
          <p:nvPr>
            <p:ph type="dt" sz="half" idx="10"/>
          </p:nvPr>
        </p:nvSpPr>
        <p:spPr/>
        <p:txBody>
          <a:bodyPr/>
          <a:lstStyle/>
          <a:p>
            <a:pPr>
              <a:defRPr/>
            </a:pPr>
            <a:r>
              <a:rPr lang="en-US" altLang="en-US" smtClean="0"/>
              <a:t>Xuhua Xia</a:t>
            </a:r>
            <a:endParaRPr lang="en-US" altLang="en-US"/>
          </a:p>
        </p:txBody>
      </p:sp>
      <p:sp>
        <p:nvSpPr>
          <p:cNvPr id="4" name="Slide Number Placeholder 3"/>
          <p:cNvSpPr>
            <a:spLocks noGrp="1"/>
          </p:cNvSpPr>
          <p:nvPr>
            <p:ph type="sldNum" sz="quarter" idx="11"/>
          </p:nvPr>
        </p:nvSpPr>
        <p:spPr/>
        <p:txBody>
          <a:bodyPr/>
          <a:lstStyle/>
          <a:p>
            <a:pPr>
              <a:defRPr/>
            </a:pPr>
            <a:r>
              <a:rPr lang="en-US" altLang="en-US" smtClean="0"/>
              <a:t>Slide </a:t>
            </a:r>
            <a:fld id="{0D7789A8-7E1E-4D0C-9CD6-1FF56A7A4CF5}" type="slidenum">
              <a:rPr lang="en-US" altLang="en-US" smtClean="0"/>
              <a:pPr>
                <a:defRPr/>
              </a:pPr>
              <a:t>29</a:t>
            </a:fld>
            <a:endParaRPr lang="en-US" altLang="en-US"/>
          </a:p>
        </p:txBody>
      </p:sp>
      <p:pic>
        <p:nvPicPr>
          <p:cNvPr id="6" name="Picture 5"/>
          <p:cNvPicPr>
            <a:picLocks noChangeAspect="1"/>
          </p:cNvPicPr>
          <p:nvPr/>
        </p:nvPicPr>
        <p:blipFill>
          <a:blip r:embed="rId2"/>
          <a:stretch>
            <a:fillRect/>
          </a:stretch>
        </p:blipFill>
        <p:spPr>
          <a:xfrm>
            <a:off x="0" y="832597"/>
            <a:ext cx="9262621" cy="5893561"/>
          </a:xfrm>
          <a:prstGeom prst="rect">
            <a:avLst/>
          </a:prstGeom>
        </p:spPr>
      </p:pic>
    </p:spTree>
    <p:extLst>
      <p:ext uri="{BB962C8B-B14F-4D97-AF65-F5344CB8AC3E}">
        <p14:creationId xmlns:p14="http://schemas.microsoft.com/office/powerpoint/2010/main" val="93972937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PCA</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Given a set of variables </a:t>
            </a:r>
            <a:r>
              <a:rPr lang="en-CA" i="1" dirty="0" smtClean="0"/>
              <a:t>x</a:t>
            </a:r>
            <a:r>
              <a:rPr lang="en-CA" i="1" baseline="-25000" dirty="0" smtClean="0"/>
              <a:t>1</a:t>
            </a:r>
            <a:r>
              <a:rPr lang="en-CA" dirty="0" smtClean="0"/>
              <a:t>, </a:t>
            </a:r>
            <a:r>
              <a:rPr lang="en-CA" i="1" dirty="0" smtClean="0"/>
              <a:t>x</a:t>
            </a:r>
            <a:r>
              <a:rPr lang="en-CA" i="1" baseline="-25000" dirty="0" smtClean="0"/>
              <a:t>2</a:t>
            </a:r>
            <a:r>
              <a:rPr lang="en-CA" dirty="0" smtClean="0"/>
              <a:t>, …, </a:t>
            </a:r>
            <a:r>
              <a:rPr lang="en-CA" i="1" dirty="0" err="1" smtClean="0"/>
              <a:t>x</a:t>
            </a:r>
            <a:r>
              <a:rPr lang="en-CA" i="1" baseline="-25000" dirty="0" err="1" smtClean="0"/>
              <a:t>n</a:t>
            </a:r>
            <a:r>
              <a:rPr lang="en-CA" dirty="0" smtClean="0"/>
              <a:t>, </a:t>
            </a:r>
          </a:p>
          <a:p>
            <a:pPr lvl="1"/>
            <a:r>
              <a:rPr lang="en-CA" dirty="0" smtClean="0"/>
              <a:t>find a set of coefficients </a:t>
            </a:r>
            <a:r>
              <a:rPr lang="en-CA" i="1" dirty="0" smtClean="0"/>
              <a:t>a</a:t>
            </a:r>
            <a:r>
              <a:rPr lang="en-CA" i="1" baseline="-25000" dirty="0" smtClean="0"/>
              <a:t>1</a:t>
            </a:r>
            <a:r>
              <a:rPr lang="en-CA" i="1" baseline="-25000" dirty="0"/>
              <a:t>1</a:t>
            </a:r>
            <a:r>
              <a:rPr lang="en-CA" dirty="0" smtClean="0"/>
              <a:t>, </a:t>
            </a:r>
            <a:r>
              <a:rPr lang="en-CA" i="1" dirty="0" smtClean="0"/>
              <a:t>a</a:t>
            </a:r>
            <a:r>
              <a:rPr lang="en-CA" i="1" baseline="-25000" dirty="0"/>
              <a:t>1</a:t>
            </a:r>
            <a:r>
              <a:rPr lang="en-CA" i="1" baseline="-25000" dirty="0" smtClean="0"/>
              <a:t>2</a:t>
            </a:r>
            <a:r>
              <a:rPr lang="en-CA" dirty="0"/>
              <a:t>, …, </a:t>
            </a:r>
            <a:r>
              <a:rPr lang="en-CA" i="1" dirty="0" smtClean="0"/>
              <a:t>a</a:t>
            </a:r>
            <a:r>
              <a:rPr lang="en-CA" i="1" baseline="-25000" dirty="0"/>
              <a:t>1</a:t>
            </a:r>
            <a:r>
              <a:rPr lang="en-CA" i="1" baseline="-25000" dirty="0" smtClean="0"/>
              <a:t>n</a:t>
            </a:r>
            <a:r>
              <a:rPr lang="en-CA" dirty="0"/>
              <a:t>, </a:t>
            </a:r>
            <a:r>
              <a:rPr lang="en-CA" dirty="0" smtClean="0"/>
              <a:t>so that</a:t>
            </a:r>
            <a:br>
              <a:rPr lang="en-CA" dirty="0" smtClean="0"/>
            </a:br>
            <a:r>
              <a:rPr lang="en-CA" i="1" dirty="0" smtClean="0"/>
              <a:t>PC1 </a:t>
            </a:r>
            <a:r>
              <a:rPr lang="en-CA" dirty="0" smtClean="0"/>
              <a:t>= </a:t>
            </a:r>
            <a:r>
              <a:rPr lang="en-CA" i="1" dirty="0" smtClean="0"/>
              <a:t>a</a:t>
            </a:r>
            <a:r>
              <a:rPr lang="en-CA" i="1" baseline="-25000" dirty="0"/>
              <a:t>1</a:t>
            </a:r>
            <a:r>
              <a:rPr lang="en-CA" i="1" baseline="-25000" dirty="0" smtClean="0"/>
              <a:t>1</a:t>
            </a:r>
            <a:r>
              <a:rPr lang="en-CA" i="1" dirty="0" smtClean="0"/>
              <a:t>x</a:t>
            </a:r>
            <a:r>
              <a:rPr lang="en-CA" i="1" baseline="-25000" dirty="0" smtClean="0"/>
              <a:t>1</a:t>
            </a:r>
            <a:r>
              <a:rPr lang="en-CA" dirty="0" smtClean="0"/>
              <a:t> + </a:t>
            </a:r>
            <a:r>
              <a:rPr lang="en-CA" i="1" dirty="0" smtClean="0"/>
              <a:t>a</a:t>
            </a:r>
            <a:r>
              <a:rPr lang="en-CA" i="1" baseline="-25000" dirty="0"/>
              <a:t>1</a:t>
            </a:r>
            <a:r>
              <a:rPr lang="en-CA" i="1" baseline="-25000" dirty="0" smtClean="0"/>
              <a:t>2</a:t>
            </a:r>
            <a:r>
              <a:rPr lang="en-CA" i="1" dirty="0" smtClean="0"/>
              <a:t>x</a:t>
            </a:r>
            <a:r>
              <a:rPr lang="en-CA" i="1" baseline="-25000" dirty="0" smtClean="0"/>
              <a:t>2</a:t>
            </a:r>
            <a:r>
              <a:rPr lang="en-CA" dirty="0" smtClean="0"/>
              <a:t> + …+ </a:t>
            </a:r>
            <a:r>
              <a:rPr lang="en-CA" i="1" dirty="0" smtClean="0"/>
              <a:t>a</a:t>
            </a:r>
            <a:r>
              <a:rPr lang="en-CA" i="1" baseline="-25000" dirty="0"/>
              <a:t>1</a:t>
            </a:r>
            <a:r>
              <a:rPr lang="en-CA" i="1" baseline="-25000" dirty="0" smtClean="0"/>
              <a:t>n</a:t>
            </a:r>
            <a:r>
              <a:rPr lang="en-CA" i="1" dirty="0" smtClean="0"/>
              <a:t>x</a:t>
            </a:r>
            <a:r>
              <a:rPr lang="en-CA" i="1" baseline="-25000" dirty="0" smtClean="0"/>
              <a:t>n</a:t>
            </a:r>
            <a:r>
              <a:rPr lang="en-CA" dirty="0" smtClean="0"/>
              <a:t> has the maximum variance (</a:t>
            </a:r>
            <a:r>
              <a:rPr lang="en-CA" i="1" dirty="0" smtClean="0"/>
              <a:t>v</a:t>
            </a:r>
            <a:r>
              <a:rPr lang="en-CA" i="1" baseline="-25000" dirty="0" smtClean="0"/>
              <a:t>1</a:t>
            </a:r>
            <a:r>
              <a:rPr lang="en-CA" dirty="0" smtClean="0"/>
              <a:t>) subject to the constraint that </a:t>
            </a:r>
            <a:r>
              <a:rPr lang="en-CA" b="1" i="1" dirty="0" smtClean="0"/>
              <a:t>a</a:t>
            </a:r>
            <a:r>
              <a:rPr lang="en-CA" b="1" i="1" baseline="-25000" dirty="0" smtClean="0"/>
              <a:t>1</a:t>
            </a:r>
            <a:r>
              <a:rPr lang="en-CA" dirty="0" smtClean="0"/>
              <a:t> is a unit vector, i.e.,</a:t>
            </a:r>
            <a:br>
              <a:rPr lang="en-CA" dirty="0" smtClean="0"/>
            </a:br>
            <a:r>
              <a:rPr lang="en-CA" dirty="0" err="1" smtClean="0"/>
              <a:t>sqrt</a:t>
            </a:r>
            <a:r>
              <a:rPr lang="en-CA" dirty="0" smtClean="0"/>
              <a:t>(</a:t>
            </a:r>
            <a:r>
              <a:rPr lang="en-CA" i="1" dirty="0" smtClean="0"/>
              <a:t>a</a:t>
            </a:r>
            <a:r>
              <a:rPr lang="en-CA" i="1" baseline="-25000" dirty="0"/>
              <a:t>1</a:t>
            </a:r>
            <a:r>
              <a:rPr lang="en-CA" i="1" baseline="-25000" dirty="0" smtClean="0"/>
              <a:t>1</a:t>
            </a:r>
            <a:r>
              <a:rPr lang="en-CA" i="1" baseline="30000" dirty="0" smtClean="0"/>
              <a:t>2</a:t>
            </a:r>
            <a:r>
              <a:rPr lang="en-CA" dirty="0"/>
              <a:t>+</a:t>
            </a:r>
            <a:r>
              <a:rPr lang="en-CA" dirty="0" smtClean="0"/>
              <a:t> </a:t>
            </a:r>
            <a:r>
              <a:rPr lang="en-CA" i="1" dirty="0" smtClean="0"/>
              <a:t>a</a:t>
            </a:r>
            <a:r>
              <a:rPr lang="en-CA" i="1" baseline="-25000" dirty="0"/>
              <a:t>1</a:t>
            </a:r>
            <a:r>
              <a:rPr lang="en-CA" i="1" baseline="-25000" dirty="0" smtClean="0"/>
              <a:t>2</a:t>
            </a:r>
            <a:r>
              <a:rPr lang="en-CA" i="1" baseline="30000" dirty="0" smtClean="0"/>
              <a:t>2</a:t>
            </a:r>
            <a:r>
              <a:rPr lang="en-CA" dirty="0" smtClean="0"/>
              <a:t> …+ </a:t>
            </a:r>
            <a:r>
              <a:rPr lang="en-CA" i="1" dirty="0" smtClean="0"/>
              <a:t>a</a:t>
            </a:r>
            <a:r>
              <a:rPr lang="en-CA" i="1" baseline="-25000" dirty="0"/>
              <a:t>1</a:t>
            </a:r>
            <a:r>
              <a:rPr lang="en-CA" i="1" baseline="-25000" dirty="0" smtClean="0"/>
              <a:t>n</a:t>
            </a:r>
            <a:r>
              <a:rPr lang="en-CA" i="1" baseline="30000" dirty="0" smtClean="0"/>
              <a:t>2</a:t>
            </a:r>
            <a:r>
              <a:rPr lang="en-CA" dirty="0" smtClean="0"/>
              <a:t>) = 1</a:t>
            </a:r>
          </a:p>
          <a:p>
            <a:pPr lvl="1"/>
            <a:r>
              <a:rPr lang="en-CA" dirty="0" smtClean="0"/>
              <a:t>find a 2</a:t>
            </a:r>
            <a:r>
              <a:rPr lang="en-CA" baseline="30000" dirty="0" smtClean="0"/>
              <a:t>nd</a:t>
            </a:r>
            <a:r>
              <a:rPr lang="en-CA" dirty="0" smtClean="0"/>
              <a:t> set of coefficients </a:t>
            </a:r>
            <a:r>
              <a:rPr lang="en-CA" b="1" i="1" dirty="0" smtClean="0"/>
              <a:t>a</a:t>
            </a:r>
            <a:r>
              <a:rPr lang="en-CA" b="1" i="1" baseline="-25000" dirty="0" smtClean="0"/>
              <a:t>2</a:t>
            </a:r>
            <a:r>
              <a:rPr lang="en-CA" dirty="0" smtClean="0"/>
              <a:t> so that PC2 has the maximum variance (</a:t>
            </a:r>
            <a:r>
              <a:rPr lang="en-CA" i="1" dirty="0" smtClean="0"/>
              <a:t>v</a:t>
            </a:r>
            <a:r>
              <a:rPr lang="en-CA" i="1" baseline="-25000" dirty="0" smtClean="0"/>
              <a:t>2</a:t>
            </a:r>
            <a:r>
              <a:rPr lang="en-CA" dirty="0" smtClean="0"/>
              <a:t>) subject to the unit vector constraint and the additional constraint that </a:t>
            </a:r>
            <a:r>
              <a:rPr lang="en-CA" b="1" i="1" dirty="0" smtClean="0"/>
              <a:t>a</a:t>
            </a:r>
            <a:r>
              <a:rPr lang="en-CA" b="1" i="1" baseline="-25000" dirty="0" smtClean="0"/>
              <a:t>2</a:t>
            </a:r>
            <a:r>
              <a:rPr lang="en-CA" dirty="0" smtClean="0"/>
              <a:t> is orthogonal to </a:t>
            </a:r>
            <a:r>
              <a:rPr lang="en-CA" b="1" i="1" dirty="0" smtClean="0"/>
              <a:t>a</a:t>
            </a:r>
            <a:r>
              <a:rPr lang="en-CA" b="1" i="1" baseline="-25000" dirty="0" smtClean="0"/>
              <a:t>1</a:t>
            </a:r>
            <a:endParaRPr lang="en-CA" dirty="0" smtClean="0"/>
          </a:p>
          <a:p>
            <a:pPr lvl="1"/>
            <a:r>
              <a:rPr lang="en-CA" dirty="0" smtClean="0"/>
              <a:t>find 3</a:t>
            </a:r>
            <a:r>
              <a:rPr lang="en-CA" baseline="30000" dirty="0" smtClean="0"/>
              <a:t>rd</a:t>
            </a:r>
            <a:r>
              <a:rPr lang="en-CA" dirty="0" smtClean="0"/>
              <a:t>, 4</a:t>
            </a:r>
            <a:r>
              <a:rPr lang="en-CA" baseline="30000" dirty="0" smtClean="0"/>
              <a:t>th</a:t>
            </a:r>
            <a:r>
              <a:rPr lang="en-CA" dirty="0" smtClean="0"/>
              <a:t>,… n</a:t>
            </a:r>
            <a:r>
              <a:rPr lang="en-CA" baseline="30000" dirty="0" smtClean="0"/>
              <a:t>th</a:t>
            </a:r>
            <a:r>
              <a:rPr lang="en-CA" dirty="0" smtClean="0"/>
              <a:t> set of coefficients so that PC3, PC4, … have the maximum variance (</a:t>
            </a:r>
            <a:r>
              <a:rPr lang="en-CA" i="1" dirty="0" smtClean="0"/>
              <a:t>v</a:t>
            </a:r>
            <a:r>
              <a:rPr lang="en-CA" i="1" baseline="-25000" dirty="0" smtClean="0"/>
              <a:t>3</a:t>
            </a:r>
            <a:r>
              <a:rPr lang="en-CA" dirty="0" smtClean="0"/>
              <a:t>, </a:t>
            </a:r>
            <a:r>
              <a:rPr lang="en-CA" i="1" dirty="0" smtClean="0"/>
              <a:t>v</a:t>
            </a:r>
            <a:r>
              <a:rPr lang="en-CA" i="1" baseline="-25000" dirty="0" smtClean="0"/>
              <a:t>4</a:t>
            </a:r>
            <a:r>
              <a:rPr lang="en-CA" dirty="0" smtClean="0"/>
              <a:t>, …) subject to the unit vector constraint and that </a:t>
            </a:r>
            <a:r>
              <a:rPr lang="en-CA" b="1" i="1" dirty="0" err="1" smtClean="0"/>
              <a:t>a</a:t>
            </a:r>
            <a:r>
              <a:rPr lang="en-CA" b="1" i="1" baseline="-25000" dirty="0" err="1" smtClean="0"/>
              <a:t>i</a:t>
            </a:r>
            <a:r>
              <a:rPr lang="en-CA" dirty="0" smtClean="0"/>
              <a:t> is orthogonal to all </a:t>
            </a:r>
            <a:r>
              <a:rPr lang="en-CA" b="1" i="1" dirty="0" smtClean="0"/>
              <a:t>a</a:t>
            </a:r>
            <a:r>
              <a:rPr lang="en-CA" b="1" i="1" baseline="-25000" dirty="0" smtClean="0"/>
              <a:t>i-1</a:t>
            </a:r>
            <a:r>
              <a:rPr lang="en-CA" dirty="0" smtClean="0"/>
              <a:t> vectors.</a:t>
            </a:r>
          </a:p>
          <a:p>
            <a:pPr lvl="1"/>
            <a:r>
              <a:rPr lang="en-CA" dirty="0" smtClean="0"/>
              <a:t>It turns out that </a:t>
            </a:r>
            <a:r>
              <a:rPr lang="en-CA" i="1" dirty="0" smtClean="0"/>
              <a:t>v</a:t>
            </a:r>
            <a:r>
              <a:rPr lang="en-CA" i="1" baseline="-25000" dirty="0" smtClean="0"/>
              <a:t>1</a:t>
            </a:r>
            <a:r>
              <a:rPr lang="en-CA" dirty="0" smtClean="0"/>
              <a:t>, </a:t>
            </a:r>
            <a:r>
              <a:rPr lang="en-CA" i="1" dirty="0" smtClean="0"/>
              <a:t>v</a:t>
            </a:r>
            <a:r>
              <a:rPr lang="en-CA" i="1" baseline="-25000" dirty="0" smtClean="0"/>
              <a:t>2</a:t>
            </a:r>
            <a:r>
              <a:rPr lang="en-CA" dirty="0" smtClean="0"/>
              <a:t>, … are eigenvalues and </a:t>
            </a:r>
            <a:r>
              <a:rPr lang="en-CA" i="1" dirty="0" smtClean="0"/>
              <a:t>a</a:t>
            </a:r>
            <a:r>
              <a:rPr lang="en-CA" i="1" baseline="-25000" dirty="0" smtClean="0"/>
              <a:t>1</a:t>
            </a:r>
            <a:r>
              <a:rPr lang="en-CA" dirty="0" smtClean="0"/>
              <a:t>, </a:t>
            </a:r>
            <a:r>
              <a:rPr lang="en-CA" i="1" dirty="0" smtClean="0"/>
              <a:t>a</a:t>
            </a:r>
            <a:r>
              <a:rPr lang="en-CA" i="1" baseline="-25000" dirty="0" smtClean="0"/>
              <a:t>2</a:t>
            </a:r>
            <a:r>
              <a:rPr lang="en-CA" dirty="0" smtClean="0"/>
              <a:t>, … are eigenvectors of the variance-covariance matrix of </a:t>
            </a:r>
            <a:r>
              <a:rPr lang="en-CA" i="1" dirty="0"/>
              <a:t>x</a:t>
            </a:r>
            <a:r>
              <a:rPr lang="en-CA" i="1" baseline="-25000" dirty="0"/>
              <a:t>1</a:t>
            </a:r>
            <a:r>
              <a:rPr lang="en-CA" dirty="0"/>
              <a:t>, </a:t>
            </a:r>
            <a:r>
              <a:rPr lang="en-CA" i="1" dirty="0"/>
              <a:t>x</a:t>
            </a:r>
            <a:r>
              <a:rPr lang="en-CA" i="1" baseline="-25000" dirty="0"/>
              <a:t>2</a:t>
            </a:r>
            <a:r>
              <a:rPr lang="en-CA" dirty="0"/>
              <a:t>, …, </a:t>
            </a:r>
            <a:r>
              <a:rPr lang="en-CA" i="1" dirty="0" err="1" smtClean="0"/>
              <a:t>x</a:t>
            </a:r>
            <a:r>
              <a:rPr lang="en-CA" i="1" baseline="-25000" dirty="0" err="1" smtClean="0"/>
              <a:t>n</a:t>
            </a:r>
            <a:r>
              <a:rPr lang="en-CA" i="1" baseline="30000" dirty="0" smtClean="0"/>
              <a:t>  </a:t>
            </a:r>
            <a:r>
              <a:rPr lang="en-CA" dirty="0" smtClean="0"/>
              <a:t>(or of the correlation matrix if </a:t>
            </a:r>
            <a:r>
              <a:rPr lang="en-CA" i="1" dirty="0"/>
              <a:t>x</a:t>
            </a:r>
            <a:r>
              <a:rPr lang="en-CA" i="1" baseline="-25000" dirty="0"/>
              <a:t>1</a:t>
            </a:r>
            <a:r>
              <a:rPr lang="en-CA" dirty="0"/>
              <a:t>, </a:t>
            </a:r>
            <a:r>
              <a:rPr lang="en-CA" i="1" dirty="0"/>
              <a:t>x</a:t>
            </a:r>
            <a:r>
              <a:rPr lang="en-CA" i="1" baseline="-25000" dirty="0"/>
              <a:t>2</a:t>
            </a:r>
            <a:r>
              <a:rPr lang="en-CA" dirty="0"/>
              <a:t>, …, </a:t>
            </a:r>
            <a:r>
              <a:rPr lang="en-CA" i="1" dirty="0" err="1"/>
              <a:t>x</a:t>
            </a:r>
            <a:r>
              <a:rPr lang="en-CA" i="1" baseline="-25000" dirty="0" err="1"/>
              <a:t>n</a:t>
            </a:r>
            <a:r>
              <a:rPr lang="en-CA" i="1" baseline="30000" dirty="0"/>
              <a:t> </a:t>
            </a:r>
            <a:r>
              <a:rPr lang="en-CA" i="1" dirty="0" smtClean="0"/>
              <a:t> </a:t>
            </a:r>
            <a:r>
              <a:rPr lang="en-CA" dirty="0" smtClean="0"/>
              <a:t>are standardized)</a:t>
            </a:r>
          </a:p>
          <a:p>
            <a:r>
              <a:rPr lang="en-CA" smtClean="0"/>
              <a:t>Demonstrate how to find </a:t>
            </a:r>
            <a:r>
              <a:rPr lang="en-CA" smtClean="0"/>
              <a:t>the </a:t>
            </a:r>
            <a:r>
              <a:rPr lang="en-CA"/>
              <a:t>eigenvalues, eigenvectors, and PC_Scores manually </a:t>
            </a:r>
            <a:r>
              <a:rPr lang="en-CA"/>
              <a:t>in </a:t>
            </a:r>
            <a:r>
              <a:rPr lang="en-CA" smtClean="0"/>
              <a:t>EXCEL</a:t>
            </a:r>
            <a:endParaRPr lang="en-CA" dirty="0"/>
          </a:p>
          <a:p>
            <a:pPr lvl="1"/>
            <a:endParaRPr lang="en-CA" dirty="0" smtClean="0"/>
          </a:p>
          <a:p>
            <a:pPr lvl="1"/>
            <a:endParaRPr lang="en-CA" dirty="0"/>
          </a:p>
          <a:p>
            <a:pPr lvl="1"/>
            <a:endParaRPr lang="en-CA" dirty="0"/>
          </a:p>
        </p:txBody>
      </p:sp>
      <p:sp>
        <p:nvSpPr>
          <p:cNvPr id="5" name="Slide Number Placeholder 4"/>
          <p:cNvSpPr>
            <a:spLocks noGrp="1"/>
          </p:cNvSpPr>
          <p:nvPr>
            <p:ph type="sldNum" sz="quarter" idx="11"/>
          </p:nvPr>
        </p:nvSpPr>
        <p:spPr/>
        <p:txBody>
          <a:bodyPr/>
          <a:lstStyle/>
          <a:p>
            <a:pPr>
              <a:defRPr/>
            </a:pPr>
            <a:r>
              <a:rPr lang="en-US" altLang="en-US" smtClean="0"/>
              <a:t>Slide </a:t>
            </a:r>
            <a:fld id="{C6E5E8F0-E523-48AE-9007-ECA65DD00812}" type="slidenum">
              <a:rPr lang="en-US" altLang="en-US" smtClean="0"/>
              <a:pPr>
                <a:defRPr/>
              </a:pPr>
              <a:t>3</a:t>
            </a:fld>
            <a:endParaRPr lang="en-US" altLang="en-US"/>
          </a:p>
        </p:txBody>
      </p:sp>
    </p:spTree>
    <p:extLst>
      <p:ext uri="{BB962C8B-B14F-4D97-AF65-F5344CB8AC3E}">
        <p14:creationId xmlns:p14="http://schemas.microsoft.com/office/powerpoint/2010/main" val="311609526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kmean &amp; number of clusters</a:t>
            </a:r>
            <a:endParaRPr lang="en-US"/>
          </a:p>
        </p:txBody>
      </p:sp>
      <p:graphicFrame>
        <p:nvGraphicFramePr>
          <p:cNvPr id="5" name="Chart 4"/>
          <p:cNvGraphicFramePr>
            <a:graphicFrameLocks/>
          </p:cNvGraphicFramePr>
          <p:nvPr/>
        </p:nvGraphicFramePr>
        <p:xfrm>
          <a:off x="1" y="1052736"/>
          <a:ext cx="5004047"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51520" y="4005064"/>
            <a:ext cx="3672408" cy="461665"/>
          </a:xfrm>
          <a:prstGeom prst="rect">
            <a:avLst/>
          </a:prstGeom>
          <a:noFill/>
        </p:spPr>
        <p:txBody>
          <a:bodyPr wrap="square" rtlCol="0">
            <a:spAutoFit/>
          </a:bodyPr>
          <a:lstStyle/>
          <a:p>
            <a:r>
              <a:rPr lang="en-US" smtClean="0"/>
              <a:t>Within-group SS</a:t>
            </a:r>
            <a:endParaRPr lang="en-US"/>
          </a:p>
        </p:txBody>
      </p:sp>
      <p:graphicFrame>
        <p:nvGraphicFramePr>
          <p:cNvPr id="8" name="Chart 7"/>
          <p:cNvGraphicFramePr>
            <a:graphicFrameLocks/>
          </p:cNvGraphicFramePr>
          <p:nvPr/>
        </p:nvGraphicFramePr>
        <p:xfrm>
          <a:off x="4052773" y="3741125"/>
          <a:ext cx="5062538" cy="3095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93862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nvGraphicFramePr>
        <p:xfrm>
          <a:off x="3097969" y="41928"/>
          <a:ext cx="5506479" cy="6816072"/>
        </p:xfrm>
        <a:graphic>
          <a:graphicData uri="http://schemas.openxmlformats.org/presentationml/2006/ole">
            <mc:AlternateContent xmlns:mc="http://schemas.openxmlformats.org/markup-compatibility/2006">
              <mc:Choice xmlns:v="urn:schemas-microsoft-com:vml" Requires="v">
                <p:oleObj spid="_x0000_s47106" name="Worksheet" r:id="rId4" imgW="5086350" imgH="6296212" progId="Excel.Sheet.12">
                  <p:embed/>
                </p:oleObj>
              </mc:Choice>
              <mc:Fallback>
                <p:oleObj name="Worksheet" r:id="rId4" imgW="5086350" imgH="6296212" progId="Excel.Sheet.12">
                  <p:embed/>
                  <p:pic>
                    <p:nvPicPr>
                      <p:cNvPr id="7" name="Object 6"/>
                      <p:cNvPicPr/>
                      <p:nvPr/>
                    </p:nvPicPr>
                    <p:blipFill>
                      <a:blip r:embed="rId5"/>
                      <a:stretch>
                        <a:fillRect/>
                      </a:stretch>
                    </p:blipFill>
                    <p:spPr>
                      <a:xfrm>
                        <a:off x="3097969" y="41928"/>
                        <a:ext cx="5506479" cy="6816072"/>
                      </a:xfrm>
                      <a:prstGeom prst="rect">
                        <a:avLst/>
                      </a:prstGeom>
                    </p:spPr>
                  </p:pic>
                </p:oleObj>
              </mc:Fallback>
            </mc:AlternateContent>
          </a:graphicData>
        </a:graphic>
      </p:graphicFrame>
      <p:sp>
        <p:nvSpPr>
          <p:cNvPr id="8" name="TextBox 7"/>
          <p:cNvSpPr txBox="1"/>
          <p:nvPr/>
        </p:nvSpPr>
        <p:spPr>
          <a:xfrm>
            <a:off x="179512" y="5805264"/>
            <a:ext cx="2808312" cy="830997"/>
          </a:xfrm>
          <a:prstGeom prst="rect">
            <a:avLst/>
          </a:prstGeom>
          <a:noFill/>
        </p:spPr>
        <p:txBody>
          <a:bodyPr wrap="square" rtlCol="0">
            <a:spAutoFit/>
          </a:bodyPr>
          <a:lstStyle/>
          <a:p>
            <a:r>
              <a:rPr lang="en-US" smtClean="0"/>
              <a:t>within-group sum of squared (WSS)</a:t>
            </a:r>
            <a:endParaRPr lang="en-US"/>
          </a:p>
        </p:txBody>
      </p:sp>
      <p:sp>
        <p:nvSpPr>
          <p:cNvPr id="9" name="Right Arrow 8"/>
          <p:cNvSpPr/>
          <p:nvPr/>
        </p:nvSpPr>
        <p:spPr bwMode="auto">
          <a:xfrm rot="1758659">
            <a:off x="2267744" y="6475360"/>
            <a:ext cx="830225" cy="1440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10" name="TextBox 9"/>
          <p:cNvSpPr txBox="1"/>
          <p:nvPr/>
        </p:nvSpPr>
        <p:spPr>
          <a:xfrm>
            <a:off x="107504" y="188640"/>
            <a:ext cx="2880320" cy="6001643"/>
          </a:xfrm>
          <a:prstGeom prst="rect">
            <a:avLst/>
          </a:prstGeom>
          <a:noFill/>
        </p:spPr>
        <p:txBody>
          <a:bodyPr wrap="square" rtlCol="0">
            <a:spAutoFit/>
          </a:bodyPr>
          <a:lstStyle/>
          <a:p>
            <a:r>
              <a:rPr lang="en-US" smtClean="0"/>
              <a:t>Total sum of squares (TSS)</a:t>
            </a:r>
          </a:p>
          <a:p>
            <a:endParaRPr lang="en-US" smtClean="0"/>
          </a:p>
          <a:p>
            <a:r>
              <a:rPr lang="en-US" smtClean="0"/>
              <a:t>Between-group sum of squares (BSS)</a:t>
            </a:r>
          </a:p>
          <a:p>
            <a:endParaRPr lang="en-US"/>
          </a:p>
          <a:p>
            <a:r>
              <a:rPr lang="en-US" smtClean="0"/>
              <a:t>Sum of distances between centroids and points</a:t>
            </a:r>
          </a:p>
          <a:p>
            <a:endParaRPr lang="en-US" smtClean="0"/>
          </a:p>
          <a:p>
            <a:r>
              <a:rPr lang="en-US"/>
              <a:t>Sum </a:t>
            </a:r>
            <a:r>
              <a:rPr lang="en-US"/>
              <a:t>of </a:t>
            </a:r>
            <a:r>
              <a:rPr lang="en-US" smtClean="0"/>
              <a:t>squared distances </a:t>
            </a:r>
            <a:r>
              <a:rPr lang="en-US"/>
              <a:t>between centroids and points</a:t>
            </a:r>
          </a:p>
          <a:p>
            <a:endParaRPr lang="en-US"/>
          </a:p>
          <a:p>
            <a:endParaRPr lang="en-US"/>
          </a:p>
          <a:p>
            <a:endParaRPr lang="en-US"/>
          </a:p>
        </p:txBody>
      </p:sp>
    </p:spTree>
    <p:extLst>
      <p:ext uri="{BB962C8B-B14F-4D97-AF65-F5344CB8AC3E}">
        <p14:creationId xmlns:p14="http://schemas.microsoft.com/office/powerpoint/2010/main" val="102702514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WSS plot</a:t>
            </a:r>
            <a:endParaRPr lang="en-US"/>
          </a:p>
        </p:txBody>
      </p:sp>
      <p:pic>
        <p:nvPicPr>
          <p:cNvPr id="4" name="Picture 3"/>
          <p:cNvPicPr>
            <a:picLocks noChangeAspect="1"/>
          </p:cNvPicPr>
          <p:nvPr/>
        </p:nvPicPr>
        <p:blipFill>
          <a:blip r:embed="rId2"/>
          <a:stretch>
            <a:fillRect/>
          </a:stretch>
        </p:blipFill>
        <p:spPr>
          <a:xfrm>
            <a:off x="323528" y="836712"/>
            <a:ext cx="5902741" cy="5893561"/>
          </a:xfrm>
          <a:prstGeom prst="rect">
            <a:avLst/>
          </a:prstGeom>
        </p:spPr>
      </p:pic>
      <p:sp>
        <p:nvSpPr>
          <p:cNvPr id="6" name="TextBox 5"/>
          <p:cNvSpPr txBox="1"/>
          <p:nvPr/>
        </p:nvSpPr>
        <p:spPr>
          <a:xfrm>
            <a:off x="2339752" y="3575655"/>
            <a:ext cx="2448272" cy="461665"/>
          </a:xfrm>
          <a:prstGeom prst="rect">
            <a:avLst/>
          </a:prstGeom>
          <a:noFill/>
        </p:spPr>
        <p:txBody>
          <a:bodyPr wrap="square" rtlCol="0">
            <a:spAutoFit/>
          </a:bodyPr>
          <a:lstStyle/>
          <a:p>
            <a:r>
              <a:rPr lang="en-US" smtClean="0"/>
              <a:t>3 clusters</a:t>
            </a:r>
            <a:endParaRPr lang="en-US"/>
          </a:p>
        </p:txBody>
      </p:sp>
      <p:sp>
        <p:nvSpPr>
          <p:cNvPr id="8" name="Right Arrow 7"/>
          <p:cNvSpPr/>
          <p:nvPr/>
        </p:nvSpPr>
        <p:spPr bwMode="auto">
          <a:xfrm rot="7444848">
            <a:off x="1619671" y="4484614"/>
            <a:ext cx="1440160"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9" name="TextBox 8"/>
          <p:cNvSpPr txBox="1"/>
          <p:nvPr/>
        </p:nvSpPr>
        <p:spPr>
          <a:xfrm>
            <a:off x="6084168" y="1340768"/>
            <a:ext cx="2880320" cy="3046988"/>
          </a:xfrm>
          <a:prstGeom prst="rect">
            <a:avLst/>
          </a:prstGeom>
          <a:noFill/>
        </p:spPr>
        <p:txBody>
          <a:bodyPr wrap="square" rtlCol="0">
            <a:spAutoFit/>
          </a:bodyPr>
          <a:lstStyle/>
          <a:p>
            <a:r>
              <a:rPr lang="en-US" smtClean="0"/>
              <a:t>If all clustering is truly optimized, then WSS should decrease monotonously with increasing number of clusters</a:t>
            </a:r>
          </a:p>
          <a:p>
            <a:endParaRPr lang="en-US"/>
          </a:p>
          <a:p>
            <a:r>
              <a:rPr lang="en-US" smtClean="0"/>
              <a:t>BSSi-BSSi-1</a:t>
            </a:r>
            <a:endParaRPr lang="en-US"/>
          </a:p>
        </p:txBody>
      </p:sp>
    </p:spTree>
    <p:extLst>
      <p:ext uri="{BB962C8B-B14F-4D97-AF65-F5344CB8AC3E}">
        <p14:creationId xmlns:p14="http://schemas.microsoft.com/office/powerpoint/2010/main" val="265768912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Determining number of clusters (k)</a:t>
            </a:r>
            <a:endParaRPr lang="en-CA" dirty="0"/>
          </a:p>
        </p:txBody>
      </p:sp>
      <p:sp>
        <p:nvSpPr>
          <p:cNvPr id="3" name="Date Placeholder 2"/>
          <p:cNvSpPr>
            <a:spLocks noGrp="1"/>
          </p:cNvSpPr>
          <p:nvPr>
            <p:ph type="dt" sz="half" idx="10"/>
          </p:nvPr>
        </p:nvSpPr>
        <p:spPr/>
        <p:txBody>
          <a:bodyPr/>
          <a:lstStyle/>
          <a:p>
            <a:pPr>
              <a:defRPr/>
            </a:pPr>
            <a:r>
              <a:rPr lang="en-US" altLang="en-US" smtClean="0"/>
              <a:t>Xuhua Xia</a:t>
            </a:r>
            <a:endParaRPr lang="en-US" altLang="en-US"/>
          </a:p>
        </p:txBody>
      </p:sp>
      <p:sp>
        <p:nvSpPr>
          <p:cNvPr id="4" name="Slide Number Placeholder 3"/>
          <p:cNvSpPr>
            <a:spLocks noGrp="1"/>
          </p:cNvSpPr>
          <p:nvPr>
            <p:ph type="sldNum" sz="quarter" idx="11"/>
          </p:nvPr>
        </p:nvSpPr>
        <p:spPr/>
        <p:txBody>
          <a:bodyPr/>
          <a:lstStyle/>
          <a:p>
            <a:pPr>
              <a:defRPr/>
            </a:pPr>
            <a:r>
              <a:rPr lang="en-US" altLang="en-US" smtClean="0"/>
              <a:t>Slide </a:t>
            </a:r>
            <a:fld id="{0D7789A8-7E1E-4D0C-9CD6-1FF56A7A4CF5}" type="slidenum">
              <a:rPr lang="en-US" altLang="en-US" smtClean="0"/>
              <a:pPr>
                <a:defRPr/>
              </a:pPr>
              <a:t>33</a:t>
            </a:fld>
            <a:endParaRPr lang="en-US" altLang="en-US"/>
          </a:p>
        </p:txBody>
      </p:sp>
      <p:sp>
        <p:nvSpPr>
          <p:cNvPr id="5" name="Rectangle 4"/>
          <p:cNvSpPr/>
          <p:nvPr/>
        </p:nvSpPr>
        <p:spPr>
          <a:xfrm>
            <a:off x="107504" y="1268760"/>
            <a:ext cx="8928992" cy="5047536"/>
          </a:xfrm>
          <a:prstGeom prst="rect">
            <a:avLst/>
          </a:prstGeom>
        </p:spPr>
        <p:txBody>
          <a:bodyPr wrap="square">
            <a:spAutoFit/>
          </a:bodyPr>
          <a:lstStyle/>
          <a:p>
            <a:r>
              <a:rPr lang="en-CA" sz="1400" dirty="0" smtClean="0">
                <a:latin typeface="Courier New" panose="02070309020205020404" pitchFamily="49" charset="0"/>
                <a:cs typeface="Courier New" panose="02070309020205020404" pitchFamily="49" charset="0"/>
              </a:rPr>
              <a:t># Rationale: plot within-cluster sum of squares over k, with k=2:15</a:t>
            </a:r>
          </a:p>
          <a:p>
            <a:r>
              <a:rPr lang="en-CA" sz="1400" dirty="0" smtClean="0">
                <a:latin typeface="Courier New" panose="02070309020205020404" pitchFamily="49" charset="0"/>
                <a:cs typeface="Courier New" panose="02070309020205020404" pitchFamily="49" charset="0"/>
              </a:rPr>
              <a:t># </a:t>
            </a:r>
            <a:r>
              <a:rPr lang="en-CA" sz="1400" dirty="0" err="1" smtClean="0">
                <a:latin typeface="Courier New" panose="02070309020205020404" pitchFamily="49" charset="0"/>
                <a:cs typeface="Courier New" panose="02070309020205020404" pitchFamily="49" charset="0"/>
              </a:rPr>
              <a:t>wss</a:t>
            </a:r>
            <a:r>
              <a:rPr lang="en-CA" sz="1400" dirty="0" smtClean="0">
                <a:latin typeface="Courier New" panose="02070309020205020404" pitchFamily="49" charset="0"/>
                <a:cs typeface="Courier New" panose="02070309020205020404" pitchFamily="49" charset="0"/>
              </a:rPr>
              <a:t>: within-group sum of squares</a:t>
            </a:r>
          </a:p>
          <a:p>
            <a:r>
              <a:rPr lang="en-CA" sz="1400" smtClean="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apply(md,1|2,var) </a:t>
            </a:r>
            <a:r>
              <a:rPr lang="en-CA" sz="1400" smtClean="0">
                <a:latin typeface="Courier New" panose="02070309020205020404" pitchFamily="49" charset="0"/>
                <a:cs typeface="Courier New" panose="02070309020205020404" pitchFamily="49" charset="0"/>
              </a:rPr>
              <a:t>1|2: variables in </a:t>
            </a:r>
            <a:r>
              <a:rPr lang="en-CA" sz="1400" smtClean="0">
                <a:latin typeface="Courier New" panose="02070309020205020404" pitchFamily="49" charset="0"/>
                <a:cs typeface="Courier New" panose="02070309020205020404" pitchFamily="49" charset="0"/>
              </a:rPr>
              <a:t>rows|column</a:t>
            </a:r>
            <a:endParaRPr lang="en-CA" sz="1400" dirty="0" smtClean="0">
              <a:latin typeface="Courier New" panose="02070309020205020404" pitchFamily="49" charset="0"/>
              <a:cs typeface="Courier New" panose="02070309020205020404" pitchFamily="49" charset="0"/>
            </a:endParaRPr>
          </a:p>
          <a:p>
            <a:r>
              <a:rPr lang="en-CA" sz="140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sum(apply(md,2,var</a:t>
            </a:r>
            <a:r>
              <a:rPr lang="en-CA" sz="1400" dirty="0" smtClean="0">
                <a:latin typeface="Courier New" panose="02070309020205020404" pitchFamily="49" charset="0"/>
                <a:cs typeface="Courier New" panose="02070309020205020404" pitchFamily="49" charset="0"/>
              </a:rPr>
              <a:t>)): sum of variance</a:t>
            </a:r>
          </a:p>
          <a:p>
            <a:r>
              <a:rPr lang="en-CA" sz="1400" dirty="0" smtClean="0">
                <a:latin typeface="Courier New" panose="02070309020205020404" pitchFamily="49" charset="0"/>
                <a:cs typeface="Courier New" panose="02070309020205020404" pitchFamily="49" charset="0"/>
              </a:rPr>
              <a:t># DF*</a:t>
            </a:r>
            <a:r>
              <a:rPr lang="en-CA" sz="1400" dirty="0" err="1" smtClean="0">
                <a:latin typeface="Courier New" panose="02070309020205020404" pitchFamily="49" charset="0"/>
                <a:cs typeface="Courier New" panose="02070309020205020404" pitchFamily="49" charset="0"/>
              </a:rPr>
              <a:t>var</a:t>
            </a:r>
            <a:r>
              <a:rPr lang="en-CA" sz="1400" dirty="0" smtClean="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SS</a:t>
            </a:r>
          </a:p>
          <a:p>
            <a:r>
              <a:rPr lang="en-CA" sz="1400" smtClean="0">
                <a:latin typeface="Courier New" panose="02070309020205020404" pitchFamily="49" charset="0"/>
                <a:cs typeface="Courier New" panose="02070309020205020404" pitchFamily="49" charset="0"/>
              </a:rPr>
              <a:t>totalWSS</a:t>
            </a:r>
            <a:r>
              <a:rPr lang="en-CA" sz="1400" smtClean="0">
                <a:latin typeface="Courier New" panose="02070309020205020404" pitchFamily="49" charset="0"/>
                <a:cs typeface="Courier New" panose="02070309020205020404" pitchFamily="49" charset="0"/>
              </a:rPr>
              <a:t> </a:t>
            </a:r>
            <a:r>
              <a:rPr lang="en-CA" sz="1400" dirty="0">
                <a:latin typeface="Courier New" panose="02070309020205020404" pitchFamily="49" charset="0"/>
                <a:cs typeface="Courier New" panose="02070309020205020404" pitchFamily="49" charset="0"/>
              </a:rPr>
              <a:t>&lt;- </a:t>
            </a:r>
            <a:r>
              <a:rPr lang="en-CA" sz="1400">
                <a:latin typeface="Courier New" panose="02070309020205020404" pitchFamily="49" charset="0"/>
                <a:cs typeface="Courier New" panose="02070309020205020404" pitchFamily="49" charset="0"/>
              </a:rPr>
              <a:t>(</a:t>
            </a:r>
            <a:r>
              <a:rPr lang="en-CA" sz="1400" smtClean="0">
                <a:latin typeface="Courier New" panose="02070309020205020404" pitchFamily="49" charset="0"/>
                <a:cs typeface="Courier New" panose="02070309020205020404" pitchFamily="49" charset="0"/>
              </a:rPr>
              <a:t>nrow(md)-</a:t>
            </a:r>
            <a:r>
              <a:rPr lang="en-CA" sz="1400" dirty="0">
                <a:latin typeface="Courier New" panose="02070309020205020404" pitchFamily="49" charset="0"/>
                <a:cs typeface="Courier New" panose="02070309020205020404" pitchFamily="49" charset="0"/>
              </a:rPr>
              <a:t>1</a:t>
            </a:r>
            <a:r>
              <a:rPr lang="en-CA" sz="1400">
                <a:latin typeface="Courier New" panose="02070309020205020404" pitchFamily="49" charset="0"/>
                <a:cs typeface="Courier New" panose="02070309020205020404" pitchFamily="49" charset="0"/>
              </a:rPr>
              <a:t>)*</a:t>
            </a:r>
            <a:r>
              <a:rPr lang="en-CA" sz="1400" smtClean="0">
                <a:latin typeface="Courier New" panose="02070309020205020404" pitchFamily="49" charset="0"/>
                <a:cs typeface="Courier New" panose="02070309020205020404" pitchFamily="49" charset="0"/>
              </a:rPr>
              <a:t>sum(apply(md,2,var</a:t>
            </a:r>
            <a:r>
              <a:rPr lang="en-CA" sz="1400" dirty="0" smtClean="0">
                <a:latin typeface="Courier New" panose="02070309020205020404" pitchFamily="49" charset="0"/>
                <a:cs typeface="Courier New" panose="02070309020205020404" pitchFamily="49" charset="0"/>
              </a:rPr>
              <a:t>))</a:t>
            </a:r>
          </a:p>
          <a:p>
            <a:r>
              <a:rPr lang="en-CA" sz="1400" dirty="0" smtClean="0">
                <a:latin typeface="Courier New" panose="02070309020205020404" pitchFamily="49" charset="0"/>
                <a:cs typeface="Courier New" panose="02070309020205020404" pitchFamily="49" charset="0"/>
              </a:rPr>
              <a:t># </a:t>
            </a:r>
            <a:r>
              <a:rPr lang="en-CA" sz="1400" dirty="0" err="1" smtClean="0">
                <a:latin typeface="Courier New" panose="02070309020205020404" pitchFamily="49" charset="0"/>
                <a:cs typeface="Courier New" panose="02070309020205020404" pitchFamily="49" charset="0"/>
              </a:rPr>
              <a:t>kmeans</a:t>
            </a:r>
            <a:r>
              <a:rPr lang="en-CA" sz="1400" dirty="0" smtClean="0">
                <a:latin typeface="Courier New" panose="02070309020205020404" pitchFamily="49" charset="0"/>
                <a:cs typeface="Courier New" panose="02070309020205020404" pitchFamily="49" charset="0"/>
              </a:rPr>
              <a:t> clustering with 2, 3, …, 15 </a:t>
            </a:r>
            <a:r>
              <a:rPr lang="en-CA" sz="1400" smtClean="0">
                <a:latin typeface="Courier New" panose="02070309020205020404" pitchFamily="49" charset="0"/>
                <a:cs typeface="Courier New" panose="02070309020205020404" pitchFamily="49" charset="0"/>
              </a:rPr>
              <a:t>clusters </a:t>
            </a:r>
            <a:r>
              <a:rPr lang="en-CA" sz="1400" smtClean="0">
                <a:latin typeface="Courier New" panose="02070309020205020404" pitchFamily="49" charset="0"/>
                <a:cs typeface="Courier New" panose="02070309020205020404" pitchFamily="49" charset="0"/>
              </a:rPr>
              <a:t>and </a:t>
            </a:r>
            <a:r>
              <a:rPr lang="en-CA" sz="1400" dirty="0" smtClean="0">
                <a:latin typeface="Courier New" panose="02070309020205020404" pitchFamily="49" charset="0"/>
                <a:cs typeface="Courier New" panose="02070309020205020404" pitchFamily="49" charset="0"/>
              </a:rPr>
              <a:t>compute </a:t>
            </a:r>
            <a:r>
              <a:rPr lang="en-CA" sz="1400" dirty="0" err="1" smtClean="0">
                <a:latin typeface="Courier New" panose="02070309020205020404" pitchFamily="49" charset="0"/>
                <a:cs typeface="Courier New" panose="02070309020205020404" pitchFamily="49" charset="0"/>
              </a:rPr>
              <a:t>wss</a:t>
            </a:r>
            <a:r>
              <a:rPr lang="en-CA" sz="1400" dirty="0" smtClean="0">
                <a:latin typeface="Courier New" panose="02070309020205020404" pitchFamily="49" charset="0"/>
                <a:cs typeface="Courier New" panose="02070309020205020404" pitchFamily="49" charset="0"/>
              </a:rPr>
              <a:t> for each</a:t>
            </a:r>
            <a:endParaRPr lang="en-CA" sz="1400" dirty="0">
              <a:latin typeface="Courier New" panose="02070309020205020404" pitchFamily="49" charset="0"/>
              <a:cs typeface="Courier New" panose="02070309020205020404" pitchFamily="49" charset="0"/>
            </a:endParaRPr>
          </a:p>
          <a:p>
            <a:r>
              <a:rPr lang="en-CA" sz="1400">
                <a:latin typeface="Courier New" panose="02070309020205020404" pitchFamily="49" charset="0"/>
                <a:cs typeface="Courier New" panose="02070309020205020404" pitchFamily="49" charset="0"/>
              </a:rPr>
              <a:t>WSS</a:t>
            </a:r>
            <a:r>
              <a:rPr lang="en-CA" sz="1400">
                <a:latin typeface="Courier New" panose="02070309020205020404" pitchFamily="49" charset="0"/>
                <a:cs typeface="Courier New" panose="02070309020205020404" pitchFamily="49" charset="0"/>
              </a:rPr>
              <a:t>&lt;-</a:t>
            </a:r>
            <a:r>
              <a:rPr lang="en-CA" sz="1400" smtClean="0">
                <a:latin typeface="Courier New" panose="02070309020205020404" pitchFamily="49" charset="0"/>
                <a:cs typeface="Courier New" panose="02070309020205020404" pitchFamily="49" charset="0"/>
              </a:rPr>
              <a:t>rep(0,15)</a:t>
            </a:r>
            <a:endParaRPr lang="en-CA" sz="1400">
              <a:latin typeface="Courier New" panose="02070309020205020404" pitchFamily="49" charset="0"/>
              <a:cs typeface="Courier New" panose="02070309020205020404" pitchFamily="49" charset="0"/>
            </a:endParaRPr>
          </a:p>
          <a:p>
            <a:r>
              <a:rPr lang="en-CA" sz="1400" smtClean="0">
                <a:latin typeface="Courier New" panose="02070309020205020404" pitchFamily="49" charset="0"/>
                <a:cs typeface="Courier New" panose="02070309020205020404" pitchFamily="49" charset="0"/>
              </a:rPr>
              <a:t>for </a:t>
            </a:r>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i</a:t>
            </a:r>
            <a:r>
              <a:rPr lang="en-CA" sz="1400" dirty="0">
                <a:latin typeface="Courier New" panose="02070309020205020404" pitchFamily="49" charset="0"/>
                <a:cs typeface="Courier New" panose="02070309020205020404" pitchFamily="49" charset="0"/>
              </a:rPr>
              <a:t> </a:t>
            </a:r>
            <a:r>
              <a:rPr lang="en-CA" sz="1400">
                <a:latin typeface="Courier New" panose="02070309020205020404" pitchFamily="49" charset="0"/>
                <a:cs typeface="Courier New" panose="02070309020205020404" pitchFamily="49" charset="0"/>
              </a:rPr>
              <a:t>in </a:t>
            </a:r>
            <a:r>
              <a:rPr lang="en-CA" sz="1400" smtClean="0">
                <a:latin typeface="Courier New" panose="02070309020205020404" pitchFamily="49" charset="0"/>
                <a:cs typeface="Courier New" panose="02070309020205020404" pitchFamily="49" charset="0"/>
              </a:rPr>
              <a:t>1:15</a:t>
            </a:r>
            <a:r>
              <a:rPr lang="en-CA" sz="140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WSS[i] </a:t>
            </a:r>
            <a:r>
              <a:rPr lang="en-CA" sz="1400">
                <a:latin typeface="Courier New" panose="02070309020205020404" pitchFamily="49" charset="0"/>
                <a:cs typeface="Courier New" panose="02070309020205020404" pitchFamily="49" charset="0"/>
              </a:rPr>
              <a:t>&lt;- </a:t>
            </a:r>
            <a:r>
              <a:rPr lang="en-CA" sz="1400" smtClean="0">
                <a:latin typeface="Courier New" panose="02070309020205020404" pitchFamily="49" charset="0"/>
                <a:cs typeface="Courier New" panose="02070309020205020404" pitchFamily="49" charset="0"/>
              </a:rPr>
              <a:t>sum(kmeans(md, </a:t>
            </a:r>
            <a:r>
              <a:rPr lang="en-CA" sz="1400" dirty="0" smtClean="0">
                <a:latin typeface="Courier New" panose="02070309020205020404" pitchFamily="49" charset="0"/>
                <a:cs typeface="Courier New" panose="02070309020205020404" pitchFamily="49" charset="0"/>
              </a:rPr>
              <a:t>centers=</a:t>
            </a:r>
            <a:r>
              <a:rPr lang="en-CA" sz="1400" dirty="0" err="1" smtClean="0">
                <a:latin typeface="Courier New" panose="02070309020205020404" pitchFamily="49" charset="0"/>
                <a:cs typeface="Courier New" panose="02070309020205020404" pitchFamily="49" charset="0"/>
              </a:rPr>
              <a:t>i</a:t>
            </a:r>
            <a:r>
              <a:rPr lang="en-CA" sz="1400" dirty="0">
                <a:latin typeface="Courier New" panose="02070309020205020404" pitchFamily="49" charset="0"/>
                <a:cs typeface="Courier New" panose="02070309020205020404" pitchFamily="49" charset="0"/>
              </a:rPr>
              <a:t>)$</a:t>
            </a:r>
            <a:r>
              <a:rPr lang="en-CA" sz="1400" err="1">
                <a:latin typeface="Courier New" panose="02070309020205020404" pitchFamily="49" charset="0"/>
                <a:cs typeface="Courier New" panose="02070309020205020404" pitchFamily="49" charset="0"/>
              </a:rPr>
              <a:t>withinss</a:t>
            </a:r>
            <a:r>
              <a:rPr lang="en-CA" sz="1400" smtClean="0">
                <a:latin typeface="Courier New" panose="02070309020205020404" pitchFamily="49" charset="0"/>
                <a:cs typeface="Courier New" panose="02070309020205020404" pitchFamily="49" charset="0"/>
              </a:rPr>
              <a:t>)</a:t>
            </a:r>
          </a:p>
          <a:p>
            <a:r>
              <a:rPr lang="en-CA" sz="1400" smtClean="0">
                <a:latin typeface="Courier New" panose="02070309020205020404" pitchFamily="49" charset="0"/>
                <a:cs typeface="Courier New" panose="02070309020205020404" pitchFamily="49" charset="0"/>
              </a:rPr>
              <a:t>numCluster&lt;-1:15</a:t>
            </a:r>
            <a:endParaRPr lang="en-CA" sz="1400" dirty="0">
              <a:latin typeface="Courier New" panose="02070309020205020404" pitchFamily="49" charset="0"/>
              <a:cs typeface="Courier New" panose="02070309020205020404" pitchFamily="49" charset="0"/>
            </a:endParaRPr>
          </a:p>
          <a:p>
            <a:r>
              <a:rPr lang="en-CA" sz="1400" smtClean="0">
                <a:latin typeface="Courier New" panose="02070309020205020404" pitchFamily="49" charset="0"/>
                <a:cs typeface="Courier New" panose="02070309020205020404" pitchFamily="49" charset="0"/>
              </a:rPr>
              <a:t>plot(numCluster, WSS, </a:t>
            </a:r>
            <a:r>
              <a:rPr lang="en-CA" sz="1400" dirty="0">
                <a:latin typeface="Courier New" panose="02070309020205020404" pitchFamily="49" charset="0"/>
                <a:cs typeface="Courier New" panose="02070309020205020404" pitchFamily="49" charset="0"/>
              </a:rPr>
              <a:t>type="b", </a:t>
            </a:r>
            <a:r>
              <a:rPr lang="en-CA" sz="1400" dirty="0" err="1">
                <a:latin typeface="Courier New" panose="02070309020205020404" pitchFamily="49" charset="0"/>
                <a:cs typeface="Courier New" panose="02070309020205020404" pitchFamily="49" charset="0"/>
              </a:rPr>
              <a:t>xlab</a:t>
            </a:r>
            <a:r>
              <a:rPr lang="en-CA" sz="1400">
                <a:latin typeface="Courier New" panose="02070309020205020404" pitchFamily="49" charset="0"/>
                <a:cs typeface="Courier New" panose="02070309020205020404" pitchFamily="49" charset="0"/>
              </a:rPr>
              <a:t>="</a:t>
            </a:r>
            <a:r>
              <a:rPr lang="en-CA" sz="1400" smtClean="0">
                <a:latin typeface="Courier New" panose="02070309020205020404" pitchFamily="49" charset="0"/>
                <a:cs typeface="Courier New" panose="02070309020205020404" pitchFamily="49" charset="0"/>
              </a:rPr>
              <a:t>Num_Cluster", </a:t>
            </a:r>
            <a:r>
              <a:rPr lang="en-CA" sz="1400" dirty="0" err="1">
                <a:latin typeface="Courier New" panose="02070309020205020404" pitchFamily="49" charset="0"/>
                <a:cs typeface="Courier New" panose="02070309020205020404" pitchFamily="49" charset="0"/>
              </a:rPr>
              <a:t>ylab</a:t>
            </a:r>
            <a:r>
              <a:rPr lang="en-CA" sz="1400">
                <a:latin typeface="Courier New" panose="02070309020205020404" pitchFamily="49" charset="0"/>
                <a:cs typeface="Courier New" panose="02070309020205020404" pitchFamily="49" charset="0"/>
              </a:rPr>
              <a:t>="</a:t>
            </a:r>
            <a:r>
              <a:rPr lang="en-CA" sz="1400" smtClean="0">
                <a:latin typeface="Courier New" panose="02070309020205020404" pitchFamily="49" charset="0"/>
                <a:cs typeface="Courier New" panose="02070309020205020404" pitchFamily="49" charset="0"/>
              </a:rPr>
              <a:t>Within_groups_SS")</a:t>
            </a:r>
          </a:p>
          <a:p>
            <a:r>
              <a:rPr lang="en-CA" sz="1400" smtClean="0">
                <a:latin typeface="Courier New" panose="02070309020205020404" pitchFamily="49" charset="0"/>
                <a:cs typeface="Courier New" panose="02070309020205020404" pitchFamily="49" charset="0"/>
              </a:rPr>
              <a:t># Necessary to do this multiple times because of the heuristic nature of the</a:t>
            </a:r>
          </a:p>
          <a:p>
            <a:r>
              <a:rPr lang="en-CA" sz="1400">
                <a:latin typeface="Courier New" panose="02070309020205020404" pitchFamily="49" charset="0"/>
                <a:cs typeface="Courier New" panose="02070309020205020404" pitchFamily="49" charset="0"/>
              </a:rPr>
              <a:t>#</a:t>
            </a:r>
            <a:r>
              <a:rPr lang="en-CA" sz="1400" smtClean="0">
                <a:latin typeface="Courier New" panose="02070309020205020404" pitchFamily="49" charset="0"/>
                <a:cs typeface="Courier New" panose="02070309020205020404" pitchFamily="49" charset="0"/>
              </a:rPr>
              <a:t> clustering algorithms. Check WSS[i] values</a:t>
            </a:r>
            <a:endParaRPr lang="en-CA" sz="1400" dirty="0">
              <a:latin typeface="Courier New" panose="02070309020205020404" pitchFamily="49" charset="0"/>
              <a:cs typeface="Courier New" panose="02070309020205020404" pitchFamily="49" charset="0"/>
            </a:endParaRPr>
          </a:p>
          <a:p>
            <a:r>
              <a:rPr lang="en-CA" sz="1400" dirty="0">
                <a:latin typeface="Courier New" panose="02070309020205020404" pitchFamily="49" charset="0"/>
                <a:cs typeface="Courier New" panose="02070309020205020404" pitchFamily="49" charset="0"/>
              </a:rPr>
              <a:t># K-Means </a:t>
            </a:r>
            <a:r>
              <a:rPr lang="en-CA" sz="1400">
                <a:latin typeface="Courier New" panose="02070309020205020404" pitchFamily="49" charset="0"/>
                <a:cs typeface="Courier New" panose="02070309020205020404" pitchFamily="49" charset="0"/>
              </a:rPr>
              <a:t>Cluster </a:t>
            </a:r>
            <a:r>
              <a:rPr lang="en-CA" sz="1400" smtClean="0">
                <a:latin typeface="Courier New" panose="02070309020205020404" pitchFamily="49" charset="0"/>
                <a:cs typeface="Courier New" panose="02070309020205020404" pitchFamily="49" charset="0"/>
              </a:rPr>
              <a:t>Analysis</a:t>
            </a:r>
          </a:p>
          <a:p>
            <a:r>
              <a:rPr lang="en-CA" sz="1400">
                <a:latin typeface="Courier New" panose="02070309020205020404" pitchFamily="49" charset="0"/>
                <a:cs typeface="Courier New" panose="02070309020205020404" pitchFamily="49" charset="0"/>
              </a:rPr>
              <a:t>fit &lt;- kmeans(md, 5) # 5 </a:t>
            </a:r>
            <a:r>
              <a:rPr lang="en-CA" sz="1400">
                <a:latin typeface="Courier New" panose="02070309020205020404" pitchFamily="49" charset="0"/>
                <a:cs typeface="Courier New" panose="02070309020205020404" pitchFamily="49" charset="0"/>
              </a:rPr>
              <a:t>cluster </a:t>
            </a:r>
            <a:r>
              <a:rPr lang="en-CA" sz="1400" smtClean="0">
                <a:latin typeface="Courier New" panose="02070309020205020404" pitchFamily="49" charset="0"/>
                <a:cs typeface="Courier New" panose="02070309020205020404" pitchFamily="49" charset="0"/>
              </a:rPr>
              <a:t>solution, $cluster, $centers, $totss, $withinss,</a:t>
            </a:r>
          </a:p>
          <a:p>
            <a:r>
              <a:rPr lang="en-CA" sz="140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                    # $betweenss</a:t>
            </a:r>
          </a:p>
          <a:p>
            <a:r>
              <a:rPr lang="en-CA" sz="1400" smtClean="0">
                <a:latin typeface="Courier New" panose="02070309020205020404" pitchFamily="49" charset="0"/>
                <a:cs typeface="Courier New" panose="02070309020205020404" pitchFamily="49" charset="0"/>
              </a:rPr>
              <a:t>fitArray&lt;-array(list(),10)</a:t>
            </a:r>
          </a:p>
          <a:p>
            <a:r>
              <a:rPr lang="en-CA" sz="1400" smtClean="0">
                <a:latin typeface="Courier New" panose="02070309020205020404" pitchFamily="49" charset="0"/>
                <a:cs typeface="Courier New" panose="02070309020205020404" pitchFamily="49" charset="0"/>
              </a:rPr>
              <a:t>MSS&lt;-rep(0,10)</a:t>
            </a:r>
          </a:p>
          <a:p>
            <a:r>
              <a:rPr lang="en-CA" sz="1400" smtClean="0">
                <a:latin typeface="Courier New" panose="02070309020205020404" pitchFamily="49" charset="0"/>
                <a:cs typeface="Courier New" panose="02070309020205020404" pitchFamily="49" charset="0"/>
              </a:rPr>
              <a:t>for(i in 1:10) {</a:t>
            </a:r>
          </a:p>
          <a:p>
            <a:r>
              <a:rPr lang="en-CA" sz="1400" smtClean="0">
                <a:latin typeface="Courier New" panose="02070309020205020404" pitchFamily="49" charset="0"/>
                <a:cs typeface="Courier New" panose="02070309020205020404" pitchFamily="49" charset="0"/>
              </a:rPr>
              <a:t>  fitArray[[i]]&lt;-as.list(fitArray[[i]])</a:t>
            </a:r>
          </a:p>
          <a:p>
            <a:r>
              <a:rPr lang="en-CA" sz="1400" smtClean="0">
                <a:latin typeface="Courier New" panose="02070309020205020404" pitchFamily="49" charset="0"/>
                <a:cs typeface="Courier New" panose="02070309020205020404" pitchFamily="49" charset="0"/>
              </a:rPr>
              <a:t>  </a:t>
            </a:r>
            <a:r>
              <a:rPr lang="en-CA" sz="1400" smtClean="0">
                <a:latin typeface="Courier New" panose="02070309020205020404" pitchFamily="49" charset="0"/>
                <a:cs typeface="Courier New" panose="02070309020205020404" pitchFamily="49" charset="0"/>
              </a:rPr>
              <a:t>fitArray[[i]] &lt;- kmeans(md, 5) # 5 cluster solution</a:t>
            </a:r>
          </a:p>
          <a:p>
            <a:r>
              <a:rPr lang="en-CA" sz="1400" smtClean="0">
                <a:latin typeface="Courier New" panose="02070309020205020404" pitchFamily="49" charset="0"/>
                <a:cs typeface="Courier New" panose="02070309020205020404" pitchFamily="49" charset="0"/>
              </a:rPr>
              <a:t>  MSS[i]&lt;-100*fitArray[[i]]$betweenss/fitArray[[i]]$totss</a:t>
            </a:r>
          </a:p>
          <a:p>
            <a:r>
              <a:rPr lang="en-CA" sz="140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2927578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Toy Datasets</a:t>
            </a:r>
            <a:endParaRPr lang="en-US"/>
          </a:p>
        </p:txBody>
      </p:sp>
      <p:sp>
        <p:nvSpPr>
          <p:cNvPr id="4" name="Date Placeholder 3"/>
          <p:cNvSpPr>
            <a:spLocks noGrp="1"/>
          </p:cNvSpPr>
          <p:nvPr>
            <p:ph type="dt" sz="half" idx="10"/>
          </p:nvPr>
        </p:nvSpPr>
        <p:spPr/>
        <p:txBody>
          <a:bodyPr/>
          <a:lstStyle/>
          <a:p>
            <a:pPr>
              <a:defRPr/>
            </a:pPr>
            <a:r>
              <a:rPr lang="en-US" altLang="en-US" smtClean="0"/>
              <a:t>Xuhua Xia</a:t>
            </a:r>
            <a:endParaRPr lang="en-US" altLang="en-US"/>
          </a:p>
        </p:txBody>
      </p:sp>
      <p:sp>
        <p:nvSpPr>
          <p:cNvPr id="5" name="Slide Number Placeholder 4"/>
          <p:cNvSpPr>
            <a:spLocks noGrp="1"/>
          </p:cNvSpPr>
          <p:nvPr>
            <p:ph type="sldNum" sz="quarter" idx="11"/>
          </p:nvPr>
        </p:nvSpPr>
        <p:spPr/>
        <p:txBody>
          <a:bodyPr/>
          <a:lstStyle/>
          <a:p>
            <a:pPr>
              <a:defRPr/>
            </a:pPr>
            <a:r>
              <a:rPr lang="en-US" altLang="en-US" smtClean="0"/>
              <a:t>Slide </a:t>
            </a:r>
            <a:fld id="{C6E5E8F0-E523-48AE-9007-ECA65DD00812}" type="slidenum">
              <a:rPr lang="en-US" altLang="en-US" smtClean="0"/>
              <a:pPr>
                <a:defRPr/>
              </a:pPr>
              <a:t>4</a:t>
            </a:fld>
            <a:endParaRPr lang="en-US" altLang="en-US"/>
          </a:p>
        </p:txBody>
      </p:sp>
      <p:sp>
        <p:nvSpPr>
          <p:cNvPr id="7" name="TextBox 6"/>
          <p:cNvSpPr txBox="1"/>
          <p:nvPr/>
        </p:nvSpPr>
        <p:spPr>
          <a:xfrm>
            <a:off x="4932040" y="1055576"/>
            <a:ext cx="3744416" cy="2308324"/>
          </a:xfrm>
          <a:prstGeom prst="rect">
            <a:avLst/>
          </a:prstGeom>
          <a:noFill/>
        </p:spPr>
        <p:txBody>
          <a:bodyPr wrap="square" rtlCol="0">
            <a:spAutoFit/>
          </a:bodyPr>
          <a:lstStyle/>
          <a:p>
            <a:pPr defTabSz="1828800"/>
            <a:r>
              <a:rPr lang="en-US"/>
              <a:t>X1	X2</a:t>
            </a:r>
          </a:p>
          <a:p>
            <a:r>
              <a:rPr lang="en-US"/>
              <a:t>1.31832344	1.064630266</a:t>
            </a:r>
          </a:p>
          <a:p>
            <a:r>
              <a:rPr lang="en-US"/>
              <a:t>2.341993124	2.921219905</a:t>
            </a:r>
          </a:p>
          <a:p>
            <a:r>
              <a:rPr lang="en-US"/>
              <a:t>1.913119064	2.304482133</a:t>
            </a:r>
          </a:p>
          <a:p>
            <a:r>
              <a:rPr lang="en-US"/>
              <a:t>3.00557377	2.691546491</a:t>
            </a:r>
          </a:p>
          <a:p>
            <a:r>
              <a:rPr lang="en-US"/>
              <a:t>4.183120958</a:t>
            </a:r>
            <a:r>
              <a:rPr lang="en-US"/>
              <a:t>	</a:t>
            </a:r>
            <a:r>
              <a:rPr lang="en-US" smtClean="0"/>
              <a:t>3.897404623</a:t>
            </a:r>
            <a:endParaRPr lang="en-US"/>
          </a:p>
        </p:txBody>
      </p:sp>
      <p:sp>
        <p:nvSpPr>
          <p:cNvPr id="8" name="TextBox 7"/>
          <p:cNvSpPr txBox="1"/>
          <p:nvPr/>
        </p:nvSpPr>
        <p:spPr>
          <a:xfrm>
            <a:off x="251520" y="1055576"/>
            <a:ext cx="4030216" cy="2308324"/>
          </a:xfrm>
          <a:prstGeom prst="rect">
            <a:avLst/>
          </a:prstGeom>
          <a:noFill/>
        </p:spPr>
        <p:txBody>
          <a:bodyPr wrap="square" rtlCol="0">
            <a:spAutoFit/>
          </a:bodyPr>
          <a:lstStyle/>
          <a:p>
            <a:pPr defTabSz="1941513"/>
            <a:r>
              <a:rPr lang="en-US"/>
              <a:t>X1	X2</a:t>
            </a:r>
          </a:p>
          <a:p>
            <a:pPr defTabSz="1941513"/>
            <a:r>
              <a:rPr lang="en-US"/>
              <a:t>-1.264911064	-1.788854382</a:t>
            </a:r>
          </a:p>
          <a:p>
            <a:pPr defTabSz="1941513"/>
            <a:r>
              <a:rPr lang="en-US"/>
              <a:t>-0.632455532	-0.894427191</a:t>
            </a:r>
          </a:p>
          <a:p>
            <a:pPr defTabSz="1941513"/>
            <a:r>
              <a:rPr lang="en-US"/>
              <a:t>0	0</a:t>
            </a:r>
          </a:p>
          <a:p>
            <a:pPr defTabSz="1941513"/>
            <a:r>
              <a:rPr lang="en-US"/>
              <a:t>0.632455532	0.894427191</a:t>
            </a:r>
          </a:p>
          <a:p>
            <a:pPr defTabSz="1941513"/>
            <a:r>
              <a:rPr lang="en-US"/>
              <a:t>1.264911064</a:t>
            </a:r>
            <a:r>
              <a:rPr lang="en-US"/>
              <a:t>	</a:t>
            </a:r>
            <a:r>
              <a:rPr lang="en-US" smtClean="0"/>
              <a:t>1.788854382</a:t>
            </a:r>
            <a:endParaRPr lang="en-US"/>
          </a:p>
        </p:txBody>
      </p:sp>
      <p:sp>
        <p:nvSpPr>
          <p:cNvPr id="9" name="TextBox 8"/>
          <p:cNvSpPr txBox="1"/>
          <p:nvPr/>
        </p:nvSpPr>
        <p:spPr>
          <a:xfrm>
            <a:off x="828700" y="3427335"/>
            <a:ext cx="7486600" cy="1200329"/>
          </a:xfrm>
          <a:prstGeom prst="rect">
            <a:avLst/>
          </a:prstGeom>
          <a:noFill/>
        </p:spPr>
        <p:txBody>
          <a:bodyPr wrap="square" rtlCol="0">
            <a:spAutoFit/>
          </a:bodyPr>
          <a:lstStyle/>
          <a:p>
            <a:r>
              <a:rPr lang="en-US" smtClean="0"/>
              <a:t>To demonstrate the physical principles involved in forming a rainbow, it is not necessary to create a rainbow spanning the sky – a small one is sufficient.    --C.C. Li</a:t>
            </a:r>
            <a:endParaRPr lang="en-US"/>
          </a:p>
        </p:txBody>
      </p:sp>
    </p:spTree>
    <p:extLst>
      <p:ext uri="{BB962C8B-B14F-4D97-AF65-F5344CB8AC3E}">
        <p14:creationId xmlns:p14="http://schemas.microsoft.com/office/powerpoint/2010/main" val="99844081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3315"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BDD41F70-0955-410F-ADB4-4D891975E6EB}" type="slidenum">
              <a:rPr lang="en-US" altLang="en-US" sz="1400">
                <a:solidFill>
                  <a:srgbClr val="000066"/>
                </a:solidFill>
              </a:rPr>
              <a:pPr/>
              <a:t>5</a:t>
            </a:fld>
            <a:endParaRPr lang="en-US" altLang="en-US" sz="1400">
              <a:solidFill>
                <a:srgbClr val="000066"/>
              </a:solidFill>
            </a:endParaRPr>
          </a:p>
        </p:txBody>
      </p:sp>
      <p:sp>
        <p:nvSpPr>
          <p:cNvPr id="13316" name="Rectangle 2"/>
          <p:cNvSpPr>
            <a:spLocks noGrp="1" noChangeArrowheads="1"/>
          </p:cNvSpPr>
          <p:nvPr>
            <p:ph type="title"/>
          </p:nvPr>
        </p:nvSpPr>
        <p:spPr/>
        <p:txBody>
          <a:bodyPr/>
          <a:lstStyle/>
          <a:p>
            <a:r>
              <a:rPr lang="en-US" altLang="en-US" dirty="0" smtClean="0">
                <a:solidFill>
                  <a:schemeClr val="tx1"/>
                </a:solidFill>
              </a:rPr>
              <a:t>R functions</a:t>
            </a:r>
          </a:p>
        </p:txBody>
      </p:sp>
      <p:sp>
        <p:nvSpPr>
          <p:cNvPr id="13317" name="Text Box 6"/>
          <p:cNvSpPr txBox="1">
            <a:spLocks noChangeArrowheads="1"/>
          </p:cNvSpPr>
          <p:nvPr/>
        </p:nvSpPr>
        <p:spPr bwMode="auto">
          <a:xfrm>
            <a:off x="107504" y="2848272"/>
            <a:ext cx="549552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smtClean="0">
                <a:latin typeface="Courier New" panose="02070309020205020404" pitchFamily="49" charset="0"/>
                <a:cs typeface="Courier New" panose="02070309020205020404" pitchFamily="49" charset="0"/>
              </a:rPr>
              <a:t>options</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scipen</a:t>
            </a:r>
            <a:r>
              <a:rPr lang="en-US" altLang="en-US" sz="1600" dirty="0">
                <a:latin typeface="Courier New" panose="02070309020205020404" pitchFamily="49" charset="0"/>
                <a:cs typeface="Courier New" panose="02070309020205020404" pitchFamily="49" charset="0"/>
              </a:rPr>
              <a:t>"=100, "digits"=6)</a:t>
            </a:r>
          </a:p>
          <a:p>
            <a:r>
              <a:rPr lang="en-US" altLang="en-US" sz="1600" smtClean="0">
                <a:latin typeface="Courier New" panose="02070309020205020404" pitchFamily="49" charset="0"/>
                <a:cs typeface="Courier New" panose="02070309020205020404" pitchFamily="49" charset="0"/>
              </a:rPr>
              <a:t>fit.cov</a:t>
            </a:r>
            <a:r>
              <a:rPr lang="en-US" altLang="en-US" sz="1600" smtClean="0">
                <a:latin typeface="Courier New" panose="02070309020205020404" pitchFamily="49" charset="0"/>
                <a:cs typeface="Courier New" panose="02070309020205020404" pitchFamily="49" charset="0"/>
              </a:rPr>
              <a:t>&lt;-</a:t>
            </a:r>
            <a:r>
              <a:rPr lang="en-US" altLang="en-US" sz="1600" dirty="0" err="1" smtClean="0">
                <a:latin typeface="Courier New" panose="02070309020205020404" pitchFamily="49" charset="0"/>
                <a:cs typeface="Courier New" panose="02070309020205020404" pitchFamily="49" charset="0"/>
              </a:rPr>
              <a:t>prcomp</a:t>
            </a:r>
            <a:r>
              <a:rPr lang="en-US" altLang="en-US" sz="1600" dirty="0" smtClean="0">
                <a:latin typeface="Courier New" panose="02070309020205020404" pitchFamily="49" charset="0"/>
                <a:cs typeface="Courier New" panose="02070309020205020404" pitchFamily="49" charset="0"/>
              </a:rPr>
              <a:t>(~</a:t>
            </a:r>
            <a:r>
              <a:rPr lang="en-US" altLang="en-US" sz="1600" smtClean="0">
                <a:latin typeface="Courier New" panose="02070309020205020404" pitchFamily="49" charset="0"/>
                <a:cs typeface="Courier New" panose="02070309020205020404" pitchFamily="49" charset="0"/>
              </a:rPr>
              <a:t>X1+X2</a:t>
            </a:r>
            <a:r>
              <a:rPr lang="en-US" altLang="en-US" sz="1600" smtClean="0">
                <a:latin typeface="Courier New" panose="02070309020205020404" pitchFamily="49" charset="0"/>
                <a:cs typeface="Courier New" panose="02070309020205020404" pitchFamily="49" charset="0"/>
              </a:rPr>
              <a:t>) # or prcomp(md)</a:t>
            </a:r>
            <a:endParaRPr lang="en-US" altLang="en-US" sz="1600" dirty="0" smtClean="0">
              <a:latin typeface="Courier New" panose="02070309020205020404" pitchFamily="49" charset="0"/>
              <a:cs typeface="Courier New" panose="02070309020205020404" pitchFamily="49" charset="0"/>
            </a:endParaRPr>
          </a:p>
          <a:p>
            <a:r>
              <a:rPr lang="en-US" altLang="en-US" sz="1600" smtClean="0">
                <a:latin typeface="Courier New" panose="02070309020205020404" pitchFamily="49" charset="0"/>
                <a:cs typeface="Courier New" panose="02070309020205020404" pitchFamily="49" charset="0"/>
              </a:rPr>
              <a:t>fit.cor&lt;-</a:t>
            </a:r>
            <a:r>
              <a:rPr lang="en-US" altLang="en-US" sz="1600" dirty="0" err="1" smtClean="0">
                <a:latin typeface="Courier New" panose="02070309020205020404" pitchFamily="49" charset="0"/>
                <a:cs typeface="Courier New" panose="02070309020205020404" pitchFamily="49" charset="0"/>
              </a:rPr>
              <a:t>prcomp</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md,scale</a:t>
            </a:r>
            <a:r>
              <a:rPr lang="en-US" altLang="en-US" sz="1600" dirty="0" smtClean="0">
                <a:latin typeface="Courier New" panose="02070309020205020404" pitchFamily="49" charset="0"/>
                <a:cs typeface="Courier New" panose="02070309020205020404" pitchFamily="49" charset="0"/>
              </a:rPr>
              <a:t>.=T)</a:t>
            </a:r>
          </a:p>
          <a:p>
            <a:r>
              <a:rPr lang="en-US" altLang="en-US" sz="1600" smtClean="0">
                <a:latin typeface="Courier New" panose="02070309020205020404" pitchFamily="49" charset="0"/>
                <a:cs typeface="Courier New" panose="02070309020205020404" pitchFamily="49" charset="0"/>
              </a:rPr>
              <a:t>predict(fit.cov,md) # centered PC scores</a:t>
            </a:r>
            <a:endParaRPr lang="en-US" altLang="en-US" sz="1600" dirty="0" smtClean="0">
              <a:latin typeface="Courier New" panose="02070309020205020404" pitchFamily="49" charset="0"/>
              <a:cs typeface="Courier New" panose="02070309020205020404" pitchFamily="49" charset="0"/>
            </a:endParaRPr>
          </a:p>
          <a:p>
            <a:r>
              <a:rPr lang="en-US" altLang="en-US" sz="1600" smtClean="0">
                <a:latin typeface="Courier New" panose="02070309020205020404" pitchFamily="49" charset="0"/>
                <a:cs typeface="Courier New" panose="02070309020205020404" pitchFamily="49" charset="0"/>
              </a:rPr>
              <a:t>predict(fit.cov,data.frame(X1=0.3,X2=0.5))</a:t>
            </a:r>
            <a:endParaRPr lang="en-US" altLang="en-US" sz="1600" dirty="0" smtClean="0">
              <a:latin typeface="Courier New" panose="02070309020205020404" pitchFamily="49" charset="0"/>
              <a:cs typeface="Courier New" panose="02070309020205020404" pitchFamily="49" charset="0"/>
            </a:endParaRPr>
          </a:p>
          <a:p>
            <a:r>
              <a:rPr lang="en-US" altLang="en-US" sz="1600" smtClean="0">
                <a:latin typeface="Courier New" panose="02070309020205020404" pitchFamily="49" charset="0"/>
                <a:cs typeface="Courier New" panose="02070309020205020404" pitchFamily="49" charset="0"/>
              </a:rPr>
              <a:t>screeplot(fit.cov)</a:t>
            </a:r>
            <a:endParaRPr lang="en-US" altLang="en-US" sz="1600" dirty="0" smtClean="0">
              <a:latin typeface="Courier New" panose="02070309020205020404" pitchFamily="49" charset="0"/>
              <a:cs typeface="Courier New" panose="02070309020205020404" pitchFamily="49" charset="0"/>
            </a:endParaRPr>
          </a:p>
        </p:txBody>
      </p:sp>
      <p:sp>
        <p:nvSpPr>
          <p:cNvPr id="13318" name="Text Box 7"/>
          <p:cNvSpPr txBox="1">
            <a:spLocks noChangeArrowheads="1"/>
          </p:cNvSpPr>
          <p:nvPr/>
        </p:nvSpPr>
        <p:spPr bwMode="auto">
          <a:xfrm>
            <a:off x="5448732" y="2328262"/>
            <a:ext cx="33528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dirty="0"/>
              <a:t>Requesting the PCA to be carried out on the covariance matrix </a:t>
            </a:r>
            <a:r>
              <a:rPr lang="en-US" altLang="en-US" sz="1800" dirty="0" smtClean="0"/>
              <a:t>(default) rather </a:t>
            </a:r>
            <a:r>
              <a:rPr lang="en-US" altLang="en-US" sz="1800" dirty="0"/>
              <a:t>than the correlation matrix</a:t>
            </a:r>
            <a:r>
              <a:rPr lang="en-US" altLang="en-US" sz="1800" dirty="0" smtClean="0"/>
              <a:t>.</a:t>
            </a:r>
          </a:p>
          <a:p>
            <a:pPr>
              <a:spcBef>
                <a:spcPct val="50000"/>
              </a:spcBef>
            </a:pPr>
            <a:r>
              <a:rPr lang="en-US" altLang="en-US" sz="1800" dirty="0" smtClean="0"/>
              <a:t>Use </a:t>
            </a:r>
            <a:r>
              <a:rPr lang="en-US" altLang="en-US" sz="1800" dirty="0" smtClean="0">
                <a:latin typeface="Courier New" panose="02070309020205020404" pitchFamily="49" charset="0"/>
                <a:cs typeface="Courier New" panose="02070309020205020404" pitchFamily="49" charset="0"/>
              </a:rPr>
              <a:t>scale.=TRUE</a:t>
            </a:r>
            <a:r>
              <a:rPr lang="en-US" altLang="en-US" sz="1800" dirty="0" smtClean="0"/>
              <a:t> to request PCA on correlation matrix</a:t>
            </a:r>
            <a:endParaRPr lang="en-US" altLang="en-US" sz="1800" dirty="0"/>
          </a:p>
        </p:txBody>
      </p:sp>
      <p:sp>
        <p:nvSpPr>
          <p:cNvPr id="13319" name="Line 8"/>
          <p:cNvSpPr>
            <a:spLocks noChangeShapeType="1"/>
          </p:cNvSpPr>
          <p:nvPr/>
        </p:nvSpPr>
        <p:spPr bwMode="auto">
          <a:xfrm flipH="1">
            <a:off x="5004048" y="3264366"/>
            <a:ext cx="360040"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 name="TextBox 1"/>
          <p:cNvSpPr txBox="1"/>
          <p:nvPr/>
        </p:nvSpPr>
        <p:spPr>
          <a:xfrm>
            <a:off x="5436096" y="4581128"/>
            <a:ext cx="3022104" cy="923330"/>
          </a:xfrm>
          <a:prstGeom prst="rect">
            <a:avLst/>
          </a:prstGeom>
          <a:noFill/>
        </p:spPr>
        <p:txBody>
          <a:bodyPr wrap="square" rtlCol="0">
            <a:spAutoFit/>
          </a:bodyPr>
          <a:lstStyle/>
          <a:p>
            <a:r>
              <a:rPr lang="en-CA" sz="1800" dirty="0" smtClean="0"/>
              <a:t>Help decide how many PCs to keep when there are many variables</a:t>
            </a:r>
            <a:endParaRPr lang="en-CA" sz="1800" dirty="0"/>
          </a:p>
        </p:txBody>
      </p:sp>
      <p:cxnSp>
        <p:nvCxnSpPr>
          <p:cNvPr id="4" name="Straight Arrow Connector 3"/>
          <p:cNvCxnSpPr>
            <a:stCxn id="2" idx="1"/>
          </p:cNvCxnSpPr>
          <p:nvPr/>
        </p:nvCxnSpPr>
        <p:spPr bwMode="auto">
          <a:xfrm flipH="1" flipV="1">
            <a:off x="2323624" y="4507210"/>
            <a:ext cx="3112472" cy="53558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5422984" y="1381432"/>
            <a:ext cx="3022104" cy="369332"/>
          </a:xfrm>
          <a:prstGeom prst="rect">
            <a:avLst/>
          </a:prstGeom>
          <a:noFill/>
        </p:spPr>
        <p:txBody>
          <a:bodyPr wrap="square" rtlCol="0">
            <a:spAutoFit/>
          </a:bodyPr>
          <a:lstStyle/>
          <a:p>
            <a:r>
              <a:rPr lang="en-CA" sz="1800" dirty="0" smtClean="0"/>
              <a:t>Don’t use scientific notation.</a:t>
            </a:r>
            <a:endParaRPr lang="en-CA" sz="1800" dirty="0"/>
          </a:p>
        </p:txBody>
      </p:sp>
      <p:cxnSp>
        <p:nvCxnSpPr>
          <p:cNvPr id="6" name="Straight Arrow Connector 5"/>
          <p:cNvCxnSpPr>
            <a:stCxn id="13" idx="1"/>
          </p:cNvCxnSpPr>
          <p:nvPr/>
        </p:nvCxnSpPr>
        <p:spPr bwMode="auto">
          <a:xfrm flipH="1">
            <a:off x="2855268" y="1566098"/>
            <a:ext cx="2567716" cy="12821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Line 8"/>
          <p:cNvSpPr>
            <a:spLocks noChangeShapeType="1"/>
          </p:cNvSpPr>
          <p:nvPr/>
        </p:nvSpPr>
        <p:spPr bwMode="auto">
          <a:xfrm flipH="1" flipV="1">
            <a:off x="3707904" y="3534668"/>
            <a:ext cx="1740828" cy="182364"/>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extLst>
      <p:ext uri="{BB962C8B-B14F-4D97-AF65-F5344CB8AC3E}">
        <p14:creationId xmlns:p14="http://schemas.microsoft.com/office/powerpoint/2010/main" val="9763953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Date Placeholder 4"/>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5363" name="Slide Number Placeholder 5"/>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70A09072-AE7F-4B30-AAD2-8C4B1382A06A}" type="slidenum">
              <a:rPr lang="en-US" altLang="en-US" sz="1400">
                <a:solidFill>
                  <a:srgbClr val="000066"/>
                </a:solidFill>
              </a:rPr>
              <a:pPr/>
              <a:t>6</a:t>
            </a:fld>
            <a:endParaRPr lang="en-US" altLang="en-US" sz="1400">
              <a:solidFill>
                <a:srgbClr val="000066"/>
              </a:solidFill>
            </a:endParaRPr>
          </a:p>
        </p:txBody>
      </p:sp>
      <p:sp>
        <p:nvSpPr>
          <p:cNvPr id="15364" name="Rectangle 2"/>
          <p:cNvSpPr>
            <a:spLocks noGrp="1" noChangeArrowheads="1"/>
          </p:cNvSpPr>
          <p:nvPr>
            <p:ph type="title"/>
          </p:nvPr>
        </p:nvSpPr>
        <p:spPr/>
        <p:txBody>
          <a:bodyPr/>
          <a:lstStyle/>
          <a:p>
            <a:r>
              <a:rPr lang="en-CA" altLang="en-US" smtClean="0"/>
              <a:t>A positive definite matrix</a:t>
            </a:r>
          </a:p>
        </p:txBody>
      </p:sp>
      <p:sp>
        <p:nvSpPr>
          <p:cNvPr id="15365" name="Rectangle 3"/>
          <p:cNvSpPr>
            <a:spLocks noGrp="1" noChangeArrowheads="1"/>
          </p:cNvSpPr>
          <p:nvPr>
            <p:ph type="body" sz="half" idx="1"/>
          </p:nvPr>
        </p:nvSpPr>
        <p:spPr>
          <a:xfrm>
            <a:off x="533400" y="990600"/>
            <a:ext cx="8142288" cy="3878263"/>
          </a:xfrm>
        </p:spPr>
        <p:txBody>
          <a:bodyPr/>
          <a:lstStyle/>
          <a:p>
            <a:r>
              <a:rPr lang="en-CA" altLang="en-US" sz="2400" dirty="0" smtClean="0"/>
              <a:t>When you run PCA on this data set, some programs (e.g., SAS) will warn that “The Correlation Matrix is not positive definite.”. What does that mean?</a:t>
            </a:r>
          </a:p>
          <a:p>
            <a:r>
              <a:rPr lang="en-CA" altLang="en-US" sz="2400" dirty="0" smtClean="0"/>
              <a:t>A symmetric matrix M (such as a correlation matrix or a covariance matrix) is positive definite if </a:t>
            </a:r>
            <a:r>
              <a:rPr lang="en-CA" altLang="en-US" sz="2400" dirty="0" err="1" smtClean="0"/>
              <a:t>z’Mz</a:t>
            </a:r>
            <a:r>
              <a:rPr lang="en-CA" altLang="en-US" sz="2400" dirty="0" smtClean="0"/>
              <a:t> &gt; 0 for all non-zero vectors z with real entries, where z’ is the transpose of z.</a:t>
            </a:r>
          </a:p>
          <a:p>
            <a:r>
              <a:rPr lang="en-CA" altLang="en-US" sz="2400" dirty="0" smtClean="0"/>
              <a:t>Given our correlation matrix with all entries being 1, it is easy to find z that lead to </a:t>
            </a:r>
            <a:r>
              <a:rPr lang="en-CA" altLang="en-US" sz="2400" dirty="0" err="1" smtClean="0"/>
              <a:t>z’Mz</a:t>
            </a:r>
            <a:r>
              <a:rPr lang="en-CA" altLang="en-US" sz="2400" dirty="0" smtClean="0"/>
              <a:t> = 0. So the matrix is not positive definite:</a:t>
            </a:r>
          </a:p>
        </p:txBody>
      </p:sp>
      <p:graphicFrame>
        <p:nvGraphicFramePr>
          <p:cNvPr id="15366" name="Object 4"/>
          <p:cNvGraphicFramePr>
            <a:graphicFrameLocks noGrp="1" noChangeAspect="1"/>
          </p:cNvGraphicFramePr>
          <p:nvPr>
            <p:ph sz="half" idx="2"/>
          </p:nvPr>
        </p:nvGraphicFramePr>
        <p:xfrm>
          <a:off x="900113" y="4797425"/>
          <a:ext cx="2663825" cy="1308100"/>
        </p:xfrm>
        <a:graphic>
          <a:graphicData uri="http://schemas.openxmlformats.org/presentationml/2006/ole">
            <mc:AlternateContent xmlns:mc="http://schemas.openxmlformats.org/markup-compatibility/2006">
              <mc:Choice xmlns:v="urn:schemas-microsoft-com:vml" Requires="v">
                <p:oleObj spid="_x0000_s40963" name="Equation" r:id="rId4" imgW="1447800" imgH="711200" progId="Equation.DSMT4">
                  <p:embed/>
                </p:oleObj>
              </mc:Choice>
              <mc:Fallback>
                <p:oleObj name="Equation" r:id="rId4" imgW="1447800" imgH="711200" progId="Equation.DSMT4">
                  <p:embed/>
                  <p:pic>
                    <p:nvPicPr>
                      <p:cNvPr id="1536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4797425"/>
                        <a:ext cx="2663825" cy="1308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7" name="Text Box 6"/>
          <p:cNvSpPr txBox="1">
            <a:spLocks noChangeArrowheads="1"/>
          </p:cNvSpPr>
          <p:nvPr/>
        </p:nvSpPr>
        <p:spPr bwMode="auto">
          <a:xfrm>
            <a:off x="4471963" y="4351338"/>
            <a:ext cx="417512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dirty="0"/>
              <a:t>Replace the correlation matrix with the covariance matrix and solve for z</a:t>
            </a:r>
            <a:r>
              <a:rPr lang="en-CA" altLang="en-US" dirty="0" smtClean="0"/>
              <a:t>.</a:t>
            </a:r>
          </a:p>
          <a:p>
            <a:pPr>
              <a:spcBef>
                <a:spcPct val="50000"/>
              </a:spcBef>
            </a:pPr>
            <a:r>
              <a:rPr lang="en-CA" altLang="en-US" dirty="0" smtClean="0"/>
              <a:t>For most real data, only the diagonal will be 1.</a:t>
            </a:r>
            <a:endParaRPr lang="en-CA" altLang="en-US" dirty="0"/>
          </a:p>
        </p:txBody>
      </p:sp>
    </p:spTree>
    <p:extLst>
      <p:ext uri="{BB962C8B-B14F-4D97-AF65-F5344CB8AC3E}">
        <p14:creationId xmlns:p14="http://schemas.microsoft.com/office/powerpoint/2010/main" val="229241449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7411"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A9138E4A-4441-4807-8869-32EE1FF78F62}" type="slidenum">
              <a:rPr lang="en-US" altLang="en-US" sz="1400">
                <a:solidFill>
                  <a:srgbClr val="000066"/>
                </a:solidFill>
              </a:rPr>
              <a:pPr/>
              <a:t>7</a:t>
            </a:fld>
            <a:endParaRPr lang="en-US" altLang="en-US" sz="1400">
              <a:solidFill>
                <a:srgbClr val="000066"/>
              </a:solidFill>
            </a:endParaRPr>
          </a:p>
        </p:txBody>
      </p:sp>
      <p:sp>
        <p:nvSpPr>
          <p:cNvPr id="17412" name="Rectangle 2"/>
          <p:cNvSpPr>
            <a:spLocks noGrp="1" noChangeArrowheads="1"/>
          </p:cNvSpPr>
          <p:nvPr>
            <p:ph type="title"/>
          </p:nvPr>
        </p:nvSpPr>
        <p:spPr/>
        <p:txBody>
          <a:bodyPr/>
          <a:lstStyle/>
          <a:p>
            <a:r>
              <a:rPr lang="en-US" altLang="en-US" dirty="0" err="1" smtClean="0">
                <a:solidFill>
                  <a:schemeClr val="tx1"/>
                </a:solidFill>
              </a:rPr>
              <a:t>prcomp</a:t>
            </a:r>
            <a:r>
              <a:rPr lang="en-US" altLang="en-US" dirty="0" smtClean="0">
                <a:solidFill>
                  <a:schemeClr val="tx1"/>
                </a:solidFill>
              </a:rPr>
              <a:t> Output</a:t>
            </a:r>
          </a:p>
        </p:txBody>
      </p:sp>
      <p:sp>
        <p:nvSpPr>
          <p:cNvPr id="17413" name="Text Box 3"/>
          <p:cNvSpPr txBox="1">
            <a:spLocks noChangeArrowheads="1"/>
          </p:cNvSpPr>
          <p:nvPr/>
        </p:nvSpPr>
        <p:spPr bwMode="auto">
          <a:xfrm>
            <a:off x="87796" y="1063040"/>
            <a:ext cx="8305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en-US" sz="1800" dirty="0">
                <a:latin typeface="Courier New" panose="02070309020205020404" pitchFamily="49" charset="0"/>
              </a:rPr>
              <a:t>Standard </a:t>
            </a:r>
            <a:r>
              <a:rPr lang="fr-FR" altLang="en-US" sz="1800" dirty="0" err="1">
                <a:latin typeface="Courier New" panose="02070309020205020404" pitchFamily="49" charset="0"/>
              </a:rPr>
              <a:t>deviations</a:t>
            </a:r>
            <a:r>
              <a:rPr lang="fr-FR" altLang="en-US" sz="1800" dirty="0">
                <a:latin typeface="Courier New" panose="02070309020205020404" pitchFamily="49" charset="0"/>
              </a:rPr>
              <a:t>:</a:t>
            </a:r>
          </a:p>
          <a:p>
            <a:r>
              <a:rPr lang="fr-FR" altLang="en-US" sz="1800" dirty="0">
                <a:latin typeface="Courier New" panose="02070309020205020404" pitchFamily="49" charset="0"/>
              </a:rPr>
              <a:t>[1] 1.7320714226 0.0000440773</a:t>
            </a:r>
          </a:p>
          <a:p>
            <a:endParaRPr lang="fr-FR" altLang="en-US" sz="1800" dirty="0">
              <a:latin typeface="Courier New" panose="02070309020205020404" pitchFamily="49" charset="0"/>
            </a:endParaRPr>
          </a:p>
          <a:p>
            <a:r>
              <a:rPr lang="fr-FR" altLang="en-US" sz="1800" dirty="0">
                <a:latin typeface="Courier New" panose="02070309020205020404" pitchFamily="49" charset="0"/>
              </a:rPr>
              <a:t>Rotation:</a:t>
            </a:r>
          </a:p>
          <a:p>
            <a:r>
              <a:rPr lang="fr-FR" altLang="en-US" sz="1800" dirty="0">
                <a:latin typeface="Courier New" panose="02070309020205020404" pitchFamily="49" charset="0"/>
              </a:rPr>
              <a:t>        PC1       PC2</a:t>
            </a:r>
          </a:p>
          <a:p>
            <a:r>
              <a:rPr lang="fr-FR" altLang="en-US" sz="1800" dirty="0">
                <a:latin typeface="Courier New" panose="02070309020205020404" pitchFamily="49" charset="0"/>
              </a:rPr>
              <a:t>X1 0.577347  0.816499</a:t>
            </a:r>
          </a:p>
          <a:p>
            <a:r>
              <a:rPr lang="fr-FR" altLang="en-US" sz="1800" dirty="0">
                <a:latin typeface="Courier New" panose="02070309020205020404" pitchFamily="49" charset="0"/>
              </a:rPr>
              <a:t>X2 0.816499 -0.577347</a:t>
            </a:r>
          </a:p>
          <a:p>
            <a:endParaRPr lang="en-US" altLang="en-US" sz="1800" dirty="0" smtClean="0">
              <a:latin typeface="Courier New" panose="02070309020205020404" pitchFamily="49" charset="0"/>
            </a:endParaRPr>
          </a:p>
          <a:p>
            <a:r>
              <a:rPr lang="da-DK" altLang="en-US" sz="1800" dirty="0">
                <a:latin typeface="Courier New" panose="02070309020205020404" pitchFamily="49" charset="0"/>
                <a:cs typeface="Courier New" panose="02070309020205020404" pitchFamily="49" charset="0"/>
              </a:rPr>
              <a:t> </a:t>
            </a:r>
            <a:r>
              <a:rPr lang="da-DK" altLang="en-US" sz="1800" dirty="0" smtClean="0">
                <a:latin typeface="Courier New" panose="02070309020205020404" pitchFamily="49" charset="0"/>
                <a:cs typeface="Courier New" panose="02070309020205020404" pitchFamily="49" charset="0"/>
              </a:rPr>
              <a:t>         PC1           </a:t>
            </a:r>
            <a:r>
              <a:rPr lang="da-DK" altLang="en-US" sz="1800" dirty="0">
                <a:latin typeface="Courier New" panose="02070309020205020404" pitchFamily="49" charset="0"/>
                <a:cs typeface="Courier New" panose="02070309020205020404" pitchFamily="49" charset="0"/>
              </a:rPr>
              <a:t>PC2</a:t>
            </a:r>
          </a:p>
          <a:p>
            <a:r>
              <a:rPr lang="da-DK" altLang="en-US" sz="1800" dirty="0">
                <a:latin typeface="Courier New" panose="02070309020205020404" pitchFamily="49" charset="0"/>
                <a:cs typeface="Courier New" panose="02070309020205020404" pitchFamily="49" charset="0"/>
              </a:rPr>
              <a:t>[1,] -2.19092  0.0000278767</a:t>
            </a:r>
          </a:p>
          <a:p>
            <a:r>
              <a:rPr lang="da-DK" altLang="en-US" sz="1800" dirty="0">
                <a:latin typeface="Courier New" panose="02070309020205020404" pitchFamily="49" charset="0"/>
                <a:cs typeface="Courier New" panose="02070309020205020404" pitchFamily="49" charset="0"/>
              </a:rPr>
              <a:t>[2,] -1.09545 -0.0000557540</a:t>
            </a:r>
          </a:p>
          <a:p>
            <a:r>
              <a:rPr lang="da-DK" altLang="en-US" sz="1800" dirty="0">
                <a:latin typeface="Courier New" panose="02070309020205020404" pitchFamily="49" charset="0"/>
                <a:cs typeface="Courier New" panose="02070309020205020404" pitchFamily="49" charset="0"/>
              </a:rPr>
              <a:t>[3,]  0.00000  0.0000000000</a:t>
            </a:r>
          </a:p>
          <a:p>
            <a:r>
              <a:rPr lang="da-DK" altLang="en-US" sz="1800" dirty="0">
                <a:latin typeface="Courier New" panose="02070309020205020404" pitchFamily="49" charset="0"/>
                <a:cs typeface="Courier New" panose="02070309020205020404" pitchFamily="49" charset="0"/>
              </a:rPr>
              <a:t>[4,]  1.09545  0.0000557540</a:t>
            </a:r>
          </a:p>
          <a:p>
            <a:r>
              <a:rPr lang="da-DK" altLang="en-US" sz="1800" dirty="0">
                <a:latin typeface="Courier New" panose="02070309020205020404" pitchFamily="49" charset="0"/>
                <a:cs typeface="Courier New" panose="02070309020205020404" pitchFamily="49" charset="0"/>
              </a:rPr>
              <a:t>[5,]  2.19092 -</a:t>
            </a:r>
            <a:r>
              <a:rPr lang="da-DK" altLang="en-US" sz="1800" dirty="0" smtClean="0">
                <a:latin typeface="Courier New" panose="02070309020205020404" pitchFamily="49" charset="0"/>
                <a:cs typeface="Courier New" panose="02070309020205020404" pitchFamily="49" charset="0"/>
              </a:rPr>
              <a:t>0.0000278767</a:t>
            </a:r>
            <a:endParaRPr lang="en-US" altLang="en-US" sz="1800" dirty="0">
              <a:latin typeface="Courier New" panose="02070309020205020404" pitchFamily="49" charset="0"/>
              <a:cs typeface="Courier New" panose="02070309020205020404" pitchFamily="49" charset="0"/>
            </a:endParaRPr>
          </a:p>
        </p:txBody>
      </p:sp>
      <p:sp>
        <p:nvSpPr>
          <p:cNvPr id="17416" name="Text Box 6"/>
          <p:cNvSpPr txBox="1">
            <a:spLocks noChangeArrowheads="1"/>
          </p:cNvSpPr>
          <p:nvPr/>
        </p:nvSpPr>
        <p:spPr bwMode="auto">
          <a:xfrm>
            <a:off x="3851920" y="3786669"/>
            <a:ext cx="525658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600" dirty="0"/>
              <a:t>Principal </a:t>
            </a:r>
            <a:r>
              <a:rPr lang="en-US" altLang="en-US" sz="1600"/>
              <a:t>component </a:t>
            </a:r>
            <a:r>
              <a:rPr lang="en-US" altLang="en-US" sz="1600"/>
              <a:t>scores, generated </a:t>
            </a:r>
            <a:r>
              <a:rPr lang="en-US" altLang="en-US" sz="1600"/>
              <a:t>by </a:t>
            </a:r>
            <a:endParaRPr lang="en-US" altLang="en-US" sz="1600" smtClean="0"/>
          </a:p>
          <a:p>
            <a:pPr>
              <a:spcBef>
                <a:spcPct val="50000"/>
              </a:spcBef>
            </a:pPr>
            <a:r>
              <a:rPr lang="en-US" altLang="en-US" sz="1600" smtClean="0">
                <a:latin typeface="Courier New" panose="02070309020205020404" pitchFamily="49" charset="0"/>
                <a:cs typeface="Courier New" panose="02070309020205020404" pitchFamily="49" charset="0"/>
              </a:rPr>
              <a:t>as.matrix(md</a:t>
            </a:r>
            <a:r>
              <a:rPr lang="en-US" altLang="en-US" sz="1600">
                <a:latin typeface="Courier New" panose="02070309020205020404" pitchFamily="49" charset="0"/>
                <a:cs typeface="Courier New" panose="02070309020205020404" pitchFamily="49" charset="0"/>
              </a:rPr>
              <a:t>) </a:t>
            </a:r>
            <a:r>
              <a:rPr lang="en-US" altLang="en-US" sz="1600">
                <a:latin typeface="Courier New" panose="02070309020205020404" pitchFamily="49" charset="0"/>
                <a:cs typeface="Courier New" panose="02070309020205020404" pitchFamily="49" charset="0"/>
              </a:rPr>
              <a:t>%*% </a:t>
            </a:r>
            <a:r>
              <a:rPr lang="en-US" altLang="en-US" sz="1600" smtClean="0">
                <a:latin typeface="Courier New" panose="02070309020205020404" pitchFamily="49" charset="0"/>
                <a:cs typeface="Courier New" panose="02070309020205020404" pitchFamily="49" charset="0"/>
              </a:rPr>
              <a:t>as.matrix(fit$rotation)</a:t>
            </a:r>
          </a:p>
          <a:p>
            <a:pPr>
              <a:spcBef>
                <a:spcPct val="50000"/>
              </a:spcBef>
            </a:pPr>
            <a:r>
              <a:rPr lang="en-US" altLang="en-US" sz="1600" smtClean="0"/>
              <a:t>Centered </a:t>
            </a:r>
            <a:r>
              <a:rPr lang="en-US" altLang="en-US" sz="1600"/>
              <a:t>ones is obtained by fit$x</a:t>
            </a:r>
            <a:endParaRPr lang="en-US" altLang="en-US" sz="1600" dirty="0"/>
          </a:p>
        </p:txBody>
      </p:sp>
      <p:sp>
        <p:nvSpPr>
          <p:cNvPr id="2" name="TextBox 1"/>
          <p:cNvSpPr txBox="1"/>
          <p:nvPr/>
        </p:nvSpPr>
        <p:spPr>
          <a:xfrm>
            <a:off x="4572000" y="1052736"/>
            <a:ext cx="4032448" cy="646331"/>
          </a:xfrm>
          <a:prstGeom prst="rect">
            <a:avLst/>
          </a:prstGeom>
          <a:noFill/>
        </p:spPr>
        <p:txBody>
          <a:bodyPr wrap="square" rtlCol="0">
            <a:spAutoFit/>
          </a:bodyPr>
          <a:lstStyle/>
          <a:p>
            <a:r>
              <a:rPr lang="en-CA" sz="1800" dirty="0"/>
              <a:t>better to output in </a:t>
            </a:r>
            <a:r>
              <a:rPr lang="en-CA" sz="1800" dirty="0" smtClean="0"/>
              <a:t>variance (eigenvalue) accounted for by each PC</a:t>
            </a:r>
            <a:endParaRPr lang="en-CA" sz="1800" dirty="0"/>
          </a:p>
        </p:txBody>
      </p:sp>
      <p:sp>
        <p:nvSpPr>
          <p:cNvPr id="14" name="TextBox 13"/>
          <p:cNvSpPr txBox="1"/>
          <p:nvPr/>
        </p:nvSpPr>
        <p:spPr>
          <a:xfrm>
            <a:off x="4010472" y="2273676"/>
            <a:ext cx="4752528" cy="369332"/>
          </a:xfrm>
          <a:prstGeom prst="rect">
            <a:avLst/>
          </a:prstGeom>
          <a:noFill/>
        </p:spPr>
        <p:txBody>
          <a:bodyPr wrap="square" rtlCol="0">
            <a:spAutoFit/>
          </a:bodyPr>
          <a:lstStyle/>
          <a:p>
            <a:r>
              <a:rPr lang="en-CA" sz="1800" dirty="0" smtClean="0"/>
              <a:t>eigenvectors: </a:t>
            </a:r>
            <a:r>
              <a:rPr lang="en-CA" altLang="en-US" sz="1800" i="1" dirty="0"/>
              <a:t>PC1</a:t>
            </a:r>
            <a:r>
              <a:rPr lang="en-CA" altLang="en-US" sz="1800" dirty="0"/>
              <a:t> = </a:t>
            </a:r>
            <a:r>
              <a:rPr lang="en-CA" altLang="en-US" sz="1800" dirty="0" smtClean="0"/>
              <a:t>0.57735</a:t>
            </a:r>
            <a:r>
              <a:rPr lang="en-CA" altLang="en-US" sz="1800" i="1" dirty="0" smtClean="0"/>
              <a:t>X</a:t>
            </a:r>
            <a:r>
              <a:rPr lang="en-CA" altLang="en-US" sz="1800" i="1" baseline="-25000" dirty="0" smtClean="0"/>
              <a:t>1</a:t>
            </a:r>
            <a:r>
              <a:rPr lang="en-CA" altLang="en-US" sz="1800" dirty="0" smtClean="0"/>
              <a:t>+0.81650</a:t>
            </a:r>
            <a:r>
              <a:rPr lang="en-CA" altLang="en-US" sz="1800" i="1" dirty="0" smtClean="0"/>
              <a:t>X</a:t>
            </a:r>
            <a:r>
              <a:rPr lang="en-CA" altLang="en-US" sz="1800" i="1" baseline="-25000" dirty="0" smtClean="0"/>
              <a:t>2</a:t>
            </a:r>
            <a:r>
              <a:rPr lang="en-CA" sz="1800" dirty="0" smtClean="0"/>
              <a:t> </a:t>
            </a:r>
          </a:p>
        </p:txBody>
      </p:sp>
      <p:cxnSp>
        <p:nvCxnSpPr>
          <p:cNvPr id="4" name="Straight Arrow Connector 3"/>
          <p:cNvCxnSpPr/>
          <p:nvPr/>
        </p:nvCxnSpPr>
        <p:spPr bwMode="auto">
          <a:xfrm flipH="1">
            <a:off x="4284663" y="1375901"/>
            <a:ext cx="287337" cy="1233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p:cNvCxnSpPr/>
          <p:nvPr/>
        </p:nvCxnSpPr>
        <p:spPr bwMode="auto">
          <a:xfrm flipH="1">
            <a:off x="3347864" y="2481263"/>
            <a:ext cx="66260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256822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9459"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352E1007-686B-4095-AB87-B790AB7ED852}" type="slidenum">
              <a:rPr lang="en-US" altLang="en-US" sz="1400">
                <a:solidFill>
                  <a:srgbClr val="000066"/>
                </a:solidFill>
              </a:rPr>
              <a:pPr/>
              <a:t>8</a:t>
            </a:fld>
            <a:endParaRPr lang="en-US" altLang="en-US" sz="1400">
              <a:solidFill>
                <a:srgbClr val="000066"/>
              </a:solidFill>
            </a:endParaRPr>
          </a:p>
        </p:txBody>
      </p:sp>
      <p:sp>
        <p:nvSpPr>
          <p:cNvPr id="19460" name="Text Box 9"/>
          <p:cNvSpPr txBox="1">
            <a:spLocks noChangeArrowheads="1"/>
          </p:cNvSpPr>
          <p:nvPr/>
        </p:nvSpPr>
        <p:spPr bwMode="auto">
          <a:xfrm>
            <a:off x="304800" y="1136650"/>
            <a:ext cx="8305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en-US" sz="1800" dirty="0">
                <a:latin typeface="Courier New" panose="02070309020205020404" pitchFamily="49" charset="0"/>
              </a:rPr>
              <a:t>Standard </a:t>
            </a:r>
            <a:r>
              <a:rPr lang="fr-FR" altLang="en-US" sz="1800" dirty="0" err="1">
                <a:latin typeface="Courier New" panose="02070309020205020404" pitchFamily="49" charset="0"/>
              </a:rPr>
              <a:t>deviations</a:t>
            </a:r>
            <a:r>
              <a:rPr lang="fr-FR" altLang="en-US" sz="1800" dirty="0">
                <a:latin typeface="Courier New" panose="02070309020205020404" pitchFamily="49" charset="0"/>
              </a:rPr>
              <a:t>:</a:t>
            </a:r>
          </a:p>
          <a:p>
            <a:r>
              <a:rPr lang="fr-FR" altLang="en-US" sz="1800" dirty="0">
                <a:latin typeface="Courier New" panose="02070309020205020404" pitchFamily="49" charset="0"/>
              </a:rPr>
              <a:t>[1] 1.4142135619 0.0000381717</a:t>
            </a:r>
          </a:p>
          <a:p>
            <a:endParaRPr lang="fr-FR" altLang="en-US" sz="1800" dirty="0">
              <a:latin typeface="Courier New" panose="02070309020205020404" pitchFamily="49" charset="0"/>
            </a:endParaRPr>
          </a:p>
          <a:p>
            <a:r>
              <a:rPr lang="fr-FR" altLang="en-US" sz="1800" dirty="0">
                <a:latin typeface="Courier New" panose="02070309020205020404" pitchFamily="49" charset="0"/>
              </a:rPr>
              <a:t>Rotation:</a:t>
            </a:r>
          </a:p>
          <a:p>
            <a:r>
              <a:rPr lang="fr-FR" altLang="en-US" sz="1800" dirty="0">
                <a:latin typeface="Courier New" panose="02070309020205020404" pitchFamily="49" charset="0"/>
              </a:rPr>
              <a:t>        PC1       PC2</a:t>
            </a:r>
          </a:p>
          <a:p>
            <a:r>
              <a:rPr lang="fr-FR" altLang="en-US" sz="1800" dirty="0">
                <a:latin typeface="Courier New" panose="02070309020205020404" pitchFamily="49" charset="0"/>
              </a:rPr>
              <a:t>X1 0.707107  0.707107</a:t>
            </a:r>
          </a:p>
          <a:p>
            <a:r>
              <a:rPr lang="fr-FR" altLang="en-US" sz="1800" dirty="0">
                <a:latin typeface="Courier New" panose="02070309020205020404" pitchFamily="49" charset="0"/>
              </a:rPr>
              <a:t>X2 0.707107 -0.707107</a:t>
            </a:r>
          </a:p>
          <a:p>
            <a:endParaRPr lang="en-US" altLang="en-US" sz="1800" dirty="0" smtClean="0">
              <a:latin typeface="Courier New" panose="02070309020205020404" pitchFamily="49" charset="0"/>
            </a:endParaRPr>
          </a:p>
          <a:p>
            <a:r>
              <a:rPr lang="da-DK" altLang="en-US" sz="1800" dirty="0">
                <a:latin typeface="Courier New" panose="02070309020205020404" pitchFamily="49" charset="0"/>
              </a:rPr>
              <a:t> PC1           PC2</a:t>
            </a:r>
          </a:p>
          <a:p>
            <a:r>
              <a:rPr lang="da-DK" altLang="en-US" sz="1800" dirty="0">
                <a:latin typeface="Courier New" panose="02070309020205020404" pitchFamily="49" charset="0"/>
              </a:rPr>
              <a:t>[1,] -1.788850  0.0000241421</a:t>
            </a:r>
          </a:p>
          <a:p>
            <a:r>
              <a:rPr lang="da-DK" altLang="en-US" sz="1800" dirty="0">
                <a:latin typeface="Courier New" panose="02070309020205020404" pitchFamily="49" charset="0"/>
              </a:rPr>
              <a:t>[2,] -0.894435 -0.0000482837</a:t>
            </a:r>
          </a:p>
          <a:p>
            <a:r>
              <a:rPr lang="da-DK" altLang="en-US" sz="1800" dirty="0">
                <a:latin typeface="Courier New" panose="02070309020205020404" pitchFamily="49" charset="0"/>
              </a:rPr>
              <a:t>[3,]  0.000000  0.0000000000</a:t>
            </a:r>
          </a:p>
          <a:p>
            <a:r>
              <a:rPr lang="da-DK" altLang="en-US" sz="1800" dirty="0">
                <a:latin typeface="Courier New" panose="02070309020205020404" pitchFamily="49" charset="0"/>
              </a:rPr>
              <a:t>[4,]  0.894435  0.0000482837</a:t>
            </a:r>
          </a:p>
          <a:p>
            <a:r>
              <a:rPr lang="da-DK" altLang="en-US" sz="1800" dirty="0">
                <a:latin typeface="Courier New" panose="02070309020205020404" pitchFamily="49" charset="0"/>
              </a:rPr>
              <a:t>[5,]  1.788850 -</a:t>
            </a:r>
            <a:r>
              <a:rPr lang="da-DK" altLang="en-US" sz="1800" dirty="0" smtClean="0">
                <a:latin typeface="Courier New" panose="02070309020205020404" pitchFamily="49" charset="0"/>
              </a:rPr>
              <a:t>0.0000241421</a:t>
            </a:r>
            <a:endParaRPr lang="en-US" altLang="en-US" sz="1800" dirty="0">
              <a:latin typeface="Courier New" panose="02070309020205020404" pitchFamily="49" charset="0"/>
            </a:endParaRPr>
          </a:p>
        </p:txBody>
      </p:sp>
      <p:sp>
        <p:nvSpPr>
          <p:cNvPr id="19461" name="Rectangle 2"/>
          <p:cNvSpPr>
            <a:spLocks noGrp="1" noChangeArrowheads="1"/>
          </p:cNvSpPr>
          <p:nvPr>
            <p:ph type="title"/>
          </p:nvPr>
        </p:nvSpPr>
        <p:spPr/>
        <p:txBody>
          <a:bodyPr/>
          <a:lstStyle/>
          <a:p>
            <a:r>
              <a:rPr lang="en-US" altLang="en-US" dirty="0" smtClean="0">
                <a:solidFill>
                  <a:schemeClr val="tx1"/>
                </a:solidFill>
              </a:rPr>
              <a:t>PCA on correlation matrix (scale=T)</a:t>
            </a:r>
          </a:p>
        </p:txBody>
      </p:sp>
    </p:spTree>
    <p:extLst>
      <p:ext uri="{BB962C8B-B14F-4D97-AF65-F5344CB8AC3E}">
        <p14:creationId xmlns:p14="http://schemas.microsoft.com/office/powerpoint/2010/main" val="2871676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28675"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BD0C8390-C2A3-4FAD-8465-ABE2F661EC3B}" type="slidenum">
              <a:rPr lang="en-US" altLang="en-US" sz="1400">
                <a:solidFill>
                  <a:srgbClr val="000066"/>
                </a:solidFill>
              </a:rPr>
              <a:pPr/>
              <a:t>9</a:t>
            </a:fld>
            <a:endParaRPr lang="en-US" altLang="en-US" sz="1400">
              <a:solidFill>
                <a:srgbClr val="000066"/>
              </a:solidFill>
            </a:endParaRPr>
          </a:p>
        </p:txBody>
      </p:sp>
      <p:sp>
        <p:nvSpPr>
          <p:cNvPr id="28676" name="Rectangle 2"/>
          <p:cNvSpPr>
            <a:spLocks noGrp="1" noChangeArrowheads="1"/>
          </p:cNvSpPr>
          <p:nvPr>
            <p:ph type="title"/>
          </p:nvPr>
        </p:nvSpPr>
        <p:spPr/>
        <p:txBody>
          <a:bodyPr/>
          <a:lstStyle/>
          <a:p>
            <a:r>
              <a:rPr lang="en-US" altLang="en-US" smtClean="0">
                <a:solidFill>
                  <a:srgbClr val="000099"/>
                </a:solidFill>
              </a:rPr>
              <a:t>The Eigenvalue Problem</a:t>
            </a:r>
          </a:p>
        </p:txBody>
      </p:sp>
      <p:graphicFrame>
        <p:nvGraphicFramePr>
          <p:cNvPr id="28677" name="Object 4"/>
          <p:cNvGraphicFramePr>
            <a:graphicFrameLocks noChangeAspect="1"/>
          </p:cNvGraphicFramePr>
          <p:nvPr/>
        </p:nvGraphicFramePr>
        <p:xfrm>
          <a:off x="685800" y="1600200"/>
          <a:ext cx="2849563" cy="2890838"/>
        </p:xfrm>
        <a:graphic>
          <a:graphicData uri="http://schemas.openxmlformats.org/presentationml/2006/ole">
            <mc:AlternateContent xmlns:mc="http://schemas.openxmlformats.org/markup-compatibility/2006">
              <mc:Choice xmlns:v="urn:schemas-microsoft-com:vml" Requires="v">
                <p:oleObj spid="_x0000_s41987" name="Equation" r:id="rId3" imgW="1676400" imgH="1701800" progId="Equation.3">
                  <p:embed/>
                </p:oleObj>
              </mc:Choice>
              <mc:Fallback>
                <p:oleObj name="Equation" r:id="rId3" imgW="1676400" imgH="1701800" progId="Equation.3">
                  <p:embed/>
                  <p:pic>
                    <p:nvPicPr>
                      <p:cNvPr id="28677"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600200"/>
                        <a:ext cx="2849563" cy="28908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8" name="Text Box 5"/>
          <p:cNvSpPr txBox="1">
            <a:spLocks noChangeArrowheads="1"/>
          </p:cNvSpPr>
          <p:nvPr/>
        </p:nvSpPr>
        <p:spPr bwMode="auto">
          <a:xfrm>
            <a:off x="4876800" y="1143000"/>
            <a:ext cx="37338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The covariance matrix.</a:t>
            </a:r>
          </a:p>
          <a:p>
            <a:pPr>
              <a:spcBef>
                <a:spcPct val="50000"/>
              </a:spcBef>
            </a:pPr>
            <a:r>
              <a:rPr lang="en-US" altLang="en-US">
                <a:solidFill>
                  <a:srgbClr val="000099"/>
                </a:solidFill>
              </a:rPr>
              <a:t>The Eigenvalue is the set of values that satisfy this condition.</a:t>
            </a:r>
          </a:p>
          <a:p>
            <a:pPr>
              <a:spcBef>
                <a:spcPct val="50000"/>
              </a:spcBef>
            </a:pPr>
            <a:r>
              <a:rPr lang="en-US" altLang="en-US">
                <a:solidFill>
                  <a:srgbClr val="000099"/>
                </a:solidFill>
              </a:rPr>
              <a:t>The resulting eigenvalues (There are n eigenvalues for n variables). The sum of eigenvalues is equal to the sum of variances in the covariance matrix.</a:t>
            </a:r>
          </a:p>
        </p:txBody>
      </p:sp>
      <p:sp>
        <p:nvSpPr>
          <p:cNvPr id="28679" name="Line 6"/>
          <p:cNvSpPr>
            <a:spLocks noChangeShapeType="1"/>
          </p:cNvSpPr>
          <p:nvPr/>
        </p:nvSpPr>
        <p:spPr bwMode="auto">
          <a:xfrm flipH="1">
            <a:off x="2362200" y="1447800"/>
            <a:ext cx="2590800" cy="4572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8680" name="Line 7"/>
          <p:cNvSpPr>
            <a:spLocks noChangeShapeType="1"/>
          </p:cNvSpPr>
          <p:nvPr/>
        </p:nvSpPr>
        <p:spPr bwMode="auto">
          <a:xfrm flipH="1">
            <a:off x="3276600" y="2590800"/>
            <a:ext cx="1524000" cy="304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8681" name="Line 8"/>
          <p:cNvSpPr>
            <a:spLocks noChangeShapeType="1"/>
          </p:cNvSpPr>
          <p:nvPr/>
        </p:nvSpPr>
        <p:spPr bwMode="auto">
          <a:xfrm flipH="1">
            <a:off x="2133600" y="3886200"/>
            <a:ext cx="2743200" cy="304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8682" name="Text Box 9"/>
          <p:cNvSpPr txBox="1">
            <a:spLocks noChangeArrowheads="1"/>
          </p:cNvSpPr>
          <p:nvPr/>
        </p:nvSpPr>
        <p:spPr bwMode="auto">
          <a:xfrm>
            <a:off x="533400" y="5578475"/>
            <a:ext cx="8229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99"/>
                </a:solidFill>
              </a:rPr>
              <a:t>Finding the eigenvalues and eigenvectors is called an eigenvalue problem (or a characteristic value problem).</a:t>
            </a:r>
          </a:p>
        </p:txBody>
      </p:sp>
    </p:spTree>
    <p:extLst>
      <p:ext uri="{BB962C8B-B14F-4D97-AF65-F5344CB8AC3E}">
        <p14:creationId xmlns:p14="http://schemas.microsoft.com/office/powerpoint/2010/main" val="248234307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pot">
  <a:themeElements>
    <a:clrScheme name="custom.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ustom.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ustom.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ustom.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ustom.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ustom.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ustom.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Office\Templates\custom.pot</Template>
  <TotalTime>11176</TotalTime>
  <Words>2660</Words>
  <Application>Microsoft Office PowerPoint</Application>
  <PresentationFormat>On-screen Show (4:3)</PresentationFormat>
  <Paragraphs>502</Paragraphs>
  <Slides>33</Slides>
  <Notes>13</Notes>
  <HiddenSlides>5</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33</vt:i4>
      </vt:variant>
    </vt:vector>
  </HeadingPairs>
  <TitlesOfParts>
    <vt:vector size="43" baseType="lpstr">
      <vt:lpstr>Arial</vt:lpstr>
      <vt:lpstr>Cambria Math</vt:lpstr>
      <vt:lpstr>Courier New</vt:lpstr>
      <vt:lpstr>Symbol</vt:lpstr>
      <vt:lpstr>Times New Roman</vt:lpstr>
      <vt:lpstr>custom.pot</vt:lpstr>
      <vt:lpstr>Equation</vt:lpstr>
      <vt:lpstr>MathType 5.0 Equation</vt:lpstr>
      <vt:lpstr>Microsoft Excel 97-2003 Worksheet</vt:lpstr>
      <vt:lpstr>Microsoft Excel Worksheet</vt:lpstr>
      <vt:lpstr>Principal Component Analysis Canonical Correlation Cluster Analysis</vt:lpstr>
      <vt:lpstr>Multivariate statistics</vt:lpstr>
      <vt:lpstr>PCA</vt:lpstr>
      <vt:lpstr>Toy Datasets</vt:lpstr>
      <vt:lpstr>R functions</vt:lpstr>
      <vt:lpstr>A positive definite matrix</vt:lpstr>
      <vt:lpstr>prcomp Output</vt:lpstr>
      <vt:lpstr>PCA on correlation matrix (scale=T)</vt:lpstr>
      <vt:lpstr>The Eigenvalue Problem</vt:lpstr>
      <vt:lpstr>Get the Eigenvectors</vt:lpstr>
      <vt:lpstr>Get the Eigenvectors</vt:lpstr>
      <vt:lpstr>Get the PC Scores</vt:lpstr>
      <vt:lpstr>Crime Data in 50 States</vt:lpstr>
      <vt:lpstr>Correlation Matrix</vt:lpstr>
      <vt:lpstr>Eigenvalues </vt:lpstr>
      <vt:lpstr>Eigenvectors</vt:lpstr>
      <vt:lpstr>PC Plot: Crime Data</vt:lpstr>
      <vt:lpstr>Multivariate statistics</vt:lpstr>
      <vt:lpstr>Correlation</vt:lpstr>
      <vt:lpstr>Review of correlation</vt:lpstr>
      <vt:lpstr>Data for canonical correlation</vt:lpstr>
      <vt:lpstr>Canonical correlation (cc)</vt:lpstr>
      <vt:lpstr>cc output</vt:lpstr>
      <vt:lpstr>standardized canonical variates</vt:lpstr>
      <vt:lpstr>Canonical structure: Correlations</vt:lpstr>
      <vt:lpstr>Significance: p.asym in CCP</vt:lpstr>
      <vt:lpstr>Multivariate statistics</vt:lpstr>
      <vt:lpstr>Cluster analysis</vt:lpstr>
      <vt:lpstr>Group into clusters</vt:lpstr>
      <vt:lpstr>kmean &amp; number of clusters</vt:lpstr>
      <vt:lpstr>PowerPoint Presentation</vt:lpstr>
      <vt:lpstr>WSS plot</vt:lpstr>
      <vt:lpstr>Determining number of clusters (k)</vt:lpstr>
    </vt:vector>
  </TitlesOfParts>
  <Company>E&amp;B, HKU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Xuhua Xia</dc:creator>
  <cp:lastModifiedBy>Xuhua Xia</cp:lastModifiedBy>
  <cp:revision>54</cp:revision>
  <cp:lastPrinted>1998-12-08T02:38:12Z</cp:lastPrinted>
  <dcterms:created xsi:type="dcterms:W3CDTF">1997-09-16T14:28:46Z</dcterms:created>
  <dcterms:modified xsi:type="dcterms:W3CDTF">2018-12-05T03:59:43Z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xxia@hkusua.hku.hk</vt:lpwstr>
  </property>
  <property fmtid="{D5CDD505-2E9C-101B-9397-08002B2CF9AE}" pid="8" name="HomePage">
    <vt:lpwstr>www.hku.hk/~xxia</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c:\ms</vt:lpwstr>
  </property>
</Properties>
</file>