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75" r:id="rId2"/>
    <p:sldId id="316" r:id="rId3"/>
    <p:sldId id="317" r:id="rId4"/>
    <p:sldId id="287" r:id="rId5"/>
    <p:sldId id="288" r:id="rId6"/>
    <p:sldId id="304" r:id="rId7"/>
    <p:sldId id="318" r:id="rId8"/>
    <p:sldId id="320" r:id="rId9"/>
    <p:sldId id="321" r:id="rId10"/>
    <p:sldId id="313" r:id="rId11"/>
    <p:sldId id="314" r:id="rId12"/>
    <p:sldId id="315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FF3300"/>
    <a:srgbClr val="008000"/>
    <a:srgbClr val="040000"/>
    <a:srgbClr val="FFFF66"/>
    <a:srgbClr val="6699FF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60" autoAdjust="0"/>
    <p:restoredTop sz="94660"/>
  </p:normalViewPr>
  <p:slideViewPr>
    <p:cSldViewPr>
      <p:cViewPr varScale="1">
        <p:scale>
          <a:sx n="110" d="100"/>
          <a:sy n="110" d="100"/>
        </p:scale>
        <p:origin x="10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Sheet1!$A$2:$A$8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xVal>
          <c:yVal>
            <c:numRef>
              <c:f>Sheet1!$B$2:$B$8</c:f>
              <c:numCache>
                <c:formatCode>General</c:formatCode>
                <c:ptCount val="7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  <c:pt idx="6">
                  <c:v>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6992792"/>
        <c:axId val="376992008"/>
      </c:scatterChart>
      <c:valAx>
        <c:axId val="3769927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/>
                  <a:t>X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6992008"/>
        <c:crosses val="autoZero"/>
        <c:crossBetween val="midCat"/>
      </c:valAx>
      <c:valAx>
        <c:axId val="376992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/>
                  <a:t>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699279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Sheet1!$E$1</c:f>
              <c:strCache>
                <c:ptCount val="1"/>
                <c:pt idx="0">
                  <c:v>y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Sheet1!$D$2:$D$8</c:f>
              <c:numCache>
                <c:formatCode>General</c:formatCode>
                <c:ptCount val="7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</c:numCache>
            </c:numRef>
          </c:xVal>
          <c:yVal>
            <c:numRef>
              <c:f>Sheet1!$E$2:$E$8</c:f>
              <c:numCache>
                <c:formatCode>General</c:formatCode>
                <c:ptCount val="7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  <c:pt idx="6">
                  <c:v>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7049224"/>
        <c:axId val="377049616"/>
      </c:scatterChart>
      <c:valAx>
        <c:axId val="3770492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/>
                  <a:t>X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7049616"/>
        <c:crosses val="autoZero"/>
        <c:crossBetween val="midCat"/>
      </c:valAx>
      <c:valAx>
        <c:axId val="377049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/>
                  <a:t>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70492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9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9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D546B66-8E47-4A49-8883-4932073421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8788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0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70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0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135F8C5-CE12-490B-8F9D-C89BD6F1DB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61139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7121EEE-B1C9-4186-94CF-BE8CD8BF26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5275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B495817-BF77-4E66-80E2-8FA39AD3EB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099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0"/>
            <a:ext cx="20383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0"/>
            <a:ext cx="59626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B00FAEC-6FB5-4BBD-B9DE-DAFAEB256B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6239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40005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990600"/>
            <a:ext cx="40005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33400" y="3619500"/>
            <a:ext cx="40005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6300" y="3619500"/>
            <a:ext cx="40005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45B003E-B3E4-4D94-848D-545A41841B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4733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A3CDCC-D9DC-4260-9894-600C4002C6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8923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901BFDD-76C8-4140-8181-821E1F7472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0481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990600"/>
            <a:ext cx="40005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0005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85865D7-6AAD-43C4-AEEA-63CDBA880D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1405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3876AB2-2BEB-4B50-BBFC-55D4D40997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403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7C5852E-F663-4774-9DA1-82CABE215E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6237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A307321-C17A-4702-936F-F0560780D8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9424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90E8E8B-9E5E-4D64-8C45-490264B356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1747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C4DB01B-5F7D-4B36-9EDE-FC1453A446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0511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990600"/>
            <a:ext cx="8153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008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CA" altLang="en-US"/>
          </a:p>
        </p:txBody>
      </p:sp>
      <p:grpSp>
        <p:nvGrpSpPr>
          <p:cNvPr id="1029" name="Group 6"/>
          <p:cNvGrpSpPr>
            <a:grpSpLocks/>
          </p:cNvGrpSpPr>
          <p:nvPr/>
        </p:nvGrpSpPr>
        <p:grpSpPr bwMode="auto">
          <a:xfrm>
            <a:off x="0" y="838200"/>
            <a:ext cx="9132888" cy="152400"/>
            <a:chOff x="0" y="900"/>
            <a:chExt cx="5753" cy="96"/>
          </a:xfrm>
        </p:grpSpPr>
        <p:sp>
          <p:nvSpPr>
            <p:cNvPr id="1033" name="Rectangle 7"/>
            <p:cNvSpPr>
              <a:spLocks noChangeArrowheads="1"/>
            </p:cNvSpPr>
            <p:nvPr/>
          </p:nvSpPr>
          <p:spPr bwMode="auto">
            <a:xfrm>
              <a:off x="0" y="900"/>
              <a:ext cx="5753" cy="47"/>
            </a:xfrm>
            <a:prstGeom prst="rect">
              <a:avLst/>
            </a:prstGeom>
            <a:gradFill rotWithShape="0">
              <a:gsLst>
                <a:gs pos="0">
                  <a:srgbClr val="006060"/>
                </a:gs>
                <a:gs pos="50000">
                  <a:srgbClr val="00C0C0"/>
                </a:gs>
                <a:gs pos="100000">
                  <a:srgbClr val="00606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CA" altLang="en-US"/>
            </a:p>
          </p:txBody>
        </p:sp>
        <p:sp>
          <p:nvSpPr>
            <p:cNvPr id="1034" name="Rectangle 8"/>
            <p:cNvSpPr>
              <a:spLocks noChangeArrowheads="1"/>
            </p:cNvSpPr>
            <p:nvPr/>
          </p:nvSpPr>
          <p:spPr bwMode="auto">
            <a:xfrm>
              <a:off x="0" y="972"/>
              <a:ext cx="5753" cy="24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CA" altLang="en-US"/>
            </a:p>
          </p:txBody>
        </p:sp>
      </p:grpSp>
      <p:sp>
        <p:nvSpPr>
          <p:cNvPr id="1030" name="AutoShape 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52400" y="152400"/>
            <a:ext cx="457200" cy="4572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CA" altLang="en-US"/>
          </a:p>
        </p:txBody>
      </p:sp>
      <p:sp>
        <p:nvSpPr>
          <p:cNvPr id="1031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10600" y="152400"/>
            <a:ext cx="4572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CA" alt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62800" y="6324600"/>
            <a:ext cx="1828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04BE83C-CF00-43B9-AB41-5870AF3605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har char="•"/>
        <a:defRPr sz="2800" kern="1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10000"/>
        </a:spcAft>
        <a:buChar char="–"/>
        <a:defRPr sz="2400" kern="1200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rgbClr val="000066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0000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e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7.wmf"/><Relationship Id="rId4" Type="http://schemas.openxmlformats.org/officeDocument/2006/relationships/image" Target="../media/image14.e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19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7" Type="http://schemas.openxmlformats.org/officeDocument/2006/relationships/image" Target="../media/image21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Microsoft_Excel_97-2003_Worksheet1.xls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2.emf"/><Relationship Id="rId4" Type="http://schemas.openxmlformats.org/officeDocument/2006/relationships/oleObject" Target="../embeddings/Microsoft_Excel_97-2003_Worksheet2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1.xlsx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chart" Target="../charts/chart1.xml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chart" Target="../charts/chart2.xml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341438"/>
            <a:ext cx="7772400" cy="1143000"/>
          </a:xfrm>
        </p:spPr>
        <p:txBody>
          <a:bodyPr anchor="ctr"/>
          <a:lstStyle/>
          <a:p>
            <a:r>
              <a:rPr lang="en-US" altLang="en-US" sz="3600" dirty="0" smtClean="0"/>
              <a:t>Least-squares, Maximum likelihood and Bayesian methods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36988"/>
            <a:ext cx="6400800" cy="1752600"/>
          </a:xfrm>
        </p:spPr>
        <p:txBody>
          <a:bodyPr/>
          <a:lstStyle/>
          <a:p>
            <a:r>
              <a:rPr lang="en-US" altLang="en-US" sz="2800" smtClean="0"/>
              <a:t>Xuhua Xia</a:t>
            </a:r>
          </a:p>
          <a:p>
            <a:r>
              <a:rPr lang="en-US" altLang="en-US" sz="2800" smtClean="0"/>
              <a:t>xxia@uottawa.ca</a:t>
            </a:r>
          </a:p>
          <a:p>
            <a:r>
              <a:rPr lang="en-US" altLang="en-US" sz="2800" smtClean="0"/>
              <a:t>http://dambe.bio.uottawa.ca</a:t>
            </a:r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3349625"/>
            <a:ext cx="9132888" cy="152400"/>
            <a:chOff x="0" y="900"/>
            <a:chExt cx="5753" cy="96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0" y="900"/>
              <a:ext cx="5753" cy="47"/>
            </a:xfrm>
            <a:prstGeom prst="rect">
              <a:avLst/>
            </a:prstGeom>
            <a:gradFill rotWithShape="0">
              <a:gsLst>
                <a:gs pos="0">
                  <a:srgbClr val="006060"/>
                </a:gs>
                <a:gs pos="50000">
                  <a:srgbClr val="00C0C0"/>
                </a:gs>
                <a:gs pos="100000">
                  <a:srgbClr val="00606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CA" altLang="en-US"/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0" y="972"/>
              <a:ext cx="5753" cy="24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CA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simple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Suppose we wish to estimate the proportion of males (</a:t>
            </a:r>
            <a:r>
              <a:rPr lang="en-US" altLang="en-US" i="1" dirty="0"/>
              <a:t>p</a:t>
            </a:r>
            <a:r>
              <a:rPr lang="en-US" altLang="en-US" dirty="0"/>
              <a:t>) of a fish population in a large lake. </a:t>
            </a:r>
            <a:endParaRPr lang="en-US" altLang="en-US" dirty="0" smtClean="0"/>
          </a:p>
          <a:p>
            <a:r>
              <a:rPr lang="en-US" altLang="en-US" dirty="0" smtClean="0"/>
              <a:t>A </a:t>
            </a:r>
            <a:r>
              <a:rPr lang="en-US" altLang="en-US" dirty="0"/>
              <a:t>random sample of </a:t>
            </a:r>
            <a:r>
              <a:rPr lang="en-US" altLang="en-US" i="1" dirty="0"/>
              <a:t>N</a:t>
            </a:r>
            <a:r>
              <a:rPr lang="en-US" altLang="en-US" dirty="0"/>
              <a:t> fish contains </a:t>
            </a:r>
            <a:r>
              <a:rPr lang="en-US" altLang="en-US" i="1" dirty="0"/>
              <a:t>M</a:t>
            </a:r>
            <a:r>
              <a:rPr lang="en-US" altLang="en-US" dirty="0"/>
              <a:t> </a:t>
            </a:r>
            <a:r>
              <a:rPr lang="en-US" altLang="en-US" dirty="0" smtClean="0"/>
              <a:t>males and 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 females (N = M+F).</a:t>
            </a:r>
          </a:p>
          <a:p>
            <a:r>
              <a:rPr lang="en-CA" dirty="0" smtClean="0"/>
              <a:t>Any statistics book will tell us that p = M/N and the standard deviation of p, SD = </a:t>
            </a:r>
            <a:r>
              <a:rPr lang="en-CA" dirty="0" err="1" smtClean="0"/>
              <a:t>sqrt</a:t>
            </a:r>
            <a:r>
              <a:rPr lang="en-CA" dirty="0" smtClean="0"/>
              <a:t>(</a:t>
            </a:r>
            <a:r>
              <a:rPr lang="en-CA" dirty="0" err="1" smtClean="0"/>
              <a:t>pq</a:t>
            </a:r>
            <a:r>
              <a:rPr lang="en-CA" dirty="0" smtClean="0"/>
              <a:t>/N)</a:t>
            </a:r>
          </a:p>
          <a:p>
            <a:r>
              <a:rPr lang="en-CA" dirty="0" smtClean="0"/>
              <a:t>p = M/N is obvious, but how do we get the variance?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B1A3CDCC-D9DC-4260-9894-600C4002C6B7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3050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Mean and variance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B1A3CDCC-D9DC-4260-9894-600C4002C6B7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79512" y="1052736"/>
            <a:ext cx="170035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49263"/>
            <a:r>
              <a:rPr lang="en-CA" dirty="0" smtClean="0"/>
              <a:t>Fish Sex	</a:t>
            </a:r>
            <a:r>
              <a:rPr lang="en-CA" dirty="0" err="1" smtClean="0"/>
              <a:t>D_m</a:t>
            </a:r>
            <a:endParaRPr lang="en-CA" dirty="0" smtClean="0"/>
          </a:p>
          <a:p>
            <a:pPr defTabSz="449263"/>
            <a:r>
              <a:rPr lang="en-CA" dirty="0" smtClean="0"/>
              <a:t>1	f	0</a:t>
            </a:r>
          </a:p>
          <a:p>
            <a:pPr defTabSz="449263"/>
            <a:r>
              <a:rPr lang="en-CA" dirty="0" smtClean="0"/>
              <a:t>2	f	0</a:t>
            </a:r>
          </a:p>
          <a:p>
            <a:pPr defTabSz="449263"/>
            <a:r>
              <a:rPr lang="en-CA" dirty="0" smtClean="0"/>
              <a:t>3	m	1</a:t>
            </a:r>
          </a:p>
          <a:p>
            <a:pPr defTabSz="449263"/>
            <a:r>
              <a:rPr lang="en-CA" dirty="0" smtClean="0"/>
              <a:t>4	f	0</a:t>
            </a:r>
          </a:p>
          <a:p>
            <a:pPr defTabSz="449263"/>
            <a:r>
              <a:rPr lang="en-CA" dirty="0" smtClean="0"/>
              <a:t>5	f	0</a:t>
            </a:r>
          </a:p>
          <a:p>
            <a:pPr defTabSz="449263"/>
            <a:r>
              <a:rPr lang="en-CA" dirty="0" smtClean="0"/>
              <a:t>6	f	0</a:t>
            </a:r>
          </a:p>
          <a:p>
            <a:pPr defTabSz="449263"/>
            <a:r>
              <a:rPr lang="en-CA" dirty="0" smtClean="0"/>
              <a:t>7	f	0</a:t>
            </a:r>
          </a:p>
          <a:p>
            <a:pPr defTabSz="449263"/>
            <a:r>
              <a:rPr lang="en-CA" dirty="0" smtClean="0"/>
              <a:t>8	m	1</a:t>
            </a:r>
          </a:p>
          <a:p>
            <a:pPr defTabSz="449263"/>
            <a:r>
              <a:rPr lang="en-CA" dirty="0" smtClean="0"/>
              <a:t>9	m	1</a:t>
            </a:r>
          </a:p>
          <a:p>
            <a:pPr defTabSz="449263"/>
            <a:r>
              <a:rPr lang="en-CA" dirty="0" smtClean="0"/>
              <a:t>10	f	0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73932" y="4382076"/>
            <a:ext cx="71083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The mean of </a:t>
            </a:r>
            <a:r>
              <a:rPr lang="en-CA" dirty="0" err="1" smtClean="0"/>
              <a:t>D_m</a:t>
            </a:r>
            <a:r>
              <a:rPr lang="en-CA" dirty="0" smtClean="0"/>
              <a:t> = </a:t>
            </a:r>
            <a:r>
              <a:rPr lang="en-CA" dirty="0" smtClean="0">
                <a:sym typeface="Symbol" panose="05050102010706020507" pitchFamily="18" charset="2"/>
              </a:rPr>
              <a:t></a:t>
            </a:r>
            <a:r>
              <a:rPr lang="en-CA" dirty="0" err="1" smtClean="0">
                <a:sym typeface="Symbol" panose="05050102010706020507" pitchFamily="18" charset="2"/>
              </a:rPr>
              <a:t>D_m</a:t>
            </a:r>
            <a:r>
              <a:rPr lang="en-CA" baseline="-25000" dirty="0" err="1" smtClean="0">
                <a:sym typeface="Symbol" panose="05050102010706020507" pitchFamily="18" charset="2"/>
              </a:rPr>
              <a:t>i</a:t>
            </a:r>
            <a:r>
              <a:rPr lang="en-CA" dirty="0" smtClean="0">
                <a:sym typeface="Symbol" panose="05050102010706020507" pitchFamily="18" charset="2"/>
              </a:rPr>
              <a:t>/N = M/N = p</a:t>
            </a:r>
          </a:p>
          <a:p>
            <a:endParaRPr lang="en-CA" dirty="0" smtClean="0">
              <a:sym typeface="Symbol" panose="05050102010706020507" pitchFamily="18" charset="2"/>
            </a:endParaRPr>
          </a:p>
          <a:p>
            <a:r>
              <a:rPr lang="en-CA" dirty="0" smtClean="0">
                <a:sym typeface="Symbol" panose="05050102010706020507" pitchFamily="18" charset="2"/>
              </a:rPr>
              <a:t>The variance of </a:t>
            </a:r>
            <a:r>
              <a:rPr lang="en-CA" dirty="0" err="1" smtClean="0">
                <a:sym typeface="Symbol" panose="05050102010706020507" pitchFamily="18" charset="2"/>
              </a:rPr>
              <a:t>D_m</a:t>
            </a:r>
            <a:r>
              <a:rPr lang="en-CA" dirty="0" smtClean="0">
                <a:sym typeface="Symbol" panose="05050102010706020507" pitchFamily="18" charset="2"/>
              </a:rPr>
              <a:t> = (</a:t>
            </a:r>
            <a:r>
              <a:rPr lang="en-CA" dirty="0" err="1" smtClean="0">
                <a:sym typeface="Symbol" panose="05050102010706020507" pitchFamily="18" charset="2"/>
              </a:rPr>
              <a:t>D_m</a:t>
            </a:r>
            <a:r>
              <a:rPr lang="en-CA" baseline="-25000" dirty="0" err="1" smtClean="0">
                <a:sym typeface="Symbol" panose="05050102010706020507" pitchFamily="18" charset="2"/>
              </a:rPr>
              <a:t>i</a:t>
            </a:r>
            <a:r>
              <a:rPr lang="en-CA" dirty="0" smtClean="0">
                <a:sym typeface="Symbol" panose="05050102010706020507" pitchFamily="18" charset="2"/>
              </a:rPr>
              <a:t> - M/N)</a:t>
            </a:r>
            <a:r>
              <a:rPr lang="en-CA" baseline="30000" dirty="0" smtClean="0">
                <a:sym typeface="Symbol" panose="05050102010706020507" pitchFamily="18" charset="2"/>
              </a:rPr>
              <a:t>2</a:t>
            </a:r>
            <a:r>
              <a:rPr lang="en-CA" dirty="0" smtClean="0">
                <a:sym typeface="Symbol" panose="05050102010706020507" pitchFamily="18" charset="2"/>
              </a:rPr>
              <a:t>/N =</a:t>
            </a:r>
            <a:r>
              <a:rPr lang="en-CA" dirty="0">
                <a:sym typeface="Symbol" panose="05050102010706020507" pitchFamily="18" charset="2"/>
              </a:rPr>
              <a:t> </a:t>
            </a:r>
            <a:r>
              <a:rPr lang="en-CA" dirty="0" smtClean="0">
                <a:sym typeface="Symbol" panose="05050102010706020507" pitchFamily="18" charset="2"/>
              </a:rPr>
              <a:t>F(0 </a:t>
            </a:r>
            <a:r>
              <a:rPr lang="en-CA" dirty="0">
                <a:sym typeface="Symbol" panose="05050102010706020507" pitchFamily="18" charset="2"/>
              </a:rPr>
              <a:t>- </a:t>
            </a:r>
            <a:r>
              <a:rPr lang="en-CA" dirty="0" smtClean="0">
                <a:sym typeface="Symbol" panose="05050102010706020507" pitchFamily="18" charset="2"/>
              </a:rPr>
              <a:t>M/N)</a:t>
            </a:r>
            <a:r>
              <a:rPr lang="en-CA" baseline="30000" dirty="0" smtClean="0">
                <a:sym typeface="Symbol" panose="05050102010706020507" pitchFamily="18" charset="2"/>
              </a:rPr>
              <a:t>2</a:t>
            </a:r>
            <a:r>
              <a:rPr lang="en-CA" dirty="0" smtClean="0">
                <a:sym typeface="Symbol" panose="05050102010706020507" pitchFamily="18" charset="2"/>
              </a:rPr>
              <a:t>/N + M(1 - M/N)</a:t>
            </a:r>
            <a:r>
              <a:rPr lang="en-CA" baseline="30000" dirty="0" smtClean="0">
                <a:sym typeface="Symbol" panose="05050102010706020507" pitchFamily="18" charset="2"/>
              </a:rPr>
              <a:t>2</a:t>
            </a:r>
            <a:r>
              <a:rPr lang="en-CA" dirty="0" smtClean="0">
                <a:sym typeface="Symbol" panose="05050102010706020507" pitchFamily="18" charset="2"/>
              </a:rPr>
              <a:t>/N = </a:t>
            </a:r>
            <a:r>
              <a:rPr lang="en-CA" dirty="0" err="1" smtClean="0">
                <a:sym typeface="Symbol" panose="05050102010706020507" pitchFamily="18" charset="2"/>
              </a:rPr>
              <a:t>pq</a:t>
            </a:r>
            <a:endParaRPr lang="en-CA" dirty="0" smtClean="0">
              <a:sym typeface="Symbol" panose="05050102010706020507" pitchFamily="18" charset="2"/>
            </a:endParaRPr>
          </a:p>
          <a:p>
            <a:endParaRPr lang="en-CA" dirty="0">
              <a:sym typeface="Symbol" panose="05050102010706020507" pitchFamily="18" charset="2"/>
            </a:endParaRPr>
          </a:p>
          <a:p>
            <a:r>
              <a:rPr lang="en-CA" dirty="0" smtClean="0"/>
              <a:t>SD(p) = </a:t>
            </a:r>
            <a:r>
              <a:rPr lang="en-CA" dirty="0" err="1" smtClean="0"/>
              <a:t>sqrt</a:t>
            </a:r>
            <a:r>
              <a:rPr lang="en-CA" dirty="0" smtClean="0"/>
              <a:t>(</a:t>
            </a:r>
            <a:r>
              <a:rPr lang="en-CA" dirty="0" err="1" smtClean="0"/>
              <a:t>pq</a:t>
            </a:r>
            <a:r>
              <a:rPr lang="en-CA" dirty="0" smtClean="0"/>
              <a:t>/N)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63688" y="1124744"/>
            <a:ext cx="71287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The mean of </a:t>
            </a:r>
            <a:r>
              <a:rPr lang="en-CA" dirty="0" err="1"/>
              <a:t>D_m</a:t>
            </a:r>
            <a:r>
              <a:rPr lang="en-CA" dirty="0"/>
              <a:t> = </a:t>
            </a:r>
            <a:r>
              <a:rPr lang="en-CA" dirty="0" smtClean="0">
                <a:sym typeface="Symbol" panose="05050102010706020507" pitchFamily="18" charset="2"/>
              </a:rPr>
              <a:t>3/10 </a:t>
            </a:r>
            <a:r>
              <a:rPr lang="en-CA" dirty="0">
                <a:sym typeface="Symbol" panose="05050102010706020507" pitchFamily="18" charset="2"/>
              </a:rPr>
              <a:t>= </a:t>
            </a:r>
            <a:r>
              <a:rPr lang="en-CA" dirty="0" smtClean="0">
                <a:sym typeface="Symbol" panose="05050102010706020507" pitchFamily="18" charset="2"/>
              </a:rPr>
              <a:t>0.3, which is p.</a:t>
            </a:r>
            <a:endParaRPr lang="en-CA" dirty="0">
              <a:sym typeface="Symbol" panose="05050102010706020507" pitchFamily="18" charset="2"/>
            </a:endParaRPr>
          </a:p>
          <a:p>
            <a:endParaRPr lang="en-CA" dirty="0">
              <a:sym typeface="Symbol" panose="05050102010706020507" pitchFamily="18" charset="2"/>
            </a:endParaRPr>
          </a:p>
          <a:p>
            <a:r>
              <a:rPr lang="en-CA" dirty="0">
                <a:sym typeface="Symbol" panose="05050102010706020507" pitchFamily="18" charset="2"/>
              </a:rPr>
              <a:t>The variance of </a:t>
            </a:r>
            <a:r>
              <a:rPr lang="en-CA" dirty="0" err="1">
                <a:sym typeface="Symbol" panose="05050102010706020507" pitchFamily="18" charset="2"/>
              </a:rPr>
              <a:t>D_m</a:t>
            </a:r>
            <a:r>
              <a:rPr lang="en-CA" dirty="0">
                <a:sym typeface="Symbol" panose="05050102010706020507" pitchFamily="18" charset="2"/>
              </a:rPr>
              <a:t> = </a:t>
            </a:r>
            <a:r>
              <a:rPr lang="en-CA" dirty="0" smtClean="0">
                <a:sym typeface="Symbol" panose="05050102010706020507" pitchFamily="18" charset="2"/>
              </a:rPr>
              <a:t>7(0 </a:t>
            </a:r>
            <a:r>
              <a:rPr lang="en-CA" dirty="0">
                <a:sym typeface="Symbol" panose="05050102010706020507" pitchFamily="18" charset="2"/>
              </a:rPr>
              <a:t>- </a:t>
            </a:r>
            <a:r>
              <a:rPr lang="en-CA" dirty="0" smtClean="0">
                <a:sym typeface="Symbol" panose="05050102010706020507" pitchFamily="18" charset="2"/>
              </a:rPr>
              <a:t>0.3)</a:t>
            </a:r>
            <a:r>
              <a:rPr lang="en-CA" baseline="30000" dirty="0" smtClean="0">
                <a:sym typeface="Symbol" panose="05050102010706020507" pitchFamily="18" charset="2"/>
              </a:rPr>
              <a:t>2</a:t>
            </a:r>
            <a:r>
              <a:rPr lang="en-CA" dirty="0" smtClean="0">
                <a:sym typeface="Symbol" panose="05050102010706020507" pitchFamily="18" charset="2"/>
              </a:rPr>
              <a:t>/10 </a:t>
            </a:r>
            <a:r>
              <a:rPr lang="en-CA" dirty="0">
                <a:sym typeface="Symbol" panose="05050102010706020507" pitchFamily="18" charset="2"/>
              </a:rPr>
              <a:t>+ </a:t>
            </a:r>
            <a:r>
              <a:rPr lang="en-CA" dirty="0" smtClean="0">
                <a:sym typeface="Symbol" panose="05050102010706020507" pitchFamily="18" charset="2"/>
              </a:rPr>
              <a:t>3(1 </a:t>
            </a:r>
            <a:r>
              <a:rPr lang="en-CA" dirty="0">
                <a:sym typeface="Symbol" panose="05050102010706020507" pitchFamily="18" charset="2"/>
              </a:rPr>
              <a:t>- </a:t>
            </a:r>
            <a:r>
              <a:rPr lang="en-CA" dirty="0" smtClean="0">
                <a:sym typeface="Symbol" panose="05050102010706020507" pitchFamily="18" charset="2"/>
              </a:rPr>
              <a:t>0.3)</a:t>
            </a:r>
            <a:r>
              <a:rPr lang="en-CA" baseline="30000" dirty="0" smtClean="0">
                <a:sym typeface="Symbol" panose="05050102010706020507" pitchFamily="18" charset="2"/>
              </a:rPr>
              <a:t>2</a:t>
            </a:r>
            <a:r>
              <a:rPr lang="en-CA" dirty="0" smtClean="0">
                <a:sym typeface="Symbol" panose="05050102010706020507" pitchFamily="18" charset="2"/>
              </a:rPr>
              <a:t>/10 = 0.21</a:t>
            </a:r>
            <a:endParaRPr lang="en-CA" dirty="0">
              <a:sym typeface="Symbol" panose="05050102010706020507" pitchFamily="18" charset="2"/>
            </a:endParaRPr>
          </a:p>
          <a:p>
            <a:endParaRPr lang="en-CA" dirty="0" smtClean="0">
              <a:sym typeface="Symbol" panose="05050102010706020507" pitchFamily="18" charset="2"/>
            </a:endParaRPr>
          </a:p>
          <a:p>
            <a:r>
              <a:rPr lang="en-CA" dirty="0" smtClean="0">
                <a:sym typeface="Symbol" panose="05050102010706020507" pitchFamily="18" charset="2"/>
              </a:rPr>
              <a:t>Standard deviation (SD) of </a:t>
            </a:r>
            <a:r>
              <a:rPr lang="en-CA" dirty="0" err="1" smtClean="0">
                <a:sym typeface="Symbol" panose="05050102010706020507" pitchFamily="18" charset="2"/>
              </a:rPr>
              <a:t>D_m</a:t>
            </a:r>
            <a:r>
              <a:rPr lang="en-CA" dirty="0" smtClean="0">
                <a:sym typeface="Symbol" panose="05050102010706020507" pitchFamily="18" charset="2"/>
              </a:rPr>
              <a:t> = </a:t>
            </a:r>
            <a:r>
              <a:rPr lang="en-US" dirty="0" smtClean="0"/>
              <a:t>0.45826</a:t>
            </a:r>
            <a:br>
              <a:rPr lang="en-US" dirty="0" smtClean="0"/>
            </a:br>
            <a:endParaRPr lang="en-CA" dirty="0">
              <a:sym typeface="Symbol" panose="05050102010706020507" pitchFamily="18" charset="2"/>
            </a:endParaRPr>
          </a:p>
          <a:p>
            <a:r>
              <a:rPr lang="en-CA" dirty="0" smtClean="0"/>
              <a:t>We want to know not the SD of </a:t>
            </a:r>
            <a:r>
              <a:rPr lang="en-CA" dirty="0" err="1" smtClean="0"/>
              <a:t>D_m</a:t>
            </a:r>
            <a:r>
              <a:rPr lang="en-CA" dirty="0" smtClean="0"/>
              <a:t> but the </a:t>
            </a:r>
            <a:r>
              <a:rPr lang="en-CA" dirty="0" smtClean="0">
                <a:solidFill>
                  <a:srgbClr val="FF0000"/>
                </a:solidFill>
              </a:rPr>
              <a:t>SD of mean </a:t>
            </a:r>
            <a:r>
              <a:rPr lang="en-CA" dirty="0" err="1" smtClean="0"/>
              <a:t>D_m</a:t>
            </a:r>
            <a:r>
              <a:rPr lang="en-CA" dirty="0" smtClean="0"/>
              <a:t> (the SD of p).</a:t>
            </a:r>
          </a:p>
          <a:p>
            <a:endParaRPr lang="en-CA" dirty="0" smtClean="0"/>
          </a:p>
          <a:p>
            <a:r>
              <a:rPr lang="en-CA" dirty="0" smtClean="0">
                <a:solidFill>
                  <a:srgbClr val="FF0000"/>
                </a:solidFill>
              </a:rPr>
              <a:t>SD of the mean</a:t>
            </a:r>
            <a:r>
              <a:rPr lang="en-CA" dirty="0" smtClean="0"/>
              <a:t> is defined as standard error (SE). Thus, the standard deviation of p is</a:t>
            </a:r>
          </a:p>
          <a:p>
            <a:endParaRPr lang="en-CA" dirty="0"/>
          </a:p>
          <a:p>
            <a:r>
              <a:rPr lang="en-CA" dirty="0" smtClean="0"/>
              <a:t>SD(p) = 0.45826/</a:t>
            </a:r>
            <a:r>
              <a:rPr lang="en-CA" dirty="0" err="1" smtClean="0"/>
              <a:t>sqrt</a:t>
            </a:r>
            <a:r>
              <a:rPr lang="en-CA" dirty="0" smtClean="0"/>
              <a:t>(10) = </a:t>
            </a:r>
            <a:r>
              <a:rPr lang="en-CA" dirty="0" err="1"/>
              <a:t>sqrt</a:t>
            </a:r>
            <a:r>
              <a:rPr lang="en-CA" dirty="0"/>
              <a:t>(</a:t>
            </a:r>
            <a:r>
              <a:rPr lang="en-CA" dirty="0" err="1"/>
              <a:t>pq</a:t>
            </a:r>
            <a:r>
              <a:rPr lang="en-CA" dirty="0"/>
              <a:t>/N</a:t>
            </a:r>
            <a:r>
              <a:rPr lang="en-CA" dirty="0" smtClean="0"/>
              <a:t>)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7281863" y="1136650"/>
          <a:ext cx="1797050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0" name="Equation" r:id="rId3" imgW="1041120" imgH="571320" progId="Equation.DSMT4">
                  <p:embed/>
                </p:oleObj>
              </mc:Choice>
              <mc:Fallback>
                <p:oleObj name="Equation" r:id="rId3" imgW="104112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81863" y="1136650"/>
                        <a:ext cx="1797050" cy="985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5027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Xuhua Xia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6A8103D-A2F6-4BF0-8726-1902ACCCCCE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Maximum likelihood </a:t>
            </a:r>
            <a:r>
              <a:rPr lang="en-CA" altLang="en-US" dirty="0" smtClean="0"/>
              <a:t>illustration</a:t>
            </a:r>
            <a:endParaRPr lang="en-CA" altLang="en-US" dirty="0"/>
          </a:p>
        </p:txBody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 smtClean="0"/>
              <a:t>The likelihood approach always needs a model. As a fish is either a male or a female, we use the model of binomial </a:t>
            </a:r>
            <a:r>
              <a:rPr lang="en-US" altLang="en-US" sz="2000" dirty="0"/>
              <a:t>distribution, </a:t>
            </a:r>
            <a:r>
              <a:rPr lang="en-US" altLang="en-US" sz="2000" dirty="0" smtClean="0"/>
              <a:t>and the </a:t>
            </a:r>
            <a:r>
              <a:rPr lang="en-US" altLang="en-US" sz="2000" dirty="0"/>
              <a:t>likelihood function is </a:t>
            </a:r>
          </a:p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en-US" altLang="en-US" sz="2000" dirty="0"/>
              <a:t>The maximum likelihood method finds the value of </a:t>
            </a:r>
            <a:r>
              <a:rPr lang="en-US" altLang="en-US" sz="2000" i="1" dirty="0"/>
              <a:t>p</a:t>
            </a:r>
            <a:r>
              <a:rPr lang="en-US" altLang="en-US" sz="2000" dirty="0"/>
              <a:t> that maximizes the likelihood value. This maximization process is simplified by maximizing the natural logarithm of L instead: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/>
              <a:t>	</a:t>
            </a:r>
          </a:p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en-US" altLang="en-US" sz="2000" dirty="0"/>
              <a:t>The likelihood estimate of the variance of </a:t>
            </a:r>
            <a:r>
              <a:rPr lang="en-US" altLang="en-US" sz="2000" i="1" dirty="0"/>
              <a:t>p</a:t>
            </a:r>
            <a:r>
              <a:rPr lang="en-US" altLang="en-US" sz="2000" dirty="0"/>
              <a:t> is the negative reciprocal of the second derivative,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/>
              <a:t>	</a:t>
            </a:r>
            <a:endParaRPr lang="en-CA" altLang="en-US" sz="2000" dirty="0"/>
          </a:p>
        </p:txBody>
      </p:sp>
      <p:sp>
        <p:nvSpPr>
          <p:cNvPr id="617477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7476" name="Object 4"/>
          <p:cNvGraphicFramePr>
            <a:graphicFrameLocks noChangeAspect="1"/>
          </p:cNvGraphicFramePr>
          <p:nvPr/>
        </p:nvGraphicFramePr>
        <p:xfrm>
          <a:off x="3059113" y="1844675"/>
          <a:ext cx="252095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8" name="Equation" r:id="rId3" imgW="1574800" imgH="393700" progId="Equation.DSMT4">
                  <p:embed/>
                </p:oleObj>
              </mc:Choice>
              <mc:Fallback>
                <p:oleObj name="Equation" r:id="rId3" imgW="15748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1844675"/>
                        <a:ext cx="2520950" cy="627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479" name="Rectangle 7"/>
          <p:cNvSpPr>
            <a:spLocks noChangeArrowheads="1"/>
          </p:cNvSpPr>
          <p:nvPr/>
        </p:nvSpPr>
        <p:spPr bwMode="auto">
          <a:xfrm>
            <a:off x="0" y="2952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7478" name="Object 6"/>
          <p:cNvGraphicFramePr>
            <a:graphicFrameLocks noChangeAspect="1"/>
          </p:cNvGraphicFramePr>
          <p:nvPr>
            <p:extLst/>
          </p:nvPr>
        </p:nvGraphicFramePr>
        <p:xfrm>
          <a:off x="2987675" y="3668261"/>
          <a:ext cx="2663825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9" name="Equation" r:id="rId5" imgW="1866900" imgH="952500" progId="Equation.DSMT4">
                  <p:embed/>
                </p:oleObj>
              </mc:Choice>
              <mc:Fallback>
                <p:oleObj name="Equation" r:id="rId5" imgW="1866900" imgH="952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3668261"/>
                        <a:ext cx="2663825" cy="135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481" name="Rectangle 9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7480" name="Object 8"/>
          <p:cNvGraphicFramePr>
            <a:graphicFrameLocks noChangeAspect="1"/>
          </p:cNvGraphicFramePr>
          <p:nvPr>
            <p:extLst/>
          </p:nvPr>
        </p:nvGraphicFramePr>
        <p:xfrm>
          <a:off x="2500003" y="5828720"/>
          <a:ext cx="3097212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0" name="Equation" r:id="rId7" imgW="2552700" imgH="584200" progId="Equation.DSMT4">
                  <p:embed/>
                </p:oleObj>
              </mc:Choice>
              <mc:Fallback>
                <p:oleObj name="Equation" r:id="rId7" imgW="2552700" imgH="584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003" y="5828720"/>
                        <a:ext cx="3097212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0246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Xuhua Xia</a:t>
            </a: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Quadrat Sampling</a:t>
            </a:r>
          </a:p>
        </p:txBody>
      </p:sp>
      <p:pic>
        <p:nvPicPr>
          <p:cNvPr id="65539" name="Picture 3" descr="sor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19200"/>
            <a:ext cx="6781800" cy="508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3963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Xuhua Xia</a:t>
            </a:r>
          </a:p>
        </p:txBody>
      </p:sp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381000" y="1295400"/>
          <a:ext cx="281940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6" name="Worksheet" r:id="rId3" imgW="2886343" imgH="3448234" progId="Excel.Sheet.8">
                  <p:embed/>
                </p:oleObj>
              </mc:Choice>
              <mc:Fallback>
                <p:oleObj name="Worksheet" r:id="rId3" imgW="2886343" imgH="344823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295400"/>
                        <a:ext cx="2819400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Three Distribution Patterns</a:t>
            </a:r>
          </a:p>
        </p:txBody>
      </p:sp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3200400" y="1295400"/>
          <a:ext cx="2743200" cy="396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7" name="Worksheet" r:id="rId5" imgW="4181766" imgH="4886770" progId="Excel.Sheet.8">
                  <p:embed/>
                </p:oleObj>
              </mc:Choice>
              <mc:Fallback>
                <p:oleObj name="Worksheet" r:id="rId5" imgW="4181766" imgH="488677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295400"/>
                        <a:ext cx="2743200" cy="396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5" name="Object 5"/>
          <p:cNvGraphicFramePr>
            <a:graphicFrameLocks noChangeAspect="1"/>
          </p:cNvGraphicFramePr>
          <p:nvPr/>
        </p:nvGraphicFramePr>
        <p:xfrm>
          <a:off x="5943600" y="1371600"/>
          <a:ext cx="2824163" cy="389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8" name="Worksheet" r:id="rId7" imgW="4582025" imgH="3896155" progId="Excel.Sheet.8">
                  <p:embed/>
                </p:oleObj>
              </mc:Choice>
              <mc:Fallback>
                <p:oleObj name="Worksheet" r:id="rId7" imgW="4582025" imgH="389615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1371600"/>
                        <a:ext cx="2824163" cy="389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1143000" y="54102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Random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4114800" y="54102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Even</a:t>
            </a: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6553200" y="54102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Contagious</a:t>
            </a:r>
          </a:p>
        </p:txBody>
      </p:sp>
    </p:spTree>
    <p:extLst>
      <p:ext uri="{BB962C8B-B14F-4D97-AF65-F5344CB8AC3E}">
        <p14:creationId xmlns:p14="http://schemas.microsoft.com/office/powerpoint/2010/main" val="179044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Xuhua Xia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Quadrat Sampling</a:t>
            </a:r>
          </a:p>
        </p:txBody>
      </p:sp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457200" y="1447800"/>
          <a:ext cx="411480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2" name="Worksheet" r:id="rId3" imgW="2886343" imgH="3448234" progId="Excel.Sheet.8">
                  <p:embed/>
                </p:oleObj>
              </mc:Choice>
              <mc:Fallback>
                <p:oleObj name="Worksheet" r:id="rId3" imgW="2886343" imgH="344823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47800"/>
                        <a:ext cx="4114800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1066800" y="1981200"/>
            <a:ext cx="304800" cy="3048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1828800" y="2895600"/>
            <a:ext cx="304800" cy="3048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1752600" y="3733800"/>
            <a:ext cx="304800" cy="3048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2286000" y="3733800"/>
            <a:ext cx="304800" cy="3048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3581400" y="2438400"/>
            <a:ext cx="304800" cy="3048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1600200" y="5181600"/>
            <a:ext cx="304800" cy="3048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7594" name="Rectangle 10"/>
          <p:cNvSpPr>
            <a:spLocks noChangeArrowheads="1"/>
          </p:cNvSpPr>
          <p:nvPr/>
        </p:nvSpPr>
        <p:spPr bwMode="auto">
          <a:xfrm>
            <a:off x="3886200" y="4495800"/>
            <a:ext cx="304800" cy="3048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7595" name="Rectangle 11"/>
          <p:cNvSpPr>
            <a:spLocks noChangeArrowheads="1"/>
          </p:cNvSpPr>
          <p:nvPr/>
        </p:nvSpPr>
        <p:spPr bwMode="auto">
          <a:xfrm>
            <a:off x="1066800" y="3048000"/>
            <a:ext cx="304800" cy="3048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grpSp>
        <p:nvGrpSpPr>
          <p:cNvPr id="67596" name="Group 12"/>
          <p:cNvGrpSpPr>
            <a:grpSpLocks/>
          </p:cNvGrpSpPr>
          <p:nvPr/>
        </p:nvGrpSpPr>
        <p:grpSpPr bwMode="auto">
          <a:xfrm>
            <a:off x="5562600" y="1447800"/>
            <a:ext cx="2590800" cy="4953000"/>
            <a:chOff x="3504" y="912"/>
            <a:chExt cx="1632" cy="3120"/>
          </a:xfrm>
        </p:grpSpPr>
        <p:sp>
          <p:nvSpPr>
            <p:cNvPr id="67597" name="Text Box 13"/>
            <p:cNvSpPr txBox="1">
              <a:spLocks noChangeArrowheads="1"/>
            </p:cNvSpPr>
            <p:nvPr/>
          </p:nvSpPr>
          <p:spPr bwMode="auto">
            <a:xfrm>
              <a:off x="3600" y="960"/>
              <a:ext cx="1536" cy="2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en-US"/>
                <a:t>Quadrat	N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en-US"/>
                <a:t>1		2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en-US"/>
                <a:t>2		2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en-US"/>
                <a:t>3		3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en-US"/>
                <a:t>4		0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en-US"/>
                <a:t>5		6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en-US"/>
                <a:t>.		.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en-US"/>
                <a:t>.		.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en-US"/>
                <a:t>100		1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en-US"/>
                <a:t>Mean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en-US"/>
                <a:t>Variance</a:t>
              </a:r>
            </a:p>
          </p:txBody>
        </p:sp>
        <p:sp>
          <p:nvSpPr>
            <p:cNvPr id="67598" name="Rectangle 14"/>
            <p:cNvSpPr>
              <a:spLocks noChangeArrowheads="1"/>
            </p:cNvSpPr>
            <p:nvPr/>
          </p:nvSpPr>
          <p:spPr bwMode="auto">
            <a:xfrm>
              <a:off x="3504" y="912"/>
              <a:ext cx="1584" cy="312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337297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7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7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7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7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7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animBg="1"/>
      <p:bldP spid="67589" grpId="0" animBg="1"/>
      <p:bldP spid="67590" grpId="0" animBg="1"/>
      <p:bldP spid="67591" grpId="0" animBg="1"/>
      <p:bldP spid="67592" grpId="0" animBg="1"/>
      <p:bldP spid="67593" grpId="0" animBg="1"/>
      <p:bldP spid="67594" grpId="0" animBg="1"/>
      <p:bldP spid="6759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Xuhua Xia</a:t>
            </a:r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381000" y="1295400"/>
          <a:ext cx="281940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6" name="Worksheet" r:id="rId3" imgW="2886343" imgH="3448234" progId="Excel.Sheet.8">
                  <p:embed/>
                </p:oleObj>
              </mc:Choice>
              <mc:Fallback>
                <p:oleObj name="Worksheet" r:id="rId3" imgW="2886343" imgH="344823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295400"/>
                        <a:ext cx="2819400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Three Distribution Patterns</a:t>
            </a:r>
          </a:p>
        </p:txBody>
      </p:sp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3200400" y="1295400"/>
          <a:ext cx="2743200" cy="396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7" name="Worksheet" r:id="rId5" imgW="4181766" imgH="4886770" progId="Excel.Sheet.8">
                  <p:embed/>
                </p:oleObj>
              </mc:Choice>
              <mc:Fallback>
                <p:oleObj name="Worksheet" r:id="rId5" imgW="4181766" imgH="488677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295400"/>
                        <a:ext cx="2743200" cy="396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5943600" y="1371600"/>
          <a:ext cx="2824163" cy="389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8" name="Worksheet" r:id="rId7" imgW="4582025" imgH="3896155" progId="Excel.Sheet.8">
                  <p:embed/>
                </p:oleObj>
              </mc:Choice>
              <mc:Fallback>
                <p:oleObj name="Worksheet" r:id="rId7" imgW="4582025" imgH="389615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1371600"/>
                        <a:ext cx="2824163" cy="389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1066800" y="1981200"/>
            <a:ext cx="304800" cy="3048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1828800" y="2895600"/>
            <a:ext cx="304800" cy="3048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1752600" y="3733800"/>
            <a:ext cx="304800" cy="3048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2286000" y="3733800"/>
            <a:ext cx="304800" cy="3048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3581400" y="2438400"/>
            <a:ext cx="304800" cy="3048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8619" name="Rectangle 11"/>
          <p:cNvSpPr>
            <a:spLocks noChangeArrowheads="1"/>
          </p:cNvSpPr>
          <p:nvPr/>
        </p:nvSpPr>
        <p:spPr bwMode="auto">
          <a:xfrm>
            <a:off x="1600200" y="4724400"/>
            <a:ext cx="304800" cy="3048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3886200" y="4495800"/>
            <a:ext cx="304800" cy="3048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8621" name="Rectangle 13"/>
          <p:cNvSpPr>
            <a:spLocks noChangeArrowheads="1"/>
          </p:cNvSpPr>
          <p:nvPr/>
        </p:nvSpPr>
        <p:spPr bwMode="auto">
          <a:xfrm>
            <a:off x="1066800" y="3048000"/>
            <a:ext cx="304800" cy="3048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8622" name="Rectangle 14"/>
          <p:cNvSpPr>
            <a:spLocks noChangeArrowheads="1"/>
          </p:cNvSpPr>
          <p:nvPr/>
        </p:nvSpPr>
        <p:spPr bwMode="auto">
          <a:xfrm>
            <a:off x="4800600" y="1981200"/>
            <a:ext cx="304800" cy="3048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8623" name="Rectangle 15"/>
          <p:cNvSpPr>
            <a:spLocks noChangeArrowheads="1"/>
          </p:cNvSpPr>
          <p:nvPr/>
        </p:nvSpPr>
        <p:spPr bwMode="auto">
          <a:xfrm>
            <a:off x="5105400" y="4038600"/>
            <a:ext cx="304800" cy="3048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8624" name="Rectangle 16"/>
          <p:cNvSpPr>
            <a:spLocks noChangeArrowheads="1"/>
          </p:cNvSpPr>
          <p:nvPr/>
        </p:nvSpPr>
        <p:spPr bwMode="auto">
          <a:xfrm>
            <a:off x="3733800" y="1981200"/>
            <a:ext cx="304800" cy="3048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8625" name="Rectangle 17"/>
          <p:cNvSpPr>
            <a:spLocks noChangeArrowheads="1"/>
          </p:cNvSpPr>
          <p:nvPr/>
        </p:nvSpPr>
        <p:spPr bwMode="auto">
          <a:xfrm>
            <a:off x="4038600" y="4038600"/>
            <a:ext cx="304800" cy="3048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8626" name="Rectangle 18"/>
          <p:cNvSpPr>
            <a:spLocks noChangeArrowheads="1"/>
          </p:cNvSpPr>
          <p:nvPr/>
        </p:nvSpPr>
        <p:spPr bwMode="auto">
          <a:xfrm>
            <a:off x="5257800" y="3581400"/>
            <a:ext cx="304800" cy="3048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8627" name="Rectangle 19"/>
          <p:cNvSpPr>
            <a:spLocks noChangeArrowheads="1"/>
          </p:cNvSpPr>
          <p:nvPr/>
        </p:nvSpPr>
        <p:spPr bwMode="auto">
          <a:xfrm>
            <a:off x="6781800" y="1981200"/>
            <a:ext cx="304800" cy="3048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8628" name="Rectangle 20"/>
          <p:cNvSpPr>
            <a:spLocks noChangeArrowheads="1"/>
          </p:cNvSpPr>
          <p:nvPr/>
        </p:nvSpPr>
        <p:spPr bwMode="auto">
          <a:xfrm>
            <a:off x="7543800" y="2895600"/>
            <a:ext cx="304800" cy="3048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8629" name="Rectangle 21"/>
          <p:cNvSpPr>
            <a:spLocks noChangeArrowheads="1"/>
          </p:cNvSpPr>
          <p:nvPr/>
        </p:nvSpPr>
        <p:spPr bwMode="auto">
          <a:xfrm>
            <a:off x="7467600" y="3733800"/>
            <a:ext cx="304800" cy="3048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8630" name="Rectangle 22"/>
          <p:cNvSpPr>
            <a:spLocks noChangeArrowheads="1"/>
          </p:cNvSpPr>
          <p:nvPr/>
        </p:nvSpPr>
        <p:spPr bwMode="auto">
          <a:xfrm>
            <a:off x="7315200" y="4724400"/>
            <a:ext cx="304800" cy="3048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8631" name="Rectangle 23"/>
          <p:cNvSpPr>
            <a:spLocks noChangeArrowheads="1"/>
          </p:cNvSpPr>
          <p:nvPr/>
        </p:nvSpPr>
        <p:spPr bwMode="auto">
          <a:xfrm>
            <a:off x="6781800" y="3048000"/>
            <a:ext cx="304800" cy="3048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graphicFrame>
        <p:nvGraphicFramePr>
          <p:cNvPr id="68632" name="Object 24"/>
          <p:cNvGraphicFramePr>
            <a:graphicFrameLocks noChangeAspect="1"/>
          </p:cNvGraphicFramePr>
          <p:nvPr/>
        </p:nvGraphicFramePr>
        <p:xfrm>
          <a:off x="1295400" y="5448300"/>
          <a:ext cx="106680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9" name="Equation" r:id="rId9" imgW="698400" imgH="355320" progId="Equation.3">
                  <p:embed/>
                </p:oleObj>
              </mc:Choice>
              <mc:Fallback>
                <p:oleObj name="Equation" r:id="rId9" imgW="69840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448300"/>
                        <a:ext cx="1066800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33" name="Object 25"/>
          <p:cNvGraphicFramePr>
            <a:graphicFrameLocks noChangeAspect="1"/>
          </p:cNvGraphicFramePr>
          <p:nvPr/>
        </p:nvGraphicFramePr>
        <p:xfrm>
          <a:off x="4114800" y="5448300"/>
          <a:ext cx="106680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0" name="Equation" r:id="rId11" imgW="698400" imgH="355320" progId="Equation.3">
                  <p:embed/>
                </p:oleObj>
              </mc:Choice>
              <mc:Fallback>
                <p:oleObj name="Equation" r:id="rId11" imgW="69840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5448300"/>
                        <a:ext cx="1066800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34" name="Object 26"/>
          <p:cNvGraphicFramePr>
            <a:graphicFrameLocks noChangeAspect="1"/>
          </p:cNvGraphicFramePr>
          <p:nvPr/>
        </p:nvGraphicFramePr>
        <p:xfrm>
          <a:off x="6934200" y="5448300"/>
          <a:ext cx="106680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1" name="Equation" r:id="rId13" imgW="698400" imgH="355320" progId="Equation.3">
                  <p:embed/>
                </p:oleObj>
              </mc:Choice>
              <mc:Fallback>
                <p:oleObj name="Equation" r:id="rId13" imgW="69840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5448300"/>
                        <a:ext cx="1066800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0611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8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8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8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8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8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8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8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8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8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8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8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8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8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8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8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8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8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8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8" dur="500"/>
                                        <p:tgtEl>
                                          <p:spTgt spid="68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3" dur="500"/>
                                        <p:tgtEl>
                                          <p:spTgt spid="68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8" dur="500"/>
                                        <p:tgtEl>
                                          <p:spTgt spid="68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4" grpId="0" animBg="1"/>
      <p:bldP spid="68615" grpId="0" animBg="1"/>
      <p:bldP spid="68616" grpId="0" animBg="1"/>
      <p:bldP spid="68617" grpId="0" animBg="1"/>
      <p:bldP spid="68618" grpId="0" animBg="1"/>
      <p:bldP spid="68619" grpId="0" animBg="1"/>
      <p:bldP spid="68620" grpId="0" animBg="1"/>
      <p:bldP spid="68621" grpId="0" animBg="1"/>
      <p:bldP spid="68622" grpId="0" animBg="1"/>
      <p:bldP spid="68623" grpId="0" animBg="1"/>
      <p:bldP spid="68624" grpId="0" animBg="1"/>
      <p:bldP spid="68625" grpId="0" animBg="1"/>
      <p:bldP spid="68626" grpId="0" animBg="1"/>
      <p:bldP spid="68627" grpId="0" animBg="1"/>
      <p:bldP spid="68628" grpId="0" animBg="1"/>
      <p:bldP spid="68629" grpId="0" animBg="1"/>
      <p:bldP spid="68630" grpId="0" animBg="1"/>
      <p:bldP spid="686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Xuhua Xia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Three Probability Distributions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153400" cy="3962400"/>
          </a:xfrm>
        </p:spPr>
        <p:txBody>
          <a:bodyPr/>
          <a:lstStyle/>
          <a:p>
            <a:r>
              <a:rPr lang="en-US" altLang="en-US" dirty="0"/>
              <a:t>Poisson distribution (random distribution)</a:t>
            </a:r>
            <a:br>
              <a:rPr lang="en-US" altLang="en-US" dirty="0"/>
            </a:br>
            <a:r>
              <a:rPr lang="en-US" altLang="en-US" dirty="0" smtClean="0"/>
              <a:t>p(x) = </a:t>
            </a:r>
            <a:r>
              <a:rPr lang="en-US" altLang="en-US" dirty="0" err="1" smtClean="0"/>
              <a:t>exp</a:t>
            </a:r>
            <a:r>
              <a:rPr lang="en-US" altLang="en-US" dirty="0" smtClean="0"/>
              <a:t>(-</a:t>
            </a:r>
            <a:r>
              <a:rPr lang="en-US" altLang="en-US" dirty="0" smtClean="0">
                <a:sym typeface="Symbol" panose="05050102010706020507" pitchFamily="18" charset="2"/>
              </a:rPr>
              <a:t>)</a:t>
            </a:r>
            <a:r>
              <a:rPr lang="en-US" altLang="en-US" dirty="0" err="1" smtClean="0">
                <a:sym typeface="Symbol" panose="05050102010706020507" pitchFamily="18" charset="2"/>
              </a:rPr>
              <a:t>u</a:t>
            </a:r>
            <a:r>
              <a:rPr lang="en-US" altLang="en-US" baseline="30000" dirty="0" err="1" smtClean="0">
                <a:sym typeface="Symbol" panose="05050102010706020507" pitchFamily="18" charset="2"/>
              </a:rPr>
              <a:t>x</a:t>
            </a:r>
            <a:r>
              <a:rPr lang="en-US" altLang="en-US" dirty="0" smtClean="0">
                <a:sym typeface="Symbol" panose="05050102010706020507" pitchFamily="18" charset="2"/>
              </a:rPr>
              <a:t>/x!; </a:t>
            </a:r>
            <a:r>
              <a:rPr lang="en-US" altLang="en-US" baseline="30000" dirty="0">
                <a:sym typeface="Symbol" panose="05050102010706020507" pitchFamily="18" charset="2"/>
              </a:rPr>
              <a:t>2</a:t>
            </a:r>
            <a:r>
              <a:rPr lang="en-US" altLang="en-US" dirty="0">
                <a:sym typeface="Symbol" panose="05050102010706020507" pitchFamily="18" charset="2"/>
              </a:rPr>
              <a:t> = </a:t>
            </a:r>
            <a:r>
              <a:rPr lang="en-US" altLang="en-US" dirty="0" smtClean="0">
                <a:sym typeface="Symbol" panose="05050102010706020507" pitchFamily="18" charset="2"/>
              </a:rPr>
              <a:t>, </a:t>
            </a:r>
            <a:endParaRPr lang="en-US" altLang="en-US" dirty="0" smtClean="0"/>
          </a:p>
          <a:p>
            <a:r>
              <a:rPr lang="en-US" altLang="en-US" dirty="0" smtClean="0"/>
              <a:t>Binomial distribution (even distribution)</a:t>
            </a:r>
            <a:br>
              <a:rPr lang="en-US" altLang="en-US" dirty="0" smtClean="0"/>
            </a:br>
            <a:r>
              <a:rPr lang="en-US" altLang="en-US" dirty="0" smtClean="0">
                <a:sym typeface="Symbol" panose="05050102010706020507" pitchFamily="18" charset="2"/>
              </a:rPr>
              <a:t></a:t>
            </a:r>
            <a:r>
              <a:rPr lang="en-US" altLang="en-US" baseline="30000" dirty="0" smtClean="0">
                <a:sym typeface="Symbol" panose="05050102010706020507" pitchFamily="18" charset="2"/>
              </a:rPr>
              <a:t>2</a:t>
            </a:r>
            <a:r>
              <a:rPr lang="en-US" altLang="en-US" dirty="0" smtClean="0">
                <a:sym typeface="Symbol" panose="05050102010706020507" pitchFamily="18" charset="2"/>
              </a:rPr>
              <a:t> &lt; </a:t>
            </a:r>
            <a:endParaRPr lang="en-US" altLang="en-US" dirty="0" smtClean="0"/>
          </a:p>
          <a:p>
            <a:r>
              <a:rPr lang="en-US" altLang="en-US" dirty="0" smtClean="0"/>
              <a:t>Negative </a:t>
            </a:r>
            <a:r>
              <a:rPr lang="en-US" altLang="en-US" dirty="0"/>
              <a:t>binomial distribution (contagious distribution</a:t>
            </a:r>
            <a:r>
              <a:rPr lang="en-US" altLang="en-US" dirty="0" smtClean="0"/>
              <a:t>)</a:t>
            </a:r>
            <a:br>
              <a:rPr lang="en-US" altLang="en-US" dirty="0" smtClean="0"/>
            </a:br>
            <a:r>
              <a:rPr lang="en-US" altLang="en-US" dirty="0" smtClean="0">
                <a:sym typeface="Symbol" panose="05050102010706020507" pitchFamily="18" charset="2"/>
              </a:rPr>
              <a:t></a:t>
            </a:r>
            <a:r>
              <a:rPr lang="en-US" altLang="en-US" baseline="30000" dirty="0">
                <a:sym typeface="Symbol" panose="05050102010706020507" pitchFamily="18" charset="2"/>
              </a:rPr>
              <a:t>2</a:t>
            </a:r>
            <a:r>
              <a:rPr lang="en-US" altLang="en-US" dirty="0">
                <a:sym typeface="Symbol" panose="05050102010706020507" pitchFamily="18" charset="2"/>
              </a:rPr>
              <a:t> &gt; </a:t>
            </a:r>
            <a:r>
              <a:rPr lang="en-US" altLang="en-US" dirty="0" smtClean="0">
                <a:sym typeface="Symbol" panose="05050102010706020507" pitchFamily="18" charset="2"/>
              </a:rPr>
              <a:t></a:t>
            </a:r>
          </a:p>
          <a:p>
            <a:r>
              <a:rPr lang="en-US" altLang="en-US" dirty="0" smtClean="0">
                <a:sym typeface="Symbol" panose="05050102010706020507" pitchFamily="18" charset="2"/>
              </a:rPr>
              <a:t>EXCEL demonstration</a:t>
            </a:r>
          </a:p>
          <a:p>
            <a:pPr lvl="1"/>
            <a:r>
              <a:rPr lang="en-US" altLang="en-US" dirty="0" smtClean="0">
                <a:sym typeface="Symbol" panose="05050102010706020507" pitchFamily="18" charset="2"/>
              </a:rPr>
              <a:t>parameter estimation by least-squares and maximum likelihood methods</a:t>
            </a:r>
          </a:p>
          <a:p>
            <a:pPr lvl="1"/>
            <a:r>
              <a:rPr lang="en-US" altLang="en-US" dirty="0" smtClean="0">
                <a:sym typeface="Symbol" panose="05050102010706020507" pitchFamily="18" charset="2"/>
              </a:rPr>
              <a:t>goodness-of-fit test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900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Xuhua Xia</a:t>
            </a: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Random Distribution</a:t>
            </a:r>
          </a:p>
        </p:txBody>
      </p:sp>
      <p:graphicFrame>
        <p:nvGraphicFramePr>
          <p:cNvPr id="70659" name="Object 3"/>
          <p:cNvGraphicFramePr>
            <a:graphicFrameLocks noChangeAspect="1"/>
          </p:cNvGraphicFramePr>
          <p:nvPr/>
        </p:nvGraphicFramePr>
        <p:xfrm>
          <a:off x="6629400" y="1295400"/>
          <a:ext cx="1905000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4" name="Equation" r:id="rId3" imgW="1346040" imgH="634680" progId="Equation.3">
                  <p:embed/>
                </p:oleObj>
              </mc:Choice>
              <mc:Fallback>
                <p:oleObj name="Equation" r:id="rId3" imgW="134604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1295400"/>
                        <a:ext cx="1905000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0" name="Object 4"/>
          <p:cNvGraphicFramePr>
            <a:graphicFrameLocks noChangeAspect="1"/>
          </p:cNvGraphicFramePr>
          <p:nvPr/>
        </p:nvGraphicFramePr>
        <p:xfrm>
          <a:off x="484188" y="1143000"/>
          <a:ext cx="6069012" cy="375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5" name="Worksheet" r:id="rId6" imgW="3934012" imgH="2438400" progId="Excel.Sheet.8">
                  <p:embed/>
                </p:oleObj>
              </mc:Choice>
              <mc:Fallback>
                <p:oleObj name="Worksheet" r:id="rId6" imgW="3934012" imgH="24384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1143000"/>
                        <a:ext cx="6069012" cy="37560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533400" y="5019675"/>
            <a:ext cx="7391400" cy="122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2000" dirty="0" err="1"/>
              <a:t>Var</a:t>
            </a:r>
            <a:r>
              <a:rPr lang="en-US" altLang="en-US" sz="2000" dirty="0"/>
              <a:t> = [14*(0-1.97)</a:t>
            </a:r>
            <a:r>
              <a:rPr lang="en-US" altLang="en-US" sz="2000" baseline="30000" dirty="0"/>
              <a:t>2</a:t>
            </a:r>
            <a:r>
              <a:rPr lang="en-US" altLang="en-US" sz="2000" dirty="0"/>
              <a:t>+27*(1-1.97)</a:t>
            </a:r>
            <a:r>
              <a:rPr lang="en-US" altLang="en-US" sz="2000" baseline="30000" dirty="0"/>
              <a:t>2</a:t>
            </a:r>
            <a:r>
              <a:rPr lang="en-US" altLang="en-US" sz="2000" dirty="0"/>
              <a:t>+27*(2-1.97)</a:t>
            </a:r>
            <a:r>
              <a:rPr lang="en-US" altLang="en-US" sz="2000" baseline="30000" dirty="0"/>
              <a:t>2</a:t>
            </a:r>
            <a:r>
              <a:rPr lang="en-US" altLang="en-US" sz="2000" dirty="0"/>
              <a:t>+18*(3-1.97)</a:t>
            </a:r>
            <a:r>
              <a:rPr lang="en-US" altLang="en-US" sz="2000" baseline="30000" dirty="0"/>
              <a:t>2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2000" baseline="30000" dirty="0"/>
              <a:t>                </a:t>
            </a:r>
            <a:r>
              <a:rPr lang="en-US" altLang="en-US" sz="2000" dirty="0"/>
              <a:t>+9*(4-1.97)</a:t>
            </a:r>
            <a:r>
              <a:rPr lang="en-US" altLang="en-US" sz="2000" baseline="30000" dirty="0"/>
              <a:t>2</a:t>
            </a:r>
            <a:r>
              <a:rPr lang="en-US" altLang="en-US" sz="2000" dirty="0"/>
              <a:t>+4*(5-1.97)</a:t>
            </a:r>
            <a:r>
              <a:rPr lang="en-US" altLang="en-US" sz="2000" baseline="30000" dirty="0"/>
              <a:t>2</a:t>
            </a:r>
            <a:r>
              <a:rPr lang="en-US" altLang="en-US" sz="2000" dirty="0"/>
              <a:t>+1*(6-1.97)</a:t>
            </a:r>
            <a:r>
              <a:rPr lang="en-US" altLang="en-US" sz="2000" baseline="30000" dirty="0"/>
              <a:t>2</a:t>
            </a:r>
            <a:r>
              <a:rPr lang="en-US" altLang="en-US" sz="2000" dirty="0"/>
              <a:t>]/(100-1) = 1.91 </a:t>
            </a:r>
            <a:r>
              <a:rPr lang="en-US" altLang="en-US" sz="2000" dirty="0">
                <a:sym typeface="Symbol" panose="05050102010706020507" pitchFamily="18" charset="2"/>
              </a:rPr>
              <a:t>&lt; Mean.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2000" dirty="0">
                <a:sym typeface="Symbol" panose="05050102010706020507" pitchFamily="18" charset="2"/>
              </a:rPr>
              <a:t>Does the distribution deviate significantly from Poisson?</a:t>
            </a:r>
            <a:endParaRPr lang="en-US" altLang="en-US" sz="2000" dirty="0"/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6553200" y="2286000"/>
            <a:ext cx="2590800" cy="239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/>
              <a:t>Conclusion: The spatial distribution of the species does not deviate significantly from  random distribution. </a:t>
            </a:r>
          </a:p>
        </p:txBody>
      </p:sp>
    </p:spTree>
    <p:extLst>
      <p:ext uri="{BB962C8B-B14F-4D97-AF65-F5344CB8AC3E}">
        <p14:creationId xmlns:p14="http://schemas.microsoft.com/office/powerpoint/2010/main" val="1221658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Xuhua Xia</a:t>
            </a: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Contagious Distribution</a:t>
            </a:r>
          </a:p>
        </p:txBody>
      </p:sp>
      <p:graphicFrame>
        <p:nvGraphicFramePr>
          <p:cNvPr id="716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0658418"/>
              </p:ext>
            </p:extLst>
          </p:nvPr>
        </p:nvGraphicFramePr>
        <p:xfrm>
          <a:off x="169069" y="1052512"/>
          <a:ext cx="5268912" cy="360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4" name="Worksheet" r:id="rId4" imgW="4705350" imgH="3219450" progId="Excel.Sheet.8">
                  <p:embed/>
                </p:oleObj>
              </mc:Choice>
              <mc:Fallback>
                <p:oleObj name="Worksheet" r:id="rId4" imgW="4705350" imgH="321945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069" y="1052512"/>
                        <a:ext cx="5268912" cy="36099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5791200" y="1066800"/>
            <a:ext cx="314007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Compare the two columns headed with N(x). The first N(x) is from the previous slide, and fits closely to a Poisson distribution. N(x) is for another species. Is the distribution in this species more contagious or more even?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381000" y="5695949"/>
            <a:ext cx="8534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Conclusion: The spatial distribution of the species is not random. Because var &gt;&gt; mean, the distribution is contagious.</a:t>
            </a: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304800" y="4800600"/>
            <a:ext cx="868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dirty="0"/>
              <a:t>If you are still not sure, then look at the mean and the variance. The variance is more than twice as large as the mean. Does this indicate a contagious or even distribution? Does the distribution really deviate significantly from the Poisson?</a:t>
            </a:r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5867400" y="3573463"/>
            <a:ext cx="25923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altLang="en-US" sz="1600"/>
              <a:t>Lump the last four categories to increase n</a:t>
            </a:r>
          </a:p>
        </p:txBody>
      </p:sp>
      <p:sp>
        <p:nvSpPr>
          <p:cNvPr id="71689" name="Line 9"/>
          <p:cNvSpPr>
            <a:spLocks noChangeShapeType="1"/>
          </p:cNvSpPr>
          <p:nvPr/>
        </p:nvSpPr>
        <p:spPr bwMode="auto">
          <a:xfrm flipH="1" flipV="1">
            <a:off x="3851275" y="3068638"/>
            <a:ext cx="2016125" cy="6477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77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Parameter estimation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Conceptual: </a:t>
            </a:r>
            <a:r>
              <a:rPr lang="en-US" dirty="0" smtClean="0"/>
              <a:t>Given a model and observed data, find </a:t>
            </a:r>
            <a:r>
              <a:rPr lang="en-US" dirty="0"/>
              <a:t>the parameters </a:t>
            </a:r>
            <a:r>
              <a:rPr lang="en-US" dirty="0" smtClean="0"/>
              <a:t>of the model so that the model can best fit the data.</a:t>
            </a:r>
            <a:endParaRPr lang="en-US" dirty="0"/>
          </a:p>
          <a:p>
            <a:r>
              <a:rPr lang="en-US" dirty="0" smtClean="0"/>
              <a:t>Operational criteria:</a:t>
            </a:r>
          </a:p>
          <a:p>
            <a:pPr lvl="1"/>
            <a:r>
              <a:rPr lang="en-US" dirty="0" smtClean="0"/>
              <a:t>minimizing </a:t>
            </a:r>
            <a:r>
              <a:rPr lang="en-US" dirty="0"/>
              <a:t>sum of squared deviation (SS</a:t>
            </a:r>
            <a:r>
              <a:rPr lang="en-US" dirty="0" smtClean="0"/>
              <a:t>) – LS method</a:t>
            </a:r>
            <a:endParaRPr lang="en-US" dirty="0"/>
          </a:p>
          <a:p>
            <a:pPr lvl="1"/>
            <a:r>
              <a:rPr lang="en-US" dirty="0" smtClean="0"/>
              <a:t>minimizing </a:t>
            </a:r>
            <a:r>
              <a:rPr lang="en-US" dirty="0"/>
              <a:t>sum of absolute deviation (SAD).</a:t>
            </a:r>
          </a:p>
          <a:p>
            <a:pPr lvl="1"/>
            <a:r>
              <a:rPr lang="en-US" dirty="0" smtClean="0"/>
              <a:t>maximizing </a:t>
            </a:r>
            <a:r>
              <a:rPr lang="en-US" dirty="0"/>
              <a:t>the </a:t>
            </a:r>
            <a:r>
              <a:rPr lang="en-US" dirty="0" smtClean="0"/>
              <a:t>likelihood (ML method)</a:t>
            </a:r>
            <a:endParaRPr lang="en-US" dirty="0"/>
          </a:p>
          <a:p>
            <a:pPr lvl="1"/>
            <a:r>
              <a:rPr lang="en-US" dirty="0" smtClean="0"/>
              <a:t>maximizing </a:t>
            </a:r>
            <a:r>
              <a:rPr lang="en-US" dirty="0"/>
              <a:t>the posterior </a:t>
            </a:r>
            <a:r>
              <a:rPr lang="en-US" dirty="0" smtClean="0"/>
              <a:t>probability (Bayesian method)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B1A3CDCC-D9DC-4260-9894-600C4002C6B7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30838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Xuhua Xia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Even Distribution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5791200" y="1193800"/>
            <a:ext cx="3140075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Compare again the two columns headed with N(x). The first N(x) fits closely to a random distribution. Is the distribution in the second species more contagious or more even?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304800" y="5638800"/>
            <a:ext cx="8534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Conclusion: The spatial distribution of the species is not random. Because var &lt;&lt; mean, the distribution is even.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304800" y="4724400"/>
            <a:ext cx="868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If you are still not sure, then look at the mean and the variance. The variance is smaller than the mean. Does this indicate a contagious or even distribution? Does the distribution really deviate significantly from the Poisson?</a:t>
            </a:r>
          </a:p>
        </p:txBody>
      </p:sp>
      <p:graphicFrame>
        <p:nvGraphicFramePr>
          <p:cNvPr id="72710" name="Object 6"/>
          <p:cNvGraphicFramePr>
            <a:graphicFrameLocks noChangeAspect="1"/>
          </p:cNvGraphicFramePr>
          <p:nvPr/>
        </p:nvGraphicFramePr>
        <p:xfrm>
          <a:off x="381000" y="1204913"/>
          <a:ext cx="5105400" cy="344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8" name="Worksheet" r:id="rId3" imgW="4923039" imgH="3109231" progId="Excel.Sheet.8">
                  <p:embed/>
                </p:oleObj>
              </mc:Choice>
              <mc:Fallback>
                <p:oleObj name="Worksheet" r:id="rId3" imgW="4923039" imgH="310923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204913"/>
                        <a:ext cx="5105400" cy="34432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1897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LS and ML method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B1A3CDCC-D9DC-4260-9894-600C4002C6B7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742392" y="1124744"/>
                <a:ext cx="2744469" cy="13378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en-C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C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C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C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C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C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C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CA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CA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en-CA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C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sSup>
                        <m:sSupPr>
                          <m:ctrlPr>
                            <a:rPr lang="en-C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CA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d>
                            <m:dPr>
                              <m:ctrlPr>
                                <a:rPr lang="en-C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C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C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C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CA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CA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CA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CA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𝜇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C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C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sSup>
                                    <m:sSupPr>
                                      <m:ctrlPr>
                                        <a:rPr lang="en-C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C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p>
                                      <m:r>
                                        <a:rPr lang="en-C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sup>
                      </m:sSup>
                    </m:oMath>
                  </m:oMathPara>
                </a14:m>
                <a:endParaRPr lang="en-CA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CA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CA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rad>
                            <m:radPr>
                              <m:degHide m:val="on"/>
                              <m:ctrlPr>
                                <a:rPr lang="en-C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C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C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sSup>
                        <m:sSupPr>
                          <m:ctrlPr>
                            <a:rPr lang="en-C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CA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n-C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C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C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CA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C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C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2392" y="1124744"/>
                <a:ext cx="2744469" cy="133780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776900" y="3060786"/>
                <a:ext cx="2006254" cy="5608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C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,1</m:t>
                          </m:r>
                        </m:e>
                      </m:d>
                      <m:r>
                        <a:rPr lang="en-C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C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C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C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sSup>
                        <m:sSupPr>
                          <m:ctrlPr>
                            <a:rPr lang="en-C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CA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d>
                            <m:dPr>
                              <m:ctrlPr>
                                <a:rPr lang="en-C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C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C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C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CA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C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C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sup>
                      </m:sSup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6900" y="3060786"/>
                <a:ext cx="2006254" cy="56085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9514445"/>
              </p:ext>
            </p:extLst>
          </p:nvPr>
        </p:nvGraphicFramePr>
        <p:xfrm>
          <a:off x="107504" y="1124744"/>
          <a:ext cx="5040560" cy="5334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4" name="Worksheet" r:id="rId6" imgW="3429000" imgH="3629212" progId="Excel.Sheet.12">
                  <p:embed/>
                </p:oleObj>
              </mc:Choice>
              <mc:Fallback>
                <p:oleObj name="Worksheet" r:id="rId6" imgW="3429000" imgH="362921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7504" y="1124744"/>
                        <a:ext cx="5040560" cy="53345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5476326" y="4434513"/>
            <a:ext cx="3276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>
                <a:latin typeface="+mj-lt"/>
                <a:cs typeface="Courier New" panose="02070309020205020404" pitchFamily="49" charset="0"/>
              </a:rPr>
              <a:t>x &lt;- c(1,5,8,9,8,9,10)</a:t>
            </a:r>
          </a:p>
          <a:p>
            <a:r>
              <a:rPr lang="en-CA" dirty="0">
                <a:latin typeface="+mj-lt"/>
                <a:cs typeface="Courier New" panose="02070309020205020404" pitchFamily="49" charset="0"/>
              </a:rPr>
              <a:t>f &lt;- function(</a:t>
            </a:r>
            <a:r>
              <a:rPr lang="en-CA" dirty="0" err="1">
                <a:latin typeface="+mj-lt"/>
                <a:cs typeface="Courier New" panose="02070309020205020404" pitchFamily="49" charset="0"/>
              </a:rPr>
              <a:t>mu,x</a:t>
            </a:r>
            <a:r>
              <a:rPr lang="en-CA" dirty="0">
                <a:latin typeface="+mj-lt"/>
                <a:cs typeface="Courier New" panose="02070309020205020404" pitchFamily="49" charset="0"/>
              </a:rPr>
              <a:t>) sum((x-mu)^2)</a:t>
            </a:r>
          </a:p>
          <a:p>
            <a:r>
              <a:rPr lang="en-CA" dirty="0" err="1">
                <a:latin typeface="+mj-lt"/>
                <a:cs typeface="Courier New" panose="02070309020205020404" pitchFamily="49" charset="0"/>
              </a:rPr>
              <a:t>xmin</a:t>
            </a:r>
            <a:r>
              <a:rPr lang="en-CA" dirty="0">
                <a:latin typeface="+mj-lt"/>
                <a:cs typeface="Courier New" panose="02070309020205020404" pitchFamily="49" charset="0"/>
              </a:rPr>
              <a:t> &lt;- optimize(</a:t>
            </a:r>
            <a:r>
              <a:rPr lang="en-CA" dirty="0" err="1">
                <a:latin typeface="+mj-lt"/>
                <a:cs typeface="Courier New" panose="02070309020205020404" pitchFamily="49" charset="0"/>
              </a:rPr>
              <a:t>f,c</a:t>
            </a:r>
            <a:r>
              <a:rPr lang="en-CA" dirty="0">
                <a:latin typeface="+mj-lt"/>
                <a:cs typeface="Courier New" panose="02070309020205020404" pitchFamily="49" charset="0"/>
              </a:rPr>
              <a:t>(0,10),x)</a:t>
            </a:r>
          </a:p>
          <a:p>
            <a:r>
              <a:rPr lang="en-CA" dirty="0" err="1">
                <a:latin typeface="+mj-lt"/>
                <a:cs typeface="Courier New" panose="02070309020205020404" pitchFamily="49" charset="0"/>
              </a:rPr>
              <a:t>xmin</a:t>
            </a:r>
            <a:endParaRPr lang="en-CA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222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82" name="Text Box 266"/>
          <p:cNvSpPr txBox="1">
            <a:spLocks noChangeArrowheads="1"/>
          </p:cNvSpPr>
          <p:nvPr/>
        </p:nvSpPr>
        <p:spPr bwMode="auto">
          <a:xfrm>
            <a:off x="0" y="117475"/>
            <a:ext cx="494029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1800" dirty="0"/>
              <a:t>Least-Square Estimation </a:t>
            </a:r>
            <a:r>
              <a:rPr lang="en-US" altLang="en-US" sz="1800" dirty="0" smtClean="0"/>
              <a:t>of Regression </a:t>
            </a:r>
            <a:r>
              <a:rPr lang="en-US" altLang="en-US" sz="1800" dirty="0"/>
              <a:t>Coefficient</a:t>
            </a:r>
          </a:p>
          <a:p>
            <a:endParaRPr lang="en-US" altLang="en-US" sz="1800" dirty="0"/>
          </a:p>
          <a:p>
            <a:r>
              <a:rPr lang="en-US" altLang="en-US" sz="1800" dirty="0" smtClean="0"/>
              <a:t>Replacing     by             does not change slope but simplifies </a:t>
            </a:r>
            <a:r>
              <a:rPr lang="en-US" altLang="en-US" sz="1800" dirty="0"/>
              <a:t>the </a:t>
            </a:r>
            <a:r>
              <a:rPr lang="en-US" altLang="en-US" sz="1800" dirty="0" smtClean="0"/>
              <a:t>derivation of b</a:t>
            </a:r>
          </a:p>
        </p:txBody>
      </p:sp>
      <p:sp>
        <p:nvSpPr>
          <p:cNvPr id="86283" name="Line 267"/>
          <p:cNvSpPr>
            <a:spLocks noChangeShapeType="1"/>
          </p:cNvSpPr>
          <p:nvPr/>
        </p:nvSpPr>
        <p:spPr bwMode="auto">
          <a:xfrm flipV="1">
            <a:off x="4644008" y="836711"/>
            <a:ext cx="312539" cy="1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graphicFrame>
        <p:nvGraphicFramePr>
          <p:cNvPr id="267" name="Chart 266"/>
          <p:cNvGraphicFramePr>
            <a:graphicFrameLocks/>
          </p:cNvGraphicFramePr>
          <p:nvPr>
            <p:extLst/>
          </p:nvPr>
        </p:nvGraphicFramePr>
        <p:xfrm>
          <a:off x="170347" y="1479550"/>
          <a:ext cx="35242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68" name="Chart 267"/>
          <p:cNvGraphicFramePr>
            <a:graphicFrameLocks/>
          </p:cNvGraphicFramePr>
          <p:nvPr>
            <p:extLst/>
          </p:nvPr>
        </p:nvGraphicFramePr>
        <p:xfrm>
          <a:off x="322953" y="4203701"/>
          <a:ext cx="350996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066818"/>
              </p:ext>
            </p:extLst>
          </p:nvPr>
        </p:nvGraphicFramePr>
        <p:xfrm>
          <a:off x="4974472" y="188640"/>
          <a:ext cx="4081463" cy="430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2" name="Equation" r:id="rId5" imgW="3492360" imgH="3682800" progId="Equation.DSMT4">
                  <p:embed/>
                </p:oleObj>
              </mc:Choice>
              <mc:Fallback>
                <p:oleObj name="Equation" r:id="rId5" imgW="3492360" imgH="3682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74472" y="188640"/>
                        <a:ext cx="4081463" cy="4303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1547664" y="692696"/>
          <a:ext cx="688404" cy="31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3" name="Equation" r:id="rId7" imgW="495000" imgH="228600" progId="Equation.DSMT4">
                  <p:embed/>
                </p:oleObj>
              </mc:Choice>
              <mc:Fallback>
                <p:oleObj name="Equation" r:id="rId7" imgW="4950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47664" y="692696"/>
                        <a:ext cx="688404" cy="317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1071100" y="692696"/>
          <a:ext cx="220216" cy="330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4" name="Equation" r:id="rId9" imgW="152280" imgH="228600" progId="Equation.DSMT4">
                  <p:embed/>
                </p:oleObj>
              </mc:Choice>
              <mc:Fallback>
                <p:oleObj name="Equation" r:id="rId9" imgW="152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71100" y="692696"/>
                        <a:ext cx="220216" cy="3303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9538233"/>
              </p:ext>
            </p:extLst>
          </p:nvPr>
        </p:nvGraphicFramePr>
        <p:xfrm>
          <a:off x="4926779" y="4809703"/>
          <a:ext cx="1695450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5" name="Equation" r:id="rId11" imgW="1206360" imgH="1117440" progId="Equation.DSMT4">
                  <p:embed/>
                </p:oleObj>
              </mc:Choice>
              <mc:Fallback>
                <p:oleObj name="Equation" r:id="rId11" imgW="1206360" imgH="1117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926779" y="4809703"/>
                        <a:ext cx="1695450" cy="1571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4860032" y="1479550"/>
            <a:ext cx="4195903" cy="245350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97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mtClean="0"/>
              <a:t>The LS method in linear regression</a:t>
            </a:r>
          </a:p>
        </p:txBody>
      </p:sp>
      <p:sp>
        <p:nvSpPr>
          <p:cNvPr id="614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Slide </a:t>
            </a:r>
            <a:fld id="{5A7E21A6-8236-4EFE-B2DA-80410119ED8A}" type="slidenum">
              <a:rPr lang="en-US" altLang="en-US" sz="1400"/>
              <a:pPr/>
              <a:t>5</a:t>
            </a:fld>
            <a:endParaRPr lang="en-US" altLang="en-US" sz="1400"/>
          </a:p>
        </p:txBody>
      </p:sp>
      <p:graphicFrame>
        <p:nvGraphicFramePr>
          <p:cNvPr id="304179" name="Group 51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871884196"/>
              </p:ext>
            </p:extLst>
          </p:nvPr>
        </p:nvGraphicFramePr>
        <p:xfrm>
          <a:off x="467544" y="1196752"/>
          <a:ext cx="4000500" cy="2151065"/>
        </p:xfrm>
        <a:graphic>
          <a:graphicData uri="http://schemas.openxmlformats.org/drawingml/2006/table">
            <a:tbl>
              <a:tblPr/>
              <a:tblGrid>
                <a:gridCol w="1227137"/>
                <a:gridCol w="1228725"/>
                <a:gridCol w="1544638"/>
              </a:tblGrid>
              <a:tr h="4302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10000"/>
                        </a:spcAf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10000"/>
                        </a:spcAf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10000"/>
                        </a:spcAf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R(Residual)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10000"/>
                        </a:spcAf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10000"/>
                        </a:spcAf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11.5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10000"/>
                        </a:spcAf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a+b</a:t>
                      </a:r>
                      <a:r>
                        <a:rPr kumimoji="0" lang="en-CA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*3 – 11.5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10000"/>
                        </a:spcAf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10000"/>
                        </a:spcAf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7.5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10000"/>
                        </a:spcAf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a+b*2 – 7.5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10000"/>
                        </a:spcAf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10000"/>
                        </a:spcAf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10000"/>
                        </a:spcAf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a+b*1 –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10000"/>
                        </a:spcAf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10000"/>
                        </a:spcAf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10000"/>
                        </a:spcAft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a+b</a:t>
                      </a:r>
                      <a:r>
                        <a:rPr kumimoji="0" lang="en-CA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*4 – 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77" name="Object 53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624694744"/>
              </p:ext>
            </p:extLst>
          </p:nvPr>
        </p:nvGraphicFramePr>
        <p:xfrm>
          <a:off x="4482868" y="980728"/>
          <a:ext cx="4572000" cy="29905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3" name="Chart" r:id="rId3" imgW="5505357" imgH="3600636" progId="Excel.Chart.8">
                  <p:embed/>
                </p:oleObj>
              </mc:Choice>
              <mc:Fallback>
                <p:oleObj name="Chart" r:id="rId3" imgW="5505357" imgH="3600636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2868" y="980728"/>
                        <a:ext cx="4572000" cy="29905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4213700"/>
            <a:ext cx="8017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SS = </a:t>
            </a:r>
            <a:r>
              <a:rPr lang="en-CA" dirty="0" smtClean="0">
                <a:sym typeface="Symbol" panose="05050102010706020507" pitchFamily="18" charset="2"/>
              </a:rPr>
              <a:t>(</a:t>
            </a:r>
            <a:r>
              <a:rPr lang="cy-GB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ŷ</a:t>
            </a:r>
            <a:r>
              <a:rPr lang="cy-GB" baseline="-250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cy-GB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 -</a:t>
            </a:r>
            <a:r>
              <a:rPr lang="en-CA" dirty="0" smtClean="0">
                <a:sym typeface="Symbol" panose="05050102010706020507" pitchFamily="18" charset="2"/>
              </a:rPr>
              <a:t> y</a:t>
            </a:r>
            <a:r>
              <a:rPr lang="cy-GB" baseline="-25000" dirty="0"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cy-GB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cy-GB" baseline="300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2 </a:t>
            </a:r>
            <a:r>
              <a:rPr lang="cy-GB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= (</a:t>
            </a:r>
            <a:r>
              <a:rPr lang="en-CA" altLang="en-US" dirty="0" err="1" smtClean="0">
                <a:solidFill>
                  <a:srgbClr val="000066"/>
                </a:solidFill>
              </a:rPr>
              <a:t>a+b</a:t>
            </a:r>
            <a:r>
              <a:rPr lang="en-CA" altLang="en-US" dirty="0" smtClean="0">
                <a:solidFill>
                  <a:srgbClr val="000066"/>
                </a:solidFill>
              </a:rPr>
              <a:t>*3–11.5</a:t>
            </a:r>
            <a:r>
              <a:rPr lang="en-US" altLang="en-US" dirty="0" smtClean="0"/>
              <a:t>)</a:t>
            </a:r>
            <a:r>
              <a:rPr lang="en-US" altLang="en-US" baseline="30000" dirty="0" smtClean="0"/>
              <a:t>2 </a:t>
            </a:r>
            <a:r>
              <a:rPr lang="en-US" altLang="en-US" dirty="0" smtClean="0"/>
              <a:t>+</a:t>
            </a:r>
            <a:r>
              <a:rPr lang="cy-GB" dirty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CA" altLang="en-US" dirty="0" err="1" smtClean="0">
                <a:solidFill>
                  <a:srgbClr val="000066"/>
                </a:solidFill>
              </a:rPr>
              <a:t>a+b</a:t>
            </a:r>
            <a:r>
              <a:rPr lang="en-CA" altLang="en-US" dirty="0" smtClean="0">
                <a:solidFill>
                  <a:srgbClr val="000066"/>
                </a:solidFill>
              </a:rPr>
              <a:t>*2–7.5</a:t>
            </a:r>
            <a:r>
              <a:rPr lang="en-US" altLang="en-US" dirty="0"/>
              <a:t>)</a:t>
            </a:r>
            <a:r>
              <a:rPr lang="en-US" altLang="en-US" baseline="30000" dirty="0"/>
              <a:t>2 </a:t>
            </a:r>
            <a:r>
              <a:rPr lang="en-US" altLang="en-US" dirty="0" smtClean="0"/>
              <a:t>+</a:t>
            </a:r>
            <a:r>
              <a:rPr lang="cy-GB" dirty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CA" altLang="en-US" dirty="0" err="1" smtClean="0">
                <a:solidFill>
                  <a:srgbClr val="000066"/>
                </a:solidFill>
              </a:rPr>
              <a:t>a+b</a:t>
            </a:r>
            <a:r>
              <a:rPr lang="en-CA" altLang="en-US" dirty="0" smtClean="0">
                <a:solidFill>
                  <a:srgbClr val="000066"/>
                </a:solidFill>
              </a:rPr>
              <a:t>*1–5</a:t>
            </a:r>
            <a:r>
              <a:rPr lang="en-US" altLang="en-US" dirty="0"/>
              <a:t>)</a:t>
            </a:r>
            <a:r>
              <a:rPr lang="en-US" altLang="en-US" baseline="30000" dirty="0"/>
              <a:t>2 </a:t>
            </a:r>
            <a:r>
              <a:rPr lang="en-US" altLang="en-US" dirty="0" smtClean="0"/>
              <a:t>+</a:t>
            </a:r>
            <a:r>
              <a:rPr lang="cy-GB" dirty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CA" altLang="en-US" dirty="0" err="1" smtClean="0">
                <a:solidFill>
                  <a:srgbClr val="000066"/>
                </a:solidFill>
              </a:rPr>
              <a:t>a+b</a:t>
            </a:r>
            <a:r>
              <a:rPr lang="en-CA" altLang="en-US" dirty="0" smtClean="0">
                <a:solidFill>
                  <a:srgbClr val="000066"/>
                </a:solidFill>
              </a:rPr>
              <a:t>*4–14</a:t>
            </a:r>
            <a:r>
              <a:rPr lang="en-US" altLang="en-US" dirty="0" smtClean="0"/>
              <a:t>)</a:t>
            </a:r>
            <a:r>
              <a:rPr lang="en-US" altLang="en-US" baseline="30000" dirty="0" smtClean="0"/>
              <a:t>2 </a:t>
            </a:r>
            <a:endParaRPr lang="en-CA" altLang="en-US" dirty="0">
              <a:solidFill>
                <a:srgbClr val="000066"/>
              </a:solidFill>
            </a:endParaRPr>
          </a:p>
        </p:txBody>
      </p:sp>
      <p:pic>
        <p:nvPicPr>
          <p:cNvPr id="15" name="Picture 5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204864"/>
            <a:ext cx="1872208" cy="668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5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912" y="2977793"/>
            <a:ext cx="923480" cy="2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467544" y="3630169"/>
            <a:ext cx="10198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/>
              <a:t>y = a + </a:t>
            </a:r>
            <a:r>
              <a:rPr lang="en-CA" dirty="0" err="1"/>
              <a:t>bx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484656" y="4635592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SAD =</a:t>
            </a:r>
            <a:r>
              <a:rPr lang="en-CA" dirty="0" smtClean="0">
                <a:sym typeface="Symbol" panose="05050102010706020507" pitchFamily="18" charset="2"/>
              </a:rPr>
              <a:t>|</a:t>
            </a:r>
            <a:r>
              <a:rPr lang="cy-GB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ŷ</a:t>
            </a:r>
            <a:r>
              <a:rPr lang="cy-GB" baseline="-25000" dirty="0"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cy-GB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cy-GB" dirty="0">
                <a:cs typeface="Times New Roman" panose="02020603050405020304" pitchFamily="18" charset="0"/>
                <a:sym typeface="Symbol" panose="05050102010706020507" pitchFamily="18" charset="2"/>
              </a:rPr>
              <a:t>-</a:t>
            </a:r>
            <a:r>
              <a:rPr lang="en-CA" dirty="0">
                <a:sym typeface="Symbol" panose="05050102010706020507" pitchFamily="18" charset="2"/>
              </a:rPr>
              <a:t> </a:t>
            </a:r>
            <a:r>
              <a:rPr lang="en-CA" dirty="0" smtClean="0">
                <a:sym typeface="Symbol" panose="05050102010706020507" pitchFamily="18" charset="2"/>
              </a:rPr>
              <a:t>y</a:t>
            </a:r>
            <a:r>
              <a:rPr lang="cy-GB" baseline="-25000" dirty="0"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cy-GB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|</a:t>
            </a:r>
            <a:r>
              <a:rPr lang="cy-GB" baseline="300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cy-GB" dirty="0">
                <a:cs typeface="Times New Roman" panose="02020603050405020304" pitchFamily="18" charset="0"/>
                <a:sym typeface="Symbol" panose="05050102010706020507" pitchFamily="18" charset="2"/>
              </a:rPr>
              <a:t>= </a:t>
            </a:r>
            <a:r>
              <a:rPr lang="cy-GB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|</a:t>
            </a:r>
            <a:r>
              <a:rPr lang="en-CA" altLang="en-US" dirty="0" err="1" smtClean="0">
                <a:solidFill>
                  <a:srgbClr val="000066"/>
                </a:solidFill>
              </a:rPr>
              <a:t>a+b</a:t>
            </a:r>
            <a:r>
              <a:rPr lang="en-CA" altLang="en-US" dirty="0" smtClean="0">
                <a:solidFill>
                  <a:srgbClr val="000066"/>
                </a:solidFill>
              </a:rPr>
              <a:t>*3–11.5</a:t>
            </a:r>
            <a:r>
              <a:rPr lang="en-US" altLang="en-US" dirty="0" smtClean="0"/>
              <a:t>|</a:t>
            </a:r>
            <a:r>
              <a:rPr lang="en-US" altLang="en-US" baseline="30000" dirty="0" smtClean="0"/>
              <a:t> </a:t>
            </a:r>
            <a:r>
              <a:rPr lang="en-US" altLang="en-US" dirty="0"/>
              <a:t>+</a:t>
            </a:r>
            <a:r>
              <a:rPr lang="cy-GB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cy-GB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|</a:t>
            </a:r>
            <a:r>
              <a:rPr lang="en-CA" altLang="en-US" dirty="0" err="1" smtClean="0">
                <a:solidFill>
                  <a:srgbClr val="000066"/>
                </a:solidFill>
              </a:rPr>
              <a:t>a+b</a:t>
            </a:r>
            <a:r>
              <a:rPr lang="en-CA" altLang="en-US" dirty="0" smtClean="0">
                <a:solidFill>
                  <a:srgbClr val="000066"/>
                </a:solidFill>
              </a:rPr>
              <a:t>*2–7.5</a:t>
            </a:r>
            <a:r>
              <a:rPr lang="en-US" altLang="en-US" dirty="0" smtClean="0"/>
              <a:t>|</a:t>
            </a:r>
            <a:r>
              <a:rPr lang="en-US" altLang="en-US" baseline="30000" dirty="0" smtClean="0"/>
              <a:t> </a:t>
            </a:r>
            <a:r>
              <a:rPr lang="en-US" altLang="en-US" dirty="0"/>
              <a:t>+</a:t>
            </a:r>
            <a:r>
              <a:rPr lang="cy-GB" dirty="0">
                <a:cs typeface="Times New Roman" panose="02020603050405020304" pitchFamily="18" charset="0"/>
                <a:sym typeface="Symbol" panose="05050102010706020507" pitchFamily="18" charset="2"/>
              </a:rPr>
              <a:t> |</a:t>
            </a:r>
            <a:r>
              <a:rPr lang="en-CA" altLang="en-US" dirty="0" err="1" smtClean="0">
                <a:solidFill>
                  <a:srgbClr val="000066"/>
                </a:solidFill>
              </a:rPr>
              <a:t>a+b</a:t>
            </a:r>
            <a:r>
              <a:rPr lang="en-CA" altLang="en-US" dirty="0" smtClean="0">
                <a:solidFill>
                  <a:srgbClr val="000066"/>
                </a:solidFill>
              </a:rPr>
              <a:t>*1–5</a:t>
            </a:r>
            <a:r>
              <a:rPr lang="en-US" altLang="en-US" dirty="0" smtClean="0"/>
              <a:t>|</a:t>
            </a:r>
            <a:r>
              <a:rPr lang="en-US" altLang="en-US" baseline="30000" dirty="0" smtClean="0"/>
              <a:t> </a:t>
            </a:r>
            <a:r>
              <a:rPr lang="en-US" altLang="en-US" dirty="0"/>
              <a:t>+</a:t>
            </a:r>
            <a:r>
              <a:rPr lang="cy-GB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cy-GB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|</a:t>
            </a:r>
            <a:r>
              <a:rPr lang="en-CA" altLang="en-US" dirty="0" err="1" smtClean="0">
                <a:solidFill>
                  <a:srgbClr val="000066"/>
                </a:solidFill>
              </a:rPr>
              <a:t>a+b</a:t>
            </a:r>
            <a:r>
              <a:rPr lang="en-CA" altLang="en-US" dirty="0" smtClean="0">
                <a:solidFill>
                  <a:srgbClr val="000066"/>
                </a:solidFill>
              </a:rPr>
              <a:t>*4–14</a:t>
            </a:r>
            <a:r>
              <a:rPr lang="en-US" altLang="en-US" dirty="0" smtClean="0"/>
              <a:t>|</a:t>
            </a:r>
            <a:r>
              <a:rPr lang="en-US" altLang="en-US" baseline="30000" dirty="0" smtClean="0"/>
              <a:t> </a:t>
            </a:r>
            <a:endParaRPr lang="en-CA" altLang="en-US" dirty="0">
              <a:solidFill>
                <a:srgbClr val="000066"/>
              </a:solidFill>
            </a:endParaRPr>
          </a:p>
          <a:p>
            <a:r>
              <a:rPr lang="en-CA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62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Least SS or SAD in regression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LS regression using EXCEL's regression function</a:t>
            </a:r>
          </a:p>
          <a:p>
            <a:r>
              <a:rPr lang="en-CA" dirty="0" smtClean="0"/>
              <a:t>LS regression using EXCEL's solver</a:t>
            </a:r>
          </a:p>
          <a:p>
            <a:r>
              <a:rPr lang="en-CA" dirty="0" smtClean="0"/>
              <a:t>Regression by minimizing SAD with EXCEL's solver</a:t>
            </a:r>
          </a:p>
          <a:p>
            <a:r>
              <a:rPr lang="en-CA" dirty="0" smtClean="0"/>
              <a:t>Use resampling methods (bootstrap and jackknife) to estimate standard error for intercept and slope estimated by the least SAD method</a:t>
            </a:r>
          </a:p>
          <a:p>
            <a:r>
              <a:rPr lang="en-CA" dirty="0" smtClean="0"/>
              <a:t>Demonstration with EXCEL </a:t>
            </a:r>
            <a:r>
              <a:rPr lang="en-CA" dirty="0"/>
              <a:t>(</a:t>
            </a:r>
            <a:r>
              <a:rPr lang="en-CA" smtClean="0"/>
              <a:t>LS_ML_Goodness_of_fit.xlsx)</a:t>
            </a:r>
            <a:endParaRPr lang="en-CA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A307321-C17A-4702-936F-F0560780D8A4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1383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Numerical demonstration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990600"/>
            <a:ext cx="4830688" cy="5105400"/>
          </a:xfrm>
        </p:spPr>
        <p:txBody>
          <a:bodyPr/>
          <a:lstStyle/>
          <a:p>
            <a:r>
              <a:rPr lang="en-CA" dirty="0" smtClean="0"/>
              <a:t>EXCEL (intro_LS_ML.xlsx)</a:t>
            </a:r>
          </a:p>
          <a:p>
            <a:r>
              <a:rPr lang="en-CA" dirty="0"/>
              <a:t>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37C5852E-F663-4774-9DA1-82CABE215E8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685800" y="2274838"/>
            <a:ext cx="8305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y &lt;- c(1,3,3,3,5)</a:t>
            </a:r>
          </a:p>
          <a:p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x &lt;- c(1,2,3,4,5)</a:t>
            </a:r>
          </a:p>
          <a:p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f &lt;- function(</a:t>
            </a:r>
            <a:r>
              <a:rPr lang="en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Param,x,y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) sum((y-(</a:t>
            </a:r>
            <a:r>
              <a:rPr lang="en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[1]+</a:t>
            </a:r>
            <a:r>
              <a:rPr lang="en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[2]*x))^2)</a:t>
            </a:r>
          </a:p>
          <a:p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o &lt;- </a:t>
            </a:r>
            <a:r>
              <a:rPr lang="en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optim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(c(1,1),</a:t>
            </a:r>
            <a:r>
              <a:rPr lang="en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f,x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=y)</a:t>
            </a:r>
          </a:p>
          <a:p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# absolute deviation</a:t>
            </a:r>
          </a:p>
          <a:p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f2 &lt;- function(</a:t>
            </a:r>
            <a:r>
              <a:rPr lang="en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Param,x,y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) sum(abs(y-(</a:t>
            </a:r>
            <a:r>
              <a:rPr lang="en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[1]+</a:t>
            </a:r>
            <a:r>
              <a:rPr lang="en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[2]*x)))</a:t>
            </a:r>
          </a:p>
          <a:p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o2 &lt;- </a:t>
            </a:r>
            <a:r>
              <a:rPr lang="en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optim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(c(1,1),</a:t>
            </a:r>
            <a:r>
              <a:rPr lang="en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f,x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=y)</a:t>
            </a:r>
          </a:p>
        </p:txBody>
      </p:sp>
      <p:sp>
        <p:nvSpPr>
          <p:cNvPr id="6" name="Rectangle 5"/>
          <p:cNvSpPr/>
          <p:nvPr/>
        </p:nvSpPr>
        <p:spPr>
          <a:xfrm>
            <a:off x="107504" y="4183785"/>
            <a:ext cx="89289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attach(iris)</a:t>
            </a:r>
          </a:p>
          <a:p>
            <a:r>
              <a:rPr lang="en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&lt;- rep(0,100)</a:t>
            </a:r>
          </a:p>
          <a:p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b &lt;- rep(0,100)</a:t>
            </a:r>
          </a:p>
          <a:p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in 1:100)</a:t>
            </a:r>
          </a:p>
          <a:p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nd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&lt;-iris[sample(</a:t>
            </a:r>
            <a:r>
              <a:rPr lang="en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nrow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(iris),</a:t>
            </a:r>
            <a:r>
              <a:rPr lang="en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nrow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(iris),replace=T),]</a:t>
            </a:r>
          </a:p>
          <a:p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 o2 &lt;- </a:t>
            </a:r>
            <a:r>
              <a:rPr lang="en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optim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(c(1,1),f2,x=</a:t>
            </a:r>
            <a:r>
              <a:rPr lang="en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nd$Sepal.Length,y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nd$Petal.Length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 a[</a:t>
            </a:r>
            <a:r>
              <a:rPr lang="en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] &lt;- o2$par[1]</a:t>
            </a:r>
          </a:p>
          <a:p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 b[</a:t>
            </a:r>
            <a:r>
              <a:rPr lang="en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] &lt;- o2$par[2]</a:t>
            </a:r>
          </a:p>
          <a:p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01021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37C5852E-F663-4774-9DA1-82CABE215E8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4" name="Rectangle 3"/>
          <p:cNvSpPr/>
          <p:nvPr/>
        </p:nvSpPr>
        <p:spPr>
          <a:xfrm>
            <a:off x="323528" y="1196752"/>
            <a:ext cx="85689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&lt;- c(1,5,8,9,8,9,10)</a:t>
            </a:r>
          </a:p>
          <a:p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f &lt;- function(</a:t>
            </a:r>
            <a:r>
              <a:rPr lang="en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mu,x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) sum((x-mu)^2)</a:t>
            </a:r>
          </a:p>
          <a:p>
            <a:r>
              <a:rPr lang="en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xmin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&lt;- optimize(</a:t>
            </a:r>
            <a:r>
              <a:rPr lang="en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f,c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(0,10),x)</a:t>
            </a:r>
          </a:p>
          <a:p>
            <a:r>
              <a:rPr lang="en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xmin</a:t>
            </a:r>
            <a:endParaRPr lang="en-CA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CA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lnL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&lt;- function(</a:t>
            </a:r>
            <a:r>
              <a:rPr lang="en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Par,x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) -sum(log(</a:t>
            </a:r>
            <a:r>
              <a:rPr lang="en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dnorm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x,Par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[1],Par[2],FALSE)))</a:t>
            </a:r>
          </a:p>
          <a:p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o &lt;- </a:t>
            </a:r>
            <a:r>
              <a:rPr lang="en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optim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(c(1,1),</a:t>
            </a:r>
            <a:r>
              <a:rPr lang="en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lnL,x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=x)</a:t>
            </a:r>
          </a:p>
          <a:p>
            <a:r>
              <a:rPr lang="en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891852" y="1196752"/>
                <a:ext cx="2900474" cy="6531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e>
                          <m:r>
                            <a:rPr lang="en-C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en-C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C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C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C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C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C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C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C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C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en-C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C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sSup>
                        <m:sSupPr>
                          <m:ctrlPr>
                            <a:rPr lang="en-C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CA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d>
                            <m:dPr>
                              <m:ctrlPr>
                                <a:rPr lang="en-C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C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C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C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CA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CA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CA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CA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𝜇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C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C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sSup>
                                    <m:sSupPr>
                                      <m:ctrlPr>
                                        <a:rPr lang="en-C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C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p>
                                      <m:r>
                                        <a:rPr lang="en-C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sup>
                      </m:sSup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1852" y="1196752"/>
                <a:ext cx="2900474" cy="65319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2500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37C5852E-F663-4774-9DA1-82CABE215E8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4" name="Rectangle 3"/>
          <p:cNvSpPr/>
          <p:nvPr/>
        </p:nvSpPr>
        <p:spPr>
          <a:xfrm>
            <a:off x="287524" y="2471445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&lt;- c(1,5,8,9,8,9,10)</a:t>
            </a:r>
          </a:p>
          <a:p>
            <a:r>
              <a:rPr lang="en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lnL</a:t>
            </a:r>
            <a:r>
              <a:rPr lang="en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&lt;- function(</a:t>
            </a:r>
            <a:r>
              <a:rPr lang="en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Par,x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) -sum(log(</a:t>
            </a:r>
            <a:r>
              <a:rPr lang="en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dnorm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x,Par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[1],Par[2],FALSE)))</a:t>
            </a:r>
          </a:p>
          <a:p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o &lt;- </a:t>
            </a:r>
            <a:r>
              <a:rPr lang="en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optim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(c(1,1),</a:t>
            </a:r>
            <a:r>
              <a:rPr lang="en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lnL,x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=x)</a:t>
            </a:r>
          </a:p>
          <a:p>
            <a:r>
              <a:rPr lang="en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891852" y="1196752"/>
                <a:ext cx="2900474" cy="6531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e>
                          <m:r>
                            <a:rPr lang="en-C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en-C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C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C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C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C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C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C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C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C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en-C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C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sSup>
                        <m:sSupPr>
                          <m:ctrlPr>
                            <a:rPr lang="en-C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CA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d>
                            <m:dPr>
                              <m:ctrlPr>
                                <a:rPr lang="en-C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C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C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C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CA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CA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CA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CA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𝜇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C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C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sSup>
                                    <m:sSupPr>
                                      <m:ctrlPr>
                                        <a:rPr lang="en-C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C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p>
                                      <m:r>
                                        <a:rPr lang="en-C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sup>
                      </m:sSup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1852" y="1196752"/>
                <a:ext cx="2900474" cy="65319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5700465"/>
      </p:ext>
    </p:extLst>
  </p:cSld>
  <p:clrMapOvr>
    <a:masterClrMapping/>
  </p:clrMapOvr>
</p:sld>
</file>

<file path=ppt/theme/theme1.xml><?xml version="1.0" encoding="utf-8"?>
<a:theme xmlns:a="http://schemas.openxmlformats.org/drawingml/2006/main" name="Xia">
  <a:themeElements>
    <a:clrScheme name="Xi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Xi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Xi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i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i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i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i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i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i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Designs\Xia.pot</Template>
  <TotalTime>12696</TotalTime>
  <Words>986</Words>
  <Application>Microsoft Office PowerPoint</Application>
  <PresentationFormat>On-screen Show (4:3)</PresentationFormat>
  <Paragraphs>190</Paragraphs>
  <Slides>20</Slides>
  <Notes>0</Notes>
  <HiddenSlides>3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Cambria Math</vt:lpstr>
      <vt:lpstr>Courier New</vt:lpstr>
      <vt:lpstr>Symbol</vt:lpstr>
      <vt:lpstr>Times New Roman</vt:lpstr>
      <vt:lpstr>Xia</vt:lpstr>
      <vt:lpstr>Equation</vt:lpstr>
      <vt:lpstr>Worksheet</vt:lpstr>
      <vt:lpstr>Chart</vt:lpstr>
      <vt:lpstr>Least-squares, Maximum likelihood and Bayesian methods</vt:lpstr>
      <vt:lpstr>Parameter estimation</vt:lpstr>
      <vt:lpstr>LS and ML method</vt:lpstr>
      <vt:lpstr>PowerPoint Presentation</vt:lpstr>
      <vt:lpstr>The LS method in linear regression</vt:lpstr>
      <vt:lpstr>Least SS or SAD in regression</vt:lpstr>
      <vt:lpstr>Numerical demonstration</vt:lpstr>
      <vt:lpstr>R</vt:lpstr>
      <vt:lpstr>R</vt:lpstr>
      <vt:lpstr>A simple problem</vt:lpstr>
      <vt:lpstr>Mean and variance</vt:lpstr>
      <vt:lpstr>Maximum likelihood illustration</vt:lpstr>
      <vt:lpstr>Quadrat Sampling</vt:lpstr>
      <vt:lpstr>Three Distribution Patterns</vt:lpstr>
      <vt:lpstr>Quadrat Sampling</vt:lpstr>
      <vt:lpstr>Three Distribution Patterns</vt:lpstr>
      <vt:lpstr>Three Probability Distributions</vt:lpstr>
      <vt:lpstr>Random Distribution</vt:lpstr>
      <vt:lpstr>Contagious Distribution</vt:lpstr>
      <vt:lpstr>Even Distribution</vt:lpstr>
    </vt:vector>
  </TitlesOfParts>
  <Company>HKU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Molecular Evolution of Pasteurella multocida During Vaccine Development</dc:title>
  <dc:creator>X. Xia</dc:creator>
  <cp:lastModifiedBy>Xuhua Xia</cp:lastModifiedBy>
  <cp:revision>145</cp:revision>
  <dcterms:created xsi:type="dcterms:W3CDTF">1999-07-07T07:21:34Z</dcterms:created>
  <dcterms:modified xsi:type="dcterms:W3CDTF">2016-10-11T03:21:08Z</dcterms:modified>
</cp:coreProperties>
</file>