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2"/>
  </p:notesMasterIdLst>
  <p:handoutMasterIdLst>
    <p:handoutMasterId r:id="rId23"/>
  </p:handoutMasterIdLst>
  <p:sldIdLst>
    <p:sldId id="256" r:id="rId2"/>
    <p:sldId id="309" r:id="rId3"/>
    <p:sldId id="326" r:id="rId4"/>
    <p:sldId id="318" r:id="rId5"/>
    <p:sldId id="328" r:id="rId6"/>
    <p:sldId id="320" r:id="rId7"/>
    <p:sldId id="321" r:id="rId8"/>
    <p:sldId id="322" r:id="rId9"/>
    <p:sldId id="329" r:id="rId10"/>
    <p:sldId id="323" r:id="rId11"/>
    <p:sldId id="264" r:id="rId12"/>
    <p:sldId id="317" r:id="rId13"/>
    <p:sldId id="266" r:id="rId14"/>
    <p:sldId id="267" r:id="rId15"/>
    <p:sldId id="319" r:id="rId16"/>
    <p:sldId id="268" r:id="rId17"/>
    <p:sldId id="271" r:id="rId18"/>
    <p:sldId id="316" r:id="rId19"/>
    <p:sldId id="324" r:id="rId20"/>
    <p:sldId id="325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66FFFF"/>
    <a:srgbClr val="CCFFFF"/>
    <a:srgbClr val="FF0066"/>
    <a:srgbClr val="0033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600" autoAdjust="0"/>
  </p:normalViewPr>
  <p:slideViewPr>
    <p:cSldViewPr>
      <p:cViewPr varScale="1">
        <p:scale>
          <a:sx n="96" d="100"/>
          <a:sy n="96" d="100"/>
        </p:scale>
        <p:origin x="1122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-1426" y="-6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Sheet2!$C$1</c:f>
              <c:strCache>
                <c:ptCount val="1"/>
                <c:pt idx="0">
                  <c:v>SE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Sheet2!$A$2:$A$17</c:f>
              <c:numCache>
                <c:formatCode>General</c:formatCode>
                <c:ptCount val="16"/>
                <c:pt idx="0">
                  <c:v>1.536477094442589</c:v>
                </c:pt>
                <c:pt idx="1">
                  <c:v>2.9950242346465838</c:v>
                </c:pt>
                <c:pt idx="2">
                  <c:v>3.4216905999004865</c:v>
                </c:pt>
                <c:pt idx="3">
                  <c:v>4.940174649211678</c:v>
                </c:pt>
                <c:pt idx="4">
                  <c:v>5.5624798502175867</c:v>
                </c:pt>
                <c:pt idx="5">
                  <c:v>6.3500934379756364</c:v>
                </c:pt>
                <c:pt idx="6">
                  <c:v>7.5568138723636924</c:v>
                </c:pt>
                <c:pt idx="7">
                  <c:v>8.505362895838493</c:v>
                </c:pt>
                <c:pt idx="8">
                  <c:v>9.1841773270914828</c:v>
                </c:pt>
                <c:pt idx="9">
                  <c:v>10.538855088064356</c:v>
                </c:pt>
                <c:pt idx="10">
                  <c:v>11.310307519134547</c:v>
                </c:pt>
                <c:pt idx="11">
                  <c:v>12.089751222172968</c:v>
                </c:pt>
                <c:pt idx="12">
                  <c:v>13.307751775242496</c:v>
                </c:pt>
                <c:pt idx="13">
                  <c:v>13.053222100959111</c:v>
                </c:pt>
                <c:pt idx="14">
                  <c:v>15.33153229622134</c:v>
                </c:pt>
                <c:pt idx="15">
                  <c:v>16.902342995332063</c:v>
                </c:pt>
              </c:numCache>
            </c:numRef>
          </c:xVal>
          <c:yVal>
            <c:numRef>
              <c:f>Sheet2!$C$2:$C$17</c:f>
              <c:numCache>
                <c:formatCode>General</c:formatCode>
                <c:ptCount val="16"/>
                <c:pt idx="0">
                  <c:v>4.6000000000000005</c:v>
                </c:pt>
                <c:pt idx="1">
                  <c:v>4.6999999999999993</c:v>
                </c:pt>
                <c:pt idx="2">
                  <c:v>5.6999999999999993</c:v>
                </c:pt>
                <c:pt idx="3">
                  <c:v>6.1</c:v>
                </c:pt>
                <c:pt idx="4">
                  <c:v>6.2</c:v>
                </c:pt>
                <c:pt idx="5">
                  <c:v>6.8000000000000007</c:v>
                </c:pt>
                <c:pt idx="6">
                  <c:v>6.8999999999999995</c:v>
                </c:pt>
                <c:pt idx="7">
                  <c:v>7.8000000000000007</c:v>
                </c:pt>
                <c:pt idx="8">
                  <c:v>7</c:v>
                </c:pt>
                <c:pt idx="9">
                  <c:v>7.4</c:v>
                </c:pt>
                <c:pt idx="10">
                  <c:v>7.7</c:v>
                </c:pt>
                <c:pt idx="11">
                  <c:v>7.8000000000000007</c:v>
                </c:pt>
                <c:pt idx="12">
                  <c:v>7.4</c:v>
                </c:pt>
                <c:pt idx="13">
                  <c:v>8</c:v>
                </c:pt>
                <c:pt idx="14">
                  <c:v>8</c:v>
                </c:pt>
                <c:pt idx="15">
                  <c:v>7.8000000000000007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1947808"/>
        <c:axId val="391945456"/>
      </c:scatterChart>
      <c:valAx>
        <c:axId val="3919478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GE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945456"/>
        <c:crosses val="autoZero"/>
        <c:crossBetween val="midCat"/>
        <c:majorUnit val="2"/>
      </c:valAx>
      <c:valAx>
        <c:axId val="391945456"/>
        <c:scaling>
          <c:orientation val="minMax"/>
          <c:max val="8.1999999999999993"/>
          <c:min val="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/>
                  <a:t>SE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94780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Sheet1!$J$1</c:f>
              <c:strCache>
                <c:ptCount val="1"/>
                <c:pt idx="0">
                  <c:v>y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Sheet1!$I$2:$I$19</c:f>
              <c:numCache>
                <c:formatCode>General</c:formatCode>
                <c:ptCount val="1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</c:numCache>
            </c:numRef>
          </c:xVal>
          <c:yVal>
            <c:numRef>
              <c:f>Sheet1!$J$2:$J$19</c:f>
              <c:numCache>
                <c:formatCode>General</c:formatCode>
                <c:ptCount val="18"/>
                <c:pt idx="0">
                  <c:v>0.5</c:v>
                </c:pt>
                <c:pt idx="1">
                  <c:v>0.66666666666666663</c:v>
                </c:pt>
                <c:pt idx="2">
                  <c:v>0.75</c:v>
                </c:pt>
                <c:pt idx="3">
                  <c:v>0.8</c:v>
                </c:pt>
                <c:pt idx="4">
                  <c:v>0.83333333333333337</c:v>
                </c:pt>
                <c:pt idx="5">
                  <c:v>0.8571428571428571</c:v>
                </c:pt>
                <c:pt idx="6">
                  <c:v>0.875</c:v>
                </c:pt>
                <c:pt idx="7">
                  <c:v>0.88888888888888884</c:v>
                </c:pt>
                <c:pt idx="8">
                  <c:v>0.9</c:v>
                </c:pt>
                <c:pt idx="9">
                  <c:v>0.90909090909090906</c:v>
                </c:pt>
                <c:pt idx="10">
                  <c:v>0.91666666666666663</c:v>
                </c:pt>
                <c:pt idx="11">
                  <c:v>0.92307692307692313</c:v>
                </c:pt>
                <c:pt idx="12">
                  <c:v>0.9285714285714286</c:v>
                </c:pt>
                <c:pt idx="13">
                  <c:v>0.93333333333333335</c:v>
                </c:pt>
                <c:pt idx="14">
                  <c:v>0.9375</c:v>
                </c:pt>
                <c:pt idx="15">
                  <c:v>0.94117647058823528</c:v>
                </c:pt>
                <c:pt idx="16">
                  <c:v>0.94444444444444442</c:v>
                </c:pt>
                <c:pt idx="17">
                  <c:v>0.94736842105263153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1946240"/>
        <c:axId val="391943496"/>
      </c:scatterChart>
      <c:valAx>
        <c:axId val="391946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GE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943496"/>
        <c:crosses val="autoZero"/>
        <c:crossBetween val="midCat"/>
      </c:valAx>
      <c:valAx>
        <c:axId val="391943496"/>
        <c:scaling>
          <c:orientation val="minMax"/>
          <c:min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SE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94624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Sheet2!$C$1</c:f>
              <c:strCache>
                <c:ptCount val="1"/>
                <c:pt idx="0">
                  <c:v>SE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Sheet2!$A$2:$A$17</c:f>
              <c:numCache>
                <c:formatCode>General</c:formatCode>
                <c:ptCount val="16"/>
                <c:pt idx="0">
                  <c:v>1.536477094442589</c:v>
                </c:pt>
                <c:pt idx="1">
                  <c:v>2.9950242346465838</c:v>
                </c:pt>
                <c:pt idx="2">
                  <c:v>3.4216905999004865</c:v>
                </c:pt>
                <c:pt idx="3">
                  <c:v>4.940174649211678</c:v>
                </c:pt>
                <c:pt idx="4">
                  <c:v>5.5624798502175867</c:v>
                </c:pt>
                <c:pt idx="5">
                  <c:v>6.3500934379756364</c:v>
                </c:pt>
                <c:pt idx="6">
                  <c:v>7.5568138723636924</c:v>
                </c:pt>
                <c:pt idx="7">
                  <c:v>8.505362895838493</c:v>
                </c:pt>
                <c:pt idx="8">
                  <c:v>9.1841773270914828</c:v>
                </c:pt>
                <c:pt idx="9">
                  <c:v>10.538855088064356</c:v>
                </c:pt>
                <c:pt idx="10">
                  <c:v>11.310307519134547</c:v>
                </c:pt>
                <c:pt idx="11">
                  <c:v>12.089751222172968</c:v>
                </c:pt>
                <c:pt idx="12">
                  <c:v>13.307751775242496</c:v>
                </c:pt>
                <c:pt idx="13">
                  <c:v>13.053222100959111</c:v>
                </c:pt>
                <c:pt idx="14">
                  <c:v>15.33153229622134</c:v>
                </c:pt>
                <c:pt idx="15">
                  <c:v>16.902342995332063</c:v>
                </c:pt>
              </c:numCache>
            </c:numRef>
          </c:xVal>
          <c:yVal>
            <c:numRef>
              <c:f>Sheet2!$C$2:$C$17</c:f>
              <c:numCache>
                <c:formatCode>General</c:formatCode>
                <c:ptCount val="16"/>
                <c:pt idx="0">
                  <c:v>4.6000000000000005</c:v>
                </c:pt>
                <c:pt idx="1">
                  <c:v>4.6999999999999993</c:v>
                </c:pt>
                <c:pt idx="2">
                  <c:v>5.6999999999999993</c:v>
                </c:pt>
                <c:pt idx="3">
                  <c:v>6.1</c:v>
                </c:pt>
                <c:pt idx="4">
                  <c:v>6.2</c:v>
                </c:pt>
                <c:pt idx="5">
                  <c:v>6.8000000000000007</c:v>
                </c:pt>
                <c:pt idx="6">
                  <c:v>6.8999999999999995</c:v>
                </c:pt>
                <c:pt idx="7">
                  <c:v>7.8000000000000007</c:v>
                </c:pt>
                <c:pt idx="8">
                  <c:v>7</c:v>
                </c:pt>
                <c:pt idx="9">
                  <c:v>7.4</c:v>
                </c:pt>
                <c:pt idx="10">
                  <c:v>7.7</c:v>
                </c:pt>
                <c:pt idx="11">
                  <c:v>7.8000000000000007</c:v>
                </c:pt>
                <c:pt idx="12">
                  <c:v>7.4</c:v>
                </c:pt>
                <c:pt idx="13">
                  <c:v>8</c:v>
                </c:pt>
                <c:pt idx="14">
                  <c:v>8</c:v>
                </c:pt>
                <c:pt idx="15">
                  <c:v>7.8000000000000007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1950944"/>
        <c:axId val="391944280"/>
      </c:scatterChart>
      <c:valAx>
        <c:axId val="391950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GE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944280"/>
        <c:crosses val="autoZero"/>
        <c:crossBetween val="midCat"/>
        <c:majorUnit val="2"/>
      </c:valAx>
      <c:valAx>
        <c:axId val="391944280"/>
        <c:scaling>
          <c:orientation val="minMax"/>
          <c:max val="8.1999999999999993"/>
          <c:min val="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/>
                  <a:t>SE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95094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C278AF7-B709-44BD-81C6-11F7D0F2E2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4552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A599629-7F23-4640-9FB5-EE7E3AAA14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4011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599629-7F23-4640-9FB5-EE7E3AAA1431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0800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389EC43-2D49-45DD-8DFA-B0A246F8EB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640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EA87FF7-216D-4193-9FA2-99176F2724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9792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0"/>
            <a:ext cx="20383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0"/>
            <a:ext cx="59626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2867019-37E6-4BA0-A38F-61BC311F3E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5136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990600"/>
            <a:ext cx="40005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0005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FF4E248-BCE9-4D83-8B4C-1C3E14396F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6124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990600"/>
            <a:ext cx="40005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990600"/>
            <a:ext cx="40005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3619500"/>
            <a:ext cx="40005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67D431E-6C8B-4AA2-9EC9-59A078BFCE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38677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40005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990600"/>
            <a:ext cx="40005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33400" y="3619500"/>
            <a:ext cx="40005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6300" y="3619500"/>
            <a:ext cx="40005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8074C88-E7B0-4A7D-9BB2-6BAB3719ED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6756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990600"/>
            <a:ext cx="8153400" cy="5105400"/>
          </a:xfrm>
        </p:spPr>
        <p:txBody>
          <a:bodyPr/>
          <a:lstStyle/>
          <a:p>
            <a:pPr lvl="0"/>
            <a:endParaRPr lang="en-CA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EB524A2-09BE-4C8E-8665-B2CB9F05F0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0181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D5950B3-66B3-470F-8DA5-E3752801C7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377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A5B8149-2A1D-4DF7-92DE-8873EBDFF7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663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990600"/>
            <a:ext cx="40005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0005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70D5AF6-5F17-4922-9B18-0B9CD864B8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4490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ED4387F-ABA5-4D54-9CC4-04DEF93867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1017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2999206-E4BA-4EB3-92D2-07732C855B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8078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86D9558-DB0F-45E8-A3C8-4605FABFED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0546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B8DD46B-2808-4A2E-8B76-7E17187FE1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9416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93061A9-5B49-4CAE-BB75-2D7900FDE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6561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990600"/>
            <a:ext cx="81534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008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71C85ED-8F64-4DA4-A956-70565F2F1A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0" name="Group 6"/>
          <p:cNvGrpSpPr>
            <a:grpSpLocks/>
          </p:cNvGrpSpPr>
          <p:nvPr/>
        </p:nvGrpSpPr>
        <p:grpSpPr bwMode="auto">
          <a:xfrm>
            <a:off x="0" y="838200"/>
            <a:ext cx="9132888" cy="152400"/>
            <a:chOff x="0" y="900"/>
            <a:chExt cx="5753" cy="96"/>
          </a:xfrm>
        </p:grpSpPr>
        <p:sp>
          <p:nvSpPr>
            <p:cNvPr id="1033" name="Rectangle 7"/>
            <p:cNvSpPr>
              <a:spLocks noChangeArrowheads="1"/>
            </p:cNvSpPr>
            <p:nvPr/>
          </p:nvSpPr>
          <p:spPr bwMode="auto">
            <a:xfrm>
              <a:off x="0" y="900"/>
              <a:ext cx="5753" cy="47"/>
            </a:xfrm>
            <a:prstGeom prst="rect">
              <a:avLst/>
            </a:prstGeom>
            <a:gradFill rotWithShape="0">
              <a:gsLst>
                <a:gs pos="0">
                  <a:srgbClr val="006060"/>
                </a:gs>
                <a:gs pos="50000">
                  <a:srgbClr val="00C0C0"/>
                </a:gs>
                <a:gs pos="100000">
                  <a:srgbClr val="00606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CA" altLang="en-US"/>
            </a:p>
          </p:txBody>
        </p:sp>
        <p:sp>
          <p:nvSpPr>
            <p:cNvPr id="1034" name="Rectangle 8"/>
            <p:cNvSpPr>
              <a:spLocks noChangeArrowheads="1"/>
            </p:cNvSpPr>
            <p:nvPr/>
          </p:nvSpPr>
          <p:spPr bwMode="auto">
            <a:xfrm>
              <a:off x="0" y="972"/>
              <a:ext cx="5753" cy="24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CA" altLang="en-US"/>
            </a:p>
          </p:txBody>
        </p:sp>
      </p:grpSp>
      <p:sp>
        <p:nvSpPr>
          <p:cNvPr id="1031" name="AutoShape 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52400" y="152400"/>
            <a:ext cx="457200" cy="4572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CA" altLang="en-US"/>
          </a:p>
        </p:txBody>
      </p:sp>
      <p:sp>
        <p:nvSpPr>
          <p:cNvPr id="1032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10600" y="152400"/>
            <a:ext cx="4572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rgbClr val="00006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rgbClr val="000066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rgbClr val="000066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rgbClr val="0000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5" Type="http://schemas.openxmlformats.org/officeDocument/2006/relationships/chart" Target="../charts/chart2.xml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6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000066"/>
                </a:solidFill>
              </a:rPr>
              <a:t>Slide </a:t>
            </a:r>
            <a:fld id="{E2669C91-7DD2-4993-8537-F4A02167494D}" type="slidenum">
              <a:rPr lang="en-US" altLang="en-US" sz="1400">
                <a:solidFill>
                  <a:srgbClr val="000066"/>
                </a:solidFill>
              </a:rPr>
              <a:pPr/>
              <a:t>1</a:t>
            </a:fld>
            <a:endParaRPr lang="en-US" altLang="en-US" sz="1400">
              <a:solidFill>
                <a:srgbClr val="000066"/>
              </a:solidFill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Non-linear regression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990600"/>
            <a:ext cx="8142288" cy="5867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400" dirty="0" smtClean="0"/>
              <a:t>All regression analyses are for finding the relationship between a dependent variable (y) and one or more independent variables (x), by estimating the parameters that define the relationship.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Functional form known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/>
              <a:t>Non-linear relationships whose parameters can be estimated by linear regression: </a:t>
            </a:r>
            <a:r>
              <a:rPr lang="en-US" altLang="en-US" sz="2000" dirty="0" err="1" smtClean="0"/>
              <a:t>e.g</a:t>
            </a:r>
            <a:r>
              <a:rPr lang="en-US" altLang="en-US" sz="2000" dirty="0" smtClean="0"/>
              <a:t>, y = </a:t>
            </a:r>
            <a:r>
              <a:rPr lang="en-US" altLang="en-US" sz="2000" dirty="0" err="1" smtClean="0"/>
              <a:t>ax</a:t>
            </a:r>
            <a:r>
              <a:rPr lang="en-US" altLang="en-US" sz="2000" baseline="30000" dirty="0" err="1" smtClean="0"/>
              <a:t>b</a:t>
            </a:r>
            <a:r>
              <a:rPr lang="en-US" altLang="en-US" sz="2000" dirty="0" smtClean="0"/>
              <a:t>, y = </a:t>
            </a:r>
            <a:r>
              <a:rPr lang="en-US" altLang="en-US" sz="2000" dirty="0" err="1" smtClean="0"/>
              <a:t>ab</a:t>
            </a:r>
            <a:r>
              <a:rPr lang="en-US" altLang="en-US" sz="2000" baseline="30000" dirty="0" err="1" smtClean="0"/>
              <a:t>x</a:t>
            </a:r>
            <a:r>
              <a:rPr lang="en-US" altLang="en-US" sz="2000" dirty="0" smtClean="0"/>
              <a:t>, y = </a:t>
            </a:r>
            <a:r>
              <a:rPr lang="en-US" altLang="en-US" sz="2000" dirty="0" err="1" smtClean="0"/>
              <a:t>ae</a:t>
            </a:r>
            <a:r>
              <a:rPr lang="en-US" altLang="en-US" sz="2000" baseline="30000" dirty="0" err="1" smtClean="0"/>
              <a:t>bx</a:t>
            </a:r>
            <a:endParaRPr lang="en-US" altLang="en-US" sz="2000" baseline="30000" dirty="0" smtClean="0"/>
          </a:p>
          <a:p>
            <a:pPr lvl="1">
              <a:lnSpc>
                <a:spcPct val="90000"/>
              </a:lnSpc>
            </a:pPr>
            <a:r>
              <a:rPr lang="en-US" altLang="en-US" sz="2000" dirty="0" smtClean="0"/>
              <a:t>Non-linear relationships whose parameters can be estimated by non-linear regression, </a:t>
            </a:r>
            <a:r>
              <a:rPr lang="en-US" altLang="en-US" sz="2000" dirty="0" err="1" smtClean="0"/>
              <a:t>e.g</a:t>
            </a:r>
            <a:r>
              <a:rPr lang="en-US" altLang="en-US" sz="2000" dirty="0" smtClean="0"/>
              <a:t>,</a:t>
            </a:r>
          </a:p>
          <a:p>
            <a:pPr lvl="1">
              <a:lnSpc>
                <a:spcPct val="90000"/>
              </a:lnSpc>
            </a:pPr>
            <a:endParaRPr lang="en-US" altLang="en-US" sz="2000" dirty="0" smtClean="0"/>
          </a:p>
          <a:p>
            <a:pPr lvl="1">
              <a:lnSpc>
                <a:spcPct val="90000"/>
              </a:lnSpc>
            </a:pPr>
            <a:endParaRPr lang="en-US" altLang="en-US" sz="2000" dirty="0" smtClean="0"/>
          </a:p>
          <a:p>
            <a:pPr lvl="1">
              <a:lnSpc>
                <a:spcPct val="90000"/>
              </a:lnSpc>
            </a:pPr>
            <a:endParaRPr lang="en-US" altLang="en-US" sz="2000" dirty="0" smtClean="0"/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Functional form unknown: </a:t>
            </a:r>
            <a:r>
              <a:rPr lang="en-US" altLang="en-US" sz="2400" dirty="0" err="1" smtClean="0"/>
              <a:t>lowess</a:t>
            </a:r>
            <a:r>
              <a:rPr lang="en-US" altLang="en-US" sz="2400" dirty="0" smtClean="0"/>
              <a:t>/loess. While </a:t>
            </a:r>
            <a:r>
              <a:rPr lang="en-US" altLang="en-US" sz="2400" dirty="0" err="1" smtClean="0"/>
              <a:t>lowess</a:t>
            </a:r>
            <a:r>
              <a:rPr lang="en-US" altLang="en-US" sz="2400" dirty="0" smtClean="0"/>
              <a:t> and loess are often treated as synonyms, some people do insist that they are different as prescribed below: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err="1" smtClean="0"/>
              <a:t>lowess</a:t>
            </a:r>
            <a:r>
              <a:rPr lang="en-US" altLang="en-US" sz="2000" dirty="0" smtClean="0"/>
              <a:t>: a locally weighted linear least squares regression, generally involving a single IV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/>
              <a:t>loess: a locally weighted linear or quadratic least squares regression,  involving one or more IVs</a:t>
            </a:r>
          </a:p>
          <a:p>
            <a:pPr lvl="1">
              <a:lnSpc>
                <a:spcPct val="90000"/>
              </a:lnSpc>
            </a:pPr>
            <a:endParaRPr lang="en-US" altLang="en-US" sz="2000" dirty="0" smtClean="0"/>
          </a:p>
          <a:p>
            <a:pPr lvl="1">
              <a:lnSpc>
                <a:spcPct val="90000"/>
              </a:lnSpc>
            </a:pPr>
            <a:endParaRPr lang="en-US" altLang="en-US" sz="2400" baseline="-25000" dirty="0" smtClean="0"/>
          </a:p>
        </p:txBody>
      </p:sp>
      <p:graphicFrame>
        <p:nvGraphicFramePr>
          <p:cNvPr id="4102" name="Object 3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73599506"/>
              </p:ext>
            </p:extLst>
          </p:nvPr>
        </p:nvGraphicFramePr>
        <p:xfrm>
          <a:off x="1331640" y="3645024"/>
          <a:ext cx="3383855" cy="939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4" imgW="1422400" imgH="393700" progId="Equation.DSMT4">
                  <p:embed/>
                </p:oleObj>
              </mc:Choice>
              <mc:Fallback>
                <p:oleObj name="Equation" r:id="rId4" imgW="1422400" imgH="39370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3645024"/>
                        <a:ext cx="3383855" cy="9392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 functions and output</a:t>
            </a:r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Xuhua Xia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970D5AF6-5F17-4922-9B18-0B9CD864B867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1196752"/>
            <a:ext cx="90364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md&lt;-</a:t>
            </a:r>
            <a:r>
              <a:rPr lang="en-CA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read.table</a:t>
            </a:r>
            <a:r>
              <a:rPr lang="en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CA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nlinGESE.txt</a:t>
            </a:r>
            <a:r>
              <a:rPr lang="en-CA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",header</a:t>
            </a:r>
            <a:r>
              <a:rPr lang="en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=T)</a:t>
            </a:r>
          </a:p>
          <a:p>
            <a:r>
              <a:rPr lang="en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attach(md)</a:t>
            </a:r>
          </a:p>
          <a:p>
            <a:r>
              <a:rPr lang="en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fit&lt;-</a:t>
            </a:r>
            <a:r>
              <a:rPr lang="en-CA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nls</a:t>
            </a:r>
            <a:r>
              <a:rPr lang="en-CA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(SE~(</a:t>
            </a:r>
            <a:r>
              <a:rPr lang="en-CA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en-CA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*GE)/(1+g*GE),start=c(a=4,b=2.22,g=0.278))</a:t>
            </a:r>
          </a:p>
          <a:p>
            <a:r>
              <a:rPr lang="en-CA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summary(fit)</a:t>
            </a:r>
            <a:endParaRPr lang="en-CA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plot(GE,SE)</a:t>
            </a:r>
            <a:endParaRPr lang="en-CA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lines(</a:t>
            </a:r>
            <a:r>
              <a:rPr lang="en-CA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GE,fitted</a:t>
            </a:r>
            <a:r>
              <a:rPr lang="en-CA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(fit))</a:t>
            </a:r>
          </a:p>
          <a:p>
            <a:endParaRPr lang="en-CA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Parameters:</a:t>
            </a:r>
          </a:p>
          <a:p>
            <a:r>
              <a:rPr lang="en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Estimate </a:t>
            </a:r>
            <a:r>
              <a:rPr lang="en-CA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SE     t      P</a:t>
            </a:r>
            <a:endParaRPr lang="en-CA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   2.6668 </a:t>
            </a:r>
            <a:r>
              <a:rPr lang="en-CA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0.9741 2.738 0.0169</a:t>
            </a:r>
            <a:endParaRPr lang="en-CA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   1.9694 </a:t>
            </a:r>
            <a:r>
              <a:rPr lang="en-CA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0.8687 2.267 0.0411</a:t>
            </a:r>
          </a:p>
          <a:p>
            <a:r>
              <a:rPr lang="en-CA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   </a:t>
            </a:r>
            <a:r>
              <a:rPr lang="en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0.2036 </a:t>
            </a:r>
            <a:r>
              <a:rPr lang="en-CA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0.1043 1.951 0.0729</a:t>
            </a:r>
            <a:endParaRPr lang="en-CA" sz="1600" dirty="0"/>
          </a:p>
        </p:txBody>
      </p:sp>
      <p:graphicFrame>
        <p:nvGraphicFramePr>
          <p:cNvPr id="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6878122"/>
              </p:ext>
            </p:extLst>
          </p:nvPr>
        </p:nvGraphicFramePr>
        <p:xfrm>
          <a:off x="6569076" y="4846760"/>
          <a:ext cx="1954212" cy="526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16" name="Equation" r:id="rId3" imgW="1320480" imgH="355320" progId="Equation.DSMT4">
                  <p:embed/>
                </p:oleObj>
              </mc:Choice>
              <mc:Fallback>
                <p:oleObj name="Equation" r:id="rId3" imgW="132048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9076" y="4846760"/>
                        <a:ext cx="1954212" cy="5268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7" name="Group 56"/>
          <p:cNvGrpSpPr/>
          <p:nvPr/>
        </p:nvGrpSpPr>
        <p:grpSpPr>
          <a:xfrm>
            <a:off x="4157663" y="3101975"/>
            <a:ext cx="4911725" cy="3663950"/>
            <a:chOff x="4157663" y="3101975"/>
            <a:chExt cx="4911725" cy="3663950"/>
          </a:xfrm>
        </p:grpSpPr>
        <p:sp>
          <p:nvSpPr>
            <p:cNvPr id="13" name="Oval 6"/>
            <p:cNvSpPr>
              <a:spLocks noChangeArrowheads="1"/>
            </p:cNvSpPr>
            <p:nvPr/>
          </p:nvSpPr>
          <p:spPr bwMode="auto">
            <a:xfrm>
              <a:off x="4883150" y="5984875"/>
              <a:ext cx="47625" cy="47625"/>
            </a:xfrm>
            <a:prstGeom prst="ellips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" name="Oval 7"/>
            <p:cNvSpPr>
              <a:spLocks noChangeArrowheads="1"/>
            </p:cNvSpPr>
            <p:nvPr/>
          </p:nvSpPr>
          <p:spPr bwMode="auto">
            <a:xfrm>
              <a:off x="5257800" y="5907088"/>
              <a:ext cx="47625" cy="46038"/>
            </a:xfrm>
            <a:prstGeom prst="ellips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" name="Oval 8"/>
            <p:cNvSpPr>
              <a:spLocks noChangeArrowheads="1"/>
            </p:cNvSpPr>
            <p:nvPr/>
          </p:nvSpPr>
          <p:spPr bwMode="auto">
            <a:xfrm>
              <a:off x="5375275" y="5086350"/>
              <a:ext cx="47625" cy="47625"/>
            </a:xfrm>
            <a:prstGeom prst="ellips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" name="Oval 9"/>
            <p:cNvSpPr>
              <a:spLocks noChangeArrowheads="1"/>
            </p:cNvSpPr>
            <p:nvPr/>
          </p:nvSpPr>
          <p:spPr bwMode="auto">
            <a:xfrm>
              <a:off x="5765800" y="4749800"/>
              <a:ext cx="47625" cy="47625"/>
            </a:xfrm>
            <a:prstGeom prst="ellips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Oval 10"/>
            <p:cNvSpPr>
              <a:spLocks noChangeArrowheads="1"/>
            </p:cNvSpPr>
            <p:nvPr/>
          </p:nvSpPr>
          <p:spPr bwMode="auto">
            <a:xfrm>
              <a:off x="5930900" y="4672013"/>
              <a:ext cx="46038" cy="47625"/>
            </a:xfrm>
            <a:prstGeom prst="ellips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" name="Oval 11"/>
            <p:cNvSpPr>
              <a:spLocks noChangeArrowheads="1"/>
            </p:cNvSpPr>
            <p:nvPr/>
          </p:nvSpPr>
          <p:spPr bwMode="auto">
            <a:xfrm>
              <a:off x="6134100" y="4179888"/>
              <a:ext cx="46038" cy="47625"/>
            </a:xfrm>
            <a:prstGeom prst="ellips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" name="Oval 12"/>
            <p:cNvSpPr>
              <a:spLocks noChangeArrowheads="1"/>
            </p:cNvSpPr>
            <p:nvPr/>
          </p:nvSpPr>
          <p:spPr bwMode="auto">
            <a:xfrm>
              <a:off x="6453188" y="4094163"/>
              <a:ext cx="47625" cy="47625"/>
            </a:xfrm>
            <a:prstGeom prst="ellips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" name="Oval 13"/>
            <p:cNvSpPr>
              <a:spLocks noChangeArrowheads="1"/>
            </p:cNvSpPr>
            <p:nvPr/>
          </p:nvSpPr>
          <p:spPr bwMode="auto">
            <a:xfrm>
              <a:off x="6696075" y="3359150"/>
              <a:ext cx="46038" cy="47625"/>
            </a:xfrm>
            <a:prstGeom prst="ellips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" name="Oval 14"/>
            <p:cNvSpPr>
              <a:spLocks noChangeArrowheads="1"/>
            </p:cNvSpPr>
            <p:nvPr/>
          </p:nvSpPr>
          <p:spPr bwMode="auto">
            <a:xfrm>
              <a:off x="6875463" y="4016375"/>
              <a:ext cx="46038" cy="46038"/>
            </a:xfrm>
            <a:prstGeom prst="ellips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" name="Oval 15"/>
            <p:cNvSpPr>
              <a:spLocks noChangeArrowheads="1"/>
            </p:cNvSpPr>
            <p:nvPr/>
          </p:nvSpPr>
          <p:spPr bwMode="auto">
            <a:xfrm>
              <a:off x="7226300" y="3687763"/>
              <a:ext cx="47625" cy="47625"/>
            </a:xfrm>
            <a:prstGeom prst="ellips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" name="Oval 16"/>
            <p:cNvSpPr>
              <a:spLocks noChangeArrowheads="1"/>
            </p:cNvSpPr>
            <p:nvPr/>
          </p:nvSpPr>
          <p:spPr bwMode="auto">
            <a:xfrm>
              <a:off x="7429500" y="3438525"/>
              <a:ext cx="47625" cy="46038"/>
            </a:xfrm>
            <a:prstGeom prst="ellips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" name="Oval 17"/>
            <p:cNvSpPr>
              <a:spLocks noChangeArrowheads="1"/>
            </p:cNvSpPr>
            <p:nvPr/>
          </p:nvSpPr>
          <p:spPr bwMode="auto">
            <a:xfrm>
              <a:off x="7632700" y="3359150"/>
              <a:ext cx="47625" cy="47625"/>
            </a:xfrm>
            <a:prstGeom prst="ellips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" name="Oval 18"/>
            <p:cNvSpPr>
              <a:spLocks noChangeArrowheads="1"/>
            </p:cNvSpPr>
            <p:nvPr/>
          </p:nvSpPr>
          <p:spPr bwMode="auto">
            <a:xfrm>
              <a:off x="7953375" y="3687763"/>
              <a:ext cx="46038" cy="47625"/>
            </a:xfrm>
            <a:prstGeom prst="ellips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Oval 19"/>
            <p:cNvSpPr>
              <a:spLocks noChangeArrowheads="1"/>
            </p:cNvSpPr>
            <p:nvPr/>
          </p:nvSpPr>
          <p:spPr bwMode="auto">
            <a:xfrm>
              <a:off x="7883525" y="3195638"/>
              <a:ext cx="46038" cy="47625"/>
            </a:xfrm>
            <a:prstGeom prst="ellips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Oval 20"/>
            <p:cNvSpPr>
              <a:spLocks noChangeArrowheads="1"/>
            </p:cNvSpPr>
            <p:nvPr/>
          </p:nvSpPr>
          <p:spPr bwMode="auto">
            <a:xfrm>
              <a:off x="8475663" y="3195638"/>
              <a:ext cx="47625" cy="47625"/>
            </a:xfrm>
            <a:prstGeom prst="ellips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Oval 21"/>
            <p:cNvSpPr>
              <a:spLocks noChangeArrowheads="1"/>
            </p:cNvSpPr>
            <p:nvPr/>
          </p:nvSpPr>
          <p:spPr bwMode="auto">
            <a:xfrm>
              <a:off x="8890000" y="3359150"/>
              <a:ext cx="47625" cy="47625"/>
            </a:xfrm>
            <a:prstGeom prst="ellips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" name="Line 22"/>
            <p:cNvSpPr>
              <a:spLocks noChangeShapeType="1"/>
            </p:cNvSpPr>
            <p:nvPr/>
          </p:nvSpPr>
          <p:spPr bwMode="auto">
            <a:xfrm>
              <a:off x="5805488" y="6126163"/>
              <a:ext cx="2608263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Line 23"/>
            <p:cNvSpPr>
              <a:spLocks noChangeShapeType="1"/>
            </p:cNvSpPr>
            <p:nvPr/>
          </p:nvSpPr>
          <p:spPr bwMode="auto">
            <a:xfrm>
              <a:off x="5805488" y="6126163"/>
              <a:ext cx="0" cy="6985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Line 24"/>
            <p:cNvSpPr>
              <a:spLocks noChangeShapeType="1"/>
            </p:cNvSpPr>
            <p:nvPr/>
          </p:nvSpPr>
          <p:spPr bwMode="auto">
            <a:xfrm>
              <a:off x="7108825" y="6126163"/>
              <a:ext cx="0" cy="6985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2" name="Line 25"/>
            <p:cNvSpPr>
              <a:spLocks noChangeShapeType="1"/>
            </p:cNvSpPr>
            <p:nvPr/>
          </p:nvSpPr>
          <p:spPr bwMode="auto">
            <a:xfrm>
              <a:off x="8413750" y="6126163"/>
              <a:ext cx="0" cy="6985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3" name="Rectangle 26"/>
            <p:cNvSpPr>
              <a:spLocks noChangeArrowheads="1"/>
            </p:cNvSpPr>
            <p:nvPr/>
          </p:nvSpPr>
          <p:spPr bwMode="auto">
            <a:xfrm>
              <a:off x="5743575" y="6289675"/>
              <a:ext cx="12382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27"/>
            <p:cNvSpPr>
              <a:spLocks noChangeArrowheads="1"/>
            </p:cNvSpPr>
            <p:nvPr/>
          </p:nvSpPr>
          <p:spPr bwMode="auto">
            <a:xfrm>
              <a:off x="7011988" y="6289675"/>
              <a:ext cx="19367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28"/>
            <p:cNvSpPr>
              <a:spLocks noChangeArrowheads="1"/>
            </p:cNvSpPr>
            <p:nvPr/>
          </p:nvSpPr>
          <p:spPr bwMode="auto">
            <a:xfrm>
              <a:off x="8316913" y="6289675"/>
              <a:ext cx="19367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Line 29"/>
            <p:cNvSpPr>
              <a:spLocks noChangeShapeType="1"/>
            </p:cNvSpPr>
            <p:nvPr/>
          </p:nvSpPr>
          <p:spPr bwMode="auto">
            <a:xfrm flipV="1">
              <a:off x="4743450" y="3219450"/>
              <a:ext cx="0" cy="2874963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" name="Line 30"/>
            <p:cNvSpPr>
              <a:spLocks noChangeShapeType="1"/>
            </p:cNvSpPr>
            <p:nvPr/>
          </p:nvSpPr>
          <p:spPr bwMode="auto">
            <a:xfrm flipH="1">
              <a:off x="4672013" y="6094413"/>
              <a:ext cx="71438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8" name="Line 31"/>
            <p:cNvSpPr>
              <a:spLocks noChangeShapeType="1"/>
            </p:cNvSpPr>
            <p:nvPr/>
          </p:nvSpPr>
          <p:spPr bwMode="auto">
            <a:xfrm flipH="1">
              <a:off x="4672013" y="5680075"/>
              <a:ext cx="71438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9" name="Line 32"/>
            <p:cNvSpPr>
              <a:spLocks noChangeShapeType="1"/>
            </p:cNvSpPr>
            <p:nvPr/>
          </p:nvSpPr>
          <p:spPr bwMode="auto">
            <a:xfrm flipH="1">
              <a:off x="4672013" y="5273675"/>
              <a:ext cx="71438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0" name="Line 33"/>
            <p:cNvSpPr>
              <a:spLocks noChangeShapeType="1"/>
            </p:cNvSpPr>
            <p:nvPr/>
          </p:nvSpPr>
          <p:spPr bwMode="auto">
            <a:xfrm flipH="1">
              <a:off x="4672013" y="4859338"/>
              <a:ext cx="71438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" name="Line 34"/>
            <p:cNvSpPr>
              <a:spLocks noChangeShapeType="1"/>
            </p:cNvSpPr>
            <p:nvPr/>
          </p:nvSpPr>
          <p:spPr bwMode="auto">
            <a:xfrm flipH="1">
              <a:off x="4672013" y="4446588"/>
              <a:ext cx="71438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" name="Line 35"/>
            <p:cNvSpPr>
              <a:spLocks noChangeShapeType="1"/>
            </p:cNvSpPr>
            <p:nvPr/>
          </p:nvSpPr>
          <p:spPr bwMode="auto">
            <a:xfrm flipH="1">
              <a:off x="4672013" y="4040188"/>
              <a:ext cx="71438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3" name="Line 36"/>
            <p:cNvSpPr>
              <a:spLocks noChangeShapeType="1"/>
            </p:cNvSpPr>
            <p:nvPr/>
          </p:nvSpPr>
          <p:spPr bwMode="auto">
            <a:xfrm flipH="1">
              <a:off x="4672013" y="3625850"/>
              <a:ext cx="71438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4" name="Line 37"/>
            <p:cNvSpPr>
              <a:spLocks noChangeShapeType="1"/>
            </p:cNvSpPr>
            <p:nvPr/>
          </p:nvSpPr>
          <p:spPr bwMode="auto">
            <a:xfrm flipH="1">
              <a:off x="4672013" y="3219450"/>
              <a:ext cx="71438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" name="Rectangle 38"/>
            <p:cNvSpPr>
              <a:spLocks noChangeArrowheads="1"/>
            </p:cNvSpPr>
            <p:nvPr/>
          </p:nvSpPr>
          <p:spPr bwMode="auto">
            <a:xfrm rot="16200000">
              <a:off x="4427538" y="6008688"/>
              <a:ext cx="22542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4.5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39"/>
            <p:cNvSpPr>
              <a:spLocks noChangeArrowheads="1"/>
            </p:cNvSpPr>
            <p:nvPr/>
          </p:nvSpPr>
          <p:spPr bwMode="auto">
            <a:xfrm rot="16200000">
              <a:off x="4427538" y="5592763"/>
              <a:ext cx="22542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5.0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0"/>
            <p:cNvSpPr>
              <a:spLocks noChangeArrowheads="1"/>
            </p:cNvSpPr>
            <p:nvPr/>
          </p:nvSpPr>
          <p:spPr bwMode="auto">
            <a:xfrm rot="16200000">
              <a:off x="4427538" y="5186363"/>
              <a:ext cx="22542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5.5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1"/>
            <p:cNvSpPr>
              <a:spLocks noChangeArrowheads="1"/>
            </p:cNvSpPr>
            <p:nvPr/>
          </p:nvSpPr>
          <p:spPr bwMode="auto">
            <a:xfrm rot="16200000">
              <a:off x="4427538" y="4772025"/>
              <a:ext cx="22542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6.0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2"/>
            <p:cNvSpPr>
              <a:spLocks noChangeArrowheads="1"/>
            </p:cNvSpPr>
            <p:nvPr/>
          </p:nvSpPr>
          <p:spPr bwMode="auto">
            <a:xfrm rot="16200000">
              <a:off x="4427538" y="4359275"/>
              <a:ext cx="22542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6.5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3"/>
            <p:cNvSpPr>
              <a:spLocks noChangeArrowheads="1"/>
            </p:cNvSpPr>
            <p:nvPr/>
          </p:nvSpPr>
          <p:spPr bwMode="auto">
            <a:xfrm rot="16200000">
              <a:off x="4427538" y="3952875"/>
              <a:ext cx="22542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7.0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44"/>
            <p:cNvSpPr>
              <a:spLocks noChangeArrowheads="1"/>
            </p:cNvSpPr>
            <p:nvPr/>
          </p:nvSpPr>
          <p:spPr bwMode="auto">
            <a:xfrm rot="16200000">
              <a:off x="4427538" y="3538538"/>
              <a:ext cx="22542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7.5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 rot="16200000">
              <a:off x="4427538" y="3132138"/>
              <a:ext cx="22542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8.0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46"/>
            <p:cNvSpPr>
              <a:spLocks noChangeArrowheads="1"/>
            </p:cNvSpPr>
            <p:nvPr/>
          </p:nvSpPr>
          <p:spPr bwMode="auto">
            <a:xfrm>
              <a:off x="4743450" y="3101975"/>
              <a:ext cx="4325938" cy="302418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" name="Rectangle 47"/>
            <p:cNvSpPr>
              <a:spLocks noChangeArrowheads="1"/>
            </p:cNvSpPr>
            <p:nvPr/>
          </p:nvSpPr>
          <p:spPr bwMode="auto">
            <a:xfrm>
              <a:off x="6789738" y="6594475"/>
              <a:ext cx="234950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GE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48"/>
            <p:cNvSpPr>
              <a:spLocks noChangeArrowheads="1"/>
            </p:cNvSpPr>
            <p:nvPr/>
          </p:nvSpPr>
          <p:spPr bwMode="auto">
            <a:xfrm rot="16200000">
              <a:off x="4130675" y="4522788"/>
              <a:ext cx="22542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Freeform 49"/>
            <p:cNvSpPr>
              <a:spLocks/>
            </p:cNvSpPr>
            <p:nvPr/>
          </p:nvSpPr>
          <p:spPr bwMode="auto">
            <a:xfrm>
              <a:off x="4906963" y="3133725"/>
              <a:ext cx="4006850" cy="3094038"/>
            </a:xfrm>
            <a:custGeom>
              <a:avLst/>
              <a:gdLst>
                <a:gd name="T0" fmla="*/ 0 w 513"/>
                <a:gd name="T1" fmla="*/ 396 h 396"/>
                <a:gd name="T2" fmla="*/ 48 w 513"/>
                <a:gd name="T3" fmla="*/ 292 h 396"/>
                <a:gd name="T4" fmla="*/ 63 w 513"/>
                <a:gd name="T5" fmla="*/ 269 h 396"/>
                <a:gd name="T6" fmla="*/ 113 w 513"/>
                <a:gd name="T7" fmla="*/ 202 h 396"/>
                <a:gd name="T8" fmla="*/ 134 w 513"/>
                <a:gd name="T9" fmla="*/ 180 h 396"/>
                <a:gd name="T10" fmla="*/ 160 w 513"/>
                <a:gd name="T11" fmla="*/ 156 h 396"/>
                <a:gd name="T12" fmla="*/ 201 w 513"/>
                <a:gd name="T13" fmla="*/ 125 h 396"/>
                <a:gd name="T14" fmla="*/ 232 w 513"/>
                <a:gd name="T15" fmla="*/ 104 h 396"/>
                <a:gd name="T16" fmla="*/ 255 w 513"/>
                <a:gd name="T17" fmla="*/ 91 h 396"/>
                <a:gd name="T18" fmla="*/ 300 w 513"/>
                <a:gd name="T19" fmla="*/ 69 h 396"/>
                <a:gd name="T20" fmla="*/ 326 w 513"/>
                <a:gd name="T21" fmla="*/ 58 h 396"/>
                <a:gd name="T22" fmla="*/ 352 w 513"/>
                <a:gd name="T23" fmla="*/ 47 h 396"/>
                <a:gd name="T24" fmla="*/ 393 w 513"/>
                <a:gd name="T25" fmla="*/ 33 h 396"/>
                <a:gd name="T26" fmla="*/ 384 w 513"/>
                <a:gd name="T27" fmla="*/ 36 h 396"/>
                <a:gd name="T28" fmla="*/ 460 w 513"/>
                <a:gd name="T29" fmla="*/ 13 h 396"/>
                <a:gd name="T30" fmla="*/ 513 w 513"/>
                <a:gd name="T31" fmla="*/ 0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13" h="396">
                  <a:moveTo>
                    <a:pt x="0" y="396"/>
                  </a:moveTo>
                  <a:lnTo>
                    <a:pt x="48" y="292"/>
                  </a:lnTo>
                  <a:lnTo>
                    <a:pt x="63" y="269"/>
                  </a:lnTo>
                  <a:lnTo>
                    <a:pt x="113" y="202"/>
                  </a:lnTo>
                  <a:lnTo>
                    <a:pt x="134" y="180"/>
                  </a:lnTo>
                  <a:lnTo>
                    <a:pt x="160" y="156"/>
                  </a:lnTo>
                  <a:lnTo>
                    <a:pt x="201" y="125"/>
                  </a:lnTo>
                  <a:lnTo>
                    <a:pt x="232" y="104"/>
                  </a:lnTo>
                  <a:lnTo>
                    <a:pt x="255" y="91"/>
                  </a:lnTo>
                  <a:lnTo>
                    <a:pt x="300" y="69"/>
                  </a:lnTo>
                  <a:lnTo>
                    <a:pt x="326" y="58"/>
                  </a:lnTo>
                  <a:lnTo>
                    <a:pt x="352" y="47"/>
                  </a:lnTo>
                  <a:lnTo>
                    <a:pt x="393" y="33"/>
                  </a:lnTo>
                  <a:lnTo>
                    <a:pt x="384" y="36"/>
                  </a:lnTo>
                  <a:lnTo>
                    <a:pt x="460" y="13"/>
                  </a:lnTo>
                  <a:lnTo>
                    <a:pt x="513" y="0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1631135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000066"/>
                </a:solidFill>
              </a:rPr>
              <a:t>Xuhua Xia</a:t>
            </a:r>
          </a:p>
        </p:txBody>
      </p:sp>
      <p:sp>
        <p:nvSpPr>
          <p:cNvPr id="18435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000066"/>
                </a:solidFill>
              </a:rPr>
              <a:t>Slide </a:t>
            </a:r>
            <a:fld id="{AD1B8312-FC53-4EDC-82AA-360CF568EBEC}" type="slidenum">
              <a:rPr lang="en-US" altLang="en-US" sz="1400">
                <a:solidFill>
                  <a:srgbClr val="000066"/>
                </a:solidFill>
              </a:rPr>
              <a:pPr/>
              <a:t>11</a:t>
            </a:fld>
            <a:endParaRPr lang="en-US" altLang="en-US" sz="1400">
              <a:solidFill>
                <a:srgbClr val="000066"/>
              </a:solidFill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 smtClean="0"/>
              <a:t>A general approach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504" y="990600"/>
            <a:ext cx="7633146" cy="1718320"/>
          </a:xfrm>
        </p:spPr>
        <p:txBody>
          <a:bodyPr>
            <a:normAutofit/>
          </a:bodyPr>
          <a:lstStyle/>
          <a:p>
            <a:r>
              <a:rPr lang="en-CA" altLang="en-US" sz="2400" dirty="0" smtClean="0"/>
              <a:t>Sometimes we do not know the functional form. So here is a general approach.</a:t>
            </a:r>
          </a:p>
          <a:p>
            <a:r>
              <a:rPr lang="en-CA" altLang="en-US" sz="2400" dirty="0" smtClean="0"/>
              <a:t>Same problem</a:t>
            </a:r>
            <a:r>
              <a:rPr lang="en-CA" altLang="en-US" sz="2400" dirty="0"/>
              <a:t> </a:t>
            </a:r>
            <a:r>
              <a:rPr lang="en-CA" altLang="en-US" sz="2400" dirty="0" smtClean="0"/>
              <a:t>as before, but we are not sure of the exact relationship between SE and GE</a:t>
            </a:r>
          </a:p>
        </p:txBody>
      </p:sp>
      <p:graphicFrame>
        <p:nvGraphicFramePr>
          <p:cNvPr id="98353" name="Group 49"/>
          <p:cNvGraphicFramePr>
            <a:graphicFrameLocks noGrp="1"/>
          </p:cNvGraphicFramePr>
          <p:nvPr>
            <p:ph sz="quarter" idx="3"/>
          </p:nvPr>
        </p:nvGraphicFramePr>
        <p:xfrm>
          <a:off x="7812088" y="1125538"/>
          <a:ext cx="1090612" cy="5181600"/>
        </p:xfrm>
        <a:graphic>
          <a:graphicData uri="http://schemas.openxmlformats.org/drawingml/2006/table">
            <a:tbl>
              <a:tblPr/>
              <a:tblGrid>
                <a:gridCol w="546100"/>
                <a:gridCol w="544512"/>
              </a:tblGrid>
              <a:tr h="146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0.47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0.57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0.62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0.68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0.69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0.78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0.74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0.77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0.78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0.74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0.78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72" y="2492896"/>
            <a:ext cx="7396428" cy="436510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 general approach</a:t>
            </a:r>
            <a:endParaRPr lang="en-CA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Xuhua Xia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167D431E-6C8B-4AA2-9EC9-59A078BFCEEB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graphicFrame>
        <p:nvGraphicFramePr>
          <p:cNvPr id="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6840551"/>
              </p:ext>
            </p:extLst>
          </p:nvPr>
        </p:nvGraphicFramePr>
        <p:xfrm>
          <a:off x="566738" y="2935288"/>
          <a:ext cx="5046662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2" name="Equation" r:id="rId3" imgW="2374560" imgH="444240" progId="Equation.DSMT4">
                  <p:embed/>
                </p:oleObj>
              </mc:Choice>
              <mc:Fallback>
                <p:oleObj name="Equation" r:id="rId3" imgW="237456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8" y="2935288"/>
                        <a:ext cx="5046662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51520" y="1124744"/>
            <a:ext cx="8568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CA" i="1" dirty="0"/>
              <a:t>y</a:t>
            </a:r>
            <a:r>
              <a:rPr lang="en-CA" dirty="0" smtClean="0"/>
              <a:t> increases with </a:t>
            </a:r>
            <a:r>
              <a:rPr lang="en-CA" i="1" dirty="0" smtClean="0"/>
              <a:t>x</a:t>
            </a:r>
            <a:r>
              <a:rPr lang="en-CA" dirty="0" smtClean="0"/>
              <a:t> at decreasing rate: use a polynomial to approximate, e.g., </a:t>
            </a:r>
            <a:r>
              <a:rPr lang="en-CA" i="1" dirty="0" smtClean="0"/>
              <a:t>y = a + </a:t>
            </a:r>
            <a:r>
              <a:rPr lang="en-CA" i="1" dirty="0" err="1" smtClean="0"/>
              <a:t>bx</a:t>
            </a:r>
            <a:r>
              <a:rPr lang="en-CA" i="1" dirty="0"/>
              <a:t> </a:t>
            </a:r>
            <a:r>
              <a:rPr lang="en-CA" i="1" dirty="0" smtClean="0"/>
              <a:t>+ cx</a:t>
            </a:r>
            <a:r>
              <a:rPr lang="en-CA" i="1" baseline="30000" dirty="0" smtClean="0"/>
              <a:t>2</a:t>
            </a:r>
            <a:r>
              <a:rPr lang="en-CA" dirty="0" smtClean="0"/>
              <a:t> when </a:t>
            </a:r>
            <a:r>
              <a:rPr lang="en-CA" i="1" dirty="0" smtClean="0"/>
              <a:t>x</a:t>
            </a:r>
            <a:r>
              <a:rPr lang="en-CA" dirty="0" smtClean="0"/>
              <a:t> &lt; </a:t>
            </a:r>
            <a:r>
              <a:rPr lang="en-CA" i="1" dirty="0" smtClean="0"/>
              <a:t>x</a:t>
            </a:r>
            <a:r>
              <a:rPr lang="en-CA" i="1" baseline="-25000" dirty="0" smtClean="0"/>
              <a:t>0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When </a:t>
            </a:r>
            <a:r>
              <a:rPr lang="en-CA" i="1" dirty="0" smtClean="0"/>
              <a:t>x</a:t>
            </a:r>
            <a:r>
              <a:rPr lang="en-CA" dirty="0" smtClean="0"/>
              <a:t> reaches a certain level (</a:t>
            </a:r>
            <a:r>
              <a:rPr lang="en-CA" i="1" dirty="0" smtClean="0"/>
              <a:t>x</a:t>
            </a:r>
            <a:r>
              <a:rPr lang="en-CA" i="1" baseline="-25000" dirty="0" smtClean="0"/>
              <a:t>0</a:t>
            </a:r>
            <a:r>
              <a:rPr lang="en-CA" dirty="0" smtClean="0"/>
              <a:t>), </a:t>
            </a:r>
            <a:r>
              <a:rPr lang="en-CA" i="1" dirty="0" smtClean="0"/>
              <a:t>y </a:t>
            </a:r>
            <a:r>
              <a:rPr lang="en-CA" dirty="0" smtClean="0"/>
              <a:t>reaches its maximum and does not increase any more,  </a:t>
            </a:r>
            <a:r>
              <a:rPr lang="en-CA" i="1" dirty="0" smtClean="0"/>
              <a:t>y = </a:t>
            </a:r>
            <a:r>
              <a:rPr lang="en-CA" i="1" dirty="0" err="1" smtClean="0"/>
              <a:t>y</a:t>
            </a:r>
            <a:r>
              <a:rPr lang="en-CA" i="1" baseline="-25000" dirty="0" err="1" smtClean="0"/>
              <a:t>max</a:t>
            </a:r>
            <a:r>
              <a:rPr lang="en-CA" dirty="0" smtClean="0"/>
              <a:t> for </a:t>
            </a:r>
            <a:r>
              <a:rPr lang="en-CA" i="1" dirty="0" smtClean="0"/>
              <a:t>x</a:t>
            </a:r>
            <a:r>
              <a:rPr lang="en-CA" dirty="0" smtClean="0"/>
              <a:t> </a:t>
            </a:r>
            <a:r>
              <a:rPr lang="en-CA" dirty="0" smtClean="0">
                <a:sym typeface="Symbol" panose="05050102010706020507" pitchFamily="18" charset="2"/>
              </a:rPr>
              <a:t> </a:t>
            </a:r>
            <a:r>
              <a:rPr lang="en-CA" i="1" dirty="0" smtClean="0">
                <a:sym typeface="Symbol" panose="05050102010706020507" pitchFamily="18" charset="2"/>
              </a:rPr>
              <a:t>x</a:t>
            </a:r>
            <a:r>
              <a:rPr lang="en-CA" i="1" baseline="-25000" dirty="0" smtClean="0">
                <a:sym typeface="Symbol" panose="05050102010706020507" pitchFamily="18" charset="2"/>
              </a:rPr>
              <a:t>0</a:t>
            </a:r>
            <a:endParaRPr lang="en-CA" i="1" baseline="-25000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2302587"/>
              </p:ext>
            </p:extLst>
          </p:nvPr>
        </p:nvGraphicFramePr>
        <p:xfrm>
          <a:off x="1475656" y="3951744"/>
          <a:ext cx="5955419" cy="2906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21667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2224493"/>
              </p:ext>
            </p:extLst>
          </p:nvPr>
        </p:nvGraphicFramePr>
        <p:xfrm>
          <a:off x="0" y="1846263"/>
          <a:ext cx="4740497" cy="4716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45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000066"/>
                </a:solidFill>
              </a:rPr>
              <a:t>Xuhua Xia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000066"/>
                </a:solidFill>
              </a:rPr>
              <a:t>Slide </a:t>
            </a:r>
            <a:fld id="{00C422A0-33AD-45E4-A0BE-51AF3D8CEBB5}" type="slidenum">
              <a:rPr lang="en-US" altLang="en-US" sz="1400">
                <a:solidFill>
                  <a:srgbClr val="000066"/>
                </a:solidFill>
              </a:rPr>
              <a:pPr/>
              <a:t>13</a:t>
            </a:fld>
            <a:endParaRPr lang="en-US" altLang="en-US" sz="1400">
              <a:solidFill>
                <a:srgbClr val="000066"/>
              </a:solidFill>
            </a:endParaRP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 smtClean="0"/>
              <a:t>Guesstimate initial values</a:t>
            </a:r>
          </a:p>
        </p:txBody>
      </p:sp>
      <p:sp>
        <p:nvSpPr>
          <p:cNvPr id="19462" name="Line 8"/>
          <p:cNvSpPr>
            <a:spLocks noChangeShapeType="1"/>
          </p:cNvSpPr>
          <p:nvPr/>
        </p:nvSpPr>
        <p:spPr bwMode="auto">
          <a:xfrm flipV="1">
            <a:off x="827585" y="2564904"/>
            <a:ext cx="1687016" cy="32301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graphicFrame>
        <p:nvGraphicFramePr>
          <p:cNvPr id="19463" name="Object 9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1480863"/>
              </p:ext>
            </p:extLst>
          </p:nvPr>
        </p:nvGraphicFramePr>
        <p:xfrm>
          <a:off x="395288" y="1035050"/>
          <a:ext cx="3881437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8" name="Equation" r:id="rId4" imgW="2781000" imgH="482400" progId="Equation.DSMT4">
                  <p:embed/>
                </p:oleObj>
              </mc:Choice>
              <mc:Fallback>
                <p:oleObj name="Equation" r:id="rId4" imgW="2781000" imgH="482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035050"/>
                        <a:ext cx="3881437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4" name="Text Box 11"/>
          <p:cNvSpPr txBox="1">
            <a:spLocks noChangeArrowheads="1"/>
          </p:cNvSpPr>
          <p:nvPr/>
        </p:nvSpPr>
        <p:spPr bwMode="auto">
          <a:xfrm>
            <a:off x="5076825" y="2451660"/>
            <a:ext cx="388778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altLang="en-US" sz="1600" dirty="0"/>
              <a:t>When GE=0 then SE = </a:t>
            </a:r>
            <a:r>
              <a:rPr lang="en-CA" altLang="en-US" sz="1600" dirty="0">
                <a:sym typeface="Symbol" panose="05050102010706020507" pitchFamily="18" charset="2"/>
              </a:rPr>
              <a:t>, so   </a:t>
            </a:r>
            <a:r>
              <a:rPr lang="en-CA" altLang="en-US" sz="1600" dirty="0" smtClean="0">
                <a:sym typeface="Symbol" panose="05050102010706020507" pitchFamily="18" charset="2"/>
              </a:rPr>
              <a:t>4</a:t>
            </a:r>
          </a:p>
          <a:p>
            <a:pPr>
              <a:spcBef>
                <a:spcPct val="50000"/>
              </a:spcBef>
            </a:pPr>
            <a:r>
              <a:rPr lang="en-CA" altLang="en-US" sz="1600" dirty="0" smtClean="0">
                <a:sym typeface="Symbol" panose="05050102010706020507" pitchFamily="18" charset="2"/>
              </a:rPr>
              <a:t>For a short segment of GE, the relationship between SE and GE is approximately linear, i.e., </a:t>
            </a:r>
            <a:r>
              <a:rPr lang="en-CA" altLang="en-US" sz="1600" i="1" dirty="0" smtClean="0">
                <a:sym typeface="Symbol" panose="05050102010706020507" pitchFamily="18" charset="2"/>
              </a:rPr>
              <a:t>SE</a:t>
            </a:r>
            <a:r>
              <a:rPr lang="en-CA" altLang="en-US" sz="1600" dirty="0" smtClean="0">
                <a:sym typeface="Symbol" panose="05050102010706020507" pitchFamily="18" charset="2"/>
              </a:rPr>
              <a:t> </a:t>
            </a:r>
            <a:r>
              <a:rPr lang="en-CA" altLang="en-US" sz="1600" dirty="0">
                <a:sym typeface="Symbol" panose="05050102010706020507" pitchFamily="18" charset="2"/>
              </a:rPr>
              <a:t> </a:t>
            </a:r>
            <a:r>
              <a:rPr lang="en-CA" altLang="en-US" sz="1600" i="1" dirty="0" smtClean="0">
                <a:sym typeface="Symbol" panose="05050102010706020507" pitchFamily="18" charset="2"/>
              </a:rPr>
              <a:t>a + </a:t>
            </a:r>
            <a:r>
              <a:rPr lang="en-CA" altLang="en-US" sz="1600" i="1" dirty="0" err="1" smtClean="0">
                <a:sym typeface="Symbol" panose="05050102010706020507" pitchFamily="18" charset="2"/>
              </a:rPr>
              <a:t>bGE</a:t>
            </a:r>
            <a:r>
              <a:rPr lang="en-CA" altLang="en-US" sz="1600" dirty="0" smtClean="0">
                <a:sym typeface="Symbol" panose="05050102010706020507" pitchFamily="18" charset="2"/>
              </a:rPr>
              <a:t>. When </a:t>
            </a:r>
            <a:r>
              <a:rPr lang="en-CA" altLang="en-US" sz="1600" dirty="0">
                <a:sym typeface="Symbol" panose="05050102010706020507" pitchFamily="18" charset="2"/>
              </a:rPr>
              <a:t>GE increases from 2 to 8, SE increases from </a:t>
            </a:r>
            <a:r>
              <a:rPr lang="en-CA" altLang="en-US" sz="1600" dirty="0" smtClean="0">
                <a:sym typeface="Symbol" panose="05050102010706020507" pitchFamily="18" charset="2"/>
              </a:rPr>
              <a:t>4.7 </a:t>
            </a:r>
            <a:r>
              <a:rPr lang="en-CA" altLang="en-US" sz="1600" dirty="0">
                <a:sym typeface="Symbol" panose="05050102010706020507" pitchFamily="18" charset="2"/>
              </a:rPr>
              <a:t>to </a:t>
            </a:r>
            <a:r>
              <a:rPr lang="en-CA" altLang="en-US" sz="1600" dirty="0" smtClean="0">
                <a:sym typeface="Symbol" panose="05050102010706020507" pitchFamily="18" charset="2"/>
              </a:rPr>
              <a:t>7.5</a:t>
            </a:r>
            <a:r>
              <a:rPr lang="en-CA" altLang="en-US" sz="1600" dirty="0">
                <a:sym typeface="Symbol" panose="05050102010706020507" pitchFamily="18" charset="2"/>
              </a:rPr>
              <a:t>, so </a:t>
            </a:r>
            <a:br>
              <a:rPr lang="en-CA" altLang="en-US" sz="1600" dirty="0">
                <a:sym typeface="Symbol" panose="05050102010706020507" pitchFamily="18" charset="2"/>
              </a:rPr>
            </a:br>
            <a:r>
              <a:rPr lang="en-CA" altLang="en-US" sz="1600" i="1" dirty="0">
                <a:sym typeface="Symbol" panose="05050102010706020507" pitchFamily="18" charset="2"/>
              </a:rPr>
              <a:t></a:t>
            </a:r>
            <a:r>
              <a:rPr lang="en-CA" altLang="en-US" sz="1600" dirty="0">
                <a:sym typeface="Symbol" panose="05050102010706020507" pitchFamily="18" charset="2"/>
              </a:rPr>
              <a:t>  </a:t>
            </a:r>
            <a:r>
              <a:rPr lang="en-CA" altLang="en-US" sz="1600" dirty="0" smtClean="0">
                <a:sym typeface="Symbol" panose="05050102010706020507" pitchFamily="18" charset="2"/>
              </a:rPr>
              <a:t>(7.5-4.7</a:t>
            </a:r>
            <a:r>
              <a:rPr lang="en-CA" altLang="en-US" sz="1600" dirty="0">
                <a:sym typeface="Symbol" panose="05050102010706020507" pitchFamily="18" charset="2"/>
              </a:rPr>
              <a:t>)/(8-2)  </a:t>
            </a:r>
            <a:r>
              <a:rPr lang="en-CA" altLang="en-US" sz="1600" dirty="0" smtClean="0">
                <a:sym typeface="Symbol" panose="05050102010706020507" pitchFamily="18" charset="2"/>
              </a:rPr>
              <a:t>0.47</a:t>
            </a:r>
            <a:endParaRPr lang="en-CA" altLang="en-US" sz="1600" dirty="0">
              <a:sym typeface="Symbol" panose="05050102010706020507" pitchFamily="18" charset="2"/>
            </a:endParaRPr>
          </a:p>
          <a:p>
            <a:pPr>
              <a:spcBef>
                <a:spcPct val="50000"/>
              </a:spcBef>
            </a:pPr>
            <a:r>
              <a:rPr lang="en-CA" altLang="en-US" sz="1600" dirty="0" smtClean="0">
                <a:sym typeface="Symbol" panose="05050102010706020507" pitchFamily="18" charset="2"/>
              </a:rPr>
              <a:t>Given the linear approximation, with </a:t>
            </a:r>
            <a:r>
              <a:rPr lang="en-CA" altLang="en-US" sz="1600" dirty="0">
                <a:sym typeface="Symbol" panose="05050102010706020507" pitchFamily="18" charset="2"/>
              </a:rPr>
              <a:t>  0.4 and   </a:t>
            </a:r>
            <a:r>
              <a:rPr lang="en-CA" altLang="en-US" sz="1600" dirty="0" smtClean="0">
                <a:sym typeface="Symbol" panose="05050102010706020507" pitchFamily="18" charset="2"/>
              </a:rPr>
              <a:t>0.47</a:t>
            </a:r>
            <a:r>
              <a:rPr lang="en-CA" altLang="en-US" sz="1600" dirty="0">
                <a:sym typeface="Symbol" panose="05050102010706020507" pitchFamily="18" charset="2"/>
              </a:rPr>
              <a:t>, then SE for GE = 12 should be </a:t>
            </a:r>
            <a:r>
              <a:rPr lang="en-CA" altLang="en-US" sz="1600" dirty="0" smtClean="0">
                <a:sym typeface="Symbol" panose="05050102010706020507" pitchFamily="18" charset="2"/>
              </a:rPr>
              <a:t>0.4+0.47</a:t>
            </a:r>
            <a:r>
              <a:rPr lang="en-CA" altLang="en-US" sz="1600" dirty="0">
                <a:sym typeface="Symbol" panose="05050102010706020507" pitchFamily="18" charset="2"/>
              </a:rPr>
              <a:t>12 = </a:t>
            </a:r>
            <a:r>
              <a:rPr lang="en-CA" altLang="en-US" sz="1600" dirty="0" smtClean="0">
                <a:sym typeface="Symbol" panose="05050102010706020507" pitchFamily="18" charset="2"/>
              </a:rPr>
              <a:t>9.6</a:t>
            </a:r>
            <a:r>
              <a:rPr lang="en-CA" altLang="en-US" sz="1600" dirty="0">
                <a:sym typeface="Symbol" panose="05050102010706020507" pitchFamily="18" charset="2"/>
              </a:rPr>
              <a:t>, but the actual SE is only about </a:t>
            </a:r>
            <a:r>
              <a:rPr lang="en-CA" altLang="en-US" sz="1600" dirty="0" smtClean="0">
                <a:sym typeface="Symbol" panose="05050102010706020507" pitchFamily="18" charset="2"/>
              </a:rPr>
              <a:t>7.7</a:t>
            </a:r>
            <a:r>
              <a:rPr lang="en-CA" altLang="en-US" sz="1600" dirty="0">
                <a:sym typeface="Symbol" panose="05050102010706020507" pitchFamily="18" charset="2"/>
              </a:rPr>
              <a:t>. This must be due to the quadratic term GE</a:t>
            </a:r>
            <a:r>
              <a:rPr lang="en-CA" altLang="en-US" sz="1600" baseline="30000" dirty="0">
                <a:sym typeface="Symbol" panose="05050102010706020507" pitchFamily="18" charset="2"/>
              </a:rPr>
              <a:t>2</a:t>
            </a:r>
            <a:r>
              <a:rPr lang="en-CA" altLang="en-US" sz="1600" dirty="0">
                <a:sym typeface="Symbol" panose="05050102010706020507" pitchFamily="18" charset="2"/>
              </a:rPr>
              <a:t>, i.e., </a:t>
            </a:r>
          </a:p>
          <a:p>
            <a:pPr>
              <a:spcBef>
                <a:spcPct val="50000"/>
              </a:spcBef>
            </a:pPr>
            <a:r>
              <a:rPr lang="en-CA" altLang="en-US" sz="1600" dirty="0" smtClean="0">
                <a:sym typeface="Symbol" panose="05050102010706020507" pitchFamily="18" charset="2"/>
              </a:rPr>
              <a:t>(7.7 – 9.6</a:t>
            </a:r>
            <a:r>
              <a:rPr lang="en-CA" altLang="en-US" sz="1600" dirty="0">
                <a:sym typeface="Symbol" panose="05050102010706020507" pitchFamily="18" charset="2"/>
              </a:rPr>
              <a:t>) =  12</a:t>
            </a:r>
            <a:r>
              <a:rPr lang="en-CA" altLang="en-US" sz="1600" baseline="30000" dirty="0">
                <a:sym typeface="Symbol" panose="05050102010706020507" pitchFamily="18" charset="2"/>
              </a:rPr>
              <a:t>2</a:t>
            </a:r>
            <a:r>
              <a:rPr lang="en-CA" altLang="en-US" sz="1600" dirty="0">
                <a:sym typeface="Symbol" panose="05050102010706020507" pitchFamily="18" charset="2"/>
              </a:rPr>
              <a:t>, so</a:t>
            </a:r>
          </a:p>
          <a:p>
            <a:pPr>
              <a:spcBef>
                <a:spcPct val="50000"/>
              </a:spcBef>
            </a:pPr>
            <a:r>
              <a:rPr lang="en-CA" altLang="en-US" sz="1600" dirty="0">
                <a:sym typeface="Symbol" panose="05050102010706020507" pitchFamily="18" charset="2"/>
              </a:rPr>
              <a:t>  - </a:t>
            </a:r>
            <a:r>
              <a:rPr lang="en-CA" altLang="en-US" sz="1600" dirty="0" smtClean="0">
                <a:sym typeface="Symbol" panose="05050102010706020507" pitchFamily="18" charset="2"/>
              </a:rPr>
              <a:t>0.02</a:t>
            </a:r>
            <a:endParaRPr lang="en-CA" altLang="en-US" sz="1600" dirty="0">
              <a:sym typeface="Symbol" panose="05050102010706020507" pitchFamily="18" charset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76825" y="1124744"/>
            <a:ext cx="38877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smtClean="0"/>
              <a:t>GE0 is the GE value beyond which SE has reached maximum (c) and will no longer increase with GE.</a:t>
            </a:r>
            <a:endParaRPr lang="en-US" sz="1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000066"/>
                </a:solidFill>
              </a:rPr>
              <a:t>Xuhua Xia</a:t>
            </a:r>
          </a:p>
        </p:txBody>
      </p:sp>
      <p:sp>
        <p:nvSpPr>
          <p:cNvPr id="20483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000066"/>
                </a:solidFill>
              </a:rPr>
              <a:t>Slide </a:t>
            </a:r>
            <a:fld id="{EB32EC9B-3E37-4DFA-9952-D193FE1624EC}" type="slidenum">
              <a:rPr lang="en-US" altLang="en-US" sz="1400">
                <a:solidFill>
                  <a:srgbClr val="000066"/>
                </a:solidFill>
              </a:rPr>
              <a:pPr/>
              <a:t>14</a:t>
            </a:fld>
            <a:endParaRPr lang="en-US" altLang="en-US" sz="1400">
              <a:solidFill>
                <a:srgbClr val="000066"/>
              </a:solidFill>
            </a:endParaRPr>
          </a:p>
        </p:txBody>
      </p:sp>
      <p:sp>
        <p:nvSpPr>
          <p:cNvPr id="20484" name="Rectangle 7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CA" altLang="en-US" smtClean="0"/>
              <a:t>A few more twists</a:t>
            </a:r>
          </a:p>
        </p:txBody>
      </p:sp>
      <p:graphicFrame>
        <p:nvGraphicFramePr>
          <p:cNvPr id="20485" name="Object 58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29646936"/>
              </p:ext>
            </p:extLst>
          </p:nvPr>
        </p:nvGraphicFramePr>
        <p:xfrm>
          <a:off x="436563" y="2855913"/>
          <a:ext cx="4383087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8" name="Equation" r:id="rId3" imgW="2577960" imgH="228600" progId="Equation.DSMT4">
                  <p:embed/>
                </p:oleObj>
              </mc:Choice>
              <mc:Fallback>
                <p:oleObj name="Equation" r:id="rId3" imgW="2577960" imgH="228600" progId="Equation.DSMT4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563" y="2855913"/>
                        <a:ext cx="4383087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1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24727173"/>
              </p:ext>
            </p:extLst>
          </p:nvPr>
        </p:nvGraphicFramePr>
        <p:xfrm>
          <a:off x="730250" y="4027488"/>
          <a:ext cx="2211388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9" name="Equation" r:id="rId5" imgW="1346040" imgH="380880" progId="Equation.DSMT4">
                  <p:embed/>
                </p:oleObj>
              </mc:Choice>
              <mc:Fallback>
                <p:oleObj name="Equation" r:id="rId5" imgW="1346040" imgH="380880" progId="Equation.DSMT4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0" y="4027488"/>
                        <a:ext cx="2211388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6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264794052"/>
              </p:ext>
            </p:extLst>
          </p:nvPr>
        </p:nvGraphicFramePr>
        <p:xfrm>
          <a:off x="334963" y="1131888"/>
          <a:ext cx="3932237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0" name="Equation" r:id="rId7" imgW="2374560" imgH="444240" progId="Equation.DSMT4">
                  <p:embed/>
                </p:oleObj>
              </mc:Choice>
              <mc:Fallback>
                <p:oleObj name="Equation" r:id="rId7" imgW="2374560" imgH="444240" progId="Equation.DSMT4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63" y="1131888"/>
                        <a:ext cx="3932237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8" name="Text Box 54"/>
          <p:cNvSpPr txBox="1">
            <a:spLocks noChangeArrowheads="1"/>
          </p:cNvSpPr>
          <p:nvPr/>
        </p:nvSpPr>
        <p:spPr bwMode="auto">
          <a:xfrm>
            <a:off x="250825" y="2179638"/>
            <a:ext cx="4968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altLang="en-US" dirty="0"/>
              <a:t>The continuity condition requires that</a:t>
            </a:r>
          </a:p>
        </p:txBody>
      </p:sp>
      <p:sp>
        <p:nvSpPr>
          <p:cNvPr id="20489" name="Rectangle 64"/>
          <p:cNvSpPr>
            <a:spLocks noChangeArrowheads="1"/>
          </p:cNvSpPr>
          <p:nvPr/>
        </p:nvSpPr>
        <p:spPr bwMode="auto">
          <a:xfrm>
            <a:off x="317500" y="3403600"/>
            <a:ext cx="5046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altLang="en-US" dirty="0"/>
              <a:t>The smoothness condition requires that </a:t>
            </a:r>
          </a:p>
        </p:txBody>
      </p:sp>
      <p:sp>
        <p:nvSpPr>
          <p:cNvPr id="20490" name="Text Box 70"/>
          <p:cNvSpPr txBox="1">
            <a:spLocks noChangeArrowheads="1"/>
          </p:cNvSpPr>
          <p:nvPr/>
        </p:nvSpPr>
        <p:spPr bwMode="auto">
          <a:xfrm>
            <a:off x="323850" y="4700588"/>
            <a:ext cx="424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altLang="en-US" dirty="0" smtClean="0"/>
              <a:t>The two conditions implies </a:t>
            </a:r>
            <a:r>
              <a:rPr lang="en-CA" altLang="en-US" dirty="0"/>
              <a:t>that</a:t>
            </a:r>
          </a:p>
        </p:txBody>
      </p:sp>
      <p:graphicFrame>
        <p:nvGraphicFramePr>
          <p:cNvPr id="20491" name="Object 71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468313" y="5084763"/>
          <a:ext cx="2951162" cy="1354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1" name="Equation" r:id="rId9" imgW="1688367" imgH="774364" progId="Equation.DSMT4">
                  <p:embed/>
                </p:oleObj>
              </mc:Choice>
              <mc:Fallback>
                <p:oleObj name="Equation" r:id="rId9" imgW="1688367" imgH="774364" progId="Equation.DSMT4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5084763"/>
                        <a:ext cx="2951162" cy="1354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580112" y="1196752"/>
            <a:ext cx="345638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We will find </a:t>
            </a:r>
            <a:r>
              <a:rPr lang="el-GR" i="1" dirty="0" smtClean="0"/>
              <a:t>α</a:t>
            </a:r>
            <a:r>
              <a:rPr lang="en-CA" i="1" dirty="0" smtClean="0"/>
              <a:t>, </a:t>
            </a:r>
            <a:r>
              <a:rPr lang="el-GR" i="1" dirty="0" smtClean="0"/>
              <a:t>β</a:t>
            </a:r>
            <a:r>
              <a:rPr lang="en-CA" i="1" dirty="0" smtClean="0"/>
              <a:t>, </a:t>
            </a:r>
            <a:r>
              <a:rPr lang="en-CA" dirty="0" smtClean="0"/>
              <a:t>and </a:t>
            </a:r>
            <a:r>
              <a:rPr lang="el-GR" i="1" dirty="0" smtClean="0">
                <a:sym typeface="Symbol" panose="05050102010706020507" pitchFamily="18" charset="2"/>
              </a:rPr>
              <a:t></a:t>
            </a:r>
            <a:r>
              <a:rPr lang="en-CA" dirty="0" smtClean="0">
                <a:sym typeface="Symbol" panose="05050102010706020507" pitchFamily="18" charset="2"/>
              </a:rPr>
              <a:t> that minimise</a:t>
            </a:r>
          </a:p>
          <a:p>
            <a:r>
              <a:rPr lang="en-CA" i="1" dirty="0" smtClean="0">
                <a:sym typeface="Symbol" panose="05050102010706020507" pitchFamily="18" charset="2"/>
              </a:rPr>
              <a:t>RSS = [SE-E(SE)]</a:t>
            </a:r>
            <a:r>
              <a:rPr lang="en-CA" i="1" baseline="30000" dirty="0" smtClean="0">
                <a:sym typeface="Symbol" panose="05050102010706020507" pitchFamily="18" charset="2"/>
              </a:rPr>
              <a:t>2</a:t>
            </a:r>
            <a:endParaRPr lang="en-CA" i="1" dirty="0" smtClean="0">
              <a:sym typeface="Symbol" panose="05050102010706020507" pitchFamily="18" charset="2"/>
            </a:endParaRPr>
          </a:p>
          <a:p>
            <a:endParaRPr lang="en-CA" dirty="0" smtClean="0">
              <a:sym typeface="Symbol" panose="05050102010706020507" pitchFamily="18" charset="2"/>
            </a:endParaRPr>
          </a:p>
          <a:p>
            <a:r>
              <a:rPr lang="en-CA" dirty="0" smtClean="0">
                <a:sym typeface="Symbol" panose="05050102010706020507" pitchFamily="18" charset="2"/>
              </a:rPr>
              <a:t>We tell R to substitute various values for </a:t>
            </a:r>
            <a:r>
              <a:rPr lang="el-GR" i="1" dirty="0"/>
              <a:t>α</a:t>
            </a:r>
            <a:r>
              <a:rPr lang="en-CA" dirty="0"/>
              <a:t>, </a:t>
            </a:r>
            <a:r>
              <a:rPr lang="el-GR" i="1" dirty="0"/>
              <a:t>β</a:t>
            </a:r>
            <a:r>
              <a:rPr lang="en-CA" dirty="0"/>
              <a:t>, </a:t>
            </a:r>
            <a:r>
              <a:rPr lang="en-CA" dirty="0" smtClean="0">
                <a:sym typeface="Symbol" panose="05050102010706020507" pitchFamily="18" charset="2"/>
              </a:rPr>
              <a:t>and </a:t>
            </a:r>
            <a:r>
              <a:rPr lang="el-GR" i="1" dirty="0" smtClean="0">
                <a:sym typeface="Symbol" panose="05050102010706020507" pitchFamily="18" charset="2"/>
              </a:rPr>
              <a:t></a:t>
            </a:r>
            <a:r>
              <a:rPr lang="en-CA" dirty="0" smtClean="0">
                <a:sym typeface="Symbol" panose="05050102010706020507" pitchFamily="18" charset="2"/>
              </a:rPr>
              <a:t>, and find the set of values that minimizes </a:t>
            </a:r>
            <a:r>
              <a:rPr lang="en-CA" i="1" dirty="0" smtClean="0">
                <a:sym typeface="Symbol" panose="05050102010706020507" pitchFamily="18" charset="2"/>
              </a:rPr>
              <a:t>RSS</a:t>
            </a:r>
          </a:p>
          <a:p>
            <a:endParaRPr lang="en-CA" dirty="0"/>
          </a:p>
          <a:p>
            <a:r>
              <a:rPr lang="en-CA" dirty="0" smtClean="0"/>
              <a:t>Note that </a:t>
            </a:r>
            <a:r>
              <a:rPr lang="en-CA" i="1" dirty="0" smtClean="0"/>
              <a:t>GE</a:t>
            </a:r>
            <a:r>
              <a:rPr lang="en-CA" i="1" baseline="-25000" dirty="0" smtClean="0"/>
              <a:t>0</a:t>
            </a:r>
            <a:r>
              <a:rPr lang="en-CA" dirty="0" smtClean="0"/>
              <a:t> and </a:t>
            </a:r>
            <a:r>
              <a:rPr lang="en-CA" i="1" dirty="0" smtClean="0"/>
              <a:t>c</a:t>
            </a:r>
            <a:r>
              <a:rPr lang="en-CA" dirty="0" smtClean="0"/>
              <a:t> are not parameters because they are functions of </a:t>
            </a:r>
            <a:r>
              <a:rPr lang="el-GR" i="1" dirty="0"/>
              <a:t>α</a:t>
            </a:r>
            <a:r>
              <a:rPr lang="en-CA" dirty="0"/>
              <a:t>, </a:t>
            </a:r>
            <a:r>
              <a:rPr lang="el-GR" i="1" dirty="0"/>
              <a:t>β</a:t>
            </a:r>
            <a:r>
              <a:rPr lang="en-CA" dirty="0"/>
              <a:t>, </a:t>
            </a:r>
            <a:r>
              <a:rPr lang="el-GR" i="1" dirty="0" smtClean="0">
                <a:sym typeface="Symbol" panose="05050102010706020507" pitchFamily="18" charset="2"/>
              </a:rPr>
              <a:t></a:t>
            </a:r>
            <a:r>
              <a:rPr lang="en-CA" i="1" dirty="0" smtClean="0">
                <a:sym typeface="Symbol" panose="05050102010706020507" pitchFamily="18" charset="2"/>
              </a:rPr>
              <a:t>.</a:t>
            </a:r>
            <a:endParaRPr lang="en-CA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>
            <a:off x="3635896" y="5661248"/>
            <a:ext cx="2016224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/>
          <p:cNvCxnSpPr/>
          <p:nvPr/>
        </p:nvCxnSpPr>
        <p:spPr bwMode="auto">
          <a:xfrm flipH="1">
            <a:off x="1691680" y="5229200"/>
            <a:ext cx="3888432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404664"/>
          </a:xfrm>
        </p:spPr>
        <p:txBody>
          <a:bodyPr/>
          <a:lstStyle/>
          <a:p>
            <a:r>
              <a:rPr lang="en-CA" sz="2800" dirty="0" smtClean="0"/>
              <a:t>R statements to do the job</a:t>
            </a:r>
            <a:endParaRPr lang="en-CA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4659" y="476672"/>
            <a:ext cx="903649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md&lt;-</a:t>
            </a: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read.table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nlinGESE.txt",header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=T)</a:t>
            </a:r>
          </a:p>
          <a:p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attach(md)</a:t>
            </a:r>
          </a:p>
          <a:p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Function for estimating the parameters by minimizing RRS</a:t>
            </a:r>
          </a:p>
          <a:p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a: alpha, b: beta, g: gamma, x0: GE0</a:t>
            </a:r>
          </a:p>
          <a:p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&lt;- function(x) {</a:t>
            </a:r>
          </a:p>
          <a:p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a&lt;- x[1]</a:t>
            </a:r>
          </a:p>
          <a:p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b&lt;- x[2]</a:t>
            </a:r>
          </a:p>
          <a:p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g&lt;- x[3]</a:t>
            </a:r>
          </a:p>
          <a:p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x0&lt;-  -b/2/g</a:t>
            </a:r>
          </a:p>
          <a:p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c&lt;- a-b^2/4/g</a:t>
            </a:r>
          </a:p>
          <a:p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seg1Data&lt;-subset(</a:t>
            </a: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md,subset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=(</a:t>
            </a: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md$GE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 x0))</a:t>
            </a:r>
          </a:p>
          <a:p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EY&lt;- </a:t>
            </a: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*seg1Data$GE+g*seg1Data$GE*seg1Data$GE</a:t>
            </a:r>
          </a:p>
          <a:p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sumD2&lt;-sum((seg1Data$SE-EY)^2)</a:t>
            </a:r>
          </a:p>
          <a:p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seg2Data&lt;-subset(</a:t>
            </a: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md,subset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=(</a:t>
            </a: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md$GE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&gt;= x0))</a:t>
            </a:r>
          </a:p>
          <a:p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sumD2&lt;-sumD2 + sum((seg2Data$SE-c)^2)</a:t>
            </a:r>
          </a:p>
          <a:p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obtain solution by supplying the initial values for a, b, g, and the function</a:t>
            </a:r>
          </a:p>
          <a:p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sol&lt;-</a:t>
            </a: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optim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(c(4,0.47,-0.02),</a:t>
            </a: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a&lt;-</a:t>
            </a: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sol$par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</a:p>
          <a:p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b&lt;-</a:t>
            </a: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sol$par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[2]</a:t>
            </a:r>
          </a:p>
          <a:p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g&lt;-</a:t>
            </a: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sol$par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[3]</a:t>
            </a:r>
          </a:p>
          <a:p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x0&lt;- -b/2/g</a:t>
            </a:r>
          </a:p>
          <a:p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c&lt;- a-b^2/4/g</a:t>
            </a:r>
          </a:p>
          <a:p>
            <a:r>
              <a:rPr lang="en-CA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seg1Data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&lt;-subset(</a:t>
            </a: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md,subset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=(</a:t>
            </a: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md$GE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 x0))</a:t>
            </a:r>
          </a:p>
          <a:p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EY1&lt;- </a:t>
            </a: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*seg1Data$GE+g*seg1Data$GE*seg1Data$GE</a:t>
            </a:r>
          </a:p>
          <a:p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PredY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&lt;- c(EY1,rep(</a:t>
            </a: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c,length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(GE)-length(seg1Data$GE)))</a:t>
            </a:r>
          </a:p>
          <a:p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plot(GE,SE)</a:t>
            </a:r>
          </a:p>
          <a:p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lines(</a:t>
            </a: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GE,PredY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col="red")</a:t>
            </a:r>
          </a:p>
          <a:p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abline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(v=x0)</a:t>
            </a:r>
          </a:p>
          <a:p>
            <a:endParaRPr lang="en-CA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6675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 smtClean="0"/>
              <a:t>Output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504" y="1124744"/>
            <a:ext cx="374441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/>
              <a:t>$par</a:t>
            </a:r>
          </a:p>
          <a:p>
            <a:r>
              <a:rPr lang="en-CA" sz="1600" dirty="0"/>
              <a:t>[1]  3.49320527  0.64625314 -0.02431488</a:t>
            </a:r>
          </a:p>
          <a:p>
            <a:endParaRPr lang="en-CA" sz="1600" dirty="0"/>
          </a:p>
          <a:p>
            <a:r>
              <a:rPr lang="en-CA" sz="1600" dirty="0"/>
              <a:t>$value</a:t>
            </a:r>
          </a:p>
          <a:p>
            <a:r>
              <a:rPr lang="en-CA" sz="1600" dirty="0"/>
              <a:t>[1] 1.180377</a:t>
            </a:r>
          </a:p>
          <a:p>
            <a:endParaRPr lang="en-CA" sz="1600" dirty="0"/>
          </a:p>
          <a:p>
            <a:r>
              <a:rPr lang="en-CA" sz="1600" dirty="0"/>
              <a:t>$counts</a:t>
            </a:r>
          </a:p>
          <a:p>
            <a:r>
              <a:rPr lang="en-CA" sz="1600" dirty="0"/>
              <a:t>function gradient </a:t>
            </a:r>
          </a:p>
          <a:p>
            <a:r>
              <a:rPr lang="en-CA" sz="1600" dirty="0"/>
              <a:t>     150       NA </a:t>
            </a:r>
          </a:p>
          <a:p>
            <a:endParaRPr lang="en-CA" sz="1600" dirty="0"/>
          </a:p>
          <a:p>
            <a:r>
              <a:rPr lang="en-CA" sz="1600" dirty="0"/>
              <a:t>$convergence</a:t>
            </a:r>
          </a:p>
          <a:p>
            <a:r>
              <a:rPr lang="en-CA" sz="1600" dirty="0"/>
              <a:t>[1</a:t>
            </a:r>
            <a:r>
              <a:rPr lang="en-CA" sz="1600"/>
              <a:t>] </a:t>
            </a:r>
            <a:r>
              <a:rPr lang="en-CA" sz="1600" smtClean="0"/>
              <a:t>0</a:t>
            </a:r>
          </a:p>
          <a:p>
            <a:endParaRPr lang="en-CA" sz="1600" dirty="0"/>
          </a:p>
          <a:p>
            <a:endParaRPr lang="en-CA" sz="1600" dirty="0" smtClean="0"/>
          </a:p>
          <a:p>
            <a:r>
              <a:rPr lang="en-CA" sz="1600" dirty="0" smtClean="0"/>
              <a:t>c</a:t>
            </a:r>
            <a:endParaRPr lang="en-CA" sz="1600" dirty="0"/>
          </a:p>
          <a:p>
            <a:r>
              <a:rPr lang="en-CA" sz="1600" dirty="0"/>
              <a:t>[1] </a:t>
            </a:r>
            <a:r>
              <a:rPr lang="en-CA" sz="1600" dirty="0" smtClean="0"/>
              <a:t>7.787315</a:t>
            </a:r>
          </a:p>
          <a:p>
            <a:endParaRPr lang="en-CA" sz="1600" dirty="0"/>
          </a:p>
          <a:p>
            <a:r>
              <a:rPr lang="en-CA" sz="1600" dirty="0" smtClean="0"/>
              <a:t>x0</a:t>
            </a:r>
            <a:endParaRPr lang="en-CA" sz="1600" dirty="0"/>
          </a:p>
          <a:p>
            <a:r>
              <a:rPr lang="en-CA" sz="1600" dirty="0"/>
              <a:t>[1] 13.28925</a:t>
            </a:r>
          </a:p>
          <a:p>
            <a:endParaRPr lang="en-CA" sz="1600" dirty="0"/>
          </a:p>
          <a:p>
            <a:endParaRPr lang="en-CA" sz="1600" dirty="0"/>
          </a:p>
        </p:txBody>
      </p:sp>
      <p:grpSp>
        <p:nvGrpSpPr>
          <p:cNvPr id="22554" name="Group 22553"/>
          <p:cNvGrpSpPr/>
          <p:nvPr/>
        </p:nvGrpSpPr>
        <p:grpSpPr>
          <a:xfrm>
            <a:off x="2978596" y="2204864"/>
            <a:ext cx="6057900" cy="4535487"/>
            <a:chOff x="2701926" y="2301876"/>
            <a:chExt cx="6057900" cy="4535487"/>
          </a:xfrm>
        </p:grpSpPr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3597275" y="5862638"/>
              <a:ext cx="58738" cy="58738"/>
            </a:xfrm>
            <a:prstGeom prst="ellips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4059238" y="5767388"/>
              <a:ext cx="58738" cy="57150"/>
            </a:xfrm>
            <a:prstGeom prst="ellips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4203700" y="4756151"/>
              <a:ext cx="58738" cy="57150"/>
            </a:xfrm>
            <a:prstGeom prst="ellips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4686300" y="4341813"/>
              <a:ext cx="57150" cy="57150"/>
            </a:xfrm>
            <a:prstGeom prst="ellips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4887913" y="4244976"/>
              <a:ext cx="58738" cy="57150"/>
            </a:xfrm>
            <a:prstGeom prst="ellips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" name="Oval 10"/>
            <p:cNvSpPr>
              <a:spLocks noChangeArrowheads="1"/>
            </p:cNvSpPr>
            <p:nvPr/>
          </p:nvSpPr>
          <p:spPr bwMode="auto">
            <a:xfrm>
              <a:off x="5138738" y="3638551"/>
              <a:ext cx="57150" cy="57150"/>
            </a:xfrm>
            <a:prstGeom prst="ellips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" name="Oval 11"/>
            <p:cNvSpPr>
              <a:spLocks noChangeArrowheads="1"/>
            </p:cNvSpPr>
            <p:nvPr/>
          </p:nvSpPr>
          <p:spPr bwMode="auto">
            <a:xfrm>
              <a:off x="5534025" y="3532188"/>
              <a:ext cx="57150" cy="57150"/>
            </a:xfrm>
            <a:prstGeom prst="ellips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" name="Oval 12"/>
            <p:cNvSpPr>
              <a:spLocks noChangeArrowheads="1"/>
            </p:cNvSpPr>
            <p:nvPr/>
          </p:nvSpPr>
          <p:spPr bwMode="auto">
            <a:xfrm>
              <a:off x="5832475" y="2627313"/>
              <a:ext cx="57150" cy="57150"/>
            </a:xfrm>
            <a:prstGeom prst="ellips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" name="Oval 13"/>
            <p:cNvSpPr>
              <a:spLocks noChangeArrowheads="1"/>
            </p:cNvSpPr>
            <p:nvPr/>
          </p:nvSpPr>
          <p:spPr bwMode="auto">
            <a:xfrm>
              <a:off x="6053138" y="3435351"/>
              <a:ext cx="58738" cy="58738"/>
            </a:xfrm>
            <a:prstGeom prst="ellips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Oval 14"/>
            <p:cNvSpPr>
              <a:spLocks noChangeArrowheads="1"/>
            </p:cNvSpPr>
            <p:nvPr/>
          </p:nvSpPr>
          <p:spPr bwMode="auto">
            <a:xfrm>
              <a:off x="6486525" y="3030538"/>
              <a:ext cx="57150" cy="58738"/>
            </a:xfrm>
            <a:prstGeom prst="ellips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" name="Oval 15"/>
            <p:cNvSpPr>
              <a:spLocks noChangeArrowheads="1"/>
            </p:cNvSpPr>
            <p:nvPr/>
          </p:nvSpPr>
          <p:spPr bwMode="auto">
            <a:xfrm>
              <a:off x="6737350" y="2722563"/>
              <a:ext cx="57150" cy="58738"/>
            </a:xfrm>
            <a:prstGeom prst="ellips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" name="Oval 16"/>
            <p:cNvSpPr>
              <a:spLocks noChangeArrowheads="1"/>
            </p:cNvSpPr>
            <p:nvPr/>
          </p:nvSpPr>
          <p:spPr bwMode="auto">
            <a:xfrm>
              <a:off x="6986588" y="2627313"/>
              <a:ext cx="58738" cy="57150"/>
            </a:xfrm>
            <a:prstGeom prst="ellips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" name="Oval 17"/>
            <p:cNvSpPr>
              <a:spLocks noChangeArrowheads="1"/>
            </p:cNvSpPr>
            <p:nvPr/>
          </p:nvSpPr>
          <p:spPr bwMode="auto">
            <a:xfrm>
              <a:off x="7381875" y="3030538"/>
              <a:ext cx="58738" cy="58738"/>
            </a:xfrm>
            <a:prstGeom prst="ellips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" name="Oval 18"/>
            <p:cNvSpPr>
              <a:spLocks noChangeArrowheads="1"/>
            </p:cNvSpPr>
            <p:nvPr/>
          </p:nvSpPr>
          <p:spPr bwMode="auto">
            <a:xfrm>
              <a:off x="7296150" y="2424113"/>
              <a:ext cx="57150" cy="58738"/>
            </a:xfrm>
            <a:prstGeom prst="ellips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" name="Oval 19"/>
            <p:cNvSpPr>
              <a:spLocks noChangeArrowheads="1"/>
            </p:cNvSpPr>
            <p:nvPr/>
          </p:nvSpPr>
          <p:spPr bwMode="auto">
            <a:xfrm>
              <a:off x="8027988" y="2424113"/>
              <a:ext cx="57150" cy="58738"/>
            </a:xfrm>
            <a:prstGeom prst="ellips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" name="Oval 20"/>
            <p:cNvSpPr>
              <a:spLocks noChangeArrowheads="1"/>
            </p:cNvSpPr>
            <p:nvPr/>
          </p:nvSpPr>
          <p:spPr bwMode="auto">
            <a:xfrm>
              <a:off x="8537575" y="2627313"/>
              <a:ext cx="57150" cy="57150"/>
            </a:xfrm>
            <a:prstGeom prst="ellips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>
              <a:off x="4733925" y="6037263"/>
              <a:ext cx="3216275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>
              <a:off x="4733925" y="6037263"/>
              <a:ext cx="0" cy="85725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>
              <a:off x="6342063" y="6037263"/>
              <a:ext cx="0" cy="85725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>
              <a:off x="7950200" y="6037263"/>
              <a:ext cx="0" cy="85725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4657725" y="6238876"/>
              <a:ext cx="152400" cy="222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6216650" y="6238876"/>
              <a:ext cx="250825" cy="222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7824788" y="6238876"/>
              <a:ext cx="250825" cy="222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 flipV="1">
              <a:off x="3424238" y="2452688"/>
              <a:ext cx="0" cy="35448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528" name="Line 29"/>
            <p:cNvSpPr>
              <a:spLocks noChangeShapeType="1"/>
            </p:cNvSpPr>
            <p:nvPr/>
          </p:nvSpPr>
          <p:spPr bwMode="auto">
            <a:xfrm flipH="1">
              <a:off x="3338513" y="5997576"/>
              <a:ext cx="85725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529" name="Line 30"/>
            <p:cNvSpPr>
              <a:spLocks noChangeShapeType="1"/>
            </p:cNvSpPr>
            <p:nvPr/>
          </p:nvSpPr>
          <p:spPr bwMode="auto">
            <a:xfrm flipH="1">
              <a:off x="3338513" y="5487988"/>
              <a:ext cx="85725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535" name="Line 31"/>
            <p:cNvSpPr>
              <a:spLocks noChangeShapeType="1"/>
            </p:cNvSpPr>
            <p:nvPr/>
          </p:nvSpPr>
          <p:spPr bwMode="auto">
            <a:xfrm flipH="1">
              <a:off x="3338513" y="4986338"/>
              <a:ext cx="85725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536" name="Line 32"/>
            <p:cNvSpPr>
              <a:spLocks noChangeShapeType="1"/>
            </p:cNvSpPr>
            <p:nvPr/>
          </p:nvSpPr>
          <p:spPr bwMode="auto">
            <a:xfrm flipH="1">
              <a:off x="3338513" y="4476751"/>
              <a:ext cx="85725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537" name="Line 33"/>
            <p:cNvSpPr>
              <a:spLocks noChangeShapeType="1"/>
            </p:cNvSpPr>
            <p:nvPr/>
          </p:nvSpPr>
          <p:spPr bwMode="auto">
            <a:xfrm flipH="1">
              <a:off x="3338513" y="3965576"/>
              <a:ext cx="85725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538" name="Line 34"/>
            <p:cNvSpPr>
              <a:spLocks noChangeShapeType="1"/>
            </p:cNvSpPr>
            <p:nvPr/>
          </p:nvSpPr>
          <p:spPr bwMode="auto">
            <a:xfrm flipH="1">
              <a:off x="3338513" y="3463926"/>
              <a:ext cx="85725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539" name="Line 35"/>
            <p:cNvSpPr>
              <a:spLocks noChangeShapeType="1"/>
            </p:cNvSpPr>
            <p:nvPr/>
          </p:nvSpPr>
          <p:spPr bwMode="auto">
            <a:xfrm flipH="1">
              <a:off x="3338513" y="2954338"/>
              <a:ext cx="85725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540" name="Line 36"/>
            <p:cNvSpPr>
              <a:spLocks noChangeShapeType="1"/>
            </p:cNvSpPr>
            <p:nvPr/>
          </p:nvSpPr>
          <p:spPr bwMode="auto">
            <a:xfrm flipH="1">
              <a:off x="3338513" y="2452688"/>
              <a:ext cx="85725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541" name="Rectangle 37"/>
            <p:cNvSpPr>
              <a:spLocks noChangeArrowheads="1"/>
            </p:cNvSpPr>
            <p:nvPr/>
          </p:nvSpPr>
          <p:spPr bwMode="auto">
            <a:xfrm rot="16200000">
              <a:off x="3030538" y="5886451"/>
              <a:ext cx="298450" cy="222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4.5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542" name="Rectangle 38"/>
            <p:cNvSpPr>
              <a:spLocks noChangeArrowheads="1"/>
            </p:cNvSpPr>
            <p:nvPr/>
          </p:nvSpPr>
          <p:spPr bwMode="auto">
            <a:xfrm rot="16200000">
              <a:off x="3030538" y="5376863"/>
              <a:ext cx="298450" cy="222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5.0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543" name="Rectangle 39"/>
            <p:cNvSpPr>
              <a:spLocks noChangeArrowheads="1"/>
            </p:cNvSpPr>
            <p:nvPr/>
          </p:nvSpPr>
          <p:spPr bwMode="auto">
            <a:xfrm rot="16200000">
              <a:off x="3030538" y="4875213"/>
              <a:ext cx="298450" cy="222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5.5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544" name="Rectangle 40"/>
            <p:cNvSpPr>
              <a:spLocks noChangeArrowheads="1"/>
            </p:cNvSpPr>
            <p:nvPr/>
          </p:nvSpPr>
          <p:spPr bwMode="auto">
            <a:xfrm rot="16200000">
              <a:off x="3030538" y="4364038"/>
              <a:ext cx="298450" cy="222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6.0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545" name="Rectangle 41"/>
            <p:cNvSpPr>
              <a:spLocks noChangeArrowheads="1"/>
            </p:cNvSpPr>
            <p:nvPr/>
          </p:nvSpPr>
          <p:spPr bwMode="auto">
            <a:xfrm rot="16200000">
              <a:off x="3030538" y="3852863"/>
              <a:ext cx="298450" cy="222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6.5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546" name="Rectangle 42"/>
            <p:cNvSpPr>
              <a:spLocks noChangeArrowheads="1"/>
            </p:cNvSpPr>
            <p:nvPr/>
          </p:nvSpPr>
          <p:spPr bwMode="auto">
            <a:xfrm rot="16200000">
              <a:off x="3030538" y="3351213"/>
              <a:ext cx="298450" cy="222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7.0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547" name="Rectangle 43"/>
            <p:cNvSpPr>
              <a:spLocks noChangeArrowheads="1"/>
            </p:cNvSpPr>
            <p:nvPr/>
          </p:nvSpPr>
          <p:spPr bwMode="auto">
            <a:xfrm rot="16200000">
              <a:off x="3030538" y="2843213"/>
              <a:ext cx="298450" cy="222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7.5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548" name="Rectangle 44"/>
            <p:cNvSpPr>
              <a:spLocks noChangeArrowheads="1"/>
            </p:cNvSpPr>
            <p:nvPr/>
          </p:nvSpPr>
          <p:spPr bwMode="auto">
            <a:xfrm rot="16200000">
              <a:off x="3030538" y="2339976"/>
              <a:ext cx="298450" cy="222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8.0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549" name="Rectangle 45"/>
            <p:cNvSpPr>
              <a:spLocks noChangeArrowheads="1"/>
            </p:cNvSpPr>
            <p:nvPr/>
          </p:nvSpPr>
          <p:spPr bwMode="auto">
            <a:xfrm>
              <a:off x="3424238" y="2308226"/>
              <a:ext cx="5335588" cy="372903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550" name="Rectangle 46"/>
            <p:cNvSpPr>
              <a:spLocks noChangeArrowheads="1"/>
            </p:cNvSpPr>
            <p:nvPr/>
          </p:nvSpPr>
          <p:spPr bwMode="auto">
            <a:xfrm>
              <a:off x="5937250" y="6615113"/>
              <a:ext cx="307975" cy="222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GE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551" name="Rectangle 47"/>
            <p:cNvSpPr>
              <a:spLocks noChangeArrowheads="1"/>
            </p:cNvSpPr>
            <p:nvPr/>
          </p:nvSpPr>
          <p:spPr bwMode="auto">
            <a:xfrm rot="16200000">
              <a:off x="2668588" y="4054476"/>
              <a:ext cx="288925" cy="222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552" name="Freeform 48"/>
            <p:cNvSpPr>
              <a:spLocks/>
            </p:cNvSpPr>
            <p:nvPr/>
          </p:nvSpPr>
          <p:spPr bwMode="auto">
            <a:xfrm>
              <a:off x="3627438" y="2665413"/>
              <a:ext cx="4938713" cy="3400425"/>
            </a:xfrm>
            <a:custGeom>
              <a:avLst/>
              <a:gdLst>
                <a:gd name="T0" fmla="*/ 0 w 513"/>
                <a:gd name="T1" fmla="*/ 353 h 353"/>
                <a:gd name="T2" fmla="*/ 48 w 513"/>
                <a:gd name="T3" fmla="*/ 271 h 353"/>
                <a:gd name="T4" fmla="*/ 63 w 513"/>
                <a:gd name="T5" fmla="*/ 249 h 353"/>
                <a:gd name="T6" fmla="*/ 113 w 513"/>
                <a:gd name="T7" fmla="*/ 178 h 353"/>
                <a:gd name="T8" fmla="*/ 134 w 513"/>
                <a:gd name="T9" fmla="*/ 153 h 353"/>
                <a:gd name="T10" fmla="*/ 160 w 513"/>
                <a:gd name="T11" fmla="*/ 123 h 353"/>
                <a:gd name="T12" fmla="*/ 201 w 513"/>
                <a:gd name="T13" fmla="*/ 84 h 353"/>
                <a:gd name="T14" fmla="*/ 232 w 513"/>
                <a:gd name="T15" fmla="*/ 58 h 353"/>
                <a:gd name="T16" fmla="*/ 255 w 513"/>
                <a:gd name="T17" fmla="*/ 43 h 353"/>
                <a:gd name="T18" fmla="*/ 300 w 513"/>
                <a:gd name="T19" fmla="*/ 19 h 353"/>
                <a:gd name="T20" fmla="*/ 326 w 513"/>
                <a:gd name="T21" fmla="*/ 10 h 353"/>
                <a:gd name="T22" fmla="*/ 352 w 513"/>
                <a:gd name="T23" fmla="*/ 4 h 353"/>
                <a:gd name="T24" fmla="*/ 393 w 513"/>
                <a:gd name="T25" fmla="*/ 0 h 353"/>
                <a:gd name="T26" fmla="*/ 384 w 513"/>
                <a:gd name="T27" fmla="*/ 0 h 353"/>
                <a:gd name="T28" fmla="*/ 460 w 513"/>
                <a:gd name="T29" fmla="*/ 0 h 353"/>
                <a:gd name="T30" fmla="*/ 513 w 513"/>
                <a:gd name="T31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13" h="353">
                  <a:moveTo>
                    <a:pt x="0" y="353"/>
                  </a:moveTo>
                  <a:lnTo>
                    <a:pt x="48" y="271"/>
                  </a:lnTo>
                  <a:lnTo>
                    <a:pt x="63" y="249"/>
                  </a:lnTo>
                  <a:lnTo>
                    <a:pt x="113" y="178"/>
                  </a:lnTo>
                  <a:lnTo>
                    <a:pt x="134" y="153"/>
                  </a:lnTo>
                  <a:lnTo>
                    <a:pt x="160" y="123"/>
                  </a:lnTo>
                  <a:lnTo>
                    <a:pt x="201" y="84"/>
                  </a:lnTo>
                  <a:lnTo>
                    <a:pt x="232" y="58"/>
                  </a:lnTo>
                  <a:lnTo>
                    <a:pt x="255" y="43"/>
                  </a:lnTo>
                  <a:lnTo>
                    <a:pt x="300" y="19"/>
                  </a:lnTo>
                  <a:lnTo>
                    <a:pt x="326" y="10"/>
                  </a:lnTo>
                  <a:lnTo>
                    <a:pt x="352" y="4"/>
                  </a:lnTo>
                  <a:lnTo>
                    <a:pt x="393" y="0"/>
                  </a:lnTo>
                  <a:lnTo>
                    <a:pt x="384" y="0"/>
                  </a:lnTo>
                  <a:lnTo>
                    <a:pt x="460" y="0"/>
                  </a:lnTo>
                  <a:lnTo>
                    <a:pt x="513" y="0"/>
                  </a:lnTo>
                </a:path>
              </a:pathLst>
            </a:cu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553" name="Line 49"/>
            <p:cNvSpPr>
              <a:spLocks noChangeShapeType="1"/>
            </p:cNvSpPr>
            <p:nvPr/>
          </p:nvSpPr>
          <p:spPr bwMode="auto">
            <a:xfrm flipV="1">
              <a:off x="7400925" y="2308226"/>
              <a:ext cx="0" cy="372903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2555" name="TextBox 22554"/>
          <p:cNvSpPr txBox="1"/>
          <p:nvPr/>
        </p:nvSpPr>
        <p:spPr>
          <a:xfrm>
            <a:off x="1288181" y="2118360"/>
            <a:ext cx="918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>
                <a:solidFill>
                  <a:srgbClr val="FF0000"/>
                </a:solidFill>
              </a:rPr>
              <a:t>RSS</a:t>
            </a:r>
            <a:endParaRPr lang="en-CA" sz="2000" dirty="0">
              <a:solidFill>
                <a:srgbClr val="FF0000"/>
              </a:solidFill>
            </a:endParaRPr>
          </a:p>
        </p:txBody>
      </p:sp>
      <p:sp>
        <p:nvSpPr>
          <p:cNvPr id="22556" name="TextBox 22555"/>
          <p:cNvSpPr txBox="1"/>
          <p:nvPr/>
        </p:nvSpPr>
        <p:spPr>
          <a:xfrm>
            <a:off x="3801961" y="1353383"/>
            <a:ext cx="16805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i="1" dirty="0" smtClean="0">
                <a:solidFill>
                  <a:srgbClr val="FF0000"/>
                </a:solidFill>
              </a:rPr>
              <a:t>α</a:t>
            </a:r>
            <a:r>
              <a:rPr lang="en-CA" sz="2000" i="1" dirty="0">
                <a:solidFill>
                  <a:srgbClr val="FF0000"/>
                </a:solidFill>
              </a:rPr>
              <a:t>, </a:t>
            </a:r>
            <a:r>
              <a:rPr lang="el-GR" sz="2000" i="1" dirty="0">
                <a:solidFill>
                  <a:srgbClr val="FF0000"/>
                </a:solidFill>
              </a:rPr>
              <a:t>β</a:t>
            </a:r>
            <a:r>
              <a:rPr lang="en-CA" sz="2000" i="1" dirty="0">
                <a:solidFill>
                  <a:srgbClr val="FF0000"/>
                </a:solidFill>
              </a:rPr>
              <a:t>, </a:t>
            </a:r>
            <a:r>
              <a:rPr lang="en-CA" sz="2000" dirty="0">
                <a:solidFill>
                  <a:srgbClr val="FF0000"/>
                </a:solidFill>
              </a:rPr>
              <a:t>and </a:t>
            </a:r>
            <a:r>
              <a:rPr lang="el-GR" sz="2000" i="1" dirty="0">
                <a:solidFill>
                  <a:srgbClr val="FF0000"/>
                </a:solidFill>
                <a:sym typeface="Symbol" panose="05050102010706020507" pitchFamily="18" charset="2"/>
              </a:rPr>
              <a:t></a:t>
            </a:r>
            <a:r>
              <a:rPr lang="en-CA" sz="20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endParaRPr lang="en-CA" sz="2000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48335" y="3820978"/>
            <a:ext cx="2057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>
                <a:solidFill>
                  <a:srgbClr val="FF0000"/>
                </a:solidFill>
              </a:rPr>
              <a:t>0 means success</a:t>
            </a:r>
            <a:endParaRPr lang="en-CA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000066"/>
                </a:solidFill>
              </a:rPr>
              <a:t>Xuhua Xia</a:t>
            </a:r>
          </a:p>
        </p:txBody>
      </p:sp>
      <p:sp>
        <p:nvSpPr>
          <p:cNvPr id="2560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000066"/>
                </a:solidFill>
              </a:rPr>
              <a:t>Slide </a:t>
            </a:r>
            <a:fld id="{7BCDB67C-744C-4E5F-8F17-B320838FE823}" type="slidenum">
              <a:rPr lang="en-US" altLang="en-US" sz="1400">
                <a:solidFill>
                  <a:srgbClr val="000066"/>
                </a:solidFill>
              </a:rPr>
              <a:pPr/>
              <a:t>17</a:t>
            </a:fld>
            <a:endParaRPr lang="en-US" altLang="en-US" sz="1400">
              <a:solidFill>
                <a:srgbClr val="000066"/>
              </a:solidFill>
            </a:endParaRP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mtClean="0"/>
              <a:t>Robust regression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CA" altLang="en-US" sz="2400" dirty="0" smtClean="0"/>
              <a:t>LOWESS: robust local regression between Y and X, with linear fitting</a:t>
            </a:r>
          </a:p>
          <a:p>
            <a:pPr>
              <a:lnSpc>
                <a:spcPct val="90000"/>
              </a:lnSpc>
            </a:pPr>
            <a:r>
              <a:rPr lang="en-CA" altLang="en-US" sz="2400" dirty="0" smtClean="0"/>
              <a:t>LOESS: robust local regression between Y and one or more </a:t>
            </a:r>
            <a:r>
              <a:rPr lang="en-CA" altLang="en-US" sz="2400" dirty="0" err="1" smtClean="0"/>
              <a:t>Xs</a:t>
            </a:r>
            <a:r>
              <a:rPr lang="en-CA" altLang="en-US" sz="2400" dirty="0" smtClean="0"/>
              <a:t>, with linear or quadratic fitting</a:t>
            </a:r>
          </a:p>
          <a:p>
            <a:pPr>
              <a:lnSpc>
                <a:spcPct val="90000"/>
              </a:lnSpc>
            </a:pPr>
            <a:r>
              <a:rPr lang="en-CA" altLang="en-US" sz="2400" dirty="0" smtClean="0"/>
              <a:t>Used with relations that cannot be expressed in functional forms</a:t>
            </a:r>
          </a:p>
          <a:p>
            <a:pPr>
              <a:lnSpc>
                <a:spcPct val="90000"/>
              </a:lnSpc>
            </a:pPr>
            <a:r>
              <a:rPr lang="en-CA" altLang="en-US" sz="2400" dirty="0" smtClean="0"/>
              <a:t>SAS: </a:t>
            </a:r>
            <a:r>
              <a:rPr lang="en-CA" altLang="en-US" sz="2400" dirty="0" err="1" smtClean="0"/>
              <a:t>proc</a:t>
            </a:r>
            <a:r>
              <a:rPr lang="en-CA" altLang="en-US" sz="2400" dirty="0" smtClean="0"/>
              <a:t> loess</a:t>
            </a:r>
          </a:p>
          <a:p>
            <a:pPr>
              <a:lnSpc>
                <a:spcPct val="90000"/>
              </a:lnSpc>
            </a:pPr>
            <a:r>
              <a:rPr lang="en-CA" altLang="en-US" sz="2400" dirty="0" smtClean="0"/>
              <a:t>Data: </a:t>
            </a:r>
          </a:p>
          <a:p>
            <a:pPr lvl="1">
              <a:lnSpc>
                <a:spcPct val="90000"/>
              </a:lnSpc>
            </a:pPr>
            <a:r>
              <a:rPr lang="en-CA" altLang="en-US" sz="2000" dirty="0" smtClean="0"/>
              <a:t>Data set: monthly averaged atmospheric pressure differences between Easter Island, Chile and Darwin, Australia for a period of 168 months (NIST, 1998), suspected to exhibit 12-month (annual), 42-month (El Nino), and 25-month (Southern Oscillation) cycles (From Robert Cohen of SAS Institute)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 err="1" smtClean="0"/>
              <a:t>lowess</a:t>
            </a:r>
            <a:r>
              <a:rPr lang="en-CA" altLang="en-US" dirty="0" smtClean="0"/>
              <a:t> in R</a:t>
            </a:r>
          </a:p>
        </p:txBody>
      </p:sp>
      <p:sp>
        <p:nvSpPr>
          <p:cNvPr id="2662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000066"/>
                </a:solidFill>
              </a:rPr>
              <a:t>Xuhua Xia</a:t>
            </a: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000066"/>
                </a:solidFill>
              </a:rPr>
              <a:t>Slide </a:t>
            </a:r>
            <a:fld id="{C40D5D46-51D0-4CAB-B1E0-1502337A30A1}" type="slidenum">
              <a:rPr lang="en-US" altLang="en-US" sz="1400">
                <a:solidFill>
                  <a:srgbClr val="000066"/>
                </a:solidFill>
              </a:rPr>
              <a:pPr/>
              <a:t>18</a:t>
            </a:fld>
            <a:endParaRPr lang="en-US" altLang="en-US" sz="1400">
              <a:solidFill>
                <a:srgbClr val="000066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052736"/>
            <a:ext cx="885698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CA" altLang="en-US" sz="1400" dirty="0" smtClean="0">
                <a:latin typeface="Courier New" panose="02070309020205020404" pitchFamily="49" charset="0"/>
              </a:rPr>
              <a:t>md&lt;-</a:t>
            </a:r>
            <a:r>
              <a:rPr lang="en-CA" altLang="en-US" sz="1400" dirty="0" err="1" smtClean="0">
                <a:latin typeface="Courier New" panose="02070309020205020404" pitchFamily="49" charset="0"/>
              </a:rPr>
              <a:t>read.table</a:t>
            </a:r>
            <a:r>
              <a:rPr lang="en-CA" altLang="en-US" sz="1400" dirty="0" smtClean="0">
                <a:latin typeface="Courier New" panose="02070309020205020404" pitchFamily="49" charset="0"/>
              </a:rPr>
              <a:t>("</a:t>
            </a:r>
            <a:r>
              <a:rPr lang="en-CA" altLang="en-US" sz="1400" dirty="0" err="1" smtClean="0">
                <a:latin typeface="Courier New" panose="02070309020205020404" pitchFamily="49" charset="0"/>
              </a:rPr>
              <a:t>nlinGESE.txt",header</a:t>
            </a:r>
            <a:r>
              <a:rPr lang="en-CA" altLang="en-US" sz="1400" dirty="0" smtClean="0">
                <a:latin typeface="Courier New" panose="02070309020205020404" pitchFamily="49" charset="0"/>
              </a:rPr>
              <a:t>=T)</a:t>
            </a:r>
          </a:p>
          <a:p>
            <a:pPr>
              <a:spcBef>
                <a:spcPct val="50000"/>
              </a:spcBef>
            </a:pPr>
            <a:r>
              <a:rPr lang="en-CA" altLang="en-US" sz="1400" dirty="0" smtClean="0">
                <a:latin typeface="Courier New" panose="02070309020205020404" pitchFamily="49" charset="0"/>
              </a:rPr>
              <a:t>attach(md)</a:t>
            </a:r>
          </a:p>
          <a:p>
            <a:pPr>
              <a:spcBef>
                <a:spcPct val="50000"/>
              </a:spcBef>
            </a:pPr>
            <a:endParaRPr lang="en-CA" altLang="en-US" sz="1400" dirty="0">
              <a:latin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r>
              <a:rPr lang="en-CA" altLang="en-US" sz="1400" dirty="0" smtClean="0">
                <a:latin typeface="Courier New" panose="02070309020205020404" pitchFamily="49" charset="0"/>
              </a:rPr>
              <a:t>fit&lt;-loess(</a:t>
            </a:r>
            <a:r>
              <a:rPr lang="en-CA" altLang="en-US" sz="1400" dirty="0" err="1" smtClean="0">
                <a:latin typeface="Courier New" panose="02070309020205020404" pitchFamily="49" charset="0"/>
              </a:rPr>
              <a:t>SE~GE,span</a:t>
            </a:r>
            <a:r>
              <a:rPr lang="en-CA" altLang="en-US" sz="1400" dirty="0" smtClean="0">
                <a:latin typeface="Courier New" panose="02070309020205020404" pitchFamily="49" charset="0"/>
              </a:rPr>
              <a:t>=0.75,degree=1|2)</a:t>
            </a:r>
          </a:p>
          <a:p>
            <a:pPr>
              <a:spcBef>
                <a:spcPct val="50000"/>
              </a:spcBef>
            </a:pPr>
            <a:r>
              <a:rPr lang="en-CA" altLang="en-US" sz="1400" dirty="0" smtClean="0">
                <a:latin typeface="Courier New" panose="02070309020205020404" pitchFamily="49" charset="0"/>
              </a:rPr>
              <a:t>summary(fit)</a:t>
            </a:r>
          </a:p>
          <a:p>
            <a:pPr>
              <a:spcBef>
                <a:spcPct val="50000"/>
              </a:spcBef>
            </a:pPr>
            <a:r>
              <a:rPr lang="en-CA" altLang="en-US" sz="1400" dirty="0" err="1">
                <a:latin typeface="Courier New" panose="02070309020205020404" pitchFamily="49" charset="0"/>
              </a:rPr>
              <a:t>pred</a:t>
            </a:r>
            <a:r>
              <a:rPr lang="en-CA" altLang="en-US" sz="1400" dirty="0">
                <a:latin typeface="Courier New" panose="02070309020205020404" pitchFamily="49" charset="0"/>
              </a:rPr>
              <a:t>&lt;-</a:t>
            </a:r>
            <a:r>
              <a:rPr lang="en-CA" altLang="en-US" sz="1400" dirty="0" smtClean="0">
                <a:latin typeface="Courier New" panose="02070309020205020404" pitchFamily="49" charset="0"/>
              </a:rPr>
              <a:t>predict(</a:t>
            </a:r>
            <a:r>
              <a:rPr lang="en-CA" altLang="en-US" sz="1400" dirty="0" err="1" smtClean="0">
                <a:latin typeface="Courier New" panose="02070309020205020404" pitchFamily="49" charset="0"/>
              </a:rPr>
              <a:t>fit,GE,se</a:t>
            </a:r>
            <a:r>
              <a:rPr lang="en-CA" altLang="en-US" sz="1400" dirty="0" smtClean="0">
                <a:latin typeface="Courier New" panose="02070309020205020404" pitchFamily="49" charset="0"/>
              </a:rPr>
              <a:t>=TRUE) OR </a:t>
            </a:r>
            <a:r>
              <a:rPr lang="en-CA" altLang="en-US" sz="1400" dirty="0" err="1">
                <a:latin typeface="Courier New" panose="02070309020205020404" pitchFamily="49" charset="0"/>
              </a:rPr>
              <a:t>pred</a:t>
            </a:r>
            <a:r>
              <a:rPr lang="en-CA" altLang="en-US" sz="1400" dirty="0">
                <a:latin typeface="Courier New" panose="02070309020205020404" pitchFamily="49" charset="0"/>
              </a:rPr>
              <a:t>&lt;-</a:t>
            </a:r>
            <a:r>
              <a:rPr lang="en-CA" altLang="en-US" sz="1400" dirty="0" smtClean="0">
                <a:latin typeface="Courier New" panose="02070309020205020404" pitchFamily="49" charset="0"/>
              </a:rPr>
              <a:t>predict(</a:t>
            </a:r>
            <a:r>
              <a:rPr lang="en-CA" altLang="en-US" sz="1400" dirty="0" err="1" smtClean="0">
                <a:latin typeface="Courier New" panose="02070309020205020404" pitchFamily="49" charset="0"/>
              </a:rPr>
              <a:t>fit,c</a:t>
            </a:r>
            <a:r>
              <a:rPr lang="en-CA" altLang="en-US" sz="1400" dirty="0" smtClean="0">
                <a:latin typeface="Courier New" panose="02070309020205020404" pitchFamily="49" charset="0"/>
              </a:rPr>
              <a:t>(3,6),se=TRUE</a:t>
            </a:r>
            <a:r>
              <a:rPr lang="en-CA" altLang="en-US" sz="1400" dirty="0">
                <a:latin typeface="Courier New" panose="02070309020205020404" pitchFamily="49" charset="0"/>
              </a:rPr>
              <a:t>)</a:t>
            </a:r>
            <a:endParaRPr lang="en-CA" altLang="en-US" sz="1400" dirty="0" smtClean="0">
              <a:latin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r>
              <a:rPr lang="en-CA" altLang="en-US" sz="1400" dirty="0" smtClean="0">
                <a:latin typeface="Courier New" panose="02070309020205020404" pitchFamily="49" charset="0"/>
              </a:rPr>
              <a:t>plot(GE,SE)</a:t>
            </a:r>
          </a:p>
          <a:p>
            <a:pPr>
              <a:spcBef>
                <a:spcPct val="50000"/>
              </a:spcBef>
            </a:pPr>
            <a:r>
              <a:rPr lang="en-CA" altLang="en-US" sz="1400" dirty="0" smtClean="0">
                <a:latin typeface="Courier New" panose="02070309020205020404" pitchFamily="49" charset="0"/>
              </a:rPr>
              <a:t>lines(</a:t>
            </a:r>
            <a:r>
              <a:rPr lang="en-CA" altLang="en-US" sz="1400" dirty="0" err="1" smtClean="0">
                <a:latin typeface="Courier New" panose="02070309020205020404" pitchFamily="49" charset="0"/>
              </a:rPr>
              <a:t>GE,pred$fit,col</a:t>
            </a:r>
            <a:r>
              <a:rPr lang="en-CA" altLang="en-US" sz="1400" dirty="0" smtClean="0">
                <a:latin typeface="Courier New" panose="02070309020205020404" pitchFamily="49" charset="0"/>
              </a:rPr>
              <a:t>="red")</a:t>
            </a:r>
          </a:p>
          <a:p>
            <a:pPr>
              <a:spcBef>
                <a:spcPct val="50000"/>
              </a:spcBef>
            </a:pPr>
            <a:endParaRPr lang="en-CA" altLang="en-US" sz="1400" dirty="0" smtClean="0">
              <a:latin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r>
              <a:rPr lang="en-CA" altLang="en-US" sz="1400" dirty="0" smtClean="0">
                <a:latin typeface="Courier New" panose="02070309020205020404" pitchFamily="49" charset="0"/>
              </a:rPr>
              <a:t>par(</a:t>
            </a:r>
            <a:r>
              <a:rPr lang="en-CA" altLang="en-US" sz="1400" dirty="0" err="1" smtClean="0">
                <a:latin typeface="Courier New" panose="02070309020205020404" pitchFamily="49" charset="0"/>
              </a:rPr>
              <a:t>mfrow</a:t>
            </a:r>
            <a:r>
              <a:rPr lang="en-CA" altLang="en-US" sz="1400" dirty="0" smtClean="0">
                <a:latin typeface="Courier New" panose="02070309020205020404" pitchFamily="49" charset="0"/>
              </a:rPr>
              <a:t>=c(2,3</a:t>
            </a:r>
            <a:r>
              <a:rPr lang="en-CA" altLang="en-US" sz="1400" dirty="0">
                <a:latin typeface="Courier New" panose="02070309020205020404" pitchFamily="49" charset="0"/>
              </a:rPr>
              <a:t>))</a:t>
            </a:r>
          </a:p>
          <a:p>
            <a:pPr>
              <a:spcBef>
                <a:spcPct val="50000"/>
              </a:spcBef>
            </a:pPr>
            <a:r>
              <a:rPr lang="en-CA" altLang="en-US" sz="1400" dirty="0" smtClean="0">
                <a:latin typeface="Courier New" panose="02070309020205020404" pitchFamily="49" charset="0"/>
              </a:rPr>
              <a:t>for(span </a:t>
            </a:r>
            <a:r>
              <a:rPr lang="en-CA" altLang="en-US" sz="1400" dirty="0">
                <a:latin typeface="Courier New" panose="02070309020205020404" pitchFamily="49" charset="0"/>
              </a:rPr>
              <a:t>in </a:t>
            </a:r>
            <a:r>
              <a:rPr lang="en-CA" altLang="en-US" sz="1400" dirty="0" err="1" smtClean="0">
                <a:latin typeface="Courier New" panose="02070309020205020404" pitchFamily="49" charset="0"/>
              </a:rPr>
              <a:t>seq</a:t>
            </a:r>
            <a:r>
              <a:rPr lang="en-CA" altLang="en-US" sz="1400" dirty="0" smtClean="0">
                <a:latin typeface="Courier New" panose="02070309020205020404" pitchFamily="49" charset="0"/>
              </a:rPr>
              <a:t>(0.4,0.9,0.1)) {</a:t>
            </a:r>
          </a:p>
          <a:p>
            <a:pPr>
              <a:spcBef>
                <a:spcPct val="50000"/>
              </a:spcBef>
            </a:pPr>
            <a:r>
              <a:rPr lang="en-CA" altLang="en-US" sz="1400" dirty="0">
                <a:latin typeface="Courier New" panose="02070309020205020404" pitchFamily="49" charset="0"/>
              </a:rPr>
              <a:t>fit&lt;-</a:t>
            </a:r>
            <a:r>
              <a:rPr lang="en-CA" altLang="en-US" sz="1400" dirty="0" smtClean="0">
                <a:latin typeface="Courier New" panose="02070309020205020404" pitchFamily="49" charset="0"/>
              </a:rPr>
              <a:t>loess(</a:t>
            </a:r>
            <a:r>
              <a:rPr lang="en-CA" altLang="en-US" sz="1400" dirty="0" err="1" smtClean="0">
                <a:latin typeface="Courier New" panose="02070309020205020404" pitchFamily="49" charset="0"/>
              </a:rPr>
              <a:t>SE~GE,span</a:t>
            </a:r>
            <a:r>
              <a:rPr lang="en-CA" altLang="en-US" sz="1400" dirty="0" smtClean="0">
                <a:latin typeface="Courier New" panose="02070309020205020404" pitchFamily="49" charset="0"/>
              </a:rPr>
              <a:t>=span)</a:t>
            </a:r>
            <a:endParaRPr lang="en-CA" altLang="en-US" sz="1400" dirty="0">
              <a:latin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r>
              <a:rPr lang="en-CA" altLang="en-US" sz="1400" dirty="0" err="1" smtClean="0">
                <a:latin typeface="Courier New" panose="02070309020205020404" pitchFamily="49" charset="0"/>
              </a:rPr>
              <a:t>pred</a:t>
            </a:r>
            <a:r>
              <a:rPr lang="en-CA" altLang="en-US" sz="1400" dirty="0" smtClean="0">
                <a:latin typeface="Courier New" panose="02070309020205020404" pitchFamily="49" charset="0"/>
              </a:rPr>
              <a:t>&lt;-predict(</a:t>
            </a:r>
            <a:r>
              <a:rPr lang="en-CA" altLang="en-US" sz="1400" dirty="0" err="1" smtClean="0">
                <a:latin typeface="Courier New" panose="02070309020205020404" pitchFamily="49" charset="0"/>
              </a:rPr>
              <a:t>fit,GE</a:t>
            </a:r>
            <a:r>
              <a:rPr lang="en-CA" altLang="en-US" sz="1400" dirty="0" smtClean="0">
                <a:latin typeface="Courier New" panose="02070309020205020404" pitchFamily="49" charset="0"/>
              </a:rPr>
              <a:t>)</a:t>
            </a:r>
            <a:endParaRPr lang="en-CA" altLang="en-US" sz="1400" dirty="0">
              <a:latin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r>
              <a:rPr lang="en-CA" altLang="en-US" sz="1400" dirty="0" err="1" smtClean="0">
                <a:latin typeface="Courier New" panose="02070309020205020404" pitchFamily="49" charset="0"/>
              </a:rPr>
              <a:t>sTitle</a:t>
            </a:r>
            <a:r>
              <a:rPr lang="en-CA" altLang="en-US" sz="1400" dirty="0">
                <a:latin typeface="Courier New" panose="02070309020205020404" pitchFamily="49" charset="0"/>
              </a:rPr>
              <a:t>&lt;-paste0</a:t>
            </a:r>
            <a:r>
              <a:rPr lang="en-CA" altLang="en-US" sz="1400" dirty="0" smtClean="0">
                <a:latin typeface="Courier New" panose="02070309020205020404" pitchFamily="49" charset="0"/>
              </a:rPr>
              <a:t>("span </a:t>
            </a:r>
            <a:r>
              <a:rPr lang="en-CA" altLang="en-US" sz="1400" dirty="0">
                <a:latin typeface="Courier New" panose="02070309020205020404" pitchFamily="49" charset="0"/>
              </a:rPr>
              <a:t>= </a:t>
            </a:r>
            <a:r>
              <a:rPr lang="en-CA" altLang="en-US" sz="1400" dirty="0" smtClean="0">
                <a:latin typeface="Courier New" panose="02070309020205020404" pitchFamily="49" charset="0"/>
              </a:rPr>
              <a:t>",span)</a:t>
            </a:r>
            <a:endParaRPr lang="en-CA" altLang="en-US" sz="1400" dirty="0">
              <a:latin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r>
              <a:rPr lang="en-CA" altLang="en-US" sz="1400" dirty="0" smtClean="0">
                <a:latin typeface="Courier New" panose="02070309020205020404" pitchFamily="49" charset="0"/>
              </a:rPr>
              <a:t>plot(</a:t>
            </a:r>
            <a:r>
              <a:rPr lang="en-CA" altLang="en-US" sz="1400" dirty="0" err="1" smtClean="0">
                <a:latin typeface="Courier New" panose="02070309020205020404" pitchFamily="49" charset="0"/>
              </a:rPr>
              <a:t>GE,SE,main</a:t>
            </a:r>
            <a:r>
              <a:rPr lang="en-CA" altLang="en-US" sz="1400" dirty="0" smtClean="0">
                <a:latin typeface="Courier New" panose="02070309020205020404" pitchFamily="49" charset="0"/>
              </a:rPr>
              <a:t>=</a:t>
            </a:r>
            <a:r>
              <a:rPr lang="en-CA" altLang="en-US" sz="1400" dirty="0" err="1" smtClean="0">
                <a:latin typeface="Courier New" panose="02070309020205020404" pitchFamily="49" charset="0"/>
              </a:rPr>
              <a:t>sTitle</a:t>
            </a:r>
            <a:r>
              <a:rPr lang="en-CA" altLang="en-US" sz="1400" dirty="0">
                <a:latin typeface="Courier New" panose="02070309020205020404" pitchFamily="49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CA" altLang="en-US" sz="1400" dirty="0" smtClean="0">
                <a:latin typeface="Courier New" panose="02070309020205020404" pitchFamily="49" charset="0"/>
              </a:rPr>
              <a:t>lines(</a:t>
            </a:r>
            <a:r>
              <a:rPr lang="en-CA" altLang="en-US" sz="1400" dirty="0" err="1" smtClean="0">
                <a:latin typeface="Courier New" panose="02070309020205020404" pitchFamily="49" charset="0"/>
              </a:rPr>
              <a:t>GE,pred,col</a:t>
            </a:r>
            <a:r>
              <a:rPr lang="en-CA" altLang="en-US" sz="1400" dirty="0">
                <a:latin typeface="Courier New" panose="02070309020205020404" pitchFamily="49" charset="0"/>
              </a:rPr>
              <a:t>="red")</a:t>
            </a:r>
          </a:p>
          <a:p>
            <a:pPr>
              <a:spcBef>
                <a:spcPct val="50000"/>
              </a:spcBef>
            </a:pPr>
            <a:r>
              <a:rPr lang="en-CA" altLang="en-US" sz="1400" dirty="0" smtClean="0">
                <a:latin typeface="Courier New" panose="02070309020205020404" pitchFamily="49" charset="0"/>
              </a:rPr>
              <a:t>}</a:t>
            </a:r>
            <a:endParaRPr lang="en-CA" altLang="en-US" sz="1400" dirty="0">
              <a:latin typeface="Courier New" panose="020703090202050204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1412776"/>
            <a:ext cx="7453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smooth parameter </a:t>
            </a:r>
            <a:r>
              <a:rPr lang="el-GR" sz="1600" dirty="0" smtClean="0"/>
              <a:t>α</a:t>
            </a:r>
            <a:r>
              <a:rPr lang="en-CA" sz="1600" dirty="0" smtClean="0"/>
              <a:t> (proportion of data points used): larger = more smooth, default=0.75</a:t>
            </a:r>
            <a:endParaRPr lang="en-CA" sz="1600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>
            <a:off x="2195736" y="1700808"/>
            <a:ext cx="318864" cy="4113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3707904" y="2276872"/>
            <a:ext cx="2845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linear or quadratic, default is 1</a:t>
            </a:r>
            <a:endParaRPr lang="en-CA" sz="1600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 flipV="1">
            <a:off x="3491880" y="2276872"/>
            <a:ext cx="288032" cy="1440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3949906" y="3201365"/>
            <a:ext cx="4896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/>
              <a:t> </a:t>
            </a:r>
            <a:r>
              <a:rPr lang="en-CA" sz="1600" dirty="0" err="1"/>
              <a:t>tricubic</a:t>
            </a:r>
            <a:r>
              <a:rPr lang="en-CA" sz="1600" dirty="0"/>
              <a:t> weighting (proportional to </a:t>
            </a:r>
            <a:r>
              <a:rPr lang="en-CA" sz="1600" i="1" dirty="0"/>
              <a:t>(1 - (</a:t>
            </a:r>
            <a:r>
              <a:rPr lang="en-CA" sz="1600" i="1" dirty="0" err="1" smtClean="0"/>
              <a:t>dist</a:t>
            </a:r>
            <a:r>
              <a:rPr lang="en-CA" sz="1600" i="1" dirty="0" smtClean="0"/>
              <a:t>/</a:t>
            </a:r>
            <a:r>
              <a:rPr lang="en-CA" sz="1600" i="1" dirty="0" err="1" smtClean="0"/>
              <a:t>maxdist</a:t>
            </a:r>
            <a:r>
              <a:rPr lang="en-CA" sz="1600" i="1" dirty="0" smtClean="0"/>
              <a:t>)</a:t>
            </a:r>
            <a:r>
              <a:rPr lang="en-CA" sz="1600" i="1" baseline="30000" dirty="0" smtClean="0"/>
              <a:t>3</a:t>
            </a:r>
            <a:r>
              <a:rPr lang="en-CA" sz="1600" i="1" dirty="0" smtClean="0"/>
              <a:t>)</a:t>
            </a:r>
            <a:r>
              <a:rPr lang="en-CA" sz="1600" i="1" baseline="30000" dirty="0" smtClean="0"/>
              <a:t>3</a:t>
            </a:r>
            <a:r>
              <a:rPr lang="en-CA" sz="1600" dirty="0"/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76056" y="4365104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How would I know which span value to use?</a:t>
            </a:r>
            <a:endParaRPr lang="en-CA" sz="1600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3635896" y="4581128"/>
            <a:ext cx="12961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36" y="44624"/>
            <a:ext cx="9145871" cy="6768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123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000066"/>
                </a:solidFill>
              </a:rPr>
              <a:t>Xuhua Xia</a:t>
            </a:r>
          </a:p>
        </p:txBody>
      </p:sp>
      <p:grpSp>
        <p:nvGrpSpPr>
          <p:cNvPr id="17411" name="Group 179"/>
          <p:cNvGrpSpPr>
            <a:grpSpLocks/>
          </p:cNvGrpSpPr>
          <p:nvPr/>
        </p:nvGrpSpPr>
        <p:grpSpPr bwMode="auto">
          <a:xfrm>
            <a:off x="377825" y="2954338"/>
            <a:ext cx="4214813" cy="3371850"/>
            <a:chOff x="238" y="1861"/>
            <a:chExt cx="2655" cy="2124"/>
          </a:xfrm>
        </p:grpSpPr>
        <p:sp>
          <p:nvSpPr>
            <p:cNvPr id="17534" name="Freeform 3"/>
            <p:cNvSpPr>
              <a:spLocks/>
            </p:cNvSpPr>
            <p:nvPr/>
          </p:nvSpPr>
          <p:spPr bwMode="auto">
            <a:xfrm>
              <a:off x="1051" y="2182"/>
              <a:ext cx="1779" cy="1378"/>
            </a:xfrm>
            <a:custGeom>
              <a:avLst/>
              <a:gdLst>
                <a:gd name="T0" fmla="*/ 0 w 1306"/>
                <a:gd name="T1" fmla="*/ 0 h 1162"/>
                <a:gd name="T2" fmla="*/ 1778 w 1306"/>
                <a:gd name="T3" fmla="*/ 0 h 1162"/>
                <a:gd name="T4" fmla="*/ 1778 w 1306"/>
                <a:gd name="T5" fmla="*/ 1377 h 1162"/>
                <a:gd name="T6" fmla="*/ 0 w 1306"/>
                <a:gd name="T7" fmla="*/ 1377 h 1162"/>
                <a:gd name="T8" fmla="*/ 0 w 1306"/>
                <a:gd name="T9" fmla="*/ 0 h 11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06" h="1162">
                  <a:moveTo>
                    <a:pt x="0" y="0"/>
                  </a:moveTo>
                  <a:lnTo>
                    <a:pt x="1305" y="0"/>
                  </a:lnTo>
                  <a:lnTo>
                    <a:pt x="1305" y="1161"/>
                  </a:lnTo>
                  <a:lnTo>
                    <a:pt x="0" y="1161"/>
                  </a:lnTo>
                  <a:lnTo>
                    <a:pt x="0" y="0"/>
                  </a:lnTo>
                </a:path>
              </a:pathLst>
            </a:custGeom>
            <a:noFill/>
            <a:ln w="9525" cap="rnd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35" name="Freeform 4"/>
            <p:cNvSpPr>
              <a:spLocks/>
            </p:cNvSpPr>
            <p:nvPr/>
          </p:nvSpPr>
          <p:spPr bwMode="auto">
            <a:xfrm>
              <a:off x="1051" y="2182"/>
              <a:ext cx="1779" cy="1378"/>
            </a:xfrm>
            <a:custGeom>
              <a:avLst/>
              <a:gdLst>
                <a:gd name="T0" fmla="*/ 0 w 1306"/>
                <a:gd name="T1" fmla="*/ 0 h 1162"/>
                <a:gd name="T2" fmla="*/ 1778 w 1306"/>
                <a:gd name="T3" fmla="*/ 0 h 1162"/>
                <a:gd name="T4" fmla="*/ 1778 w 1306"/>
                <a:gd name="T5" fmla="*/ 1377 h 1162"/>
                <a:gd name="T6" fmla="*/ 0 w 1306"/>
                <a:gd name="T7" fmla="*/ 1377 h 1162"/>
                <a:gd name="T8" fmla="*/ 0 w 1306"/>
                <a:gd name="T9" fmla="*/ 0 h 11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06" h="1162">
                  <a:moveTo>
                    <a:pt x="0" y="0"/>
                  </a:moveTo>
                  <a:lnTo>
                    <a:pt x="1305" y="0"/>
                  </a:lnTo>
                  <a:lnTo>
                    <a:pt x="1305" y="1161"/>
                  </a:lnTo>
                  <a:lnTo>
                    <a:pt x="0" y="11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33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36" name="Line 5"/>
            <p:cNvSpPr>
              <a:spLocks noChangeShapeType="1"/>
            </p:cNvSpPr>
            <p:nvPr/>
          </p:nvSpPr>
          <p:spPr bwMode="auto">
            <a:xfrm>
              <a:off x="1051" y="2182"/>
              <a:ext cx="0" cy="1377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537" name="Line 6"/>
            <p:cNvSpPr>
              <a:spLocks noChangeShapeType="1"/>
            </p:cNvSpPr>
            <p:nvPr/>
          </p:nvSpPr>
          <p:spPr bwMode="auto">
            <a:xfrm>
              <a:off x="994" y="3559"/>
              <a:ext cx="114" cy="0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538" name="Line 7"/>
            <p:cNvSpPr>
              <a:spLocks noChangeShapeType="1"/>
            </p:cNvSpPr>
            <p:nvPr/>
          </p:nvSpPr>
          <p:spPr bwMode="auto">
            <a:xfrm>
              <a:off x="994" y="3281"/>
              <a:ext cx="114" cy="0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539" name="Line 8"/>
            <p:cNvSpPr>
              <a:spLocks noChangeShapeType="1"/>
            </p:cNvSpPr>
            <p:nvPr/>
          </p:nvSpPr>
          <p:spPr bwMode="auto">
            <a:xfrm>
              <a:off x="994" y="3005"/>
              <a:ext cx="114" cy="0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540" name="Line 9"/>
            <p:cNvSpPr>
              <a:spLocks noChangeShapeType="1"/>
            </p:cNvSpPr>
            <p:nvPr/>
          </p:nvSpPr>
          <p:spPr bwMode="auto">
            <a:xfrm>
              <a:off x="994" y="2734"/>
              <a:ext cx="114" cy="0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541" name="Line 10"/>
            <p:cNvSpPr>
              <a:spLocks noChangeShapeType="1"/>
            </p:cNvSpPr>
            <p:nvPr/>
          </p:nvSpPr>
          <p:spPr bwMode="auto">
            <a:xfrm>
              <a:off x="994" y="2458"/>
              <a:ext cx="114" cy="0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542" name="Line 11"/>
            <p:cNvSpPr>
              <a:spLocks noChangeShapeType="1"/>
            </p:cNvSpPr>
            <p:nvPr/>
          </p:nvSpPr>
          <p:spPr bwMode="auto">
            <a:xfrm>
              <a:off x="994" y="2182"/>
              <a:ext cx="114" cy="0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543" name="Line 12"/>
            <p:cNvSpPr>
              <a:spLocks noChangeShapeType="1"/>
            </p:cNvSpPr>
            <p:nvPr/>
          </p:nvSpPr>
          <p:spPr bwMode="auto">
            <a:xfrm>
              <a:off x="1051" y="3559"/>
              <a:ext cx="1778" cy="0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544" name="Line 13"/>
            <p:cNvSpPr>
              <a:spLocks noChangeShapeType="1"/>
            </p:cNvSpPr>
            <p:nvPr/>
          </p:nvSpPr>
          <p:spPr bwMode="auto">
            <a:xfrm flipV="1">
              <a:off x="1051" y="3509"/>
              <a:ext cx="0" cy="99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545" name="Line 14"/>
            <p:cNvSpPr>
              <a:spLocks noChangeShapeType="1"/>
            </p:cNvSpPr>
            <p:nvPr/>
          </p:nvSpPr>
          <p:spPr bwMode="auto">
            <a:xfrm flipV="1">
              <a:off x="1647" y="3509"/>
              <a:ext cx="0" cy="99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546" name="Line 15"/>
            <p:cNvSpPr>
              <a:spLocks noChangeShapeType="1"/>
            </p:cNvSpPr>
            <p:nvPr/>
          </p:nvSpPr>
          <p:spPr bwMode="auto">
            <a:xfrm flipV="1">
              <a:off x="2234" y="3509"/>
              <a:ext cx="0" cy="99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547" name="Line 16"/>
            <p:cNvSpPr>
              <a:spLocks noChangeShapeType="1"/>
            </p:cNvSpPr>
            <p:nvPr/>
          </p:nvSpPr>
          <p:spPr bwMode="auto">
            <a:xfrm flipV="1">
              <a:off x="2829" y="3509"/>
              <a:ext cx="0" cy="99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548" name="Freeform 17"/>
            <p:cNvSpPr>
              <a:spLocks/>
            </p:cNvSpPr>
            <p:nvPr/>
          </p:nvSpPr>
          <p:spPr bwMode="auto">
            <a:xfrm>
              <a:off x="1108" y="2245"/>
              <a:ext cx="1485" cy="1152"/>
            </a:xfrm>
            <a:custGeom>
              <a:avLst/>
              <a:gdLst>
                <a:gd name="T0" fmla="*/ 0 w 1090"/>
                <a:gd name="T1" fmla="*/ 1151 h 971"/>
                <a:gd name="T2" fmla="*/ 65 w 1090"/>
                <a:gd name="T3" fmla="*/ 1115 h 971"/>
                <a:gd name="T4" fmla="*/ 123 w 1090"/>
                <a:gd name="T5" fmla="*/ 1080 h 971"/>
                <a:gd name="T6" fmla="*/ 180 w 1090"/>
                <a:gd name="T7" fmla="*/ 1044 h 971"/>
                <a:gd name="T8" fmla="*/ 237 w 1090"/>
                <a:gd name="T9" fmla="*/ 994 h 971"/>
                <a:gd name="T10" fmla="*/ 302 w 1090"/>
                <a:gd name="T11" fmla="*/ 944 h 971"/>
                <a:gd name="T12" fmla="*/ 358 w 1090"/>
                <a:gd name="T13" fmla="*/ 889 h 971"/>
                <a:gd name="T14" fmla="*/ 416 w 1090"/>
                <a:gd name="T15" fmla="*/ 825 h 971"/>
                <a:gd name="T16" fmla="*/ 473 w 1090"/>
                <a:gd name="T17" fmla="*/ 760 h 971"/>
                <a:gd name="T18" fmla="*/ 538 w 1090"/>
                <a:gd name="T19" fmla="*/ 696 h 971"/>
                <a:gd name="T20" fmla="*/ 595 w 1090"/>
                <a:gd name="T21" fmla="*/ 625 h 971"/>
                <a:gd name="T22" fmla="*/ 653 w 1090"/>
                <a:gd name="T23" fmla="*/ 554 h 971"/>
                <a:gd name="T24" fmla="*/ 710 w 1090"/>
                <a:gd name="T25" fmla="*/ 490 h 971"/>
                <a:gd name="T26" fmla="*/ 775 w 1090"/>
                <a:gd name="T27" fmla="*/ 427 h 971"/>
                <a:gd name="T28" fmla="*/ 831 w 1090"/>
                <a:gd name="T29" fmla="*/ 363 h 971"/>
                <a:gd name="T30" fmla="*/ 888 w 1090"/>
                <a:gd name="T31" fmla="*/ 306 h 971"/>
                <a:gd name="T32" fmla="*/ 954 w 1090"/>
                <a:gd name="T33" fmla="*/ 256 h 971"/>
                <a:gd name="T34" fmla="*/ 1011 w 1090"/>
                <a:gd name="T35" fmla="*/ 206 h 971"/>
                <a:gd name="T36" fmla="*/ 1068 w 1090"/>
                <a:gd name="T37" fmla="*/ 171 h 971"/>
                <a:gd name="T38" fmla="*/ 1125 w 1090"/>
                <a:gd name="T39" fmla="*/ 128 h 971"/>
                <a:gd name="T40" fmla="*/ 1191 w 1090"/>
                <a:gd name="T41" fmla="*/ 100 h 971"/>
                <a:gd name="T42" fmla="*/ 1248 w 1090"/>
                <a:gd name="T43" fmla="*/ 71 h 971"/>
                <a:gd name="T44" fmla="*/ 1304 w 1090"/>
                <a:gd name="T45" fmla="*/ 50 h 971"/>
                <a:gd name="T46" fmla="*/ 1361 w 1090"/>
                <a:gd name="T47" fmla="*/ 28 h 971"/>
                <a:gd name="T48" fmla="*/ 1426 w 1090"/>
                <a:gd name="T49" fmla="*/ 14 h 971"/>
                <a:gd name="T50" fmla="*/ 1484 w 1090"/>
                <a:gd name="T51" fmla="*/ 0 h 97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090" h="971">
                  <a:moveTo>
                    <a:pt x="0" y="970"/>
                  </a:moveTo>
                  <a:lnTo>
                    <a:pt x="48" y="940"/>
                  </a:lnTo>
                  <a:lnTo>
                    <a:pt x="90" y="910"/>
                  </a:lnTo>
                  <a:lnTo>
                    <a:pt x="132" y="880"/>
                  </a:lnTo>
                  <a:lnTo>
                    <a:pt x="174" y="838"/>
                  </a:lnTo>
                  <a:lnTo>
                    <a:pt x="222" y="796"/>
                  </a:lnTo>
                  <a:lnTo>
                    <a:pt x="263" y="749"/>
                  </a:lnTo>
                  <a:lnTo>
                    <a:pt x="305" y="695"/>
                  </a:lnTo>
                  <a:lnTo>
                    <a:pt x="347" y="641"/>
                  </a:lnTo>
                  <a:lnTo>
                    <a:pt x="395" y="587"/>
                  </a:lnTo>
                  <a:lnTo>
                    <a:pt x="437" y="527"/>
                  </a:lnTo>
                  <a:lnTo>
                    <a:pt x="479" y="467"/>
                  </a:lnTo>
                  <a:lnTo>
                    <a:pt x="521" y="413"/>
                  </a:lnTo>
                  <a:lnTo>
                    <a:pt x="569" y="360"/>
                  </a:lnTo>
                  <a:lnTo>
                    <a:pt x="610" y="306"/>
                  </a:lnTo>
                  <a:lnTo>
                    <a:pt x="652" y="258"/>
                  </a:lnTo>
                  <a:lnTo>
                    <a:pt x="700" y="216"/>
                  </a:lnTo>
                  <a:lnTo>
                    <a:pt x="742" y="174"/>
                  </a:lnTo>
                  <a:lnTo>
                    <a:pt x="784" y="144"/>
                  </a:lnTo>
                  <a:lnTo>
                    <a:pt x="826" y="108"/>
                  </a:lnTo>
                  <a:lnTo>
                    <a:pt x="874" y="84"/>
                  </a:lnTo>
                  <a:lnTo>
                    <a:pt x="916" y="60"/>
                  </a:lnTo>
                  <a:lnTo>
                    <a:pt x="957" y="42"/>
                  </a:lnTo>
                  <a:lnTo>
                    <a:pt x="999" y="24"/>
                  </a:lnTo>
                  <a:lnTo>
                    <a:pt x="1047" y="12"/>
                  </a:lnTo>
                  <a:lnTo>
                    <a:pt x="1089" y="0"/>
                  </a:lnTo>
                </a:path>
              </a:pathLst>
            </a:custGeom>
            <a:noFill/>
            <a:ln w="12700" cap="rnd" cmpd="sng">
              <a:solidFill>
                <a:srgbClr val="FF33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49" name="Freeform 18"/>
            <p:cNvSpPr>
              <a:spLocks/>
            </p:cNvSpPr>
            <p:nvPr/>
          </p:nvSpPr>
          <p:spPr bwMode="auto">
            <a:xfrm>
              <a:off x="1084" y="3373"/>
              <a:ext cx="50" cy="44"/>
            </a:xfrm>
            <a:custGeom>
              <a:avLst/>
              <a:gdLst>
                <a:gd name="T0" fmla="*/ 24 w 37"/>
                <a:gd name="T1" fmla="*/ 0 h 37"/>
                <a:gd name="T2" fmla="*/ 49 w 37"/>
                <a:gd name="T3" fmla="*/ 21 h 37"/>
                <a:gd name="T4" fmla="*/ 24 w 37"/>
                <a:gd name="T5" fmla="*/ 43 h 37"/>
                <a:gd name="T6" fmla="*/ 0 w 37"/>
                <a:gd name="T7" fmla="*/ 21 h 37"/>
                <a:gd name="T8" fmla="*/ 24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50" name="Freeform 19"/>
            <p:cNvSpPr>
              <a:spLocks/>
            </p:cNvSpPr>
            <p:nvPr/>
          </p:nvSpPr>
          <p:spPr bwMode="auto">
            <a:xfrm>
              <a:off x="1149" y="3338"/>
              <a:ext cx="51" cy="44"/>
            </a:xfrm>
            <a:custGeom>
              <a:avLst/>
              <a:gdLst>
                <a:gd name="T0" fmla="*/ 25 w 37"/>
                <a:gd name="T1" fmla="*/ 0 h 37"/>
                <a:gd name="T2" fmla="*/ 50 w 37"/>
                <a:gd name="T3" fmla="*/ 21 h 37"/>
                <a:gd name="T4" fmla="*/ 25 w 37"/>
                <a:gd name="T5" fmla="*/ 43 h 37"/>
                <a:gd name="T6" fmla="*/ 0 w 37"/>
                <a:gd name="T7" fmla="*/ 21 h 37"/>
                <a:gd name="T8" fmla="*/ 25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51" name="Freeform 20"/>
            <p:cNvSpPr>
              <a:spLocks/>
            </p:cNvSpPr>
            <p:nvPr/>
          </p:nvSpPr>
          <p:spPr bwMode="auto">
            <a:xfrm>
              <a:off x="1207" y="3303"/>
              <a:ext cx="50" cy="43"/>
            </a:xfrm>
            <a:custGeom>
              <a:avLst/>
              <a:gdLst>
                <a:gd name="T0" fmla="*/ 24 w 37"/>
                <a:gd name="T1" fmla="*/ 0 h 37"/>
                <a:gd name="T2" fmla="*/ 49 w 37"/>
                <a:gd name="T3" fmla="*/ 21 h 37"/>
                <a:gd name="T4" fmla="*/ 24 w 37"/>
                <a:gd name="T5" fmla="*/ 42 h 37"/>
                <a:gd name="T6" fmla="*/ 0 w 37"/>
                <a:gd name="T7" fmla="*/ 21 h 37"/>
                <a:gd name="T8" fmla="*/ 24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52" name="Freeform 21"/>
            <p:cNvSpPr>
              <a:spLocks/>
            </p:cNvSpPr>
            <p:nvPr/>
          </p:nvSpPr>
          <p:spPr bwMode="auto">
            <a:xfrm>
              <a:off x="1264" y="3267"/>
              <a:ext cx="50" cy="44"/>
            </a:xfrm>
            <a:custGeom>
              <a:avLst/>
              <a:gdLst>
                <a:gd name="T0" fmla="*/ 24 w 37"/>
                <a:gd name="T1" fmla="*/ 0 h 37"/>
                <a:gd name="T2" fmla="*/ 49 w 37"/>
                <a:gd name="T3" fmla="*/ 21 h 37"/>
                <a:gd name="T4" fmla="*/ 24 w 37"/>
                <a:gd name="T5" fmla="*/ 43 h 37"/>
                <a:gd name="T6" fmla="*/ 0 w 37"/>
                <a:gd name="T7" fmla="*/ 21 h 37"/>
                <a:gd name="T8" fmla="*/ 24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53" name="Freeform 22"/>
            <p:cNvSpPr>
              <a:spLocks/>
            </p:cNvSpPr>
            <p:nvPr/>
          </p:nvSpPr>
          <p:spPr bwMode="auto">
            <a:xfrm>
              <a:off x="1321" y="3218"/>
              <a:ext cx="50" cy="44"/>
            </a:xfrm>
            <a:custGeom>
              <a:avLst/>
              <a:gdLst>
                <a:gd name="T0" fmla="*/ 24 w 37"/>
                <a:gd name="T1" fmla="*/ 0 h 37"/>
                <a:gd name="T2" fmla="*/ 49 w 37"/>
                <a:gd name="T3" fmla="*/ 21 h 37"/>
                <a:gd name="T4" fmla="*/ 24 w 37"/>
                <a:gd name="T5" fmla="*/ 43 h 37"/>
                <a:gd name="T6" fmla="*/ 0 w 37"/>
                <a:gd name="T7" fmla="*/ 21 h 37"/>
                <a:gd name="T8" fmla="*/ 24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54" name="Freeform 23"/>
            <p:cNvSpPr>
              <a:spLocks/>
            </p:cNvSpPr>
            <p:nvPr/>
          </p:nvSpPr>
          <p:spPr bwMode="auto">
            <a:xfrm>
              <a:off x="1386" y="3167"/>
              <a:ext cx="51" cy="44"/>
            </a:xfrm>
            <a:custGeom>
              <a:avLst/>
              <a:gdLst>
                <a:gd name="T0" fmla="*/ 25 w 37"/>
                <a:gd name="T1" fmla="*/ 0 h 37"/>
                <a:gd name="T2" fmla="*/ 50 w 37"/>
                <a:gd name="T3" fmla="*/ 21 h 37"/>
                <a:gd name="T4" fmla="*/ 25 w 37"/>
                <a:gd name="T5" fmla="*/ 43 h 37"/>
                <a:gd name="T6" fmla="*/ 0 w 37"/>
                <a:gd name="T7" fmla="*/ 21 h 37"/>
                <a:gd name="T8" fmla="*/ 25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55" name="Freeform 24"/>
            <p:cNvSpPr>
              <a:spLocks/>
            </p:cNvSpPr>
            <p:nvPr/>
          </p:nvSpPr>
          <p:spPr bwMode="auto">
            <a:xfrm>
              <a:off x="1442" y="3112"/>
              <a:ext cx="51" cy="42"/>
            </a:xfrm>
            <a:custGeom>
              <a:avLst/>
              <a:gdLst>
                <a:gd name="T0" fmla="*/ 25 w 37"/>
                <a:gd name="T1" fmla="*/ 0 h 36"/>
                <a:gd name="T2" fmla="*/ 50 w 37"/>
                <a:gd name="T3" fmla="*/ 21 h 36"/>
                <a:gd name="T4" fmla="*/ 25 w 37"/>
                <a:gd name="T5" fmla="*/ 41 h 36"/>
                <a:gd name="T6" fmla="*/ 0 w 37"/>
                <a:gd name="T7" fmla="*/ 21 h 36"/>
                <a:gd name="T8" fmla="*/ 25 w 37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6">
                  <a:moveTo>
                    <a:pt x="18" y="0"/>
                  </a:moveTo>
                  <a:lnTo>
                    <a:pt x="36" y="18"/>
                  </a:lnTo>
                  <a:lnTo>
                    <a:pt x="18" y="35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56" name="Freeform 25"/>
            <p:cNvSpPr>
              <a:spLocks/>
            </p:cNvSpPr>
            <p:nvPr/>
          </p:nvSpPr>
          <p:spPr bwMode="auto">
            <a:xfrm>
              <a:off x="1499" y="3048"/>
              <a:ext cx="51" cy="44"/>
            </a:xfrm>
            <a:custGeom>
              <a:avLst/>
              <a:gdLst>
                <a:gd name="T0" fmla="*/ 25 w 37"/>
                <a:gd name="T1" fmla="*/ 0 h 37"/>
                <a:gd name="T2" fmla="*/ 50 w 37"/>
                <a:gd name="T3" fmla="*/ 21 h 37"/>
                <a:gd name="T4" fmla="*/ 25 w 37"/>
                <a:gd name="T5" fmla="*/ 43 h 37"/>
                <a:gd name="T6" fmla="*/ 0 w 37"/>
                <a:gd name="T7" fmla="*/ 21 h 37"/>
                <a:gd name="T8" fmla="*/ 25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57" name="Freeform 26"/>
            <p:cNvSpPr>
              <a:spLocks/>
            </p:cNvSpPr>
            <p:nvPr/>
          </p:nvSpPr>
          <p:spPr bwMode="auto">
            <a:xfrm>
              <a:off x="1557" y="2983"/>
              <a:ext cx="50" cy="44"/>
            </a:xfrm>
            <a:custGeom>
              <a:avLst/>
              <a:gdLst>
                <a:gd name="T0" fmla="*/ 24 w 37"/>
                <a:gd name="T1" fmla="*/ 0 h 37"/>
                <a:gd name="T2" fmla="*/ 49 w 37"/>
                <a:gd name="T3" fmla="*/ 21 h 37"/>
                <a:gd name="T4" fmla="*/ 24 w 37"/>
                <a:gd name="T5" fmla="*/ 43 h 37"/>
                <a:gd name="T6" fmla="*/ 0 w 37"/>
                <a:gd name="T7" fmla="*/ 21 h 37"/>
                <a:gd name="T8" fmla="*/ 24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58" name="Freeform 27"/>
            <p:cNvSpPr>
              <a:spLocks/>
            </p:cNvSpPr>
            <p:nvPr/>
          </p:nvSpPr>
          <p:spPr bwMode="auto">
            <a:xfrm>
              <a:off x="1622" y="2920"/>
              <a:ext cx="50" cy="44"/>
            </a:xfrm>
            <a:custGeom>
              <a:avLst/>
              <a:gdLst>
                <a:gd name="T0" fmla="*/ 24 w 37"/>
                <a:gd name="T1" fmla="*/ 0 h 37"/>
                <a:gd name="T2" fmla="*/ 49 w 37"/>
                <a:gd name="T3" fmla="*/ 21 h 37"/>
                <a:gd name="T4" fmla="*/ 24 w 37"/>
                <a:gd name="T5" fmla="*/ 43 h 37"/>
                <a:gd name="T6" fmla="*/ 0 w 37"/>
                <a:gd name="T7" fmla="*/ 21 h 37"/>
                <a:gd name="T8" fmla="*/ 24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59" name="Freeform 28"/>
            <p:cNvSpPr>
              <a:spLocks/>
            </p:cNvSpPr>
            <p:nvPr/>
          </p:nvSpPr>
          <p:spPr bwMode="auto">
            <a:xfrm>
              <a:off x="1679" y="2848"/>
              <a:ext cx="51" cy="45"/>
            </a:xfrm>
            <a:custGeom>
              <a:avLst/>
              <a:gdLst>
                <a:gd name="T0" fmla="*/ 25 w 37"/>
                <a:gd name="T1" fmla="*/ 0 h 37"/>
                <a:gd name="T2" fmla="*/ 50 w 37"/>
                <a:gd name="T3" fmla="*/ 22 h 37"/>
                <a:gd name="T4" fmla="*/ 25 w 37"/>
                <a:gd name="T5" fmla="*/ 44 h 37"/>
                <a:gd name="T6" fmla="*/ 0 w 37"/>
                <a:gd name="T7" fmla="*/ 22 h 37"/>
                <a:gd name="T8" fmla="*/ 25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60" name="Freeform 29"/>
            <p:cNvSpPr>
              <a:spLocks/>
            </p:cNvSpPr>
            <p:nvPr/>
          </p:nvSpPr>
          <p:spPr bwMode="auto">
            <a:xfrm>
              <a:off x="1736" y="2777"/>
              <a:ext cx="51" cy="44"/>
            </a:xfrm>
            <a:custGeom>
              <a:avLst/>
              <a:gdLst>
                <a:gd name="T0" fmla="*/ 25 w 37"/>
                <a:gd name="T1" fmla="*/ 0 h 37"/>
                <a:gd name="T2" fmla="*/ 50 w 37"/>
                <a:gd name="T3" fmla="*/ 21 h 37"/>
                <a:gd name="T4" fmla="*/ 25 w 37"/>
                <a:gd name="T5" fmla="*/ 43 h 37"/>
                <a:gd name="T6" fmla="*/ 0 w 37"/>
                <a:gd name="T7" fmla="*/ 21 h 37"/>
                <a:gd name="T8" fmla="*/ 25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61" name="Freeform 30"/>
            <p:cNvSpPr>
              <a:spLocks/>
            </p:cNvSpPr>
            <p:nvPr/>
          </p:nvSpPr>
          <p:spPr bwMode="auto">
            <a:xfrm>
              <a:off x="1794" y="2714"/>
              <a:ext cx="50" cy="44"/>
            </a:xfrm>
            <a:custGeom>
              <a:avLst/>
              <a:gdLst>
                <a:gd name="T0" fmla="*/ 24 w 37"/>
                <a:gd name="T1" fmla="*/ 0 h 37"/>
                <a:gd name="T2" fmla="*/ 49 w 37"/>
                <a:gd name="T3" fmla="*/ 21 h 37"/>
                <a:gd name="T4" fmla="*/ 24 w 37"/>
                <a:gd name="T5" fmla="*/ 43 h 37"/>
                <a:gd name="T6" fmla="*/ 0 w 37"/>
                <a:gd name="T7" fmla="*/ 21 h 37"/>
                <a:gd name="T8" fmla="*/ 24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62" name="Freeform 31"/>
            <p:cNvSpPr>
              <a:spLocks/>
            </p:cNvSpPr>
            <p:nvPr/>
          </p:nvSpPr>
          <p:spPr bwMode="auto">
            <a:xfrm>
              <a:off x="1859" y="2650"/>
              <a:ext cx="49" cy="43"/>
            </a:xfrm>
            <a:custGeom>
              <a:avLst/>
              <a:gdLst>
                <a:gd name="T0" fmla="*/ 25 w 36"/>
                <a:gd name="T1" fmla="*/ 0 h 36"/>
                <a:gd name="T2" fmla="*/ 48 w 36"/>
                <a:gd name="T3" fmla="*/ 22 h 36"/>
                <a:gd name="T4" fmla="*/ 25 w 36"/>
                <a:gd name="T5" fmla="*/ 42 h 36"/>
                <a:gd name="T6" fmla="*/ 0 w 36"/>
                <a:gd name="T7" fmla="*/ 22 h 36"/>
                <a:gd name="T8" fmla="*/ 25 w 36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5" y="18"/>
                  </a:lnTo>
                  <a:lnTo>
                    <a:pt x="18" y="35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63" name="Freeform 32"/>
            <p:cNvSpPr>
              <a:spLocks/>
            </p:cNvSpPr>
            <p:nvPr/>
          </p:nvSpPr>
          <p:spPr bwMode="auto">
            <a:xfrm>
              <a:off x="1915" y="2587"/>
              <a:ext cx="50" cy="44"/>
            </a:xfrm>
            <a:custGeom>
              <a:avLst/>
              <a:gdLst>
                <a:gd name="T0" fmla="*/ 24 w 37"/>
                <a:gd name="T1" fmla="*/ 0 h 37"/>
                <a:gd name="T2" fmla="*/ 49 w 37"/>
                <a:gd name="T3" fmla="*/ 21 h 37"/>
                <a:gd name="T4" fmla="*/ 24 w 37"/>
                <a:gd name="T5" fmla="*/ 43 h 37"/>
                <a:gd name="T6" fmla="*/ 0 w 37"/>
                <a:gd name="T7" fmla="*/ 21 h 37"/>
                <a:gd name="T8" fmla="*/ 24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64" name="Freeform 33"/>
            <p:cNvSpPr>
              <a:spLocks/>
            </p:cNvSpPr>
            <p:nvPr/>
          </p:nvSpPr>
          <p:spPr bwMode="auto">
            <a:xfrm>
              <a:off x="1972" y="2530"/>
              <a:ext cx="51" cy="44"/>
            </a:xfrm>
            <a:custGeom>
              <a:avLst/>
              <a:gdLst>
                <a:gd name="T0" fmla="*/ 25 w 37"/>
                <a:gd name="T1" fmla="*/ 0 h 37"/>
                <a:gd name="T2" fmla="*/ 50 w 37"/>
                <a:gd name="T3" fmla="*/ 21 h 37"/>
                <a:gd name="T4" fmla="*/ 25 w 37"/>
                <a:gd name="T5" fmla="*/ 43 h 37"/>
                <a:gd name="T6" fmla="*/ 0 w 37"/>
                <a:gd name="T7" fmla="*/ 21 h 37"/>
                <a:gd name="T8" fmla="*/ 25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65" name="Freeform 34"/>
            <p:cNvSpPr>
              <a:spLocks/>
            </p:cNvSpPr>
            <p:nvPr/>
          </p:nvSpPr>
          <p:spPr bwMode="auto">
            <a:xfrm>
              <a:off x="2038" y="2480"/>
              <a:ext cx="50" cy="43"/>
            </a:xfrm>
            <a:custGeom>
              <a:avLst/>
              <a:gdLst>
                <a:gd name="T0" fmla="*/ 24 w 37"/>
                <a:gd name="T1" fmla="*/ 0 h 37"/>
                <a:gd name="T2" fmla="*/ 49 w 37"/>
                <a:gd name="T3" fmla="*/ 21 h 37"/>
                <a:gd name="T4" fmla="*/ 24 w 37"/>
                <a:gd name="T5" fmla="*/ 42 h 37"/>
                <a:gd name="T6" fmla="*/ 0 w 37"/>
                <a:gd name="T7" fmla="*/ 21 h 37"/>
                <a:gd name="T8" fmla="*/ 24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66" name="Freeform 35"/>
            <p:cNvSpPr>
              <a:spLocks/>
            </p:cNvSpPr>
            <p:nvPr/>
          </p:nvSpPr>
          <p:spPr bwMode="auto">
            <a:xfrm>
              <a:off x="2095" y="2430"/>
              <a:ext cx="50" cy="44"/>
            </a:xfrm>
            <a:custGeom>
              <a:avLst/>
              <a:gdLst>
                <a:gd name="T0" fmla="*/ 24 w 37"/>
                <a:gd name="T1" fmla="*/ 0 h 37"/>
                <a:gd name="T2" fmla="*/ 49 w 37"/>
                <a:gd name="T3" fmla="*/ 21 h 37"/>
                <a:gd name="T4" fmla="*/ 24 w 37"/>
                <a:gd name="T5" fmla="*/ 43 h 37"/>
                <a:gd name="T6" fmla="*/ 0 w 37"/>
                <a:gd name="T7" fmla="*/ 21 h 37"/>
                <a:gd name="T8" fmla="*/ 24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67" name="Freeform 36"/>
            <p:cNvSpPr>
              <a:spLocks/>
            </p:cNvSpPr>
            <p:nvPr/>
          </p:nvSpPr>
          <p:spPr bwMode="auto">
            <a:xfrm>
              <a:off x="2152" y="2395"/>
              <a:ext cx="50" cy="44"/>
            </a:xfrm>
            <a:custGeom>
              <a:avLst/>
              <a:gdLst>
                <a:gd name="T0" fmla="*/ 24 w 37"/>
                <a:gd name="T1" fmla="*/ 0 h 37"/>
                <a:gd name="T2" fmla="*/ 49 w 37"/>
                <a:gd name="T3" fmla="*/ 21 h 37"/>
                <a:gd name="T4" fmla="*/ 24 w 37"/>
                <a:gd name="T5" fmla="*/ 43 h 37"/>
                <a:gd name="T6" fmla="*/ 0 w 37"/>
                <a:gd name="T7" fmla="*/ 21 h 37"/>
                <a:gd name="T8" fmla="*/ 24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68" name="Freeform 37"/>
            <p:cNvSpPr>
              <a:spLocks/>
            </p:cNvSpPr>
            <p:nvPr/>
          </p:nvSpPr>
          <p:spPr bwMode="auto">
            <a:xfrm>
              <a:off x="2209" y="2352"/>
              <a:ext cx="51" cy="44"/>
            </a:xfrm>
            <a:custGeom>
              <a:avLst/>
              <a:gdLst>
                <a:gd name="T0" fmla="*/ 25 w 37"/>
                <a:gd name="T1" fmla="*/ 0 h 37"/>
                <a:gd name="T2" fmla="*/ 50 w 37"/>
                <a:gd name="T3" fmla="*/ 21 h 37"/>
                <a:gd name="T4" fmla="*/ 25 w 37"/>
                <a:gd name="T5" fmla="*/ 43 h 37"/>
                <a:gd name="T6" fmla="*/ 0 w 37"/>
                <a:gd name="T7" fmla="*/ 21 h 37"/>
                <a:gd name="T8" fmla="*/ 25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69" name="Freeform 38"/>
            <p:cNvSpPr>
              <a:spLocks/>
            </p:cNvSpPr>
            <p:nvPr/>
          </p:nvSpPr>
          <p:spPr bwMode="auto">
            <a:xfrm>
              <a:off x="2275" y="2324"/>
              <a:ext cx="50" cy="44"/>
            </a:xfrm>
            <a:custGeom>
              <a:avLst/>
              <a:gdLst>
                <a:gd name="T0" fmla="*/ 24 w 37"/>
                <a:gd name="T1" fmla="*/ 0 h 37"/>
                <a:gd name="T2" fmla="*/ 49 w 37"/>
                <a:gd name="T3" fmla="*/ 21 h 37"/>
                <a:gd name="T4" fmla="*/ 24 w 37"/>
                <a:gd name="T5" fmla="*/ 43 h 37"/>
                <a:gd name="T6" fmla="*/ 0 w 37"/>
                <a:gd name="T7" fmla="*/ 21 h 37"/>
                <a:gd name="T8" fmla="*/ 24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70" name="Freeform 39"/>
            <p:cNvSpPr>
              <a:spLocks/>
            </p:cNvSpPr>
            <p:nvPr/>
          </p:nvSpPr>
          <p:spPr bwMode="auto">
            <a:xfrm>
              <a:off x="2332" y="2295"/>
              <a:ext cx="49" cy="44"/>
            </a:xfrm>
            <a:custGeom>
              <a:avLst/>
              <a:gdLst>
                <a:gd name="T0" fmla="*/ 25 w 36"/>
                <a:gd name="T1" fmla="*/ 0 h 37"/>
                <a:gd name="T2" fmla="*/ 48 w 36"/>
                <a:gd name="T3" fmla="*/ 21 h 37"/>
                <a:gd name="T4" fmla="*/ 25 w 36"/>
                <a:gd name="T5" fmla="*/ 43 h 37"/>
                <a:gd name="T6" fmla="*/ 0 w 36"/>
                <a:gd name="T7" fmla="*/ 21 h 37"/>
                <a:gd name="T8" fmla="*/ 25 w 36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" h="37">
                  <a:moveTo>
                    <a:pt x="18" y="0"/>
                  </a:moveTo>
                  <a:lnTo>
                    <a:pt x="35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71" name="Freeform 40"/>
            <p:cNvSpPr>
              <a:spLocks/>
            </p:cNvSpPr>
            <p:nvPr/>
          </p:nvSpPr>
          <p:spPr bwMode="auto">
            <a:xfrm>
              <a:off x="2388" y="2273"/>
              <a:ext cx="50" cy="44"/>
            </a:xfrm>
            <a:custGeom>
              <a:avLst/>
              <a:gdLst>
                <a:gd name="T0" fmla="*/ 24 w 37"/>
                <a:gd name="T1" fmla="*/ 0 h 37"/>
                <a:gd name="T2" fmla="*/ 49 w 37"/>
                <a:gd name="T3" fmla="*/ 21 h 37"/>
                <a:gd name="T4" fmla="*/ 24 w 37"/>
                <a:gd name="T5" fmla="*/ 43 h 37"/>
                <a:gd name="T6" fmla="*/ 0 w 37"/>
                <a:gd name="T7" fmla="*/ 21 h 37"/>
                <a:gd name="T8" fmla="*/ 24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72" name="Freeform 41"/>
            <p:cNvSpPr>
              <a:spLocks/>
            </p:cNvSpPr>
            <p:nvPr/>
          </p:nvSpPr>
          <p:spPr bwMode="auto">
            <a:xfrm>
              <a:off x="2445" y="2252"/>
              <a:ext cx="50" cy="44"/>
            </a:xfrm>
            <a:custGeom>
              <a:avLst/>
              <a:gdLst>
                <a:gd name="T0" fmla="*/ 24 w 37"/>
                <a:gd name="T1" fmla="*/ 0 h 37"/>
                <a:gd name="T2" fmla="*/ 49 w 37"/>
                <a:gd name="T3" fmla="*/ 21 h 37"/>
                <a:gd name="T4" fmla="*/ 24 w 37"/>
                <a:gd name="T5" fmla="*/ 43 h 37"/>
                <a:gd name="T6" fmla="*/ 0 w 37"/>
                <a:gd name="T7" fmla="*/ 21 h 37"/>
                <a:gd name="T8" fmla="*/ 24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73" name="Freeform 42"/>
            <p:cNvSpPr>
              <a:spLocks/>
            </p:cNvSpPr>
            <p:nvPr/>
          </p:nvSpPr>
          <p:spPr bwMode="auto">
            <a:xfrm>
              <a:off x="2510" y="2238"/>
              <a:ext cx="51" cy="44"/>
            </a:xfrm>
            <a:custGeom>
              <a:avLst/>
              <a:gdLst>
                <a:gd name="T0" fmla="*/ 25 w 37"/>
                <a:gd name="T1" fmla="*/ 0 h 37"/>
                <a:gd name="T2" fmla="*/ 50 w 37"/>
                <a:gd name="T3" fmla="*/ 21 h 37"/>
                <a:gd name="T4" fmla="*/ 25 w 37"/>
                <a:gd name="T5" fmla="*/ 43 h 37"/>
                <a:gd name="T6" fmla="*/ 0 w 37"/>
                <a:gd name="T7" fmla="*/ 21 h 37"/>
                <a:gd name="T8" fmla="*/ 25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74" name="Rectangle 43"/>
            <p:cNvSpPr>
              <a:spLocks noChangeArrowheads="1"/>
            </p:cNvSpPr>
            <p:nvPr/>
          </p:nvSpPr>
          <p:spPr bwMode="auto">
            <a:xfrm>
              <a:off x="1102" y="1861"/>
              <a:ext cx="118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b="1"/>
                <a:t>Logistic growth</a:t>
              </a:r>
            </a:p>
          </p:txBody>
        </p:sp>
        <p:sp>
          <p:nvSpPr>
            <p:cNvPr id="17575" name="Rectangle 44"/>
            <p:cNvSpPr>
              <a:spLocks noChangeArrowheads="1"/>
            </p:cNvSpPr>
            <p:nvPr/>
          </p:nvSpPr>
          <p:spPr bwMode="auto">
            <a:xfrm>
              <a:off x="734" y="3404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/>
                <a:t>0</a:t>
              </a:r>
            </a:p>
          </p:txBody>
        </p:sp>
        <p:sp>
          <p:nvSpPr>
            <p:cNvPr id="17576" name="Rectangle 45"/>
            <p:cNvSpPr>
              <a:spLocks noChangeArrowheads="1"/>
            </p:cNvSpPr>
            <p:nvPr/>
          </p:nvSpPr>
          <p:spPr bwMode="auto">
            <a:xfrm>
              <a:off x="644" y="3127"/>
              <a:ext cx="244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/>
                <a:t>10</a:t>
              </a:r>
            </a:p>
          </p:txBody>
        </p:sp>
        <p:sp>
          <p:nvSpPr>
            <p:cNvPr id="17577" name="Rectangle 46"/>
            <p:cNvSpPr>
              <a:spLocks noChangeArrowheads="1"/>
            </p:cNvSpPr>
            <p:nvPr/>
          </p:nvSpPr>
          <p:spPr bwMode="auto">
            <a:xfrm>
              <a:off x="644" y="2851"/>
              <a:ext cx="244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/>
                <a:t>20</a:t>
              </a:r>
            </a:p>
          </p:txBody>
        </p:sp>
        <p:sp>
          <p:nvSpPr>
            <p:cNvPr id="17578" name="Rectangle 47"/>
            <p:cNvSpPr>
              <a:spLocks noChangeArrowheads="1"/>
            </p:cNvSpPr>
            <p:nvPr/>
          </p:nvSpPr>
          <p:spPr bwMode="auto">
            <a:xfrm>
              <a:off x="644" y="2582"/>
              <a:ext cx="244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/>
                <a:t>30</a:t>
              </a:r>
            </a:p>
          </p:txBody>
        </p:sp>
        <p:sp>
          <p:nvSpPr>
            <p:cNvPr id="17579" name="Rectangle 48"/>
            <p:cNvSpPr>
              <a:spLocks noChangeArrowheads="1"/>
            </p:cNvSpPr>
            <p:nvPr/>
          </p:nvSpPr>
          <p:spPr bwMode="auto">
            <a:xfrm>
              <a:off x="644" y="2304"/>
              <a:ext cx="244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/>
                <a:t>40</a:t>
              </a:r>
            </a:p>
          </p:txBody>
        </p:sp>
        <p:sp>
          <p:nvSpPr>
            <p:cNvPr id="17580" name="Rectangle 49"/>
            <p:cNvSpPr>
              <a:spLocks noChangeArrowheads="1"/>
            </p:cNvSpPr>
            <p:nvPr/>
          </p:nvSpPr>
          <p:spPr bwMode="auto">
            <a:xfrm>
              <a:off x="644" y="2028"/>
              <a:ext cx="244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/>
                <a:t>50</a:t>
              </a:r>
            </a:p>
          </p:txBody>
        </p:sp>
        <p:sp>
          <p:nvSpPr>
            <p:cNvPr id="17581" name="Rectangle 50"/>
            <p:cNvSpPr>
              <a:spLocks noChangeArrowheads="1"/>
            </p:cNvSpPr>
            <p:nvPr/>
          </p:nvSpPr>
          <p:spPr bwMode="auto">
            <a:xfrm>
              <a:off x="920" y="3631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/>
                <a:t>0</a:t>
              </a:r>
            </a:p>
          </p:txBody>
        </p:sp>
        <p:sp>
          <p:nvSpPr>
            <p:cNvPr id="17582" name="Rectangle 51"/>
            <p:cNvSpPr>
              <a:spLocks noChangeArrowheads="1"/>
            </p:cNvSpPr>
            <p:nvPr/>
          </p:nvSpPr>
          <p:spPr bwMode="auto">
            <a:xfrm>
              <a:off x="1467" y="3631"/>
              <a:ext cx="244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/>
                <a:t>10</a:t>
              </a:r>
            </a:p>
          </p:txBody>
        </p:sp>
        <p:sp>
          <p:nvSpPr>
            <p:cNvPr id="17583" name="Rectangle 52"/>
            <p:cNvSpPr>
              <a:spLocks noChangeArrowheads="1"/>
            </p:cNvSpPr>
            <p:nvPr/>
          </p:nvSpPr>
          <p:spPr bwMode="auto">
            <a:xfrm>
              <a:off x="2054" y="3631"/>
              <a:ext cx="244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/>
                <a:t>20</a:t>
              </a:r>
            </a:p>
          </p:txBody>
        </p:sp>
        <p:sp>
          <p:nvSpPr>
            <p:cNvPr id="17584" name="Rectangle 53"/>
            <p:cNvSpPr>
              <a:spLocks noChangeArrowheads="1"/>
            </p:cNvSpPr>
            <p:nvPr/>
          </p:nvSpPr>
          <p:spPr bwMode="auto">
            <a:xfrm>
              <a:off x="2649" y="3631"/>
              <a:ext cx="244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/>
                <a:t>30</a:t>
              </a:r>
            </a:p>
          </p:txBody>
        </p:sp>
        <p:sp>
          <p:nvSpPr>
            <p:cNvPr id="17585" name="Rectangle 54"/>
            <p:cNvSpPr>
              <a:spLocks noChangeArrowheads="1"/>
            </p:cNvSpPr>
            <p:nvPr/>
          </p:nvSpPr>
          <p:spPr bwMode="auto">
            <a:xfrm>
              <a:off x="1671" y="3774"/>
              <a:ext cx="401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b="1"/>
                <a:t>Time</a:t>
              </a:r>
            </a:p>
          </p:txBody>
        </p:sp>
        <p:sp>
          <p:nvSpPr>
            <p:cNvPr id="17586" name="Rectangle 55"/>
            <p:cNvSpPr>
              <a:spLocks noChangeArrowheads="1"/>
            </p:cNvSpPr>
            <p:nvPr/>
          </p:nvSpPr>
          <p:spPr bwMode="auto">
            <a:xfrm rot="-5400000">
              <a:off x="240" y="2924"/>
              <a:ext cx="209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b="1"/>
                <a:t>N</a:t>
              </a:r>
            </a:p>
          </p:txBody>
        </p:sp>
        <p:graphicFrame>
          <p:nvGraphicFramePr>
            <p:cNvPr id="17587" name="Object 56"/>
            <p:cNvGraphicFramePr>
              <a:graphicFrameLocks/>
            </p:cNvGraphicFramePr>
            <p:nvPr/>
          </p:nvGraphicFramePr>
          <p:xfrm>
            <a:off x="1484" y="3160"/>
            <a:ext cx="1289" cy="3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26" name="Equation" r:id="rId4" imgW="1511300" imgH="431800" progId="Equation.2">
                    <p:embed/>
                  </p:oleObj>
                </mc:Choice>
                <mc:Fallback>
                  <p:oleObj name="Equation" r:id="rId4" imgW="1511300" imgH="431800" progId="Equation.2">
                    <p:embed/>
                    <p:pic>
                      <p:nvPicPr>
                        <p:cNvPr id="0" name="Object 56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4" y="3160"/>
                          <a:ext cx="1289" cy="31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bg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412" name="Group 57"/>
          <p:cNvGrpSpPr>
            <a:grpSpLocks/>
          </p:cNvGrpSpPr>
          <p:nvPr/>
        </p:nvGrpSpPr>
        <p:grpSpPr bwMode="auto">
          <a:xfrm>
            <a:off x="5119688" y="1127125"/>
            <a:ext cx="3649662" cy="3663950"/>
            <a:chOff x="3465" y="2169"/>
            <a:chExt cx="1925" cy="1776"/>
          </a:xfrm>
        </p:grpSpPr>
        <p:sp>
          <p:nvSpPr>
            <p:cNvPr id="17414" name="Freeform 58"/>
            <p:cNvSpPr>
              <a:spLocks/>
            </p:cNvSpPr>
            <p:nvPr/>
          </p:nvSpPr>
          <p:spPr bwMode="auto">
            <a:xfrm>
              <a:off x="4031" y="2409"/>
              <a:ext cx="1359" cy="1097"/>
            </a:xfrm>
            <a:custGeom>
              <a:avLst/>
              <a:gdLst>
                <a:gd name="T0" fmla="*/ 0 w 1359"/>
                <a:gd name="T1" fmla="*/ 0 h 1097"/>
                <a:gd name="T2" fmla="*/ 1358 w 1359"/>
                <a:gd name="T3" fmla="*/ 0 h 1097"/>
                <a:gd name="T4" fmla="*/ 1358 w 1359"/>
                <a:gd name="T5" fmla="*/ 1096 h 1097"/>
                <a:gd name="T6" fmla="*/ 0 w 1359"/>
                <a:gd name="T7" fmla="*/ 1096 h 1097"/>
                <a:gd name="T8" fmla="*/ 0 w 1359"/>
                <a:gd name="T9" fmla="*/ 0 h 10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59" h="1097">
                  <a:moveTo>
                    <a:pt x="0" y="0"/>
                  </a:moveTo>
                  <a:lnTo>
                    <a:pt x="1358" y="0"/>
                  </a:lnTo>
                  <a:lnTo>
                    <a:pt x="1358" y="1096"/>
                  </a:lnTo>
                  <a:lnTo>
                    <a:pt x="0" y="1096"/>
                  </a:lnTo>
                  <a:lnTo>
                    <a:pt x="0" y="0"/>
                  </a:lnTo>
                </a:path>
              </a:pathLst>
            </a:custGeom>
            <a:noFill/>
            <a:ln w="9525" cap="rnd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15" name="Freeform 59"/>
            <p:cNvSpPr>
              <a:spLocks/>
            </p:cNvSpPr>
            <p:nvPr/>
          </p:nvSpPr>
          <p:spPr bwMode="auto">
            <a:xfrm>
              <a:off x="4031" y="2409"/>
              <a:ext cx="1359" cy="1097"/>
            </a:xfrm>
            <a:custGeom>
              <a:avLst/>
              <a:gdLst>
                <a:gd name="T0" fmla="*/ 0 w 1359"/>
                <a:gd name="T1" fmla="*/ 0 h 1097"/>
                <a:gd name="T2" fmla="*/ 1358 w 1359"/>
                <a:gd name="T3" fmla="*/ 0 h 1097"/>
                <a:gd name="T4" fmla="*/ 1358 w 1359"/>
                <a:gd name="T5" fmla="*/ 1096 h 1097"/>
                <a:gd name="T6" fmla="*/ 0 w 1359"/>
                <a:gd name="T7" fmla="*/ 1096 h 1097"/>
                <a:gd name="T8" fmla="*/ 0 w 1359"/>
                <a:gd name="T9" fmla="*/ 0 h 10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59" h="1097">
                  <a:moveTo>
                    <a:pt x="0" y="0"/>
                  </a:moveTo>
                  <a:lnTo>
                    <a:pt x="1358" y="0"/>
                  </a:lnTo>
                  <a:lnTo>
                    <a:pt x="1358" y="1096"/>
                  </a:lnTo>
                  <a:lnTo>
                    <a:pt x="0" y="109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33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16" name="Line 60"/>
            <p:cNvSpPr>
              <a:spLocks noChangeShapeType="1"/>
            </p:cNvSpPr>
            <p:nvPr/>
          </p:nvSpPr>
          <p:spPr bwMode="auto">
            <a:xfrm>
              <a:off x="4031" y="2409"/>
              <a:ext cx="0" cy="1096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417" name="Line 61"/>
            <p:cNvSpPr>
              <a:spLocks noChangeShapeType="1"/>
            </p:cNvSpPr>
            <p:nvPr/>
          </p:nvSpPr>
          <p:spPr bwMode="auto">
            <a:xfrm>
              <a:off x="3989" y="3505"/>
              <a:ext cx="84" cy="0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418" name="Line 62"/>
            <p:cNvSpPr>
              <a:spLocks noChangeShapeType="1"/>
            </p:cNvSpPr>
            <p:nvPr/>
          </p:nvSpPr>
          <p:spPr bwMode="auto">
            <a:xfrm>
              <a:off x="3989" y="3331"/>
              <a:ext cx="84" cy="0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419" name="Line 63"/>
            <p:cNvSpPr>
              <a:spLocks noChangeShapeType="1"/>
            </p:cNvSpPr>
            <p:nvPr/>
          </p:nvSpPr>
          <p:spPr bwMode="auto">
            <a:xfrm>
              <a:off x="3989" y="3164"/>
              <a:ext cx="84" cy="0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420" name="Line 64"/>
            <p:cNvSpPr>
              <a:spLocks noChangeShapeType="1"/>
            </p:cNvSpPr>
            <p:nvPr/>
          </p:nvSpPr>
          <p:spPr bwMode="auto">
            <a:xfrm>
              <a:off x="3989" y="2990"/>
              <a:ext cx="84" cy="0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421" name="Line 65"/>
            <p:cNvSpPr>
              <a:spLocks noChangeShapeType="1"/>
            </p:cNvSpPr>
            <p:nvPr/>
          </p:nvSpPr>
          <p:spPr bwMode="auto">
            <a:xfrm>
              <a:off x="3989" y="2822"/>
              <a:ext cx="84" cy="0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422" name="Line 66"/>
            <p:cNvSpPr>
              <a:spLocks noChangeShapeType="1"/>
            </p:cNvSpPr>
            <p:nvPr/>
          </p:nvSpPr>
          <p:spPr bwMode="auto">
            <a:xfrm>
              <a:off x="3989" y="2649"/>
              <a:ext cx="84" cy="0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423" name="Line 67"/>
            <p:cNvSpPr>
              <a:spLocks noChangeShapeType="1"/>
            </p:cNvSpPr>
            <p:nvPr/>
          </p:nvSpPr>
          <p:spPr bwMode="auto">
            <a:xfrm>
              <a:off x="3989" y="2475"/>
              <a:ext cx="84" cy="0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424" name="Line 68"/>
            <p:cNvSpPr>
              <a:spLocks noChangeShapeType="1"/>
            </p:cNvSpPr>
            <p:nvPr/>
          </p:nvSpPr>
          <p:spPr bwMode="auto">
            <a:xfrm>
              <a:off x="4031" y="3505"/>
              <a:ext cx="1358" cy="0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425" name="Line 69"/>
            <p:cNvSpPr>
              <a:spLocks noChangeShapeType="1"/>
            </p:cNvSpPr>
            <p:nvPr/>
          </p:nvSpPr>
          <p:spPr bwMode="auto">
            <a:xfrm flipV="1">
              <a:off x="4031" y="3463"/>
              <a:ext cx="0" cy="83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426" name="Line 70"/>
            <p:cNvSpPr>
              <a:spLocks noChangeShapeType="1"/>
            </p:cNvSpPr>
            <p:nvPr/>
          </p:nvSpPr>
          <p:spPr bwMode="auto">
            <a:xfrm flipV="1">
              <a:off x="4342" y="3463"/>
              <a:ext cx="0" cy="83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427" name="Line 71"/>
            <p:cNvSpPr>
              <a:spLocks noChangeShapeType="1"/>
            </p:cNvSpPr>
            <p:nvPr/>
          </p:nvSpPr>
          <p:spPr bwMode="auto">
            <a:xfrm flipV="1">
              <a:off x="4653" y="3463"/>
              <a:ext cx="0" cy="83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428" name="Line 72"/>
            <p:cNvSpPr>
              <a:spLocks noChangeShapeType="1"/>
            </p:cNvSpPr>
            <p:nvPr/>
          </p:nvSpPr>
          <p:spPr bwMode="auto">
            <a:xfrm flipV="1">
              <a:off x="4970" y="3463"/>
              <a:ext cx="0" cy="83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429" name="Line 73"/>
            <p:cNvSpPr>
              <a:spLocks noChangeShapeType="1"/>
            </p:cNvSpPr>
            <p:nvPr/>
          </p:nvSpPr>
          <p:spPr bwMode="auto">
            <a:xfrm flipV="1">
              <a:off x="5281" y="3463"/>
              <a:ext cx="0" cy="83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430" name="Freeform 74"/>
            <p:cNvSpPr>
              <a:spLocks/>
            </p:cNvSpPr>
            <p:nvPr/>
          </p:nvSpPr>
          <p:spPr bwMode="auto">
            <a:xfrm>
              <a:off x="4031" y="2415"/>
              <a:ext cx="1341" cy="1055"/>
            </a:xfrm>
            <a:custGeom>
              <a:avLst/>
              <a:gdLst>
                <a:gd name="T0" fmla="*/ 18 w 1341"/>
                <a:gd name="T1" fmla="*/ 1024 h 1055"/>
                <a:gd name="T2" fmla="*/ 48 w 1341"/>
                <a:gd name="T3" fmla="*/ 964 h 1055"/>
                <a:gd name="T4" fmla="*/ 77 w 1341"/>
                <a:gd name="T5" fmla="*/ 904 h 1055"/>
                <a:gd name="T6" fmla="*/ 107 w 1341"/>
                <a:gd name="T7" fmla="*/ 856 h 1055"/>
                <a:gd name="T8" fmla="*/ 137 w 1341"/>
                <a:gd name="T9" fmla="*/ 802 h 1055"/>
                <a:gd name="T10" fmla="*/ 173 w 1341"/>
                <a:gd name="T11" fmla="*/ 760 h 1055"/>
                <a:gd name="T12" fmla="*/ 203 w 1341"/>
                <a:gd name="T13" fmla="*/ 713 h 1055"/>
                <a:gd name="T14" fmla="*/ 233 w 1341"/>
                <a:gd name="T15" fmla="*/ 677 h 1055"/>
                <a:gd name="T16" fmla="*/ 263 w 1341"/>
                <a:gd name="T17" fmla="*/ 635 h 1055"/>
                <a:gd name="T18" fmla="*/ 299 w 1341"/>
                <a:gd name="T19" fmla="*/ 599 h 1055"/>
                <a:gd name="T20" fmla="*/ 329 w 1341"/>
                <a:gd name="T21" fmla="*/ 569 h 1055"/>
                <a:gd name="T22" fmla="*/ 359 w 1341"/>
                <a:gd name="T23" fmla="*/ 533 h 1055"/>
                <a:gd name="T24" fmla="*/ 389 w 1341"/>
                <a:gd name="T25" fmla="*/ 503 h 1055"/>
                <a:gd name="T26" fmla="*/ 418 w 1341"/>
                <a:gd name="T27" fmla="*/ 473 h 1055"/>
                <a:gd name="T28" fmla="*/ 454 w 1341"/>
                <a:gd name="T29" fmla="*/ 449 h 1055"/>
                <a:gd name="T30" fmla="*/ 484 w 1341"/>
                <a:gd name="T31" fmla="*/ 419 h 1055"/>
                <a:gd name="T32" fmla="*/ 514 w 1341"/>
                <a:gd name="T33" fmla="*/ 395 h 1055"/>
                <a:gd name="T34" fmla="*/ 544 w 1341"/>
                <a:gd name="T35" fmla="*/ 371 h 1055"/>
                <a:gd name="T36" fmla="*/ 580 w 1341"/>
                <a:gd name="T37" fmla="*/ 354 h 1055"/>
                <a:gd name="T38" fmla="*/ 610 w 1341"/>
                <a:gd name="T39" fmla="*/ 330 h 1055"/>
                <a:gd name="T40" fmla="*/ 640 w 1341"/>
                <a:gd name="T41" fmla="*/ 306 h 1055"/>
                <a:gd name="T42" fmla="*/ 670 w 1341"/>
                <a:gd name="T43" fmla="*/ 288 h 1055"/>
                <a:gd name="T44" fmla="*/ 700 w 1341"/>
                <a:gd name="T45" fmla="*/ 270 h 1055"/>
                <a:gd name="T46" fmla="*/ 736 w 1341"/>
                <a:gd name="T47" fmla="*/ 252 h 1055"/>
                <a:gd name="T48" fmla="*/ 765 w 1341"/>
                <a:gd name="T49" fmla="*/ 234 h 1055"/>
                <a:gd name="T50" fmla="*/ 795 w 1341"/>
                <a:gd name="T51" fmla="*/ 216 h 1055"/>
                <a:gd name="T52" fmla="*/ 825 w 1341"/>
                <a:gd name="T53" fmla="*/ 204 h 1055"/>
                <a:gd name="T54" fmla="*/ 861 w 1341"/>
                <a:gd name="T55" fmla="*/ 186 h 1055"/>
                <a:gd name="T56" fmla="*/ 891 w 1341"/>
                <a:gd name="T57" fmla="*/ 168 h 1055"/>
                <a:gd name="T58" fmla="*/ 921 w 1341"/>
                <a:gd name="T59" fmla="*/ 156 h 1055"/>
                <a:gd name="T60" fmla="*/ 951 w 1341"/>
                <a:gd name="T61" fmla="*/ 144 h 1055"/>
                <a:gd name="T62" fmla="*/ 981 w 1341"/>
                <a:gd name="T63" fmla="*/ 126 h 1055"/>
                <a:gd name="T64" fmla="*/ 1017 w 1341"/>
                <a:gd name="T65" fmla="*/ 114 h 1055"/>
                <a:gd name="T66" fmla="*/ 1047 w 1341"/>
                <a:gd name="T67" fmla="*/ 102 h 1055"/>
                <a:gd name="T68" fmla="*/ 1077 w 1341"/>
                <a:gd name="T69" fmla="*/ 90 h 1055"/>
                <a:gd name="T70" fmla="*/ 1106 w 1341"/>
                <a:gd name="T71" fmla="*/ 78 h 1055"/>
                <a:gd name="T72" fmla="*/ 1136 w 1341"/>
                <a:gd name="T73" fmla="*/ 66 h 1055"/>
                <a:gd name="T74" fmla="*/ 1172 w 1341"/>
                <a:gd name="T75" fmla="*/ 60 h 1055"/>
                <a:gd name="T76" fmla="*/ 1202 w 1341"/>
                <a:gd name="T77" fmla="*/ 48 h 1055"/>
                <a:gd name="T78" fmla="*/ 1232 w 1341"/>
                <a:gd name="T79" fmla="*/ 36 h 1055"/>
                <a:gd name="T80" fmla="*/ 1262 w 1341"/>
                <a:gd name="T81" fmla="*/ 24 h 1055"/>
                <a:gd name="T82" fmla="*/ 1298 w 1341"/>
                <a:gd name="T83" fmla="*/ 18 h 1055"/>
                <a:gd name="T84" fmla="*/ 1328 w 1341"/>
                <a:gd name="T85" fmla="*/ 6 h 105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341" h="1055">
                  <a:moveTo>
                    <a:pt x="0" y="1054"/>
                  </a:moveTo>
                  <a:lnTo>
                    <a:pt x="18" y="1024"/>
                  </a:lnTo>
                  <a:lnTo>
                    <a:pt x="30" y="994"/>
                  </a:lnTo>
                  <a:lnTo>
                    <a:pt x="48" y="964"/>
                  </a:lnTo>
                  <a:lnTo>
                    <a:pt x="59" y="934"/>
                  </a:lnTo>
                  <a:lnTo>
                    <a:pt x="77" y="904"/>
                  </a:lnTo>
                  <a:lnTo>
                    <a:pt x="95" y="880"/>
                  </a:lnTo>
                  <a:lnTo>
                    <a:pt x="107" y="856"/>
                  </a:lnTo>
                  <a:lnTo>
                    <a:pt x="125" y="826"/>
                  </a:lnTo>
                  <a:lnTo>
                    <a:pt x="137" y="802"/>
                  </a:lnTo>
                  <a:lnTo>
                    <a:pt x="155" y="778"/>
                  </a:lnTo>
                  <a:lnTo>
                    <a:pt x="173" y="760"/>
                  </a:lnTo>
                  <a:lnTo>
                    <a:pt x="185" y="737"/>
                  </a:lnTo>
                  <a:lnTo>
                    <a:pt x="203" y="713"/>
                  </a:lnTo>
                  <a:lnTo>
                    <a:pt x="221" y="695"/>
                  </a:lnTo>
                  <a:lnTo>
                    <a:pt x="233" y="677"/>
                  </a:lnTo>
                  <a:lnTo>
                    <a:pt x="251" y="653"/>
                  </a:lnTo>
                  <a:lnTo>
                    <a:pt x="263" y="635"/>
                  </a:lnTo>
                  <a:lnTo>
                    <a:pt x="281" y="617"/>
                  </a:lnTo>
                  <a:lnTo>
                    <a:pt x="299" y="599"/>
                  </a:lnTo>
                  <a:lnTo>
                    <a:pt x="311" y="581"/>
                  </a:lnTo>
                  <a:lnTo>
                    <a:pt x="329" y="569"/>
                  </a:lnTo>
                  <a:lnTo>
                    <a:pt x="341" y="551"/>
                  </a:lnTo>
                  <a:lnTo>
                    <a:pt x="359" y="533"/>
                  </a:lnTo>
                  <a:lnTo>
                    <a:pt x="377" y="521"/>
                  </a:lnTo>
                  <a:lnTo>
                    <a:pt x="389" y="503"/>
                  </a:lnTo>
                  <a:lnTo>
                    <a:pt x="406" y="491"/>
                  </a:lnTo>
                  <a:lnTo>
                    <a:pt x="418" y="473"/>
                  </a:lnTo>
                  <a:lnTo>
                    <a:pt x="436" y="461"/>
                  </a:lnTo>
                  <a:lnTo>
                    <a:pt x="454" y="449"/>
                  </a:lnTo>
                  <a:lnTo>
                    <a:pt x="466" y="437"/>
                  </a:lnTo>
                  <a:lnTo>
                    <a:pt x="484" y="419"/>
                  </a:lnTo>
                  <a:lnTo>
                    <a:pt x="496" y="407"/>
                  </a:lnTo>
                  <a:lnTo>
                    <a:pt x="514" y="395"/>
                  </a:lnTo>
                  <a:lnTo>
                    <a:pt x="532" y="383"/>
                  </a:lnTo>
                  <a:lnTo>
                    <a:pt x="544" y="371"/>
                  </a:lnTo>
                  <a:lnTo>
                    <a:pt x="562" y="360"/>
                  </a:lnTo>
                  <a:lnTo>
                    <a:pt x="580" y="354"/>
                  </a:lnTo>
                  <a:lnTo>
                    <a:pt x="592" y="342"/>
                  </a:lnTo>
                  <a:lnTo>
                    <a:pt x="610" y="330"/>
                  </a:lnTo>
                  <a:lnTo>
                    <a:pt x="622" y="318"/>
                  </a:lnTo>
                  <a:lnTo>
                    <a:pt x="640" y="306"/>
                  </a:lnTo>
                  <a:lnTo>
                    <a:pt x="658" y="300"/>
                  </a:lnTo>
                  <a:lnTo>
                    <a:pt x="670" y="288"/>
                  </a:lnTo>
                  <a:lnTo>
                    <a:pt x="688" y="282"/>
                  </a:lnTo>
                  <a:lnTo>
                    <a:pt x="700" y="270"/>
                  </a:lnTo>
                  <a:lnTo>
                    <a:pt x="718" y="258"/>
                  </a:lnTo>
                  <a:lnTo>
                    <a:pt x="736" y="252"/>
                  </a:lnTo>
                  <a:lnTo>
                    <a:pt x="747" y="240"/>
                  </a:lnTo>
                  <a:lnTo>
                    <a:pt x="765" y="234"/>
                  </a:lnTo>
                  <a:lnTo>
                    <a:pt x="777" y="228"/>
                  </a:lnTo>
                  <a:lnTo>
                    <a:pt x="795" y="216"/>
                  </a:lnTo>
                  <a:lnTo>
                    <a:pt x="813" y="210"/>
                  </a:lnTo>
                  <a:lnTo>
                    <a:pt x="825" y="204"/>
                  </a:lnTo>
                  <a:lnTo>
                    <a:pt x="843" y="192"/>
                  </a:lnTo>
                  <a:lnTo>
                    <a:pt x="861" y="186"/>
                  </a:lnTo>
                  <a:lnTo>
                    <a:pt x="873" y="180"/>
                  </a:lnTo>
                  <a:lnTo>
                    <a:pt x="891" y="168"/>
                  </a:lnTo>
                  <a:lnTo>
                    <a:pt x="903" y="162"/>
                  </a:lnTo>
                  <a:lnTo>
                    <a:pt x="921" y="156"/>
                  </a:lnTo>
                  <a:lnTo>
                    <a:pt x="939" y="150"/>
                  </a:lnTo>
                  <a:lnTo>
                    <a:pt x="951" y="144"/>
                  </a:lnTo>
                  <a:lnTo>
                    <a:pt x="969" y="138"/>
                  </a:lnTo>
                  <a:lnTo>
                    <a:pt x="981" y="126"/>
                  </a:lnTo>
                  <a:lnTo>
                    <a:pt x="999" y="120"/>
                  </a:lnTo>
                  <a:lnTo>
                    <a:pt x="1017" y="114"/>
                  </a:lnTo>
                  <a:lnTo>
                    <a:pt x="1029" y="108"/>
                  </a:lnTo>
                  <a:lnTo>
                    <a:pt x="1047" y="102"/>
                  </a:lnTo>
                  <a:lnTo>
                    <a:pt x="1059" y="96"/>
                  </a:lnTo>
                  <a:lnTo>
                    <a:pt x="1077" y="90"/>
                  </a:lnTo>
                  <a:lnTo>
                    <a:pt x="1094" y="84"/>
                  </a:lnTo>
                  <a:lnTo>
                    <a:pt x="1106" y="78"/>
                  </a:lnTo>
                  <a:lnTo>
                    <a:pt x="1124" y="72"/>
                  </a:lnTo>
                  <a:lnTo>
                    <a:pt x="1136" y="66"/>
                  </a:lnTo>
                  <a:lnTo>
                    <a:pt x="1154" y="60"/>
                  </a:lnTo>
                  <a:lnTo>
                    <a:pt x="1172" y="60"/>
                  </a:lnTo>
                  <a:lnTo>
                    <a:pt x="1184" y="54"/>
                  </a:lnTo>
                  <a:lnTo>
                    <a:pt x="1202" y="48"/>
                  </a:lnTo>
                  <a:lnTo>
                    <a:pt x="1220" y="42"/>
                  </a:lnTo>
                  <a:lnTo>
                    <a:pt x="1232" y="36"/>
                  </a:lnTo>
                  <a:lnTo>
                    <a:pt x="1250" y="30"/>
                  </a:lnTo>
                  <a:lnTo>
                    <a:pt x="1262" y="24"/>
                  </a:lnTo>
                  <a:lnTo>
                    <a:pt x="1280" y="24"/>
                  </a:lnTo>
                  <a:lnTo>
                    <a:pt x="1298" y="18"/>
                  </a:lnTo>
                  <a:lnTo>
                    <a:pt x="1310" y="12"/>
                  </a:lnTo>
                  <a:lnTo>
                    <a:pt x="1328" y="6"/>
                  </a:lnTo>
                  <a:lnTo>
                    <a:pt x="1340" y="0"/>
                  </a:lnTo>
                </a:path>
              </a:pathLst>
            </a:custGeom>
            <a:noFill/>
            <a:ln w="12700" cap="rnd" cmpd="sng">
              <a:solidFill>
                <a:srgbClr val="FF33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31" name="Freeform 75"/>
            <p:cNvSpPr>
              <a:spLocks/>
            </p:cNvSpPr>
            <p:nvPr/>
          </p:nvSpPr>
          <p:spPr bwMode="auto">
            <a:xfrm>
              <a:off x="4013" y="3451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32" name="Freeform 76"/>
            <p:cNvSpPr>
              <a:spLocks/>
            </p:cNvSpPr>
            <p:nvPr/>
          </p:nvSpPr>
          <p:spPr bwMode="auto">
            <a:xfrm>
              <a:off x="4031" y="3421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33" name="Freeform 77"/>
            <p:cNvSpPr>
              <a:spLocks/>
            </p:cNvSpPr>
            <p:nvPr/>
          </p:nvSpPr>
          <p:spPr bwMode="auto">
            <a:xfrm>
              <a:off x="4043" y="3391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34" name="Freeform 78"/>
            <p:cNvSpPr>
              <a:spLocks/>
            </p:cNvSpPr>
            <p:nvPr/>
          </p:nvSpPr>
          <p:spPr bwMode="auto">
            <a:xfrm>
              <a:off x="4061" y="3361"/>
              <a:ext cx="36" cy="37"/>
            </a:xfrm>
            <a:custGeom>
              <a:avLst/>
              <a:gdLst>
                <a:gd name="T0" fmla="*/ 18 w 36"/>
                <a:gd name="T1" fmla="*/ 0 h 37"/>
                <a:gd name="T2" fmla="*/ 35 w 36"/>
                <a:gd name="T3" fmla="*/ 18 h 37"/>
                <a:gd name="T4" fmla="*/ 18 w 36"/>
                <a:gd name="T5" fmla="*/ 36 h 37"/>
                <a:gd name="T6" fmla="*/ 0 w 36"/>
                <a:gd name="T7" fmla="*/ 18 h 37"/>
                <a:gd name="T8" fmla="*/ 18 w 36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" h="37">
                  <a:moveTo>
                    <a:pt x="18" y="0"/>
                  </a:moveTo>
                  <a:lnTo>
                    <a:pt x="35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35" name="Freeform 79"/>
            <p:cNvSpPr>
              <a:spLocks/>
            </p:cNvSpPr>
            <p:nvPr/>
          </p:nvSpPr>
          <p:spPr bwMode="auto">
            <a:xfrm>
              <a:off x="4073" y="3331"/>
              <a:ext cx="36" cy="37"/>
            </a:xfrm>
            <a:custGeom>
              <a:avLst/>
              <a:gdLst>
                <a:gd name="T0" fmla="*/ 17 w 36"/>
                <a:gd name="T1" fmla="*/ 0 h 37"/>
                <a:gd name="T2" fmla="*/ 35 w 36"/>
                <a:gd name="T3" fmla="*/ 18 h 37"/>
                <a:gd name="T4" fmla="*/ 17 w 36"/>
                <a:gd name="T5" fmla="*/ 36 h 37"/>
                <a:gd name="T6" fmla="*/ 0 w 36"/>
                <a:gd name="T7" fmla="*/ 18 h 37"/>
                <a:gd name="T8" fmla="*/ 17 w 36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" h="37">
                  <a:moveTo>
                    <a:pt x="17" y="0"/>
                  </a:moveTo>
                  <a:lnTo>
                    <a:pt x="35" y="18"/>
                  </a:lnTo>
                  <a:lnTo>
                    <a:pt x="17" y="36"/>
                  </a:lnTo>
                  <a:lnTo>
                    <a:pt x="0" y="18"/>
                  </a:lnTo>
                  <a:lnTo>
                    <a:pt x="17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36" name="Freeform 80"/>
            <p:cNvSpPr>
              <a:spLocks/>
            </p:cNvSpPr>
            <p:nvPr/>
          </p:nvSpPr>
          <p:spPr bwMode="auto">
            <a:xfrm>
              <a:off x="4090" y="3301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37" name="Freeform 81"/>
            <p:cNvSpPr>
              <a:spLocks/>
            </p:cNvSpPr>
            <p:nvPr/>
          </p:nvSpPr>
          <p:spPr bwMode="auto">
            <a:xfrm>
              <a:off x="4108" y="3277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38" name="Freeform 82"/>
            <p:cNvSpPr>
              <a:spLocks/>
            </p:cNvSpPr>
            <p:nvPr/>
          </p:nvSpPr>
          <p:spPr bwMode="auto">
            <a:xfrm>
              <a:off x="4120" y="3253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39" name="Freeform 83"/>
            <p:cNvSpPr>
              <a:spLocks/>
            </p:cNvSpPr>
            <p:nvPr/>
          </p:nvSpPr>
          <p:spPr bwMode="auto">
            <a:xfrm>
              <a:off x="4138" y="3223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40" name="Freeform 84"/>
            <p:cNvSpPr>
              <a:spLocks/>
            </p:cNvSpPr>
            <p:nvPr/>
          </p:nvSpPr>
          <p:spPr bwMode="auto">
            <a:xfrm>
              <a:off x="4150" y="3199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41" name="Freeform 85"/>
            <p:cNvSpPr>
              <a:spLocks/>
            </p:cNvSpPr>
            <p:nvPr/>
          </p:nvSpPr>
          <p:spPr bwMode="auto">
            <a:xfrm>
              <a:off x="4168" y="3175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42" name="Freeform 86"/>
            <p:cNvSpPr>
              <a:spLocks/>
            </p:cNvSpPr>
            <p:nvPr/>
          </p:nvSpPr>
          <p:spPr bwMode="auto">
            <a:xfrm>
              <a:off x="4186" y="3158"/>
              <a:ext cx="37" cy="36"/>
            </a:xfrm>
            <a:custGeom>
              <a:avLst/>
              <a:gdLst>
                <a:gd name="T0" fmla="*/ 18 w 37"/>
                <a:gd name="T1" fmla="*/ 0 h 36"/>
                <a:gd name="T2" fmla="*/ 36 w 37"/>
                <a:gd name="T3" fmla="*/ 17 h 36"/>
                <a:gd name="T4" fmla="*/ 18 w 37"/>
                <a:gd name="T5" fmla="*/ 35 h 36"/>
                <a:gd name="T6" fmla="*/ 0 w 37"/>
                <a:gd name="T7" fmla="*/ 17 h 36"/>
                <a:gd name="T8" fmla="*/ 18 w 37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6">
                  <a:moveTo>
                    <a:pt x="18" y="0"/>
                  </a:moveTo>
                  <a:lnTo>
                    <a:pt x="36" y="17"/>
                  </a:lnTo>
                  <a:lnTo>
                    <a:pt x="18" y="35"/>
                  </a:lnTo>
                  <a:lnTo>
                    <a:pt x="0" y="17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43" name="Freeform 87"/>
            <p:cNvSpPr>
              <a:spLocks/>
            </p:cNvSpPr>
            <p:nvPr/>
          </p:nvSpPr>
          <p:spPr bwMode="auto">
            <a:xfrm>
              <a:off x="4198" y="3134"/>
              <a:ext cx="37" cy="36"/>
            </a:xfrm>
            <a:custGeom>
              <a:avLst/>
              <a:gdLst>
                <a:gd name="T0" fmla="*/ 18 w 37"/>
                <a:gd name="T1" fmla="*/ 0 h 36"/>
                <a:gd name="T2" fmla="*/ 36 w 37"/>
                <a:gd name="T3" fmla="*/ 18 h 36"/>
                <a:gd name="T4" fmla="*/ 18 w 37"/>
                <a:gd name="T5" fmla="*/ 35 h 36"/>
                <a:gd name="T6" fmla="*/ 0 w 37"/>
                <a:gd name="T7" fmla="*/ 18 h 36"/>
                <a:gd name="T8" fmla="*/ 18 w 37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6">
                  <a:moveTo>
                    <a:pt x="18" y="0"/>
                  </a:moveTo>
                  <a:lnTo>
                    <a:pt x="36" y="18"/>
                  </a:lnTo>
                  <a:lnTo>
                    <a:pt x="18" y="35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44" name="Freeform 88"/>
            <p:cNvSpPr>
              <a:spLocks/>
            </p:cNvSpPr>
            <p:nvPr/>
          </p:nvSpPr>
          <p:spPr bwMode="auto">
            <a:xfrm>
              <a:off x="4216" y="3110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45" name="Freeform 89"/>
            <p:cNvSpPr>
              <a:spLocks/>
            </p:cNvSpPr>
            <p:nvPr/>
          </p:nvSpPr>
          <p:spPr bwMode="auto">
            <a:xfrm>
              <a:off x="4234" y="3092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46" name="Freeform 90"/>
            <p:cNvSpPr>
              <a:spLocks/>
            </p:cNvSpPr>
            <p:nvPr/>
          </p:nvSpPr>
          <p:spPr bwMode="auto">
            <a:xfrm>
              <a:off x="4246" y="3074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47" name="Freeform 91"/>
            <p:cNvSpPr>
              <a:spLocks/>
            </p:cNvSpPr>
            <p:nvPr/>
          </p:nvSpPr>
          <p:spPr bwMode="auto">
            <a:xfrm>
              <a:off x="4264" y="3050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48" name="Freeform 92"/>
            <p:cNvSpPr>
              <a:spLocks/>
            </p:cNvSpPr>
            <p:nvPr/>
          </p:nvSpPr>
          <p:spPr bwMode="auto">
            <a:xfrm>
              <a:off x="4276" y="3032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49" name="Freeform 93"/>
            <p:cNvSpPr>
              <a:spLocks/>
            </p:cNvSpPr>
            <p:nvPr/>
          </p:nvSpPr>
          <p:spPr bwMode="auto">
            <a:xfrm>
              <a:off x="4294" y="3014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50" name="Freeform 94"/>
            <p:cNvSpPr>
              <a:spLocks/>
            </p:cNvSpPr>
            <p:nvPr/>
          </p:nvSpPr>
          <p:spPr bwMode="auto">
            <a:xfrm>
              <a:off x="4312" y="2996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51" name="Freeform 95"/>
            <p:cNvSpPr>
              <a:spLocks/>
            </p:cNvSpPr>
            <p:nvPr/>
          </p:nvSpPr>
          <p:spPr bwMode="auto">
            <a:xfrm>
              <a:off x="4324" y="2978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52" name="Freeform 96"/>
            <p:cNvSpPr>
              <a:spLocks/>
            </p:cNvSpPr>
            <p:nvPr/>
          </p:nvSpPr>
          <p:spPr bwMode="auto">
            <a:xfrm>
              <a:off x="4342" y="2966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53" name="Freeform 97"/>
            <p:cNvSpPr>
              <a:spLocks/>
            </p:cNvSpPr>
            <p:nvPr/>
          </p:nvSpPr>
          <p:spPr bwMode="auto">
            <a:xfrm>
              <a:off x="4354" y="2948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54" name="Freeform 98"/>
            <p:cNvSpPr>
              <a:spLocks/>
            </p:cNvSpPr>
            <p:nvPr/>
          </p:nvSpPr>
          <p:spPr bwMode="auto">
            <a:xfrm>
              <a:off x="4372" y="2930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55" name="Freeform 99"/>
            <p:cNvSpPr>
              <a:spLocks/>
            </p:cNvSpPr>
            <p:nvPr/>
          </p:nvSpPr>
          <p:spPr bwMode="auto">
            <a:xfrm>
              <a:off x="4390" y="2918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56" name="Freeform 100"/>
            <p:cNvSpPr>
              <a:spLocks/>
            </p:cNvSpPr>
            <p:nvPr/>
          </p:nvSpPr>
          <p:spPr bwMode="auto">
            <a:xfrm>
              <a:off x="4402" y="2900"/>
              <a:ext cx="36" cy="37"/>
            </a:xfrm>
            <a:custGeom>
              <a:avLst/>
              <a:gdLst>
                <a:gd name="T0" fmla="*/ 18 w 36"/>
                <a:gd name="T1" fmla="*/ 0 h 37"/>
                <a:gd name="T2" fmla="*/ 35 w 36"/>
                <a:gd name="T3" fmla="*/ 18 h 37"/>
                <a:gd name="T4" fmla="*/ 18 w 36"/>
                <a:gd name="T5" fmla="*/ 36 h 37"/>
                <a:gd name="T6" fmla="*/ 0 w 36"/>
                <a:gd name="T7" fmla="*/ 18 h 37"/>
                <a:gd name="T8" fmla="*/ 18 w 36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" h="37">
                  <a:moveTo>
                    <a:pt x="18" y="0"/>
                  </a:moveTo>
                  <a:lnTo>
                    <a:pt x="35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57" name="Freeform 101"/>
            <p:cNvSpPr>
              <a:spLocks/>
            </p:cNvSpPr>
            <p:nvPr/>
          </p:nvSpPr>
          <p:spPr bwMode="auto">
            <a:xfrm>
              <a:off x="4420" y="2888"/>
              <a:ext cx="36" cy="37"/>
            </a:xfrm>
            <a:custGeom>
              <a:avLst/>
              <a:gdLst>
                <a:gd name="T0" fmla="*/ 17 w 36"/>
                <a:gd name="T1" fmla="*/ 0 h 37"/>
                <a:gd name="T2" fmla="*/ 35 w 36"/>
                <a:gd name="T3" fmla="*/ 18 h 37"/>
                <a:gd name="T4" fmla="*/ 17 w 36"/>
                <a:gd name="T5" fmla="*/ 36 h 37"/>
                <a:gd name="T6" fmla="*/ 0 w 36"/>
                <a:gd name="T7" fmla="*/ 18 h 37"/>
                <a:gd name="T8" fmla="*/ 17 w 36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" h="37">
                  <a:moveTo>
                    <a:pt x="17" y="0"/>
                  </a:moveTo>
                  <a:lnTo>
                    <a:pt x="35" y="18"/>
                  </a:lnTo>
                  <a:lnTo>
                    <a:pt x="17" y="36"/>
                  </a:lnTo>
                  <a:lnTo>
                    <a:pt x="0" y="18"/>
                  </a:lnTo>
                  <a:lnTo>
                    <a:pt x="17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58" name="Freeform 102"/>
            <p:cNvSpPr>
              <a:spLocks/>
            </p:cNvSpPr>
            <p:nvPr/>
          </p:nvSpPr>
          <p:spPr bwMode="auto">
            <a:xfrm>
              <a:off x="4431" y="2870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59" name="Freeform 103"/>
            <p:cNvSpPr>
              <a:spLocks/>
            </p:cNvSpPr>
            <p:nvPr/>
          </p:nvSpPr>
          <p:spPr bwMode="auto">
            <a:xfrm>
              <a:off x="4449" y="2858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60" name="Freeform 104"/>
            <p:cNvSpPr>
              <a:spLocks/>
            </p:cNvSpPr>
            <p:nvPr/>
          </p:nvSpPr>
          <p:spPr bwMode="auto">
            <a:xfrm>
              <a:off x="4467" y="2846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61" name="Freeform 105"/>
            <p:cNvSpPr>
              <a:spLocks/>
            </p:cNvSpPr>
            <p:nvPr/>
          </p:nvSpPr>
          <p:spPr bwMode="auto">
            <a:xfrm>
              <a:off x="4479" y="2834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62" name="Freeform 106"/>
            <p:cNvSpPr>
              <a:spLocks/>
            </p:cNvSpPr>
            <p:nvPr/>
          </p:nvSpPr>
          <p:spPr bwMode="auto">
            <a:xfrm>
              <a:off x="4497" y="2816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63" name="Freeform 107"/>
            <p:cNvSpPr>
              <a:spLocks/>
            </p:cNvSpPr>
            <p:nvPr/>
          </p:nvSpPr>
          <p:spPr bwMode="auto">
            <a:xfrm>
              <a:off x="4509" y="2804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64" name="Freeform 108"/>
            <p:cNvSpPr>
              <a:spLocks/>
            </p:cNvSpPr>
            <p:nvPr/>
          </p:nvSpPr>
          <p:spPr bwMode="auto">
            <a:xfrm>
              <a:off x="4527" y="2792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65" name="Freeform 109"/>
            <p:cNvSpPr>
              <a:spLocks/>
            </p:cNvSpPr>
            <p:nvPr/>
          </p:nvSpPr>
          <p:spPr bwMode="auto">
            <a:xfrm>
              <a:off x="4545" y="2781"/>
              <a:ext cx="37" cy="36"/>
            </a:xfrm>
            <a:custGeom>
              <a:avLst/>
              <a:gdLst>
                <a:gd name="T0" fmla="*/ 18 w 37"/>
                <a:gd name="T1" fmla="*/ 0 h 36"/>
                <a:gd name="T2" fmla="*/ 36 w 37"/>
                <a:gd name="T3" fmla="*/ 17 h 36"/>
                <a:gd name="T4" fmla="*/ 18 w 37"/>
                <a:gd name="T5" fmla="*/ 35 h 36"/>
                <a:gd name="T6" fmla="*/ 0 w 37"/>
                <a:gd name="T7" fmla="*/ 17 h 36"/>
                <a:gd name="T8" fmla="*/ 18 w 37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6">
                  <a:moveTo>
                    <a:pt x="18" y="0"/>
                  </a:moveTo>
                  <a:lnTo>
                    <a:pt x="36" y="17"/>
                  </a:lnTo>
                  <a:lnTo>
                    <a:pt x="18" y="35"/>
                  </a:lnTo>
                  <a:lnTo>
                    <a:pt x="0" y="17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66" name="Freeform 110"/>
            <p:cNvSpPr>
              <a:spLocks/>
            </p:cNvSpPr>
            <p:nvPr/>
          </p:nvSpPr>
          <p:spPr bwMode="auto">
            <a:xfrm>
              <a:off x="4557" y="2769"/>
              <a:ext cx="37" cy="36"/>
            </a:xfrm>
            <a:custGeom>
              <a:avLst/>
              <a:gdLst>
                <a:gd name="T0" fmla="*/ 18 w 37"/>
                <a:gd name="T1" fmla="*/ 0 h 36"/>
                <a:gd name="T2" fmla="*/ 36 w 37"/>
                <a:gd name="T3" fmla="*/ 17 h 36"/>
                <a:gd name="T4" fmla="*/ 18 w 37"/>
                <a:gd name="T5" fmla="*/ 35 h 36"/>
                <a:gd name="T6" fmla="*/ 0 w 37"/>
                <a:gd name="T7" fmla="*/ 17 h 36"/>
                <a:gd name="T8" fmla="*/ 18 w 37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6">
                  <a:moveTo>
                    <a:pt x="18" y="0"/>
                  </a:moveTo>
                  <a:lnTo>
                    <a:pt x="36" y="17"/>
                  </a:lnTo>
                  <a:lnTo>
                    <a:pt x="18" y="35"/>
                  </a:lnTo>
                  <a:lnTo>
                    <a:pt x="0" y="17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67" name="Freeform 111"/>
            <p:cNvSpPr>
              <a:spLocks/>
            </p:cNvSpPr>
            <p:nvPr/>
          </p:nvSpPr>
          <p:spPr bwMode="auto">
            <a:xfrm>
              <a:off x="4575" y="2757"/>
              <a:ext cx="37" cy="36"/>
            </a:xfrm>
            <a:custGeom>
              <a:avLst/>
              <a:gdLst>
                <a:gd name="T0" fmla="*/ 18 w 37"/>
                <a:gd name="T1" fmla="*/ 0 h 36"/>
                <a:gd name="T2" fmla="*/ 36 w 37"/>
                <a:gd name="T3" fmla="*/ 18 h 36"/>
                <a:gd name="T4" fmla="*/ 18 w 37"/>
                <a:gd name="T5" fmla="*/ 35 h 36"/>
                <a:gd name="T6" fmla="*/ 0 w 37"/>
                <a:gd name="T7" fmla="*/ 18 h 36"/>
                <a:gd name="T8" fmla="*/ 18 w 37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6">
                  <a:moveTo>
                    <a:pt x="18" y="0"/>
                  </a:moveTo>
                  <a:lnTo>
                    <a:pt x="36" y="18"/>
                  </a:lnTo>
                  <a:lnTo>
                    <a:pt x="18" y="35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68" name="Freeform 112"/>
            <p:cNvSpPr>
              <a:spLocks/>
            </p:cNvSpPr>
            <p:nvPr/>
          </p:nvSpPr>
          <p:spPr bwMode="auto">
            <a:xfrm>
              <a:off x="4593" y="2751"/>
              <a:ext cx="37" cy="36"/>
            </a:xfrm>
            <a:custGeom>
              <a:avLst/>
              <a:gdLst>
                <a:gd name="T0" fmla="*/ 18 w 37"/>
                <a:gd name="T1" fmla="*/ 0 h 36"/>
                <a:gd name="T2" fmla="*/ 36 w 37"/>
                <a:gd name="T3" fmla="*/ 18 h 36"/>
                <a:gd name="T4" fmla="*/ 18 w 37"/>
                <a:gd name="T5" fmla="*/ 35 h 36"/>
                <a:gd name="T6" fmla="*/ 0 w 37"/>
                <a:gd name="T7" fmla="*/ 18 h 36"/>
                <a:gd name="T8" fmla="*/ 18 w 37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6">
                  <a:moveTo>
                    <a:pt x="18" y="0"/>
                  </a:moveTo>
                  <a:lnTo>
                    <a:pt x="36" y="18"/>
                  </a:lnTo>
                  <a:lnTo>
                    <a:pt x="18" y="35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69" name="Freeform 113"/>
            <p:cNvSpPr>
              <a:spLocks/>
            </p:cNvSpPr>
            <p:nvPr/>
          </p:nvSpPr>
          <p:spPr bwMode="auto">
            <a:xfrm>
              <a:off x="4605" y="2739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70" name="Freeform 114"/>
            <p:cNvSpPr>
              <a:spLocks/>
            </p:cNvSpPr>
            <p:nvPr/>
          </p:nvSpPr>
          <p:spPr bwMode="auto">
            <a:xfrm>
              <a:off x="4623" y="2727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71" name="Freeform 115"/>
            <p:cNvSpPr>
              <a:spLocks/>
            </p:cNvSpPr>
            <p:nvPr/>
          </p:nvSpPr>
          <p:spPr bwMode="auto">
            <a:xfrm>
              <a:off x="4635" y="2715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72" name="Freeform 116"/>
            <p:cNvSpPr>
              <a:spLocks/>
            </p:cNvSpPr>
            <p:nvPr/>
          </p:nvSpPr>
          <p:spPr bwMode="auto">
            <a:xfrm>
              <a:off x="4653" y="2703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73" name="Freeform 117"/>
            <p:cNvSpPr>
              <a:spLocks/>
            </p:cNvSpPr>
            <p:nvPr/>
          </p:nvSpPr>
          <p:spPr bwMode="auto">
            <a:xfrm>
              <a:off x="4671" y="2697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74" name="Freeform 118"/>
            <p:cNvSpPr>
              <a:spLocks/>
            </p:cNvSpPr>
            <p:nvPr/>
          </p:nvSpPr>
          <p:spPr bwMode="auto">
            <a:xfrm>
              <a:off x="4683" y="2685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75" name="Freeform 119"/>
            <p:cNvSpPr>
              <a:spLocks/>
            </p:cNvSpPr>
            <p:nvPr/>
          </p:nvSpPr>
          <p:spPr bwMode="auto">
            <a:xfrm>
              <a:off x="4701" y="2679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76" name="Freeform 120"/>
            <p:cNvSpPr>
              <a:spLocks/>
            </p:cNvSpPr>
            <p:nvPr/>
          </p:nvSpPr>
          <p:spPr bwMode="auto">
            <a:xfrm>
              <a:off x="4713" y="2667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77" name="Freeform 121"/>
            <p:cNvSpPr>
              <a:spLocks/>
            </p:cNvSpPr>
            <p:nvPr/>
          </p:nvSpPr>
          <p:spPr bwMode="auto">
            <a:xfrm>
              <a:off x="4731" y="2655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78" name="Freeform 122"/>
            <p:cNvSpPr>
              <a:spLocks/>
            </p:cNvSpPr>
            <p:nvPr/>
          </p:nvSpPr>
          <p:spPr bwMode="auto">
            <a:xfrm>
              <a:off x="4749" y="2649"/>
              <a:ext cx="36" cy="37"/>
            </a:xfrm>
            <a:custGeom>
              <a:avLst/>
              <a:gdLst>
                <a:gd name="T0" fmla="*/ 18 w 36"/>
                <a:gd name="T1" fmla="*/ 0 h 37"/>
                <a:gd name="T2" fmla="*/ 35 w 36"/>
                <a:gd name="T3" fmla="*/ 18 h 37"/>
                <a:gd name="T4" fmla="*/ 18 w 36"/>
                <a:gd name="T5" fmla="*/ 36 h 37"/>
                <a:gd name="T6" fmla="*/ 0 w 36"/>
                <a:gd name="T7" fmla="*/ 18 h 37"/>
                <a:gd name="T8" fmla="*/ 18 w 36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" h="37">
                  <a:moveTo>
                    <a:pt x="18" y="0"/>
                  </a:moveTo>
                  <a:lnTo>
                    <a:pt x="35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79" name="Freeform 123"/>
            <p:cNvSpPr>
              <a:spLocks/>
            </p:cNvSpPr>
            <p:nvPr/>
          </p:nvSpPr>
          <p:spPr bwMode="auto">
            <a:xfrm>
              <a:off x="4761" y="2637"/>
              <a:ext cx="36" cy="37"/>
            </a:xfrm>
            <a:custGeom>
              <a:avLst/>
              <a:gdLst>
                <a:gd name="T0" fmla="*/ 17 w 36"/>
                <a:gd name="T1" fmla="*/ 0 h 37"/>
                <a:gd name="T2" fmla="*/ 35 w 36"/>
                <a:gd name="T3" fmla="*/ 18 h 37"/>
                <a:gd name="T4" fmla="*/ 17 w 36"/>
                <a:gd name="T5" fmla="*/ 36 h 37"/>
                <a:gd name="T6" fmla="*/ 0 w 36"/>
                <a:gd name="T7" fmla="*/ 18 h 37"/>
                <a:gd name="T8" fmla="*/ 17 w 36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" h="37">
                  <a:moveTo>
                    <a:pt x="17" y="0"/>
                  </a:moveTo>
                  <a:lnTo>
                    <a:pt x="35" y="18"/>
                  </a:lnTo>
                  <a:lnTo>
                    <a:pt x="17" y="36"/>
                  </a:lnTo>
                  <a:lnTo>
                    <a:pt x="0" y="18"/>
                  </a:lnTo>
                  <a:lnTo>
                    <a:pt x="17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80" name="Freeform 124"/>
            <p:cNvSpPr>
              <a:spLocks/>
            </p:cNvSpPr>
            <p:nvPr/>
          </p:nvSpPr>
          <p:spPr bwMode="auto">
            <a:xfrm>
              <a:off x="4778" y="2631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81" name="Freeform 125"/>
            <p:cNvSpPr>
              <a:spLocks/>
            </p:cNvSpPr>
            <p:nvPr/>
          </p:nvSpPr>
          <p:spPr bwMode="auto">
            <a:xfrm>
              <a:off x="4790" y="2625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82" name="Freeform 126"/>
            <p:cNvSpPr>
              <a:spLocks/>
            </p:cNvSpPr>
            <p:nvPr/>
          </p:nvSpPr>
          <p:spPr bwMode="auto">
            <a:xfrm>
              <a:off x="4808" y="2613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83" name="Freeform 127"/>
            <p:cNvSpPr>
              <a:spLocks/>
            </p:cNvSpPr>
            <p:nvPr/>
          </p:nvSpPr>
          <p:spPr bwMode="auto">
            <a:xfrm>
              <a:off x="4826" y="2607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84" name="Freeform 128"/>
            <p:cNvSpPr>
              <a:spLocks/>
            </p:cNvSpPr>
            <p:nvPr/>
          </p:nvSpPr>
          <p:spPr bwMode="auto">
            <a:xfrm>
              <a:off x="4838" y="2601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85" name="Freeform 129"/>
            <p:cNvSpPr>
              <a:spLocks/>
            </p:cNvSpPr>
            <p:nvPr/>
          </p:nvSpPr>
          <p:spPr bwMode="auto">
            <a:xfrm>
              <a:off x="4856" y="2589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86" name="Freeform 130"/>
            <p:cNvSpPr>
              <a:spLocks/>
            </p:cNvSpPr>
            <p:nvPr/>
          </p:nvSpPr>
          <p:spPr bwMode="auto">
            <a:xfrm>
              <a:off x="4874" y="2583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87" name="Freeform 131"/>
            <p:cNvSpPr>
              <a:spLocks/>
            </p:cNvSpPr>
            <p:nvPr/>
          </p:nvSpPr>
          <p:spPr bwMode="auto">
            <a:xfrm>
              <a:off x="4886" y="2577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88" name="Freeform 132"/>
            <p:cNvSpPr>
              <a:spLocks/>
            </p:cNvSpPr>
            <p:nvPr/>
          </p:nvSpPr>
          <p:spPr bwMode="auto">
            <a:xfrm>
              <a:off x="4904" y="2565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89" name="Freeform 133"/>
            <p:cNvSpPr>
              <a:spLocks/>
            </p:cNvSpPr>
            <p:nvPr/>
          </p:nvSpPr>
          <p:spPr bwMode="auto">
            <a:xfrm>
              <a:off x="4916" y="2559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90" name="Freeform 134"/>
            <p:cNvSpPr>
              <a:spLocks/>
            </p:cNvSpPr>
            <p:nvPr/>
          </p:nvSpPr>
          <p:spPr bwMode="auto">
            <a:xfrm>
              <a:off x="4934" y="2553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91" name="Freeform 135"/>
            <p:cNvSpPr>
              <a:spLocks/>
            </p:cNvSpPr>
            <p:nvPr/>
          </p:nvSpPr>
          <p:spPr bwMode="auto">
            <a:xfrm>
              <a:off x="4952" y="2547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92" name="Freeform 136"/>
            <p:cNvSpPr>
              <a:spLocks/>
            </p:cNvSpPr>
            <p:nvPr/>
          </p:nvSpPr>
          <p:spPr bwMode="auto">
            <a:xfrm>
              <a:off x="4964" y="2541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93" name="Freeform 137"/>
            <p:cNvSpPr>
              <a:spLocks/>
            </p:cNvSpPr>
            <p:nvPr/>
          </p:nvSpPr>
          <p:spPr bwMode="auto">
            <a:xfrm>
              <a:off x="4982" y="2535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94" name="Freeform 138"/>
            <p:cNvSpPr>
              <a:spLocks/>
            </p:cNvSpPr>
            <p:nvPr/>
          </p:nvSpPr>
          <p:spPr bwMode="auto">
            <a:xfrm>
              <a:off x="4994" y="2523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95" name="Freeform 139"/>
            <p:cNvSpPr>
              <a:spLocks/>
            </p:cNvSpPr>
            <p:nvPr/>
          </p:nvSpPr>
          <p:spPr bwMode="auto">
            <a:xfrm>
              <a:off x="5012" y="2517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96" name="Freeform 140"/>
            <p:cNvSpPr>
              <a:spLocks/>
            </p:cNvSpPr>
            <p:nvPr/>
          </p:nvSpPr>
          <p:spPr bwMode="auto">
            <a:xfrm>
              <a:off x="5030" y="2511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97" name="Freeform 141"/>
            <p:cNvSpPr>
              <a:spLocks/>
            </p:cNvSpPr>
            <p:nvPr/>
          </p:nvSpPr>
          <p:spPr bwMode="auto">
            <a:xfrm>
              <a:off x="5042" y="2505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98" name="Freeform 142"/>
            <p:cNvSpPr>
              <a:spLocks/>
            </p:cNvSpPr>
            <p:nvPr/>
          </p:nvSpPr>
          <p:spPr bwMode="auto">
            <a:xfrm>
              <a:off x="5060" y="2499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99" name="Freeform 143"/>
            <p:cNvSpPr>
              <a:spLocks/>
            </p:cNvSpPr>
            <p:nvPr/>
          </p:nvSpPr>
          <p:spPr bwMode="auto">
            <a:xfrm>
              <a:off x="5072" y="2493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00" name="Freeform 144"/>
            <p:cNvSpPr>
              <a:spLocks/>
            </p:cNvSpPr>
            <p:nvPr/>
          </p:nvSpPr>
          <p:spPr bwMode="auto">
            <a:xfrm>
              <a:off x="5090" y="2487"/>
              <a:ext cx="36" cy="37"/>
            </a:xfrm>
            <a:custGeom>
              <a:avLst/>
              <a:gdLst>
                <a:gd name="T0" fmla="*/ 18 w 36"/>
                <a:gd name="T1" fmla="*/ 0 h 37"/>
                <a:gd name="T2" fmla="*/ 35 w 36"/>
                <a:gd name="T3" fmla="*/ 18 h 37"/>
                <a:gd name="T4" fmla="*/ 18 w 36"/>
                <a:gd name="T5" fmla="*/ 36 h 37"/>
                <a:gd name="T6" fmla="*/ 0 w 36"/>
                <a:gd name="T7" fmla="*/ 18 h 37"/>
                <a:gd name="T8" fmla="*/ 18 w 36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" h="37">
                  <a:moveTo>
                    <a:pt x="18" y="0"/>
                  </a:moveTo>
                  <a:lnTo>
                    <a:pt x="35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01" name="Freeform 145"/>
            <p:cNvSpPr>
              <a:spLocks/>
            </p:cNvSpPr>
            <p:nvPr/>
          </p:nvSpPr>
          <p:spPr bwMode="auto">
            <a:xfrm>
              <a:off x="5108" y="2481"/>
              <a:ext cx="36" cy="37"/>
            </a:xfrm>
            <a:custGeom>
              <a:avLst/>
              <a:gdLst>
                <a:gd name="T0" fmla="*/ 17 w 36"/>
                <a:gd name="T1" fmla="*/ 0 h 37"/>
                <a:gd name="T2" fmla="*/ 35 w 36"/>
                <a:gd name="T3" fmla="*/ 18 h 37"/>
                <a:gd name="T4" fmla="*/ 17 w 36"/>
                <a:gd name="T5" fmla="*/ 36 h 37"/>
                <a:gd name="T6" fmla="*/ 0 w 36"/>
                <a:gd name="T7" fmla="*/ 18 h 37"/>
                <a:gd name="T8" fmla="*/ 17 w 36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" h="37">
                  <a:moveTo>
                    <a:pt x="17" y="0"/>
                  </a:moveTo>
                  <a:lnTo>
                    <a:pt x="35" y="18"/>
                  </a:lnTo>
                  <a:lnTo>
                    <a:pt x="17" y="36"/>
                  </a:lnTo>
                  <a:lnTo>
                    <a:pt x="0" y="18"/>
                  </a:lnTo>
                  <a:lnTo>
                    <a:pt x="17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02" name="Freeform 146"/>
            <p:cNvSpPr>
              <a:spLocks/>
            </p:cNvSpPr>
            <p:nvPr/>
          </p:nvSpPr>
          <p:spPr bwMode="auto">
            <a:xfrm>
              <a:off x="5120" y="2475"/>
              <a:ext cx="36" cy="37"/>
            </a:xfrm>
            <a:custGeom>
              <a:avLst/>
              <a:gdLst>
                <a:gd name="T0" fmla="*/ 17 w 36"/>
                <a:gd name="T1" fmla="*/ 0 h 37"/>
                <a:gd name="T2" fmla="*/ 35 w 36"/>
                <a:gd name="T3" fmla="*/ 18 h 37"/>
                <a:gd name="T4" fmla="*/ 17 w 36"/>
                <a:gd name="T5" fmla="*/ 36 h 37"/>
                <a:gd name="T6" fmla="*/ 0 w 36"/>
                <a:gd name="T7" fmla="*/ 18 h 37"/>
                <a:gd name="T8" fmla="*/ 17 w 36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" h="37">
                  <a:moveTo>
                    <a:pt x="17" y="0"/>
                  </a:moveTo>
                  <a:lnTo>
                    <a:pt x="35" y="18"/>
                  </a:lnTo>
                  <a:lnTo>
                    <a:pt x="17" y="36"/>
                  </a:lnTo>
                  <a:lnTo>
                    <a:pt x="0" y="18"/>
                  </a:lnTo>
                  <a:lnTo>
                    <a:pt x="17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03" name="Freeform 147"/>
            <p:cNvSpPr>
              <a:spLocks/>
            </p:cNvSpPr>
            <p:nvPr/>
          </p:nvSpPr>
          <p:spPr bwMode="auto">
            <a:xfrm>
              <a:off x="5137" y="2469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04" name="Freeform 148"/>
            <p:cNvSpPr>
              <a:spLocks/>
            </p:cNvSpPr>
            <p:nvPr/>
          </p:nvSpPr>
          <p:spPr bwMode="auto">
            <a:xfrm>
              <a:off x="5149" y="2463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05" name="Freeform 149"/>
            <p:cNvSpPr>
              <a:spLocks/>
            </p:cNvSpPr>
            <p:nvPr/>
          </p:nvSpPr>
          <p:spPr bwMode="auto">
            <a:xfrm>
              <a:off x="5167" y="2457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06" name="Freeform 150"/>
            <p:cNvSpPr>
              <a:spLocks/>
            </p:cNvSpPr>
            <p:nvPr/>
          </p:nvSpPr>
          <p:spPr bwMode="auto">
            <a:xfrm>
              <a:off x="5185" y="2457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07" name="Freeform 151"/>
            <p:cNvSpPr>
              <a:spLocks/>
            </p:cNvSpPr>
            <p:nvPr/>
          </p:nvSpPr>
          <p:spPr bwMode="auto">
            <a:xfrm>
              <a:off x="5197" y="2451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08" name="Freeform 152"/>
            <p:cNvSpPr>
              <a:spLocks/>
            </p:cNvSpPr>
            <p:nvPr/>
          </p:nvSpPr>
          <p:spPr bwMode="auto">
            <a:xfrm>
              <a:off x="5215" y="2445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09" name="Freeform 153"/>
            <p:cNvSpPr>
              <a:spLocks/>
            </p:cNvSpPr>
            <p:nvPr/>
          </p:nvSpPr>
          <p:spPr bwMode="auto">
            <a:xfrm>
              <a:off x="5233" y="2439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10" name="Freeform 154"/>
            <p:cNvSpPr>
              <a:spLocks/>
            </p:cNvSpPr>
            <p:nvPr/>
          </p:nvSpPr>
          <p:spPr bwMode="auto">
            <a:xfrm>
              <a:off x="5245" y="2433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11" name="Freeform 155"/>
            <p:cNvSpPr>
              <a:spLocks/>
            </p:cNvSpPr>
            <p:nvPr/>
          </p:nvSpPr>
          <p:spPr bwMode="auto">
            <a:xfrm>
              <a:off x="5263" y="2427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12" name="Freeform 156"/>
            <p:cNvSpPr>
              <a:spLocks/>
            </p:cNvSpPr>
            <p:nvPr/>
          </p:nvSpPr>
          <p:spPr bwMode="auto">
            <a:xfrm>
              <a:off x="5275" y="2421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13" name="Freeform 157"/>
            <p:cNvSpPr>
              <a:spLocks/>
            </p:cNvSpPr>
            <p:nvPr/>
          </p:nvSpPr>
          <p:spPr bwMode="auto">
            <a:xfrm>
              <a:off x="5293" y="2421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14" name="Freeform 158"/>
            <p:cNvSpPr>
              <a:spLocks/>
            </p:cNvSpPr>
            <p:nvPr/>
          </p:nvSpPr>
          <p:spPr bwMode="auto">
            <a:xfrm>
              <a:off x="5311" y="2415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15" name="Freeform 159"/>
            <p:cNvSpPr>
              <a:spLocks/>
            </p:cNvSpPr>
            <p:nvPr/>
          </p:nvSpPr>
          <p:spPr bwMode="auto">
            <a:xfrm>
              <a:off x="5323" y="2409"/>
              <a:ext cx="37" cy="37"/>
            </a:xfrm>
            <a:custGeom>
              <a:avLst/>
              <a:gdLst>
                <a:gd name="T0" fmla="*/ 18 w 37"/>
                <a:gd name="T1" fmla="*/ 0 h 37"/>
                <a:gd name="T2" fmla="*/ 36 w 37"/>
                <a:gd name="T3" fmla="*/ 18 h 37"/>
                <a:gd name="T4" fmla="*/ 18 w 37"/>
                <a:gd name="T5" fmla="*/ 36 h 37"/>
                <a:gd name="T6" fmla="*/ 0 w 37"/>
                <a:gd name="T7" fmla="*/ 18 h 37"/>
                <a:gd name="T8" fmla="*/ 18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16" name="Freeform 160"/>
            <p:cNvSpPr>
              <a:spLocks/>
            </p:cNvSpPr>
            <p:nvPr/>
          </p:nvSpPr>
          <p:spPr bwMode="auto">
            <a:xfrm>
              <a:off x="5341" y="2404"/>
              <a:ext cx="37" cy="36"/>
            </a:xfrm>
            <a:custGeom>
              <a:avLst/>
              <a:gdLst>
                <a:gd name="T0" fmla="*/ 18 w 37"/>
                <a:gd name="T1" fmla="*/ 0 h 36"/>
                <a:gd name="T2" fmla="*/ 36 w 37"/>
                <a:gd name="T3" fmla="*/ 17 h 36"/>
                <a:gd name="T4" fmla="*/ 18 w 37"/>
                <a:gd name="T5" fmla="*/ 35 h 36"/>
                <a:gd name="T6" fmla="*/ 0 w 37"/>
                <a:gd name="T7" fmla="*/ 17 h 36"/>
                <a:gd name="T8" fmla="*/ 18 w 37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6">
                  <a:moveTo>
                    <a:pt x="18" y="0"/>
                  </a:moveTo>
                  <a:lnTo>
                    <a:pt x="36" y="17"/>
                  </a:lnTo>
                  <a:lnTo>
                    <a:pt x="18" y="35"/>
                  </a:lnTo>
                  <a:lnTo>
                    <a:pt x="0" y="17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17" name="Freeform 161"/>
            <p:cNvSpPr>
              <a:spLocks/>
            </p:cNvSpPr>
            <p:nvPr/>
          </p:nvSpPr>
          <p:spPr bwMode="auto">
            <a:xfrm>
              <a:off x="5353" y="2398"/>
              <a:ext cx="37" cy="36"/>
            </a:xfrm>
            <a:custGeom>
              <a:avLst/>
              <a:gdLst>
                <a:gd name="T0" fmla="*/ 18 w 37"/>
                <a:gd name="T1" fmla="*/ 0 h 36"/>
                <a:gd name="T2" fmla="*/ 36 w 37"/>
                <a:gd name="T3" fmla="*/ 17 h 36"/>
                <a:gd name="T4" fmla="*/ 18 w 37"/>
                <a:gd name="T5" fmla="*/ 35 h 36"/>
                <a:gd name="T6" fmla="*/ 0 w 37"/>
                <a:gd name="T7" fmla="*/ 17 h 36"/>
                <a:gd name="T8" fmla="*/ 18 w 37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6">
                  <a:moveTo>
                    <a:pt x="18" y="0"/>
                  </a:moveTo>
                  <a:lnTo>
                    <a:pt x="36" y="17"/>
                  </a:lnTo>
                  <a:lnTo>
                    <a:pt x="18" y="35"/>
                  </a:lnTo>
                  <a:lnTo>
                    <a:pt x="0" y="17"/>
                  </a:lnTo>
                  <a:lnTo>
                    <a:pt x="18" y="0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18" name="Rectangle 162"/>
            <p:cNvSpPr>
              <a:spLocks noChangeArrowheads="1"/>
            </p:cNvSpPr>
            <p:nvPr/>
          </p:nvSpPr>
          <p:spPr bwMode="auto">
            <a:xfrm>
              <a:off x="3971" y="2169"/>
              <a:ext cx="117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b="1"/>
                <a:t>Holling's Equation</a:t>
              </a:r>
            </a:p>
          </p:txBody>
        </p:sp>
        <p:sp>
          <p:nvSpPr>
            <p:cNvPr id="17519" name="Rectangle 163"/>
            <p:cNvSpPr>
              <a:spLocks noChangeArrowheads="1"/>
            </p:cNvSpPr>
            <p:nvPr/>
          </p:nvSpPr>
          <p:spPr bwMode="auto">
            <a:xfrm>
              <a:off x="3797" y="3375"/>
              <a:ext cx="151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/>
                <a:t>0</a:t>
              </a:r>
            </a:p>
          </p:txBody>
        </p:sp>
        <p:sp>
          <p:nvSpPr>
            <p:cNvPr id="17520" name="Rectangle 164"/>
            <p:cNvSpPr>
              <a:spLocks noChangeArrowheads="1"/>
            </p:cNvSpPr>
            <p:nvPr/>
          </p:nvSpPr>
          <p:spPr bwMode="auto">
            <a:xfrm>
              <a:off x="3797" y="3201"/>
              <a:ext cx="151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/>
                <a:t>5</a:t>
              </a:r>
            </a:p>
          </p:txBody>
        </p:sp>
        <p:sp>
          <p:nvSpPr>
            <p:cNvPr id="17521" name="Rectangle 165"/>
            <p:cNvSpPr>
              <a:spLocks noChangeArrowheads="1"/>
            </p:cNvSpPr>
            <p:nvPr/>
          </p:nvSpPr>
          <p:spPr bwMode="auto">
            <a:xfrm>
              <a:off x="3731" y="3034"/>
              <a:ext cx="205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/>
                <a:t>10</a:t>
              </a:r>
            </a:p>
          </p:txBody>
        </p:sp>
        <p:sp>
          <p:nvSpPr>
            <p:cNvPr id="17522" name="Rectangle 166"/>
            <p:cNvSpPr>
              <a:spLocks noChangeArrowheads="1"/>
            </p:cNvSpPr>
            <p:nvPr/>
          </p:nvSpPr>
          <p:spPr bwMode="auto">
            <a:xfrm>
              <a:off x="3731" y="2860"/>
              <a:ext cx="205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/>
                <a:t>15</a:t>
              </a:r>
            </a:p>
          </p:txBody>
        </p:sp>
        <p:sp>
          <p:nvSpPr>
            <p:cNvPr id="17523" name="Rectangle 167"/>
            <p:cNvSpPr>
              <a:spLocks noChangeArrowheads="1"/>
            </p:cNvSpPr>
            <p:nvPr/>
          </p:nvSpPr>
          <p:spPr bwMode="auto">
            <a:xfrm>
              <a:off x="3731" y="2693"/>
              <a:ext cx="205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/>
                <a:t>20</a:t>
              </a:r>
            </a:p>
          </p:txBody>
        </p:sp>
        <p:sp>
          <p:nvSpPr>
            <p:cNvPr id="17524" name="Rectangle 168"/>
            <p:cNvSpPr>
              <a:spLocks noChangeArrowheads="1"/>
            </p:cNvSpPr>
            <p:nvPr/>
          </p:nvSpPr>
          <p:spPr bwMode="auto">
            <a:xfrm>
              <a:off x="3731" y="2519"/>
              <a:ext cx="205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/>
                <a:t>25</a:t>
              </a:r>
            </a:p>
          </p:txBody>
        </p:sp>
        <p:sp>
          <p:nvSpPr>
            <p:cNvPr id="17525" name="Rectangle 169"/>
            <p:cNvSpPr>
              <a:spLocks noChangeArrowheads="1"/>
            </p:cNvSpPr>
            <p:nvPr/>
          </p:nvSpPr>
          <p:spPr bwMode="auto">
            <a:xfrm>
              <a:off x="3731" y="2345"/>
              <a:ext cx="205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/>
                <a:t>30</a:t>
              </a:r>
            </a:p>
          </p:txBody>
        </p:sp>
        <p:sp>
          <p:nvSpPr>
            <p:cNvPr id="17526" name="Rectangle 170"/>
            <p:cNvSpPr>
              <a:spLocks noChangeArrowheads="1"/>
            </p:cNvSpPr>
            <p:nvPr/>
          </p:nvSpPr>
          <p:spPr bwMode="auto">
            <a:xfrm>
              <a:off x="3935" y="3566"/>
              <a:ext cx="150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/>
                <a:t>1</a:t>
              </a:r>
            </a:p>
          </p:txBody>
        </p:sp>
        <p:sp>
          <p:nvSpPr>
            <p:cNvPr id="17527" name="Rectangle 171"/>
            <p:cNvSpPr>
              <a:spLocks noChangeArrowheads="1"/>
            </p:cNvSpPr>
            <p:nvPr/>
          </p:nvSpPr>
          <p:spPr bwMode="auto">
            <a:xfrm>
              <a:off x="4210" y="3566"/>
              <a:ext cx="205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/>
                <a:t>21</a:t>
              </a:r>
            </a:p>
          </p:txBody>
        </p:sp>
        <p:sp>
          <p:nvSpPr>
            <p:cNvPr id="17528" name="Rectangle 172"/>
            <p:cNvSpPr>
              <a:spLocks noChangeArrowheads="1"/>
            </p:cNvSpPr>
            <p:nvPr/>
          </p:nvSpPr>
          <p:spPr bwMode="auto">
            <a:xfrm>
              <a:off x="4521" y="3566"/>
              <a:ext cx="204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/>
                <a:t>41</a:t>
              </a:r>
            </a:p>
          </p:txBody>
        </p:sp>
        <p:sp>
          <p:nvSpPr>
            <p:cNvPr id="17529" name="Rectangle 173"/>
            <p:cNvSpPr>
              <a:spLocks noChangeArrowheads="1"/>
            </p:cNvSpPr>
            <p:nvPr/>
          </p:nvSpPr>
          <p:spPr bwMode="auto">
            <a:xfrm>
              <a:off x="4838" y="3566"/>
              <a:ext cx="205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/>
                <a:t>61</a:t>
              </a:r>
            </a:p>
          </p:txBody>
        </p:sp>
        <p:sp>
          <p:nvSpPr>
            <p:cNvPr id="17530" name="Rectangle 174"/>
            <p:cNvSpPr>
              <a:spLocks noChangeArrowheads="1"/>
            </p:cNvSpPr>
            <p:nvPr/>
          </p:nvSpPr>
          <p:spPr bwMode="auto">
            <a:xfrm>
              <a:off x="5149" y="3566"/>
              <a:ext cx="204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/>
                <a:t>81</a:t>
              </a:r>
            </a:p>
          </p:txBody>
        </p:sp>
        <p:sp>
          <p:nvSpPr>
            <p:cNvPr id="17531" name="Rectangle 175"/>
            <p:cNvSpPr>
              <a:spLocks noChangeArrowheads="1"/>
            </p:cNvSpPr>
            <p:nvPr/>
          </p:nvSpPr>
          <p:spPr bwMode="auto">
            <a:xfrm>
              <a:off x="4138" y="3782"/>
              <a:ext cx="964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b="1"/>
                <a:t>Encountering Rate</a:t>
              </a:r>
            </a:p>
          </p:txBody>
        </p:sp>
        <p:sp>
          <p:nvSpPr>
            <p:cNvPr id="17532" name="Rectangle 176"/>
            <p:cNvSpPr>
              <a:spLocks noChangeArrowheads="1"/>
            </p:cNvSpPr>
            <p:nvPr/>
          </p:nvSpPr>
          <p:spPr bwMode="auto">
            <a:xfrm rot="-5400000">
              <a:off x="3207" y="3083"/>
              <a:ext cx="694" cy="1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b="1"/>
                <a:t>Foraging Rate</a:t>
              </a:r>
            </a:p>
          </p:txBody>
        </p:sp>
        <p:graphicFrame>
          <p:nvGraphicFramePr>
            <p:cNvPr id="17533" name="Object 177"/>
            <p:cNvGraphicFramePr>
              <a:graphicFrameLocks/>
            </p:cNvGraphicFramePr>
            <p:nvPr/>
          </p:nvGraphicFramePr>
          <p:xfrm>
            <a:off x="4537" y="2885"/>
            <a:ext cx="418" cy="2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27" name="Equation" r:id="rId6" imgW="672808" imgH="393529" progId="Equation.2">
                    <p:embed/>
                  </p:oleObj>
                </mc:Choice>
                <mc:Fallback>
                  <p:oleObj name="Equation" r:id="rId6" imgW="672808" imgH="393529" progId="Equation.2">
                    <p:embed/>
                    <p:pic>
                      <p:nvPicPr>
                        <p:cNvPr id="0" name="Object 177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37" y="2885"/>
                          <a:ext cx="418" cy="24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bg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413" name="Rectangle 178"/>
          <p:cNvSpPr>
            <a:spLocks noGrp="1" noChangeArrowheads="1"/>
          </p:cNvSpPr>
          <p:nvPr>
            <p:ph type="title"/>
          </p:nvPr>
        </p:nvSpPr>
        <p:spPr>
          <a:xfrm>
            <a:off x="519113" y="196850"/>
            <a:ext cx="8075612" cy="647700"/>
          </a:xfrm>
        </p:spPr>
        <p:txBody>
          <a:bodyPr/>
          <a:lstStyle/>
          <a:p>
            <a:r>
              <a:rPr lang="en-US" altLang="en-US" sz="3200" smtClean="0">
                <a:solidFill>
                  <a:schemeClr val="tx1"/>
                </a:solidFill>
              </a:rPr>
              <a:t>Commonly Encountered Funtions</a:t>
            </a:r>
            <a:endParaRPr lang="en-US" altLang="en-US" sz="4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blinds dir="vert"/>
    <p:sndAc>
      <p:stSnd>
        <p:snd r:embed="rId3" name="CAMERA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Plotting the fitted values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124744"/>
            <a:ext cx="550810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 fit&lt;-loess(</a:t>
            </a: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SE~GE,span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=0.8)</a:t>
            </a:r>
          </a:p>
          <a:p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pred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&lt;-predict(</a:t>
            </a: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fit,GE,se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=T)</a:t>
            </a:r>
          </a:p>
          <a:p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pred</a:t>
            </a:r>
            <a:endParaRPr lang="en-CA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$fit</a:t>
            </a:r>
          </a:p>
          <a:p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[1] 4.445761 </a:t>
            </a:r>
            <a:r>
              <a:rPr lang="en-CA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endParaRPr lang="en-CA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se.fit</a:t>
            </a:r>
            <a:endParaRPr lang="en-CA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[1] 0.2785894 </a:t>
            </a:r>
            <a:r>
              <a:rPr lang="en-CA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CA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CA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residual.scale</a:t>
            </a:r>
            <a:endParaRPr lang="en-CA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[1] 0.3273702</a:t>
            </a:r>
          </a:p>
          <a:p>
            <a:endParaRPr lang="en-CA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endParaRPr lang="en-CA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[1] 10.77648</a:t>
            </a:r>
          </a:p>
          <a:p>
            <a:endParaRPr lang="en-CA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t&lt;-</a:t>
            </a:r>
            <a:r>
              <a:rPr lang="en-CA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qt</a:t>
            </a:r>
            <a:r>
              <a:rPr lang="en-CA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(0.975,pred$df)</a:t>
            </a:r>
          </a:p>
          <a:p>
            <a:r>
              <a:rPr lang="en-CA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ub</a:t>
            </a:r>
            <a:r>
              <a:rPr lang="en-CA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&lt;-</a:t>
            </a:r>
            <a:r>
              <a:rPr lang="en-CA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pred$fit+t</a:t>
            </a:r>
            <a:r>
              <a:rPr lang="en-CA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CA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pred$se.fit</a:t>
            </a:r>
            <a:endParaRPr lang="en-CA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lb&lt;-</a:t>
            </a:r>
            <a:r>
              <a:rPr lang="en-CA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pred$fit-t</a:t>
            </a:r>
            <a:r>
              <a:rPr lang="en-CA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CA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pred$se.fit</a:t>
            </a:r>
            <a:endParaRPr lang="en-CA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plot(GE,SE)</a:t>
            </a:r>
          </a:p>
          <a:p>
            <a:r>
              <a:rPr lang="en-CA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lines(</a:t>
            </a:r>
            <a:r>
              <a:rPr lang="en-CA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GE,pred$fit</a:t>
            </a:r>
            <a:r>
              <a:rPr lang="en-CA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CA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lines(</a:t>
            </a:r>
            <a:r>
              <a:rPr lang="en-CA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GE,lb,col</a:t>
            </a:r>
            <a:r>
              <a:rPr lang="en-CA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="red")</a:t>
            </a:r>
          </a:p>
          <a:p>
            <a:r>
              <a:rPr lang="en-CA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lines(</a:t>
            </a:r>
            <a:r>
              <a:rPr lang="en-CA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GE,ub,col</a:t>
            </a:r>
            <a:r>
              <a:rPr lang="en-CA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="red")</a:t>
            </a:r>
          </a:p>
          <a:p>
            <a:endParaRPr lang="en-CA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plot(</a:t>
            </a:r>
            <a:r>
              <a:rPr lang="en-CA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GE,SE,ylim</a:t>
            </a:r>
            <a:r>
              <a:rPr lang="en-CA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=c(min(lb),max(</a:t>
            </a:r>
            <a:r>
              <a:rPr lang="en-CA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ub</a:t>
            </a:r>
            <a:r>
              <a:rPr lang="en-CA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)))</a:t>
            </a:r>
          </a:p>
          <a:p>
            <a:r>
              <a:rPr lang="en-CA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1800" y="753730"/>
            <a:ext cx="3009431" cy="3004959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 bwMode="auto">
          <a:xfrm flipV="1">
            <a:off x="2987590" y="2996952"/>
            <a:ext cx="2922579" cy="23762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4" name="Group 53"/>
          <p:cNvGrpSpPr/>
          <p:nvPr/>
        </p:nvGrpSpPr>
        <p:grpSpPr>
          <a:xfrm>
            <a:off x="5910169" y="4005263"/>
            <a:ext cx="3006819" cy="2736105"/>
            <a:chOff x="6026151" y="4005263"/>
            <a:chExt cx="2890837" cy="2657475"/>
          </a:xfrm>
        </p:grpSpPr>
        <p:sp>
          <p:nvSpPr>
            <p:cNvPr id="12" name="Oval 5"/>
            <p:cNvSpPr>
              <a:spLocks noChangeArrowheads="1"/>
            </p:cNvSpPr>
            <p:nvPr/>
          </p:nvSpPr>
          <p:spPr bwMode="auto">
            <a:xfrm>
              <a:off x="6453188" y="5838825"/>
              <a:ext cx="26988" cy="28575"/>
            </a:xfrm>
            <a:prstGeom prst="ellips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" name="Oval 6"/>
            <p:cNvSpPr>
              <a:spLocks noChangeArrowheads="1"/>
            </p:cNvSpPr>
            <p:nvPr/>
          </p:nvSpPr>
          <p:spPr bwMode="auto">
            <a:xfrm>
              <a:off x="6673851" y="5792788"/>
              <a:ext cx="26988" cy="28575"/>
            </a:xfrm>
            <a:prstGeom prst="ellips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" name="Oval 7"/>
            <p:cNvSpPr>
              <a:spLocks noChangeArrowheads="1"/>
            </p:cNvSpPr>
            <p:nvPr/>
          </p:nvSpPr>
          <p:spPr bwMode="auto">
            <a:xfrm>
              <a:off x="6742113" y="5343525"/>
              <a:ext cx="28575" cy="26987"/>
            </a:xfrm>
            <a:prstGeom prst="ellips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" name="Oval 8"/>
            <p:cNvSpPr>
              <a:spLocks noChangeArrowheads="1"/>
            </p:cNvSpPr>
            <p:nvPr/>
          </p:nvSpPr>
          <p:spPr bwMode="auto">
            <a:xfrm>
              <a:off x="6972301" y="5159375"/>
              <a:ext cx="28575" cy="26987"/>
            </a:xfrm>
            <a:prstGeom prst="ellips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" name="Oval 9"/>
            <p:cNvSpPr>
              <a:spLocks noChangeArrowheads="1"/>
            </p:cNvSpPr>
            <p:nvPr/>
          </p:nvSpPr>
          <p:spPr bwMode="auto">
            <a:xfrm>
              <a:off x="7069138" y="5118100"/>
              <a:ext cx="26988" cy="26987"/>
            </a:xfrm>
            <a:prstGeom prst="ellips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Oval 10"/>
            <p:cNvSpPr>
              <a:spLocks noChangeArrowheads="1"/>
            </p:cNvSpPr>
            <p:nvPr/>
          </p:nvSpPr>
          <p:spPr bwMode="auto">
            <a:xfrm>
              <a:off x="7188201" y="4841875"/>
              <a:ext cx="28575" cy="26987"/>
            </a:xfrm>
            <a:prstGeom prst="ellips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" name="Oval 11"/>
            <p:cNvSpPr>
              <a:spLocks noChangeArrowheads="1"/>
            </p:cNvSpPr>
            <p:nvPr/>
          </p:nvSpPr>
          <p:spPr bwMode="auto">
            <a:xfrm>
              <a:off x="7377113" y="4800600"/>
              <a:ext cx="26988" cy="26987"/>
            </a:xfrm>
            <a:prstGeom prst="ellips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" name="Oval 12"/>
            <p:cNvSpPr>
              <a:spLocks noChangeArrowheads="1"/>
            </p:cNvSpPr>
            <p:nvPr/>
          </p:nvSpPr>
          <p:spPr bwMode="auto">
            <a:xfrm>
              <a:off x="7519988" y="4391025"/>
              <a:ext cx="26988" cy="26987"/>
            </a:xfrm>
            <a:prstGeom prst="ellips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" name="Oval 13"/>
            <p:cNvSpPr>
              <a:spLocks noChangeArrowheads="1"/>
            </p:cNvSpPr>
            <p:nvPr/>
          </p:nvSpPr>
          <p:spPr bwMode="auto">
            <a:xfrm>
              <a:off x="7624763" y="4754563"/>
              <a:ext cx="28575" cy="26987"/>
            </a:xfrm>
            <a:prstGeom prst="ellips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" name="Oval 14"/>
            <p:cNvSpPr>
              <a:spLocks noChangeArrowheads="1"/>
            </p:cNvSpPr>
            <p:nvPr/>
          </p:nvSpPr>
          <p:spPr bwMode="auto">
            <a:xfrm>
              <a:off x="7832726" y="4570413"/>
              <a:ext cx="26988" cy="26987"/>
            </a:xfrm>
            <a:prstGeom prst="ellips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" name="Oval 15"/>
            <p:cNvSpPr>
              <a:spLocks noChangeArrowheads="1"/>
            </p:cNvSpPr>
            <p:nvPr/>
          </p:nvSpPr>
          <p:spPr bwMode="auto">
            <a:xfrm>
              <a:off x="7951788" y="4437063"/>
              <a:ext cx="26988" cy="26987"/>
            </a:xfrm>
            <a:prstGeom prst="ellips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" name="Oval 16"/>
            <p:cNvSpPr>
              <a:spLocks noChangeArrowheads="1"/>
            </p:cNvSpPr>
            <p:nvPr/>
          </p:nvSpPr>
          <p:spPr bwMode="auto">
            <a:xfrm>
              <a:off x="8070851" y="4391025"/>
              <a:ext cx="28575" cy="26987"/>
            </a:xfrm>
            <a:prstGeom prst="ellips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" name="Oval 17"/>
            <p:cNvSpPr>
              <a:spLocks noChangeArrowheads="1"/>
            </p:cNvSpPr>
            <p:nvPr/>
          </p:nvSpPr>
          <p:spPr bwMode="auto">
            <a:xfrm>
              <a:off x="8259763" y="4570413"/>
              <a:ext cx="28575" cy="26987"/>
            </a:xfrm>
            <a:prstGeom prst="ellips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" name="Oval 18"/>
            <p:cNvSpPr>
              <a:spLocks noChangeArrowheads="1"/>
            </p:cNvSpPr>
            <p:nvPr/>
          </p:nvSpPr>
          <p:spPr bwMode="auto">
            <a:xfrm>
              <a:off x="8218488" y="4298950"/>
              <a:ext cx="26988" cy="28575"/>
            </a:xfrm>
            <a:prstGeom prst="ellips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Oval 19"/>
            <p:cNvSpPr>
              <a:spLocks noChangeArrowheads="1"/>
            </p:cNvSpPr>
            <p:nvPr/>
          </p:nvSpPr>
          <p:spPr bwMode="auto">
            <a:xfrm>
              <a:off x="8567738" y="4298950"/>
              <a:ext cx="28575" cy="28575"/>
            </a:xfrm>
            <a:prstGeom prst="ellips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Oval 20"/>
            <p:cNvSpPr>
              <a:spLocks noChangeArrowheads="1"/>
            </p:cNvSpPr>
            <p:nvPr/>
          </p:nvSpPr>
          <p:spPr bwMode="auto">
            <a:xfrm>
              <a:off x="8812213" y="4391025"/>
              <a:ext cx="26988" cy="26987"/>
            </a:xfrm>
            <a:prstGeom prst="ellips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Line 21"/>
            <p:cNvSpPr>
              <a:spLocks noChangeShapeType="1"/>
            </p:cNvSpPr>
            <p:nvPr/>
          </p:nvSpPr>
          <p:spPr bwMode="auto">
            <a:xfrm>
              <a:off x="6996113" y="6289675"/>
              <a:ext cx="1535113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" name="Line 22"/>
            <p:cNvSpPr>
              <a:spLocks noChangeShapeType="1"/>
            </p:cNvSpPr>
            <p:nvPr/>
          </p:nvSpPr>
          <p:spPr bwMode="auto">
            <a:xfrm>
              <a:off x="6996113" y="6289675"/>
              <a:ext cx="0" cy="41275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Line 23"/>
            <p:cNvSpPr>
              <a:spLocks noChangeShapeType="1"/>
            </p:cNvSpPr>
            <p:nvPr/>
          </p:nvSpPr>
          <p:spPr bwMode="auto">
            <a:xfrm>
              <a:off x="7762876" y="6289675"/>
              <a:ext cx="0" cy="41275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Line 24"/>
            <p:cNvSpPr>
              <a:spLocks noChangeShapeType="1"/>
            </p:cNvSpPr>
            <p:nvPr/>
          </p:nvSpPr>
          <p:spPr bwMode="auto">
            <a:xfrm>
              <a:off x="8531226" y="6289675"/>
              <a:ext cx="0" cy="41275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2" name="Rectangle 25"/>
            <p:cNvSpPr>
              <a:spLocks noChangeArrowheads="1"/>
            </p:cNvSpPr>
            <p:nvPr/>
          </p:nvSpPr>
          <p:spPr bwMode="auto">
            <a:xfrm>
              <a:off x="6959601" y="6381750"/>
              <a:ext cx="73025" cy="101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26"/>
            <p:cNvSpPr>
              <a:spLocks noChangeArrowheads="1"/>
            </p:cNvSpPr>
            <p:nvPr/>
          </p:nvSpPr>
          <p:spPr bwMode="auto">
            <a:xfrm>
              <a:off x="7704138" y="6381750"/>
              <a:ext cx="117475" cy="101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27"/>
            <p:cNvSpPr>
              <a:spLocks noChangeArrowheads="1"/>
            </p:cNvSpPr>
            <p:nvPr/>
          </p:nvSpPr>
          <p:spPr bwMode="auto">
            <a:xfrm>
              <a:off x="8472488" y="6381750"/>
              <a:ext cx="117475" cy="101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Line 28"/>
            <p:cNvSpPr>
              <a:spLocks noChangeShapeType="1"/>
            </p:cNvSpPr>
            <p:nvPr/>
          </p:nvSpPr>
          <p:spPr bwMode="auto">
            <a:xfrm flipV="1">
              <a:off x="6370638" y="4313238"/>
              <a:ext cx="0" cy="181610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" name="Line 29"/>
            <p:cNvSpPr>
              <a:spLocks noChangeShapeType="1"/>
            </p:cNvSpPr>
            <p:nvPr/>
          </p:nvSpPr>
          <p:spPr bwMode="auto">
            <a:xfrm flipH="1">
              <a:off x="6329363" y="6129338"/>
              <a:ext cx="412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" name="Line 30"/>
            <p:cNvSpPr>
              <a:spLocks noChangeShapeType="1"/>
            </p:cNvSpPr>
            <p:nvPr/>
          </p:nvSpPr>
          <p:spPr bwMode="auto">
            <a:xfrm flipH="1">
              <a:off x="6329363" y="5673725"/>
              <a:ext cx="412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8" name="Line 31"/>
            <p:cNvSpPr>
              <a:spLocks noChangeShapeType="1"/>
            </p:cNvSpPr>
            <p:nvPr/>
          </p:nvSpPr>
          <p:spPr bwMode="auto">
            <a:xfrm flipH="1">
              <a:off x="6329363" y="5218113"/>
              <a:ext cx="412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9" name="Line 32"/>
            <p:cNvSpPr>
              <a:spLocks noChangeShapeType="1"/>
            </p:cNvSpPr>
            <p:nvPr/>
          </p:nvSpPr>
          <p:spPr bwMode="auto">
            <a:xfrm flipH="1">
              <a:off x="6329363" y="4768850"/>
              <a:ext cx="412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0" name="Line 33"/>
            <p:cNvSpPr>
              <a:spLocks noChangeShapeType="1"/>
            </p:cNvSpPr>
            <p:nvPr/>
          </p:nvSpPr>
          <p:spPr bwMode="auto">
            <a:xfrm flipH="1">
              <a:off x="6329363" y="4313238"/>
              <a:ext cx="412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" name="Rectangle 34"/>
            <p:cNvSpPr>
              <a:spLocks noChangeArrowheads="1"/>
            </p:cNvSpPr>
            <p:nvPr/>
          </p:nvSpPr>
          <p:spPr bwMode="auto">
            <a:xfrm rot="16200000">
              <a:off x="6215063" y="6078538"/>
              <a:ext cx="73025" cy="101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35"/>
            <p:cNvSpPr>
              <a:spLocks noChangeArrowheads="1"/>
            </p:cNvSpPr>
            <p:nvPr/>
          </p:nvSpPr>
          <p:spPr bwMode="auto">
            <a:xfrm rot="16200000">
              <a:off x="6215063" y="5621338"/>
              <a:ext cx="73025" cy="101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36"/>
            <p:cNvSpPr>
              <a:spLocks noChangeArrowheads="1"/>
            </p:cNvSpPr>
            <p:nvPr/>
          </p:nvSpPr>
          <p:spPr bwMode="auto">
            <a:xfrm rot="16200000">
              <a:off x="6215063" y="5165725"/>
              <a:ext cx="73025" cy="101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37"/>
            <p:cNvSpPr>
              <a:spLocks noChangeArrowheads="1"/>
            </p:cNvSpPr>
            <p:nvPr/>
          </p:nvSpPr>
          <p:spPr bwMode="auto">
            <a:xfrm rot="16200000">
              <a:off x="6215063" y="4716463"/>
              <a:ext cx="73025" cy="101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38"/>
            <p:cNvSpPr>
              <a:spLocks noChangeArrowheads="1"/>
            </p:cNvSpPr>
            <p:nvPr/>
          </p:nvSpPr>
          <p:spPr bwMode="auto">
            <a:xfrm rot="16200000">
              <a:off x="6215063" y="4260850"/>
              <a:ext cx="73025" cy="101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39"/>
            <p:cNvSpPr>
              <a:spLocks noChangeArrowheads="1"/>
            </p:cNvSpPr>
            <p:nvPr/>
          </p:nvSpPr>
          <p:spPr bwMode="auto">
            <a:xfrm>
              <a:off x="6370638" y="4005263"/>
              <a:ext cx="2546350" cy="2284412"/>
            </a:xfrm>
            <a:prstGeom prst="rect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" name="Rectangle 40"/>
            <p:cNvSpPr>
              <a:spLocks noChangeArrowheads="1"/>
            </p:cNvSpPr>
            <p:nvPr/>
          </p:nvSpPr>
          <p:spPr bwMode="auto">
            <a:xfrm>
              <a:off x="7570788" y="6561138"/>
              <a:ext cx="146050" cy="101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GE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1"/>
            <p:cNvSpPr>
              <a:spLocks noChangeArrowheads="1"/>
            </p:cNvSpPr>
            <p:nvPr/>
          </p:nvSpPr>
          <p:spPr bwMode="auto">
            <a:xfrm rot="16200000">
              <a:off x="6008688" y="5092700"/>
              <a:ext cx="136525" cy="101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Freeform 42"/>
            <p:cNvSpPr>
              <a:spLocks/>
            </p:cNvSpPr>
            <p:nvPr/>
          </p:nvSpPr>
          <p:spPr bwMode="auto">
            <a:xfrm>
              <a:off x="6467476" y="4548188"/>
              <a:ext cx="2357438" cy="1654175"/>
            </a:xfrm>
            <a:custGeom>
              <a:avLst/>
              <a:gdLst>
                <a:gd name="T0" fmla="*/ 0 w 513"/>
                <a:gd name="T1" fmla="*/ 360 h 360"/>
                <a:gd name="T2" fmla="*/ 48 w 513"/>
                <a:gd name="T3" fmla="*/ 259 h 360"/>
                <a:gd name="T4" fmla="*/ 63 w 513"/>
                <a:gd name="T5" fmla="*/ 237 h 360"/>
                <a:gd name="T6" fmla="*/ 113 w 513"/>
                <a:gd name="T7" fmla="*/ 169 h 360"/>
                <a:gd name="T8" fmla="*/ 134 w 513"/>
                <a:gd name="T9" fmla="*/ 143 h 360"/>
                <a:gd name="T10" fmla="*/ 160 w 513"/>
                <a:gd name="T11" fmla="*/ 113 h 360"/>
                <a:gd name="T12" fmla="*/ 201 w 513"/>
                <a:gd name="T13" fmla="*/ 77 h 360"/>
                <a:gd name="T14" fmla="*/ 232 w 513"/>
                <a:gd name="T15" fmla="*/ 60 h 360"/>
                <a:gd name="T16" fmla="*/ 255 w 513"/>
                <a:gd name="T17" fmla="*/ 46 h 360"/>
                <a:gd name="T18" fmla="*/ 300 w 513"/>
                <a:gd name="T19" fmla="*/ 29 h 360"/>
                <a:gd name="T20" fmla="*/ 326 w 513"/>
                <a:gd name="T21" fmla="*/ 18 h 360"/>
                <a:gd name="T22" fmla="*/ 352 w 513"/>
                <a:gd name="T23" fmla="*/ 13 h 360"/>
                <a:gd name="T24" fmla="*/ 393 w 513"/>
                <a:gd name="T25" fmla="*/ 3 h 360"/>
                <a:gd name="T26" fmla="*/ 384 w 513"/>
                <a:gd name="T27" fmla="*/ 5 h 360"/>
                <a:gd name="T28" fmla="*/ 460 w 513"/>
                <a:gd name="T29" fmla="*/ 0 h 360"/>
                <a:gd name="T30" fmla="*/ 513 w 513"/>
                <a:gd name="T31" fmla="*/ 26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13" h="360">
                  <a:moveTo>
                    <a:pt x="0" y="360"/>
                  </a:moveTo>
                  <a:lnTo>
                    <a:pt x="48" y="259"/>
                  </a:lnTo>
                  <a:lnTo>
                    <a:pt x="63" y="237"/>
                  </a:lnTo>
                  <a:lnTo>
                    <a:pt x="113" y="169"/>
                  </a:lnTo>
                  <a:lnTo>
                    <a:pt x="134" y="143"/>
                  </a:lnTo>
                  <a:lnTo>
                    <a:pt x="160" y="113"/>
                  </a:lnTo>
                  <a:lnTo>
                    <a:pt x="201" y="77"/>
                  </a:lnTo>
                  <a:lnTo>
                    <a:pt x="232" y="60"/>
                  </a:lnTo>
                  <a:lnTo>
                    <a:pt x="255" y="46"/>
                  </a:lnTo>
                  <a:lnTo>
                    <a:pt x="300" y="29"/>
                  </a:lnTo>
                  <a:lnTo>
                    <a:pt x="326" y="18"/>
                  </a:lnTo>
                  <a:lnTo>
                    <a:pt x="352" y="13"/>
                  </a:lnTo>
                  <a:lnTo>
                    <a:pt x="393" y="3"/>
                  </a:lnTo>
                  <a:lnTo>
                    <a:pt x="384" y="5"/>
                  </a:lnTo>
                  <a:lnTo>
                    <a:pt x="460" y="0"/>
                  </a:lnTo>
                  <a:lnTo>
                    <a:pt x="513" y="26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" name="Freeform 43"/>
            <p:cNvSpPr>
              <a:spLocks/>
            </p:cNvSpPr>
            <p:nvPr/>
          </p:nvSpPr>
          <p:spPr bwMode="auto">
            <a:xfrm>
              <a:off x="6467476" y="4376738"/>
              <a:ext cx="2357438" cy="1549400"/>
            </a:xfrm>
            <a:custGeom>
              <a:avLst/>
              <a:gdLst>
                <a:gd name="T0" fmla="*/ 0 w 513"/>
                <a:gd name="T1" fmla="*/ 337 h 337"/>
                <a:gd name="T2" fmla="*/ 48 w 513"/>
                <a:gd name="T3" fmla="*/ 262 h 337"/>
                <a:gd name="T4" fmla="*/ 63 w 513"/>
                <a:gd name="T5" fmla="*/ 242 h 337"/>
                <a:gd name="T6" fmla="*/ 113 w 513"/>
                <a:gd name="T7" fmla="*/ 173 h 337"/>
                <a:gd name="T8" fmla="*/ 134 w 513"/>
                <a:gd name="T9" fmla="*/ 147 h 337"/>
                <a:gd name="T10" fmla="*/ 160 w 513"/>
                <a:gd name="T11" fmla="*/ 115 h 337"/>
                <a:gd name="T12" fmla="*/ 201 w 513"/>
                <a:gd name="T13" fmla="*/ 80 h 337"/>
                <a:gd name="T14" fmla="*/ 232 w 513"/>
                <a:gd name="T15" fmla="*/ 59 h 337"/>
                <a:gd name="T16" fmla="*/ 255 w 513"/>
                <a:gd name="T17" fmla="*/ 47 h 337"/>
                <a:gd name="T18" fmla="*/ 300 w 513"/>
                <a:gd name="T19" fmla="*/ 31 h 337"/>
                <a:gd name="T20" fmla="*/ 326 w 513"/>
                <a:gd name="T21" fmla="*/ 24 h 337"/>
                <a:gd name="T22" fmla="*/ 352 w 513"/>
                <a:gd name="T23" fmla="*/ 18 h 337"/>
                <a:gd name="T24" fmla="*/ 393 w 513"/>
                <a:gd name="T25" fmla="*/ 8 h 337"/>
                <a:gd name="T26" fmla="*/ 384 w 513"/>
                <a:gd name="T27" fmla="*/ 10 h 337"/>
                <a:gd name="T28" fmla="*/ 460 w 513"/>
                <a:gd name="T29" fmla="*/ 0 h 337"/>
                <a:gd name="T30" fmla="*/ 513 w 513"/>
                <a:gd name="T31" fmla="*/ 0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13" h="337">
                  <a:moveTo>
                    <a:pt x="0" y="337"/>
                  </a:moveTo>
                  <a:lnTo>
                    <a:pt x="48" y="262"/>
                  </a:lnTo>
                  <a:lnTo>
                    <a:pt x="63" y="242"/>
                  </a:lnTo>
                  <a:lnTo>
                    <a:pt x="113" y="173"/>
                  </a:lnTo>
                  <a:lnTo>
                    <a:pt x="134" y="147"/>
                  </a:lnTo>
                  <a:lnTo>
                    <a:pt x="160" y="115"/>
                  </a:lnTo>
                  <a:lnTo>
                    <a:pt x="201" y="80"/>
                  </a:lnTo>
                  <a:lnTo>
                    <a:pt x="232" y="59"/>
                  </a:lnTo>
                  <a:lnTo>
                    <a:pt x="255" y="47"/>
                  </a:lnTo>
                  <a:lnTo>
                    <a:pt x="300" y="31"/>
                  </a:lnTo>
                  <a:lnTo>
                    <a:pt x="326" y="24"/>
                  </a:lnTo>
                  <a:lnTo>
                    <a:pt x="352" y="18"/>
                  </a:lnTo>
                  <a:lnTo>
                    <a:pt x="393" y="8"/>
                  </a:lnTo>
                  <a:lnTo>
                    <a:pt x="384" y="10"/>
                  </a:lnTo>
                  <a:lnTo>
                    <a:pt x="460" y="0"/>
                  </a:lnTo>
                  <a:lnTo>
                    <a:pt x="513" y="0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" name="Freeform 44"/>
            <p:cNvSpPr>
              <a:spLocks/>
            </p:cNvSpPr>
            <p:nvPr/>
          </p:nvSpPr>
          <p:spPr bwMode="auto">
            <a:xfrm>
              <a:off x="6467476" y="4092575"/>
              <a:ext cx="2357438" cy="1554162"/>
            </a:xfrm>
            <a:custGeom>
              <a:avLst/>
              <a:gdLst>
                <a:gd name="T0" fmla="*/ 0 w 513"/>
                <a:gd name="T1" fmla="*/ 338 h 338"/>
                <a:gd name="T2" fmla="*/ 48 w 513"/>
                <a:gd name="T3" fmla="*/ 290 h 338"/>
                <a:gd name="T4" fmla="*/ 63 w 513"/>
                <a:gd name="T5" fmla="*/ 272 h 338"/>
                <a:gd name="T6" fmla="*/ 113 w 513"/>
                <a:gd name="T7" fmla="*/ 203 h 338"/>
                <a:gd name="T8" fmla="*/ 134 w 513"/>
                <a:gd name="T9" fmla="*/ 176 h 338"/>
                <a:gd name="T10" fmla="*/ 160 w 513"/>
                <a:gd name="T11" fmla="*/ 143 h 338"/>
                <a:gd name="T12" fmla="*/ 201 w 513"/>
                <a:gd name="T13" fmla="*/ 109 h 338"/>
                <a:gd name="T14" fmla="*/ 232 w 513"/>
                <a:gd name="T15" fmla="*/ 83 h 338"/>
                <a:gd name="T16" fmla="*/ 255 w 513"/>
                <a:gd name="T17" fmla="*/ 73 h 338"/>
                <a:gd name="T18" fmla="*/ 300 w 513"/>
                <a:gd name="T19" fmla="*/ 58 h 338"/>
                <a:gd name="T20" fmla="*/ 326 w 513"/>
                <a:gd name="T21" fmla="*/ 54 h 338"/>
                <a:gd name="T22" fmla="*/ 352 w 513"/>
                <a:gd name="T23" fmla="*/ 48 h 338"/>
                <a:gd name="T24" fmla="*/ 393 w 513"/>
                <a:gd name="T25" fmla="*/ 38 h 338"/>
                <a:gd name="T26" fmla="*/ 384 w 513"/>
                <a:gd name="T27" fmla="*/ 39 h 338"/>
                <a:gd name="T28" fmla="*/ 460 w 513"/>
                <a:gd name="T29" fmla="*/ 25 h 338"/>
                <a:gd name="T30" fmla="*/ 513 w 513"/>
                <a:gd name="T31" fmla="*/ 0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13" h="338">
                  <a:moveTo>
                    <a:pt x="0" y="338"/>
                  </a:moveTo>
                  <a:lnTo>
                    <a:pt x="48" y="290"/>
                  </a:lnTo>
                  <a:lnTo>
                    <a:pt x="63" y="272"/>
                  </a:lnTo>
                  <a:lnTo>
                    <a:pt x="113" y="203"/>
                  </a:lnTo>
                  <a:lnTo>
                    <a:pt x="134" y="176"/>
                  </a:lnTo>
                  <a:lnTo>
                    <a:pt x="160" y="143"/>
                  </a:lnTo>
                  <a:lnTo>
                    <a:pt x="201" y="109"/>
                  </a:lnTo>
                  <a:lnTo>
                    <a:pt x="232" y="83"/>
                  </a:lnTo>
                  <a:lnTo>
                    <a:pt x="255" y="73"/>
                  </a:lnTo>
                  <a:lnTo>
                    <a:pt x="300" y="58"/>
                  </a:lnTo>
                  <a:lnTo>
                    <a:pt x="326" y="54"/>
                  </a:lnTo>
                  <a:lnTo>
                    <a:pt x="352" y="48"/>
                  </a:lnTo>
                  <a:lnTo>
                    <a:pt x="393" y="38"/>
                  </a:lnTo>
                  <a:lnTo>
                    <a:pt x="384" y="39"/>
                  </a:lnTo>
                  <a:lnTo>
                    <a:pt x="460" y="25"/>
                  </a:lnTo>
                  <a:lnTo>
                    <a:pt x="513" y="0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" name="Freeform 45"/>
            <p:cNvSpPr>
              <a:spLocks/>
            </p:cNvSpPr>
            <p:nvPr/>
          </p:nvSpPr>
          <p:spPr bwMode="auto">
            <a:xfrm>
              <a:off x="6467476" y="4548188"/>
              <a:ext cx="2357438" cy="1654175"/>
            </a:xfrm>
            <a:custGeom>
              <a:avLst/>
              <a:gdLst>
                <a:gd name="T0" fmla="*/ 0 w 513"/>
                <a:gd name="T1" fmla="*/ 360 h 360"/>
                <a:gd name="T2" fmla="*/ 48 w 513"/>
                <a:gd name="T3" fmla="*/ 259 h 360"/>
                <a:gd name="T4" fmla="*/ 63 w 513"/>
                <a:gd name="T5" fmla="*/ 237 h 360"/>
                <a:gd name="T6" fmla="*/ 113 w 513"/>
                <a:gd name="T7" fmla="*/ 169 h 360"/>
                <a:gd name="T8" fmla="*/ 134 w 513"/>
                <a:gd name="T9" fmla="*/ 143 h 360"/>
                <a:gd name="T10" fmla="*/ 160 w 513"/>
                <a:gd name="T11" fmla="*/ 113 h 360"/>
                <a:gd name="T12" fmla="*/ 201 w 513"/>
                <a:gd name="T13" fmla="*/ 77 h 360"/>
                <a:gd name="T14" fmla="*/ 232 w 513"/>
                <a:gd name="T15" fmla="*/ 60 h 360"/>
                <a:gd name="T16" fmla="*/ 255 w 513"/>
                <a:gd name="T17" fmla="*/ 46 h 360"/>
                <a:gd name="T18" fmla="*/ 300 w 513"/>
                <a:gd name="T19" fmla="*/ 29 h 360"/>
                <a:gd name="T20" fmla="*/ 326 w 513"/>
                <a:gd name="T21" fmla="*/ 18 h 360"/>
                <a:gd name="T22" fmla="*/ 352 w 513"/>
                <a:gd name="T23" fmla="*/ 13 h 360"/>
                <a:gd name="T24" fmla="*/ 393 w 513"/>
                <a:gd name="T25" fmla="*/ 3 h 360"/>
                <a:gd name="T26" fmla="*/ 384 w 513"/>
                <a:gd name="T27" fmla="*/ 5 h 360"/>
                <a:gd name="T28" fmla="*/ 460 w 513"/>
                <a:gd name="T29" fmla="*/ 0 h 360"/>
                <a:gd name="T30" fmla="*/ 513 w 513"/>
                <a:gd name="T31" fmla="*/ 26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13" h="360">
                  <a:moveTo>
                    <a:pt x="0" y="360"/>
                  </a:moveTo>
                  <a:lnTo>
                    <a:pt x="48" y="259"/>
                  </a:lnTo>
                  <a:lnTo>
                    <a:pt x="63" y="237"/>
                  </a:lnTo>
                  <a:lnTo>
                    <a:pt x="113" y="169"/>
                  </a:lnTo>
                  <a:lnTo>
                    <a:pt x="134" y="143"/>
                  </a:lnTo>
                  <a:lnTo>
                    <a:pt x="160" y="113"/>
                  </a:lnTo>
                  <a:lnTo>
                    <a:pt x="201" y="77"/>
                  </a:lnTo>
                  <a:lnTo>
                    <a:pt x="232" y="60"/>
                  </a:lnTo>
                  <a:lnTo>
                    <a:pt x="255" y="46"/>
                  </a:lnTo>
                  <a:lnTo>
                    <a:pt x="300" y="29"/>
                  </a:lnTo>
                  <a:lnTo>
                    <a:pt x="326" y="18"/>
                  </a:lnTo>
                  <a:lnTo>
                    <a:pt x="352" y="13"/>
                  </a:lnTo>
                  <a:lnTo>
                    <a:pt x="393" y="3"/>
                  </a:lnTo>
                  <a:lnTo>
                    <a:pt x="384" y="5"/>
                  </a:lnTo>
                  <a:lnTo>
                    <a:pt x="460" y="0"/>
                  </a:lnTo>
                  <a:lnTo>
                    <a:pt x="513" y="26"/>
                  </a:lnTo>
                </a:path>
              </a:pathLst>
            </a:custGeom>
            <a:noFill/>
            <a:ln w="4763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" name="Freeform 46"/>
            <p:cNvSpPr>
              <a:spLocks/>
            </p:cNvSpPr>
            <p:nvPr/>
          </p:nvSpPr>
          <p:spPr bwMode="auto">
            <a:xfrm>
              <a:off x="6467476" y="4092575"/>
              <a:ext cx="2357438" cy="1554162"/>
            </a:xfrm>
            <a:custGeom>
              <a:avLst/>
              <a:gdLst>
                <a:gd name="T0" fmla="*/ 0 w 513"/>
                <a:gd name="T1" fmla="*/ 338 h 338"/>
                <a:gd name="T2" fmla="*/ 48 w 513"/>
                <a:gd name="T3" fmla="*/ 290 h 338"/>
                <a:gd name="T4" fmla="*/ 63 w 513"/>
                <a:gd name="T5" fmla="*/ 272 h 338"/>
                <a:gd name="T6" fmla="*/ 113 w 513"/>
                <a:gd name="T7" fmla="*/ 203 h 338"/>
                <a:gd name="T8" fmla="*/ 134 w 513"/>
                <a:gd name="T9" fmla="*/ 176 h 338"/>
                <a:gd name="T10" fmla="*/ 160 w 513"/>
                <a:gd name="T11" fmla="*/ 143 h 338"/>
                <a:gd name="T12" fmla="*/ 201 w 513"/>
                <a:gd name="T13" fmla="*/ 109 h 338"/>
                <a:gd name="T14" fmla="*/ 232 w 513"/>
                <a:gd name="T15" fmla="*/ 83 h 338"/>
                <a:gd name="T16" fmla="*/ 255 w 513"/>
                <a:gd name="T17" fmla="*/ 73 h 338"/>
                <a:gd name="T18" fmla="*/ 300 w 513"/>
                <a:gd name="T19" fmla="*/ 58 h 338"/>
                <a:gd name="T20" fmla="*/ 326 w 513"/>
                <a:gd name="T21" fmla="*/ 54 h 338"/>
                <a:gd name="T22" fmla="*/ 352 w 513"/>
                <a:gd name="T23" fmla="*/ 48 h 338"/>
                <a:gd name="T24" fmla="*/ 393 w 513"/>
                <a:gd name="T25" fmla="*/ 38 h 338"/>
                <a:gd name="T26" fmla="*/ 384 w 513"/>
                <a:gd name="T27" fmla="*/ 39 h 338"/>
                <a:gd name="T28" fmla="*/ 460 w 513"/>
                <a:gd name="T29" fmla="*/ 25 h 338"/>
                <a:gd name="T30" fmla="*/ 513 w 513"/>
                <a:gd name="T31" fmla="*/ 0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13" h="338">
                  <a:moveTo>
                    <a:pt x="0" y="338"/>
                  </a:moveTo>
                  <a:lnTo>
                    <a:pt x="48" y="290"/>
                  </a:lnTo>
                  <a:lnTo>
                    <a:pt x="63" y="272"/>
                  </a:lnTo>
                  <a:lnTo>
                    <a:pt x="113" y="203"/>
                  </a:lnTo>
                  <a:lnTo>
                    <a:pt x="134" y="176"/>
                  </a:lnTo>
                  <a:lnTo>
                    <a:pt x="160" y="143"/>
                  </a:lnTo>
                  <a:lnTo>
                    <a:pt x="201" y="109"/>
                  </a:lnTo>
                  <a:lnTo>
                    <a:pt x="232" y="83"/>
                  </a:lnTo>
                  <a:lnTo>
                    <a:pt x="255" y="73"/>
                  </a:lnTo>
                  <a:lnTo>
                    <a:pt x="300" y="58"/>
                  </a:lnTo>
                  <a:lnTo>
                    <a:pt x="326" y="54"/>
                  </a:lnTo>
                  <a:lnTo>
                    <a:pt x="352" y="48"/>
                  </a:lnTo>
                  <a:lnTo>
                    <a:pt x="393" y="38"/>
                  </a:lnTo>
                  <a:lnTo>
                    <a:pt x="384" y="39"/>
                  </a:lnTo>
                  <a:lnTo>
                    <a:pt x="460" y="25"/>
                  </a:lnTo>
                  <a:lnTo>
                    <a:pt x="513" y="0"/>
                  </a:lnTo>
                </a:path>
              </a:pathLst>
            </a:custGeom>
            <a:noFill/>
            <a:ln w="4763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cxnSp>
        <p:nvCxnSpPr>
          <p:cNvPr id="105" name="Straight Arrow Connector 104"/>
          <p:cNvCxnSpPr/>
          <p:nvPr/>
        </p:nvCxnSpPr>
        <p:spPr bwMode="auto">
          <a:xfrm flipV="1">
            <a:off x="3851920" y="5922497"/>
            <a:ext cx="1728192" cy="2696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38279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Rationale of nonlinear regression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Both linear and non-linear regression aim to find the parameter values that minimize the residual sum of squared deviation, RSS = </a:t>
            </a:r>
            <a:r>
              <a:rPr lang="en-CA" dirty="0" smtClean="0">
                <a:sym typeface="Symbol" panose="05050102010706020507" pitchFamily="18" charset="2"/>
              </a:rPr>
              <a:t>[y – E(y)]</a:t>
            </a:r>
            <a:r>
              <a:rPr lang="en-CA" baseline="30000" dirty="0" smtClean="0">
                <a:sym typeface="Symbol" panose="05050102010706020507" pitchFamily="18" charset="2"/>
              </a:rPr>
              <a:t>2</a:t>
            </a:r>
          </a:p>
          <a:p>
            <a:r>
              <a:rPr lang="en-CA" dirty="0" smtClean="0">
                <a:sym typeface="Symbol" panose="05050102010706020507" pitchFamily="18" charset="2"/>
              </a:rPr>
              <a:t>For linear regression, a solution exists for intercept (</a:t>
            </a:r>
            <a:r>
              <a:rPr lang="en-CA" i="1" dirty="0" smtClean="0">
                <a:sym typeface="Symbol" panose="05050102010706020507" pitchFamily="18" charset="2"/>
              </a:rPr>
              <a:t>a</a:t>
            </a:r>
            <a:r>
              <a:rPr lang="en-CA" dirty="0" smtClean="0">
                <a:sym typeface="Symbol" panose="05050102010706020507" pitchFamily="18" charset="2"/>
              </a:rPr>
              <a:t>) and slope (</a:t>
            </a:r>
            <a:r>
              <a:rPr lang="en-CA" i="1" dirty="0" smtClean="0">
                <a:sym typeface="Symbol" panose="05050102010706020507" pitchFamily="18" charset="2"/>
              </a:rPr>
              <a:t>b</a:t>
            </a:r>
            <a:r>
              <a:rPr lang="en-CA" dirty="0" smtClean="0">
                <a:sym typeface="Symbol" panose="05050102010706020507" pitchFamily="18" charset="2"/>
              </a:rPr>
              <a:t>); for non-linear regression, such a solution often does not exist and we need to try various combination of parameter values.</a:t>
            </a:r>
          </a:p>
          <a:p>
            <a:r>
              <a:rPr lang="en-CA" dirty="0" smtClean="0">
                <a:sym typeface="Symbol" panose="05050102010706020507" pitchFamily="18" charset="2"/>
              </a:rPr>
              <a:t>Let's us first pretend that we do not know the solution for </a:t>
            </a:r>
            <a:r>
              <a:rPr lang="en-CA" i="1" dirty="0" smtClean="0">
                <a:sym typeface="Symbol" panose="05050102010706020507" pitchFamily="18" charset="2"/>
              </a:rPr>
              <a:t>a</a:t>
            </a:r>
            <a:r>
              <a:rPr lang="en-CA" dirty="0" smtClean="0">
                <a:sym typeface="Symbol" panose="05050102010706020507" pitchFamily="18" charset="2"/>
              </a:rPr>
              <a:t> and </a:t>
            </a:r>
            <a:r>
              <a:rPr lang="en-CA" i="1" dirty="0" smtClean="0">
                <a:sym typeface="Symbol" panose="05050102010706020507" pitchFamily="18" charset="2"/>
              </a:rPr>
              <a:t>b</a:t>
            </a:r>
            <a:r>
              <a:rPr lang="en-CA" dirty="0" smtClean="0">
                <a:sym typeface="Symbol" panose="05050102010706020507" pitchFamily="18" charset="2"/>
              </a:rPr>
              <a:t> in linear regression and try different </a:t>
            </a:r>
            <a:r>
              <a:rPr lang="en-CA" i="1" dirty="0" smtClean="0">
                <a:sym typeface="Symbol" panose="05050102010706020507" pitchFamily="18" charset="2"/>
              </a:rPr>
              <a:t>a</a:t>
            </a:r>
            <a:r>
              <a:rPr lang="en-CA" dirty="0" smtClean="0">
                <a:sym typeface="Symbol" panose="05050102010706020507" pitchFamily="18" charset="2"/>
              </a:rPr>
              <a:t> and </a:t>
            </a:r>
            <a:r>
              <a:rPr lang="en-CA" i="1" dirty="0" smtClean="0">
                <a:sym typeface="Symbol" panose="05050102010706020507" pitchFamily="18" charset="2"/>
              </a:rPr>
              <a:t>b</a:t>
            </a:r>
            <a:r>
              <a:rPr lang="en-CA" dirty="0" smtClean="0">
                <a:sym typeface="Symbol" panose="05050102010706020507" pitchFamily="18" charset="2"/>
              </a:rPr>
              <a:t> to find the best parameter estimates that minimize RSS.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Xuhua Xia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92999206-E4BA-4EB3-92D2-07732C855B4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492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By using </a:t>
            </a:r>
            <a:r>
              <a:rPr lang="en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nls</a:t>
            </a:r>
            <a:endParaRPr lang="en-CA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Xuhua Xia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92999206-E4BA-4EB3-92D2-07732C855B4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7236296" y="1120731"/>
            <a:ext cx="19077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Time	N</a:t>
            </a:r>
          </a:p>
          <a:p>
            <a:r>
              <a:rPr lang="en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0.5	20</a:t>
            </a:r>
          </a:p>
          <a:p>
            <a:r>
              <a:rPr lang="en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	42</a:t>
            </a:r>
          </a:p>
          <a:p>
            <a:r>
              <a:rPr lang="en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1.5	75</a:t>
            </a:r>
          </a:p>
          <a:p>
            <a:r>
              <a:rPr lang="en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2	149</a:t>
            </a:r>
          </a:p>
          <a:p>
            <a:r>
              <a:rPr lang="en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2.5	278</a:t>
            </a:r>
          </a:p>
          <a:p>
            <a:r>
              <a:rPr lang="en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3	515</a:t>
            </a:r>
          </a:p>
          <a:p>
            <a:r>
              <a:rPr lang="en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3.5	1018</a:t>
            </a:r>
          </a:p>
          <a:p>
            <a:r>
              <a:rPr lang="en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4	2372</a:t>
            </a:r>
          </a:p>
          <a:p>
            <a:r>
              <a:rPr lang="en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4.5	4416</a:t>
            </a:r>
          </a:p>
          <a:p>
            <a:r>
              <a:rPr lang="en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5	6533</a:t>
            </a:r>
          </a:p>
          <a:p>
            <a:r>
              <a:rPr lang="en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5.5	13068</a:t>
            </a:r>
          </a:p>
          <a:p>
            <a:r>
              <a:rPr lang="en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6	19624</a:t>
            </a:r>
          </a:p>
          <a:p>
            <a:r>
              <a:rPr lang="en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6.5	32663</a:t>
            </a:r>
          </a:p>
          <a:p>
            <a:r>
              <a:rPr lang="en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7	57079</a:t>
            </a:r>
          </a:p>
          <a:p>
            <a:r>
              <a:rPr lang="en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7.5	66230</a:t>
            </a:r>
          </a:p>
          <a:p>
            <a:r>
              <a:rPr lang="en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8	87369</a:t>
            </a:r>
          </a:p>
          <a:p>
            <a:r>
              <a:rPr lang="en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8.5	95274</a:t>
            </a:r>
          </a:p>
          <a:p>
            <a:r>
              <a:rPr lang="en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9	109380</a:t>
            </a:r>
          </a:p>
          <a:p>
            <a:r>
              <a:rPr lang="en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9.5	99875</a:t>
            </a:r>
          </a:p>
          <a:p>
            <a:r>
              <a:rPr lang="en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10	129872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251520" y="1124744"/>
            <a:ext cx="5614988" cy="3767137"/>
            <a:chOff x="542925" y="2160588"/>
            <a:chExt cx="5614988" cy="3767137"/>
          </a:xfrm>
        </p:grpSpPr>
        <p:graphicFrame>
          <p:nvGraphicFramePr>
            <p:cNvPr id="7" name="Object 5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782448792"/>
                </p:ext>
              </p:extLst>
            </p:nvPr>
          </p:nvGraphicFramePr>
          <p:xfrm>
            <a:off x="1691680" y="2636912"/>
            <a:ext cx="2046288" cy="5000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45" name="Equation" r:id="rId3" imgW="1511300" imgH="431800" progId="Equation.2">
                    <p:embed/>
                  </p:oleObj>
                </mc:Choice>
                <mc:Fallback>
                  <p:oleObj name="Equation" r:id="rId3" imgW="1511300" imgH="431800" progId="Equation.2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91680" y="2636912"/>
                          <a:ext cx="2046288" cy="50006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bg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Oval 5"/>
            <p:cNvSpPr>
              <a:spLocks noChangeArrowheads="1"/>
            </p:cNvSpPr>
            <p:nvPr/>
          </p:nvSpPr>
          <p:spPr bwMode="auto">
            <a:xfrm>
              <a:off x="1382713" y="5032375"/>
              <a:ext cx="65088" cy="6350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" name="Oval 6"/>
            <p:cNvSpPr>
              <a:spLocks noChangeArrowheads="1"/>
            </p:cNvSpPr>
            <p:nvPr/>
          </p:nvSpPr>
          <p:spPr bwMode="auto">
            <a:xfrm>
              <a:off x="1620838" y="5032375"/>
              <a:ext cx="63500" cy="6350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" name="Oval 7"/>
            <p:cNvSpPr>
              <a:spLocks noChangeArrowheads="1"/>
            </p:cNvSpPr>
            <p:nvPr/>
          </p:nvSpPr>
          <p:spPr bwMode="auto">
            <a:xfrm>
              <a:off x="1868488" y="5032375"/>
              <a:ext cx="63500" cy="6350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" name="Oval 8"/>
            <p:cNvSpPr>
              <a:spLocks noChangeArrowheads="1"/>
            </p:cNvSpPr>
            <p:nvPr/>
          </p:nvSpPr>
          <p:spPr bwMode="auto">
            <a:xfrm>
              <a:off x="2105025" y="5032375"/>
              <a:ext cx="65088" cy="6350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" name="Oval 9"/>
            <p:cNvSpPr>
              <a:spLocks noChangeArrowheads="1"/>
            </p:cNvSpPr>
            <p:nvPr/>
          </p:nvSpPr>
          <p:spPr bwMode="auto">
            <a:xfrm>
              <a:off x="2343150" y="5032375"/>
              <a:ext cx="65088" cy="6350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" name="Oval 10"/>
            <p:cNvSpPr>
              <a:spLocks noChangeArrowheads="1"/>
            </p:cNvSpPr>
            <p:nvPr/>
          </p:nvSpPr>
          <p:spPr bwMode="auto">
            <a:xfrm>
              <a:off x="2590800" y="5022850"/>
              <a:ext cx="63500" cy="6350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" name="Oval 11"/>
            <p:cNvSpPr>
              <a:spLocks noChangeArrowheads="1"/>
            </p:cNvSpPr>
            <p:nvPr/>
          </p:nvSpPr>
          <p:spPr bwMode="auto">
            <a:xfrm>
              <a:off x="2828925" y="5013325"/>
              <a:ext cx="63500" cy="65088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Oval 12"/>
            <p:cNvSpPr>
              <a:spLocks noChangeArrowheads="1"/>
            </p:cNvSpPr>
            <p:nvPr/>
          </p:nvSpPr>
          <p:spPr bwMode="auto">
            <a:xfrm>
              <a:off x="3065463" y="4986338"/>
              <a:ext cx="65088" cy="6350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" name="Oval 13"/>
            <p:cNvSpPr>
              <a:spLocks noChangeArrowheads="1"/>
            </p:cNvSpPr>
            <p:nvPr/>
          </p:nvSpPr>
          <p:spPr bwMode="auto">
            <a:xfrm>
              <a:off x="3303588" y="4940300"/>
              <a:ext cx="63500" cy="65088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" name="Oval 14"/>
            <p:cNvSpPr>
              <a:spLocks noChangeArrowheads="1"/>
            </p:cNvSpPr>
            <p:nvPr/>
          </p:nvSpPr>
          <p:spPr bwMode="auto">
            <a:xfrm>
              <a:off x="3551238" y="4894263"/>
              <a:ext cx="63500" cy="65088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" name="Oval 15"/>
            <p:cNvSpPr>
              <a:spLocks noChangeArrowheads="1"/>
            </p:cNvSpPr>
            <p:nvPr/>
          </p:nvSpPr>
          <p:spPr bwMode="auto">
            <a:xfrm>
              <a:off x="3787775" y="4757738"/>
              <a:ext cx="65088" cy="6350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" name="Oval 16"/>
            <p:cNvSpPr>
              <a:spLocks noChangeArrowheads="1"/>
            </p:cNvSpPr>
            <p:nvPr/>
          </p:nvSpPr>
          <p:spPr bwMode="auto">
            <a:xfrm>
              <a:off x="4025900" y="4611688"/>
              <a:ext cx="65088" cy="6350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" name="Oval 17"/>
            <p:cNvSpPr>
              <a:spLocks noChangeArrowheads="1"/>
            </p:cNvSpPr>
            <p:nvPr/>
          </p:nvSpPr>
          <p:spPr bwMode="auto">
            <a:xfrm>
              <a:off x="4264025" y="4337050"/>
              <a:ext cx="63500" cy="6350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" name="Oval 18"/>
            <p:cNvSpPr>
              <a:spLocks noChangeArrowheads="1"/>
            </p:cNvSpPr>
            <p:nvPr/>
          </p:nvSpPr>
          <p:spPr bwMode="auto">
            <a:xfrm>
              <a:off x="4511675" y="3806825"/>
              <a:ext cx="63500" cy="6350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" name="Oval 19"/>
            <p:cNvSpPr>
              <a:spLocks noChangeArrowheads="1"/>
            </p:cNvSpPr>
            <p:nvPr/>
          </p:nvSpPr>
          <p:spPr bwMode="auto">
            <a:xfrm>
              <a:off x="4748213" y="3614738"/>
              <a:ext cx="65088" cy="6350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" name="Oval 20"/>
            <p:cNvSpPr>
              <a:spLocks noChangeArrowheads="1"/>
            </p:cNvSpPr>
            <p:nvPr/>
          </p:nvSpPr>
          <p:spPr bwMode="auto">
            <a:xfrm>
              <a:off x="4986338" y="3157538"/>
              <a:ext cx="63500" cy="6350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Oval 21"/>
            <p:cNvSpPr>
              <a:spLocks noChangeArrowheads="1"/>
            </p:cNvSpPr>
            <p:nvPr/>
          </p:nvSpPr>
          <p:spPr bwMode="auto">
            <a:xfrm>
              <a:off x="5224463" y="2992438"/>
              <a:ext cx="63500" cy="65088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Oval 22"/>
            <p:cNvSpPr>
              <a:spLocks noChangeArrowheads="1"/>
            </p:cNvSpPr>
            <p:nvPr/>
          </p:nvSpPr>
          <p:spPr bwMode="auto">
            <a:xfrm>
              <a:off x="5470525" y="2690813"/>
              <a:ext cx="65088" cy="65088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Oval 23"/>
            <p:cNvSpPr>
              <a:spLocks noChangeArrowheads="1"/>
            </p:cNvSpPr>
            <p:nvPr/>
          </p:nvSpPr>
          <p:spPr bwMode="auto">
            <a:xfrm>
              <a:off x="5708650" y="2892425"/>
              <a:ext cx="65088" cy="6350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" name="Oval 24"/>
            <p:cNvSpPr>
              <a:spLocks noChangeArrowheads="1"/>
            </p:cNvSpPr>
            <p:nvPr/>
          </p:nvSpPr>
          <p:spPr bwMode="auto">
            <a:xfrm>
              <a:off x="5946775" y="2243138"/>
              <a:ext cx="63500" cy="6350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Line 25"/>
            <p:cNvSpPr>
              <a:spLocks noChangeShapeType="1"/>
            </p:cNvSpPr>
            <p:nvPr/>
          </p:nvSpPr>
          <p:spPr bwMode="auto">
            <a:xfrm>
              <a:off x="2133600" y="5178425"/>
              <a:ext cx="38401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Line 26"/>
            <p:cNvSpPr>
              <a:spLocks noChangeShapeType="1"/>
            </p:cNvSpPr>
            <p:nvPr/>
          </p:nvSpPr>
          <p:spPr bwMode="auto">
            <a:xfrm>
              <a:off x="2133600" y="5178425"/>
              <a:ext cx="0" cy="825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2" name="Line 27"/>
            <p:cNvSpPr>
              <a:spLocks noChangeShapeType="1"/>
            </p:cNvSpPr>
            <p:nvPr/>
          </p:nvSpPr>
          <p:spPr bwMode="auto">
            <a:xfrm>
              <a:off x="3094038" y="5178425"/>
              <a:ext cx="0" cy="825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3" name="Line 28"/>
            <p:cNvSpPr>
              <a:spLocks noChangeShapeType="1"/>
            </p:cNvSpPr>
            <p:nvPr/>
          </p:nvSpPr>
          <p:spPr bwMode="auto">
            <a:xfrm>
              <a:off x="4054475" y="5178425"/>
              <a:ext cx="0" cy="825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" name="Line 29"/>
            <p:cNvSpPr>
              <a:spLocks noChangeShapeType="1"/>
            </p:cNvSpPr>
            <p:nvPr/>
          </p:nvSpPr>
          <p:spPr bwMode="auto">
            <a:xfrm>
              <a:off x="5013325" y="5178425"/>
              <a:ext cx="0" cy="825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" name="Line 30"/>
            <p:cNvSpPr>
              <a:spLocks noChangeShapeType="1"/>
            </p:cNvSpPr>
            <p:nvPr/>
          </p:nvSpPr>
          <p:spPr bwMode="auto">
            <a:xfrm>
              <a:off x="5973763" y="5178425"/>
              <a:ext cx="0" cy="825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" name="Rectangle 31"/>
            <p:cNvSpPr>
              <a:spLocks noChangeArrowheads="1"/>
            </p:cNvSpPr>
            <p:nvPr/>
          </p:nvSpPr>
          <p:spPr bwMode="auto">
            <a:xfrm>
              <a:off x="2055813" y="5362575"/>
              <a:ext cx="155575" cy="209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2"/>
            <p:cNvSpPr>
              <a:spLocks noChangeArrowheads="1"/>
            </p:cNvSpPr>
            <p:nvPr/>
          </p:nvSpPr>
          <p:spPr bwMode="auto">
            <a:xfrm>
              <a:off x="3016250" y="5362575"/>
              <a:ext cx="155575" cy="209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3"/>
            <p:cNvSpPr>
              <a:spLocks noChangeArrowheads="1"/>
            </p:cNvSpPr>
            <p:nvPr/>
          </p:nvSpPr>
          <p:spPr bwMode="auto">
            <a:xfrm>
              <a:off x="3976688" y="5362575"/>
              <a:ext cx="155575" cy="209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4"/>
            <p:cNvSpPr>
              <a:spLocks noChangeArrowheads="1"/>
            </p:cNvSpPr>
            <p:nvPr/>
          </p:nvSpPr>
          <p:spPr bwMode="auto">
            <a:xfrm>
              <a:off x="4935538" y="5362575"/>
              <a:ext cx="155575" cy="209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5"/>
            <p:cNvSpPr>
              <a:spLocks noChangeArrowheads="1"/>
            </p:cNvSpPr>
            <p:nvPr/>
          </p:nvSpPr>
          <p:spPr bwMode="auto">
            <a:xfrm>
              <a:off x="5854700" y="5362575"/>
              <a:ext cx="238125" cy="209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Line 36"/>
            <p:cNvSpPr>
              <a:spLocks noChangeShapeType="1"/>
            </p:cNvSpPr>
            <p:nvPr/>
          </p:nvSpPr>
          <p:spPr bwMode="auto">
            <a:xfrm flipV="1">
              <a:off x="1227138" y="2490788"/>
              <a:ext cx="0" cy="25685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" name="Line 37"/>
            <p:cNvSpPr>
              <a:spLocks noChangeShapeType="1"/>
            </p:cNvSpPr>
            <p:nvPr/>
          </p:nvSpPr>
          <p:spPr bwMode="auto">
            <a:xfrm flipH="1">
              <a:off x="1146175" y="5059363"/>
              <a:ext cx="809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3" name="Line 38"/>
            <p:cNvSpPr>
              <a:spLocks noChangeShapeType="1"/>
            </p:cNvSpPr>
            <p:nvPr/>
          </p:nvSpPr>
          <p:spPr bwMode="auto">
            <a:xfrm flipH="1">
              <a:off x="1146175" y="4629150"/>
              <a:ext cx="809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4" name="Line 39"/>
            <p:cNvSpPr>
              <a:spLocks noChangeShapeType="1"/>
            </p:cNvSpPr>
            <p:nvPr/>
          </p:nvSpPr>
          <p:spPr bwMode="auto">
            <a:xfrm flipH="1">
              <a:off x="1146175" y="4200525"/>
              <a:ext cx="809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" name="Line 40"/>
            <p:cNvSpPr>
              <a:spLocks noChangeShapeType="1"/>
            </p:cNvSpPr>
            <p:nvPr/>
          </p:nvSpPr>
          <p:spPr bwMode="auto">
            <a:xfrm flipH="1">
              <a:off x="1146175" y="3779838"/>
              <a:ext cx="809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" name="Line 41"/>
            <p:cNvSpPr>
              <a:spLocks noChangeShapeType="1"/>
            </p:cNvSpPr>
            <p:nvPr/>
          </p:nvSpPr>
          <p:spPr bwMode="auto">
            <a:xfrm flipH="1">
              <a:off x="1146175" y="3349625"/>
              <a:ext cx="809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" name="Line 42"/>
            <p:cNvSpPr>
              <a:spLocks noChangeShapeType="1"/>
            </p:cNvSpPr>
            <p:nvPr/>
          </p:nvSpPr>
          <p:spPr bwMode="auto">
            <a:xfrm flipH="1">
              <a:off x="1146175" y="2919413"/>
              <a:ext cx="809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" name="Line 43"/>
            <p:cNvSpPr>
              <a:spLocks noChangeShapeType="1"/>
            </p:cNvSpPr>
            <p:nvPr/>
          </p:nvSpPr>
          <p:spPr bwMode="auto">
            <a:xfrm flipH="1">
              <a:off x="1146175" y="2490788"/>
              <a:ext cx="809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 rot="16200000">
              <a:off x="917575" y="4954588"/>
              <a:ext cx="155575" cy="209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 rot="16200000">
              <a:off x="754063" y="4524375"/>
              <a:ext cx="482600" cy="209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20000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46"/>
            <p:cNvSpPr>
              <a:spLocks noChangeArrowheads="1"/>
            </p:cNvSpPr>
            <p:nvPr/>
          </p:nvSpPr>
          <p:spPr bwMode="auto">
            <a:xfrm rot="16200000">
              <a:off x="754063" y="3675063"/>
              <a:ext cx="482600" cy="209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60000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47"/>
            <p:cNvSpPr>
              <a:spLocks noChangeArrowheads="1"/>
            </p:cNvSpPr>
            <p:nvPr/>
          </p:nvSpPr>
          <p:spPr bwMode="auto">
            <a:xfrm rot="16200000">
              <a:off x="712788" y="2814638"/>
              <a:ext cx="565150" cy="209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100000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48"/>
            <p:cNvSpPr>
              <a:spLocks noChangeArrowheads="1"/>
            </p:cNvSpPr>
            <p:nvPr/>
          </p:nvSpPr>
          <p:spPr bwMode="auto">
            <a:xfrm>
              <a:off x="1227138" y="2160588"/>
              <a:ext cx="4930775" cy="301783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" name="Rectangle 49"/>
            <p:cNvSpPr>
              <a:spLocks noChangeArrowheads="1"/>
            </p:cNvSpPr>
            <p:nvPr/>
          </p:nvSpPr>
          <p:spPr bwMode="auto">
            <a:xfrm>
              <a:off x="3500438" y="5718175"/>
              <a:ext cx="393700" cy="209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Time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50"/>
            <p:cNvSpPr>
              <a:spLocks noChangeArrowheads="1"/>
            </p:cNvSpPr>
            <p:nvPr/>
          </p:nvSpPr>
          <p:spPr bwMode="auto">
            <a:xfrm rot="16200000">
              <a:off x="561975" y="3565525"/>
              <a:ext cx="171450" cy="209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461070" y="5013176"/>
            <a:ext cx="57671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Initial values of the parameters to estimate:</a:t>
            </a:r>
          </a:p>
          <a:p>
            <a:r>
              <a:rPr lang="en-CA" sz="1600" dirty="0" smtClean="0"/>
              <a:t>K: carrying capacity: 200000?</a:t>
            </a:r>
          </a:p>
          <a:p>
            <a:r>
              <a:rPr lang="en-CA" sz="1600" dirty="0" smtClean="0"/>
              <a:t>N</a:t>
            </a:r>
            <a:r>
              <a:rPr lang="en-CA" sz="1600" baseline="-25000" dirty="0" smtClean="0"/>
              <a:t>0</a:t>
            </a:r>
            <a:r>
              <a:rPr lang="en-CA" sz="1600" dirty="0" smtClean="0"/>
              <a:t>: 10?</a:t>
            </a:r>
          </a:p>
          <a:p>
            <a:r>
              <a:rPr lang="en-CA" sz="1600" dirty="0" smtClean="0"/>
              <a:t>r: 1.35?</a:t>
            </a:r>
          </a:p>
        </p:txBody>
      </p:sp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150006"/>
              </p:ext>
            </p:extLst>
          </p:nvPr>
        </p:nvGraphicFramePr>
        <p:xfrm>
          <a:off x="4607410" y="5056981"/>
          <a:ext cx="18415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6" name="Equation" r:id="rId5" imgW="1841400" imgH="1295280" progId="Equation.DSMT4">
                  <p:embed/>
                </p:oleObj>
              </mc:Choice>
              <mc:Fallback>
                <p:oleObj name="Equation" r:id="rId5" imgW="1841400" imgH="1295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07410" y="5056981"/>
                        <a:ext cx="1841500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7164288" y="1454944"/>
            <a:ext cx="1440160" cy="146050"/>
          </a:xfrm>
          <a:prstGeom prst="rect">
            <a:avLst/>
          </a:prstGeom>
          <a:solidFill>
            <a:srgbClr val="D9D9D9">
              <a:alpha val="45098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6156176" y="1654969"/>
            <a:ext cx="1008112" cy="34020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Rectangle 59"/>
          <p:cNvSpPr/>
          <p:nvPr/>
        </p:nvSpPr>
        <p:spPr bwMode="auto">
          <a:xfrm>
            <a:off x="7236296" y="2418854"/>
            <a:ext cx="1440160" cy="146050"/>
          </a:xfrm>
          <a:prstGeom prst="rect">
            <a:avLst/>
          </a:prstGeom>
          <a:solidFill>
            <a:srgbClr val="D9D9D9">
              <a:alpha val="45098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62" name="Straight Arrow Connector 61"/>
          <p:cNvCxnSpPr>
            <a:endCxn id="58" idx="3"/>
          </p:cNvCxnSpPr>
          <p:nvPr/>
        </p:nvCxnSpPr>
        <p:spPr bwMode="auto">
          <a:xfrm flipH="1">
            <a:off x="6448910" y="2720181"/>
            <a:ext cx="787386" cy="29845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Arrow Connector 63"/>
          <p:cNvCxnSpPr/>
          <p:nvPr/>
        </p:nvCxnSpPr>
        <p:spPr bwMode="auto">
          <a:xfrm flipH="1">
            <a:off x="1329433" y="5949280"/>
            <a:ext cx="312737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300654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Use EXCEL solver to do estimates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Xuhua Xia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92999206-E4BA-4EB3-92D2-07732C855B4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5001223"/>
              </p:ext>
            </p:extLst>
          </p:nvPr>
        </p:nvGraphicFramePr>
        <p:xfrm>
          <a:off x="467544" y="1268760"/>
          <a:ext cx="3629025" cy="420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6" name="Worksheet" r:id="rId3" imgW="3629212" imgH="4200712" progId="Excel.Sheet.12">
                  <p:embed/>
                </p:oleObj>
              </mc:Choice>
              <mc:Fallback>
                <p:oleObj name="Worksheet" r:id="rId3" imgW="3629212" imgH="420071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268760"/>
                        <a:ext cx="3629025" cy="420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20072" y="1268760"/>
            <a:ext cx="36724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These (K, N0, and r) are our guestimates. Now refine them by using EXCEL solver (or by hand if you so wish</a:t>
            </a:r>
            <a:endParaRPr lang="en-CA" dirty="0"/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 bwMode="auto">
          <a:xfrm flipH="1" flipV="1">
            <a:off x="4139952" y="1700808"/>
            <a:ext cx="1080120" cy="5374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15642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nls</a:t>
            </a:r>
            <a:r>
              <a:rPr lang="en-CA" dirty="0" smtClean="0"/>
              <a:t> output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Xuhua Xia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92999206-E4BA-4EB3-92D2-07732C855B40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07504" y="1052736"/>
            <a:ext cx="9036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md&lt;-</a:t>
            </a:r>
            <a:r>
              <a:rPr lang="en-CA" sz="1200" err="1">
                <a:latin typeface="Courier New" panose="02070309020205020404" pitchFamily="49" charset="0"/>
                <a:cs typeface="Courier New" panose="02070309020205020404" pitchFamily="49" charset="0"/>
              </a:rPr>
              <a:t>read.table</a:t>
            </a:r>
            <a:r>
              <a:rPr lang="en-CA" sz="1200">
                <a:latin typeface="Courier New" panose="02070309020205020404" pitchFamily="49" charset="0"/>
                <a:cs typeface="Courier New" panose="02070309020205020404" pitchFamily="49" charset="0"/>
              </a:rPr>
              <a:t>("http</a:t>
            </a:r>
            <a:r>
              <a:rPr lang="en-CA" sz="1200">
                <a:latin typeface="Courier New" panose="02070309020205020404" pitchFamily="49" charset="0"/>
                <a:cs typeface="Courier New" panose="02070309020205020404" pitchFamily="49" charset="0"/>
              </a:rPr>
              <a:t>://</a:t>
            </a:r>
            <a:r>
              <a:rPr lang="en-CA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dambe.bio.uottawa.ca/teach/bio8102_download/nlinLogistic.txt</a:t>
            </a:r>
            <a:r>
              <a:rPr lang="en-CA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",header</a:t>
            </a:r>
            <a:r>
              <a:rPr lang="en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=T)</a:t>
            </a:r>
          </a:p>
          <a:p>
            <a:r>
              <a:rPr lang="en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attach(md)</a:t>
            </a:r>
          </a:p>
          <a:p>
            <a:r>
              <a:rPr lang="en-CA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fit&lt;-</a:t>
            </a:r>
            <a:r>
              <a:rPr lang="en-CA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nls</a:t>
            </a:r>
            <a:r>
              <a:rPr lang="en-CA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(N~N0*K</a:t>
            </a:r>
            <a:r>
              <a:rPr lang="en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/(N0+(K-N0)*</a:t>
            </a:r>
            <a:r>
              <a:rPr lang="en-CA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</a:t>
            </a:r>
            <a:r>
              <a:rPr lang="en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(-r*Time)),</a:t>
            </a:r>
            <a:r>
              <a:rPr lang="en-CA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start=c(K=150000,N0=10,r=1.35</a:t>
            </a:r>
            <a:r>
              <a:rPr lang="en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en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plot(</a:t>
            </a:r>
            <a:r>
              <a:rPr lang="en-CA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Time,N</a:t>
            </a:r>
            <a:r>
              <a:rPr lang="en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lines(</a:t>
            </a:r>
            <a:r>
              <a:rPr lang="en-CA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Time,fitted</a:t>
            </a:r>
            <a:r>
              <a:rPr lang="en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(fit))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0202" y="2622396"/>
            <a:ext cx="5017257" cy="41971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7504" y="3140968"/>
            <a:ext cx="48965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Parameters: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Estimate Std. Error t value Pr(&gt;|t|)    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K  1.232e+05  5.412e+03  22.759 </a:t>
            </a:r>
            <a:r>
              <a:rPr lang="pt-B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3.59e-14</a:t>
            </a:r>
            <a:endParaRPr lang="pt-B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N0 2.708e+01  2.186e+01   1.239    0.232    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r  1.151e+00  1.181e-01   9.753 </a:t>
            </a:r>
            <a:r>
              <a:rPr lang="pt-B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2.23e-08</a:t>
            </a:r>
            <a:endParaRPr lang="pt-B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CA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8" name="Object 5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5528173"/>
              </p:ext>
            </p:extLst>
          </p:nvPr>
        </p:nvGraphicFramePr>
        <p:xfrm>
          <a:off x="5154465" y="3333402"/>
          <a:ext cx="2046288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4" name="Equation" r:id="rId4" imgW="1511300" imgH="431800" progId="Equation.2">
                  <p:embed/>
                </p:oleObj>
              </mc:Choice>
              <mc:Fallback>
                <p:oleObj name="Equation" r:id="rId4" imgW="1511300" imgH="431800" progId="Equation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4465" y="3333402"/>
                        <a:ext cx="2046288" cy="5000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7504" y="4797152"/>
            <a:ext cx="4032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smtClean="0"/>
              <a:t>N0 is statistically not significantly different from 0, but biologically must be greater than 0.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271263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000066"/>
                </a:solidFill>
              </a:rPr>
              <a:t>Xuhua Xia</a:t>
            </a:r>
          </a:p>
        </p:txBody>
      </p:sp>
      <p:sp>
        <p:nvSpPr>
          <p:cNvPr id="18435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000066"/>
                </a:solidFill>
              </a:rPr>
              <a:t>Slide </a:t>
            </a:r>
            <a:fld id="{AD1B8312-FC53-4EDC-82AA-360CF568EBEC}" type="slidenum">
              <a:rPr lang="en-US" altLang="en-US" sz="1400">
                <a:solidFill>
                  <a:srgbClr val="000066"/>
                </a:solidFill>
              </a:rPr>
              <a:pPr/>
              <a:t>7</a:t>
            </a:fld>
            <a:endParaRPr lang="en-US" altLang="en-US" sz="1400">
              <a:solidFill>
                <a:srgbClr val="000066"/>
              </a:solidFill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 smtClean="0"/>
              <a:t>Fitting another equation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504" y="990600"/>
            <a:ext cx="7633146" cy="2366392"/>
          </a:xfrm>
        </p:spPr>
        <p:txBody>
          <a:bodyPr>
            <a:normAutofit fontScale="70000" lnSpcReduction="20000"/>
          </a:bodyPr>
          <a:lstStyle/>
          <a:p>
            <a:r>
              <a:rPr lang="en-CA" altLang="en-US" dirty="0" smtClean="0"/>
              <a:t>In rapidly replicating unicellular eukaryotes such as the yeast, highly expressed intron-containing genes requires more efficient splicing sites than lowly expressed genes. </a:t>
            </a:r>
            <a:r>
              <a:rPr lang="en-CA" altLang="en-US" i="1" dirty="0" smtClean="0"/>
              <a:t>GE</a:t>
            </a:r>
            <a:r>
              <a:rPr lang="en-CA" altLang="en-US" dirty="0" smtClean="0"/>
              <a:t>: gene expression</a:t>
            </a:r>
          </a:p>
          <a:p>
            <a:r>
              <a:rPr lang="en-CA" altLang="en-US" dirty="0" smtClean="0"/>
              <a:t>Natural selection will operate on the mutations at the slicing sites to optimize splicing efficiency (</a:t>
            </a:r>
            <a:r>
              <a:rPr lang="en-CA" altLang="en-US" i="1" dirty="0" smtClean="0"/>
              <a:t>SE</a:t>
            </a:r>
            <a:r>
              <a:rPr lang="en-CA" altLang="en-US" dirty="0" smtClean="0"/>
              <a:t>).</a:t>
            </a:r>
          </a:p>
          <a:p>
            <a:r>
              <a:rPr lang="en-CA" altLang="en-US" dirty="0" smtClean="0"/>
              <a:t>Observation: </a:t>
            </a:r>
            <a:r>
              <a:rPr lang="en-CA" altLang="en-US" i="1" dirty="0" smtClean="0"/>
              <a:t>SE</a:t>
            </a:r>
            <a:r>
              <a:rPr lang="en-CA" altLang="en-US" dirty="0" smtClean="0"/>
              <a:t> increases with </a:t>
            </a:r>
            <a:r>
              <a:rPr lang="en-CA" altLang="en-US" i="1" dirty="0" smtClean="0"/>
              <a:t>GE </a:t>
            </a:r>
            <a:r>
              <a:rPr lang="en-CA" altLang="en-US" dirty="0" smtClean="0"/>
              <a:t>non-linearly, then levels off and </a:t>
            </a:r>
            <a:r>
              <a:rPr lang="en-CA" altLang="en-US" dirty="0"/>
              <a:t>appears to have reached </a:t>
            </a:r>
            <a:r>
              <a:rPr lang="en-CA" altLang="en-US" dirty="0" smtClean="0"/>
              <a:t>a maximum.</a:t>
            </a:r>
          </a:p>
        </p:txBody>
      </p:sp>
      <p:graphicFrame>
        <p:nvGraphicFramePr>
          <p:cNvPr id="98353" name="Group 49"/>
          <p:cNvGraphicFramePr>
            <a:graphicFrameLocks noGrp="1"/>
          </p:cNvGraphicFramePr>
          <p:nvPr>
            <p:ph sz="quarter" idx="3"/>
          </p:nvPr>
        </p:nvGraphicFramePr>
        <p:xfrm>
          <a:off x="7812088" y="1125538"/>
          <a:ext cx="1090612" cy="5181600"/>
        </p:xfrm>
        <a:graphic>
          <a:graphicData uri="http://schemas.openxmlformats.org/drawingml/2006/table">
            <a:tbl>
              <a:tblPr/>
              <a:tblGrid>
                <a:gridCol w="546100"/>
                <a:gridCol w="544512"/>
              </a:tblGrid>
              <a:tr h="146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0.47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0.57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0.62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0.68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0.69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0.78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0.74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0.77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0.78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0.74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0.78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2417176"/>
            <a:ext cx="5670004" cy="4212225"/>
          </a:xfrm>
          <a:prstGeom prst="rect">
            <a:avLst/>
          </a:prstGeom>
        </p:spPr>
      </p:pic>
      <p:graphicFrame>
        <p:nvGraphicFramePr>
          <p:cNvPr id="8" name="Object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6963538"/>
              </p:ext>
            </p:extLst>
          </p:nvPr>
        </p:nvGraphicFramePr>
        <p:xfrm>
          <a:off x="4716016" y="4470115"/>
          <a:ext cx="1971675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2" name="Equation" r:id="rId4" imgW="812447" imgH="368140" progId="Equation.DSMT4">
                  <p:embed/>
                </p:oleObj>
              </mc:Choice>
              <mc:Fallback>
                <p:oleObj name="Equation" r:id="rId4" imgW="812447" imgH="3681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4470115"/>
                        <a:ext cx="1971675" cy="89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1430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587185"/>
              </p:ext>
            </p:extLst>
          </p:nvPr>
        </p:nvGraphicFramePr>
        <p:xfrm>
          <a:off x="0" y="1846263"/>
          <a:ext cx="4740497" cy="4716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45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000066"/>
                </a:solidFill>
              </a:rPr>
              <a:t>Xuhua Xia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000066"/>
                </a:solidFill>
              </a:rPr>
              <a:t>Slide </a:t>
            </a:r>
            <a:fld id="{00C422A0-33AD-45E4-A0BE-51AF3D8CEBB5}" type="slidenum">
              <a:rPr lang="en-US" altLang="en-US" sz="1400">
                <a:solidFill>
                  <a:srgbClr val="000066"/>
                </a:solidFill>
              </a:rPr>
              <a:pPr/>
              <a:t>8</a:t>
            </a:fld>
            <a:endParaRPr lang="en-US" altLang="en-US" sz="1400">
              <a:solidFill>
                <a:srgbClr val="000066"/>
              </a:solidFill>
            </a:endParaRP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 smtClean="0"/>
              <a:t>Guesstimate initial values</a:t>
            </a:r>
          </a:p>
        </p:txBody>
      </p:sp>
      <p:sp>
        <p:nvSpPr>
          <p:cNvPr id="19462" name="Line 8"/>
          <p:cNvSpPr>
            <a:spLocks noChangeShapeType="1"/>
          </p:cNvSpPr>
          <p:nvPr/>
        </p:nvSpPr>
        <p:spPr bwMode="auto">
          <a:xfrm flipV="1">
            <a:off x="827585" y="2564904"/>
            <a:ext cx="1687016" cy="32301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9464" name="Text Box 11"/>
          <p:cNvSpPr txBox="1">
            <a:spLocks noChangeArrowheads="1"/>
          </p:cNvSpPr>
          <p:nvPr/>
        </p:nvSpPr>
        <p:spPr bwMode="auto">
          <a:xfrm>
            <a:off x="4932040" y="1063507"/>
            <a:ext cx="388778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altLang="en-US" sz="1600" dirty="0" smtClean="0"/>
              <a:t>The minimum of </a:t>
            </a:r>
            <a:r>
              <a:rPr lang="en-CA" altLang="en-US" sz="1600" i="1" dirty="0" smtClean="0"/>
              <a:t>E(SE)</a:t>
            </a:r>
            <a:r>
              <a:rPr lang="en-CA" altLang="en-US" sz="1600" dirty="0" smtClean="0"/>
              <a:t> is </a:t>
            </a:r>
            <a:r>
              <a:rPr lang="en-CA" altLang="en-US" sz="1600" i="1" dirty="0">
                <a:sym typeface="Symbol" panose="05050102010706020507" pitchFamily="18" charset="2"/>
              </a:rPr>
              <a:t> </a:t>
            </a:r>
            <a:r>
              <a:rPr lang="en-CA" altLang="en-US" sz="1600" dirty="0" smtClean="0">
                <a:sym typeface="Symbol" panose="05050102010706020507" pitchFamily="18" charset="2"/>
              </a:rPr>
              <a:t>when </a:t>
            </a:r>
            <a:r>
              <a:rPr lang="en-CA" altLang="en-US" sz="1600" i="1" dirty="0" smtClean="0">
                <a:sym typeface="Symbol" panose="05050102010706020507" pitchFamily="18" charset="2"/>
              </a:rPr>
              <a:t>GE = </a:t>
            </a:r>
            <a:r>
              <a:rPr lang="en-CA" altLang="en-US" sz="1600" dirty="0" smtClean="0">
                <a:sym typeface="Symbol" panose="05050102010706020507" pitchFamily="18" charset="2"/>
              </a:rPr>
              <a:t>0. </a:t>
            </a:r>
            <a:r>
              <a:rPr lang="en-CA" altLang="en-US" sz="1600" i="1" dirty="0" smtClean="0">
                <a:sym typeface="Symbol" panose="05050102010706020507" pitchFamily="18" charset="2"/>
              </a:rPr>
              <a:t></a:t>
            </a:r>
            <a:r>
              <a:rPr lang="en-CA" altLang="en-US" sz="1600" dirty="0" smtClean="0">
                <a:sym typeface="Symbol" panose="05050102010706020507" pitchFamily="18" charset="2"/>
              </a:rPr>
              <a:t> </a:t>
            </a:r>
            <a:r>
              <a:rPr lang="en-CA" altLang="en-US" sz="1600" dirty="0">
                <a:sym typeface="Symbol" panose="05050102010706020507" pitchFamily="18" charset="2"/>
              </a:rPr>
              <a:t> </a:t>
            </a:r>
            <a:r>
              <a:rPr lang="en-CA" altLang="en-US" sz="1600" dirty="0" smtClean="0">
                <a:sym typeface="Symbol" panose="05050102010706020507" pitchFamily="18" charset="2"/>
              </a:rPr>
              <a:t>4</a:t>
            </a:r>
          </a:p>
          <a:p>
            <a:pPr>
              <a:spcBef>
                <a:spcPct val="50000"/>
              </a:spcBef>
            </a:pPr>
            <a:r>
              <a:rPr lang="en-CA" altLang="en-US" sz="1600" dirty="0" smtClean="0">
                <a:sym typeface="Symbol" panose="05050102010706020507" pitchFamily="18" charset="2"/>
              </a:rPr>
              <a:t>The maximum of </a:t>
            </a:r>
            <a:r>
              <a:rPr lang="en-CA" altLang="en-US" sz="1600" i="1" dirty="0"/>
              <a:t>E(SE)</a:t>
            </a:r>
            <a:r>
              <a:rPr lang="en-CA" altLang="en-US" sz="1600" dirty="0" smtClean="0">
                <a:sym typeface="Symbol" panose="05050102010706020507" pitchFamily="18" charset="2"/>
              </a:rPr>
              <a:t> is </a:t>
            </a:r>
            <a:r>
              <a:rPr lang="en-CA" altLang="en-US" sz="1600" i="1" dirty="0">
                <a:sym typeface="Symbol" panose="05050102010706020507" pitchFamily="18" charset="2"/>
              </a:rPr>
              <a:t> /</a:t>
            </a:r>
            <a:r>
              <a:rPr lang="en-CA" altLang="en-US" sz="1600" dirty="0">
                <a:sym typeface="Symbol" panose="05050102010706020507" pitchFamily="18" charset="2"/>
              </a:rPr>
              <a:t> </a:t>
            </a:r>
            <a:r>
              <a:rPr lang="en-CA" altLang="en-US" sz="1600" dirty="0" smtClean="0">
                <a:sym typeface="Symbol" panose="05050102010706020507" pitchFamily="18" charset="2"/>
              </a:rPr>
              <a:t> when </a:t>
            </a:r>
            <a:r>
              <a:rPr lang="en-CA" altLang="en-US" sz="1600" i="1" dirty="0" smtClean="0">
                <a:sym typeface="Symbol" panose="05050102010706020507" pitchFamily="18" charset="2"/>
              </a:rPr>
              <a:t>GE </a:t>
            </a:r>
            <a:r>
              <a:rPr lang="en-CA" altLang="en-US" sz="1600" dirty="0" smtClean="0">
                <a:sym typeface="Symbol" panose="05050102010706020507" pitchFamily="18" charset="2"/>
              </a:rPr>
              <a:t>is large, e.g., 15), </a:t>
            </a:r>
            <a:r>
              <a:rPr lang="en-CA" altLang="en-US" sz="1600" i="1" dirty="0">
                <a:sym typeface="Symbol" panose="05050102010706020507" pitchFamily="18" charset="2"/>
              </a:rPr>
              <a:t> /</a:t>
            </a:r>
            <a:r>
              <a:rPr lang="en-CA" altLang="en-US" sz="1600" i="1" dirty="0" smtClean="0">
                <a:sym typeface="Symbol" panose="05050102010706020507" pitchFamily="18" charset="2"/>
              </a:rPr>
              <a:t> </a:t>
            </a:r>
            <a:r>
              <a:rPr lang="en-CA" altLang="en-US" sz="1600" dirty="0" smtClean="0">
                <a:sym typeface="Symbol" panose="05050102010706020507" pitchFamily="18" charset="2"/>
              </a:rPr>
              <a:t> </a:t>
            </a:r>
            <a:r>
              <a:rPr lang="en-CA" altLang="en-US" sz="1600" dirty="0">
                <a:sym typeface="Symbol" panose="05050102010706020507" pitchFamily="18" charset="2"/>
              </a:rPr>
              <a:t> </a:t>
            </a:r>
            <a:r>
              <a:rPr lang="en-CA" altLang="en-US" sz="1600" dirty="0" smtClean="0">
                <a:sym typeface="Symbol" panose="05050102010706020507" pitchFamily="18" charset="2"/>
              </a:rPr>
              <a:t>8, i.e., </a:t>
            </a:r>
            <a:r>
              <a:rPr lang="en-CA" altLang="en-US" sz="1600" i="1" dirty="0">
                <a:sym typeface="Symbol" panose="05050102010706020507" pitchFamily="18" charset="2"/>
              </a:rPr>
              <a:t> </a:t>
            </a:r>
            <a:r>
              <a:rPr lang="en-CA" altLang="en-US" sz="1600" dirty="0" smtClean="0">
                <a:sym typeface="Symbol" panose="05050102010706020507" pitchFamily="18" charset="2"/>
              </a:rPr>
              <a:t> 8</a:t>
            </a:r>
            <a:r>
              <a:rPr lang="en-CA" altLang="en-US" sz="1600" i="1" dirty="0" smtClean="0">
                <a:sym typeface="Symbol" panose="05050102010706020507" pitchFamily="18" charset="2"/>
              </a:rPr>
              <a:t></a:t>
            </a:r>
            <a:endParaRPr lang="en-CA" altLang="en-US" sz="1600" dirty="0" smtClean="0">
              <a:sym typeface="Symbol" panose="05050102010706020507" pitchFamily="18" charset="2"/>
            </a:endParaRPr>
          </a:p>
          <a:p>
            <a:pPr>
              <a:spcBef>
                <a:spcPct val="50000"/>
              </a:spcBef>
            </a:pPr>
            <a:r>
              <a:rPr lang="en-CA" altLang="en-US" sz="1600" smtClean="0">
                <a:sym typeface="Symbol" panose="05050102010706020507" pitchFamily="18" charset="2"/>
              </a:rPr>
              <a:t>When </a:t>
            </a:r>
            <a:r>
              <a:rPr lang="en-CA" altLang="en-US" sz="1600" i="1" dirty="0" smtClean="0">
                <a:sym typeface="Symbol" panose="05050102010706020507" pitchFamily="18" charset="2"/>
              </a:rPr>
              <a:t>GE</a:t>
            </a:r>
            <a:r>
              <a:rPr lang="en-CA" altLang="en-US" sz="1600" dirty="0" smtClean="0">
                <a:sym typeface="Symbol" panose="05050102010706020507" pitchFamily="18" charset="2"/>
              </a:rPr>
              <a:t> = 6, </a:t>
            </a:r>
            <a:r>
              <a:rPr lang="en-CA" altLang="en-US" sz="1600" i="1" dirty="0" smtClean="0">
                <a:sym typeface="Symbol" panose="05050102010706020507" pitchFamily="18" charset="2"/>
              </a:rPr>
              <a:t>SE</a:t>
            </a:r>
            <a:r>
              <a:rPr lang="en-CA" altLang="en-US" sz="1600" dirty="0" smtClean="0">
                <a:sym typeface="Symbol" panose="05050102010706020507" pitchFamily="18" charset="2"/>
              </a:rPr>
              <a:t> </a:t>
            </a:r>
            <a:r>
              <a:rPr lang="en-CA" altLang="en-US" sz="1600" dirty="0">
                <a:sym typeface="Symbol" panose="05050102010706020507" pitchFamily="18" charset="2"/>
              </a:rPr>
              <a:t> </a:t>
            </a:r>
            <a:r>
              <a:rPr lang="en-CA" altLang="en-US" sz="1600" dirty="0" smtClean="0">
                <a:sym typeface="Symbol" panose="05050102010706020507" pitchFamily="18" charset="2"/>
              </a:rPr>
              <a:t>6.5.</a:t>
            </a:r>
          </a:p>
          <a:p>
            <a:pPr>
              <a:spcBef>
                <a:spcPct val="50000"/>
              </a:spcBef>
            </a:pPr>
            <a:endParaRPr lang="en-CA" altLang="en-US" sz="1600" dirty="0">
              <a:sym typeface="Symbol" panose="05050102010706020507" pitchFamily="18" charset="2"/>
            </a:endParaRPr>
          </a:p>
          <a:p>
            <a:pPr>
              <a:spcBef>
                <a:spcPct val="50000"/>
              </a:spcBef>
            </a:pPr>
            <a:endParaRPr lang="en-CA" altLang="en-US" sz="1600" dirty="0" smtClean="0">
              <a:sym typeface="Symbol" panose="05050102010706020507" pitchFamily="18" charset="2"/>
            </a:endParaRPr>
          </a:p>
          <a:p>
            <a:pPr>
              <a:spcBef>
                <a:spcPct val="50000"/>
              </a:spcBef>
            </a:pPr>
            <a:r>
              <a:rPr lang="en-CA" altLang="en-US" sz="1600" i="1" dirty="0">
                <a:sym typeface="Symbol" panose="05050102010706020507" pitchFamily="18" charset="2"/>
              </a:rPr>
              <a:t> </a:t>
            </a:r>
            <a:r>
              <a:rPr lang="en-CA" altLang="en-US" sz="1600" dirty="0">
                <a:sym typeface="Symbol" panose="05050102010706020507" pitchFamily="18" charset="2"/>
              </a:rPr>
              <a:t> 8</a:t>
            </a:r>
            <a:r>
              <a:rPr lang="en-CA" altLang="en-US" sz="1600" i="1" dirty="0" smtClean="0">
                <a:sym typeface="Symbol" panose="05050102010706020507" pitchFamily="18" charset="2"/>
              </a:rPr>
              <a:t> </a:t>
            </a:r>
            <a:r>
              <a:rPr lang="en-CA" altLang="en-US" sz="1600" dirty="0" smtClean="0">
                <a:sym typeface="Symbol" panose="05050102010706020507" pitchFamily="18" charset="2"/>
              </a:rPr>
              <a:t> 8*0.278  2.22</a:t>
            </a:r>
            <a:endParaRPr lang="en-CA" altLang="en-US" sz="1600" dirty="0">
              <a:sym typeface="Symbol" panose="05050102010706020507" pitchFamily="18" charset="2"/>
            </a:endParaRPr>
          </a:p>
        </p:txBody>
      </p:sp>
      <p:graphicFrame>
        <p:nvGraphicFramePr>
          <p:cNvPr id="10" name="Object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084408"/>
              </p:ext>
            </p:extLst>
          </p:nvPr>
        </p:nvGraphicFramePr>
        <p:xfrm>
          <a:off x="323850" y="1130300"/>
          <a:ext cx="1655763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0" name="Equation" r:id="rId4" imgW="990360" imgH="368280" progId="Equation.DSMT4">
                  <p:embed/>
                </p:oleObj>
              </mc:Choice>
              <mc:Fallback>
                <p:oleObj name="Equation" r:id="rId4" imgW="9903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130300"/>
                        <a:ext cx="1655763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8047004"/>
              </p:ext>
            </p:extLst>
          </p:nvPr>
        </p:nvGraphicFramePr>
        <p:xfrm>
          <a:off x="5119688" y="2935288"/>
          <a:ext cx="2090737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1" name="Equation" r:id="rId6" imgW="1473120" imgH="368280" progId="Equation.DSMT4">
                  <p:embed/>
                </p:oleObj>
              </mc:Choice>
              <mc:Fallback>
                <p:oleObj name="Equation" r:id="rId6" imgW="147312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9688" y="2935288"/>
                        <a:ext cx="2090737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4341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Using EXCEL Solver</a:t>
            </a:r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Xuhua Xia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970D5AF6-5F17-4922-9B18-0B9CD864B867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912685"/>
              </p:ext>
            </p:extLst>
          </p:nvPr>
        </p:nvGraphicFramePr>
        <p:xfrm>
          <a:off x="42862" y="1124744"/>
          <a:ext cx="3817820" cy="4320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0" name="Worksheet" r:id="rId3" imgW="3038662" imgH="3438712" progId="Excel.Sheet.12">
                  <p:embed/>
                </p:oleObj>
              </mc:Choice>
              <mc:Fallback>
                <p:oleObj name="Worksheet" r:id="rId3" imgW="3038662" imgH="343871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862" y="1124744"/>
                        <a:ext cx="3817820" cy="43204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04048" y="1196752"/>
            <a:ext cx="36724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These (K, N0, and r) are our guestimates. Now refine them by using EXCEL solver (or by hand if you so wish</a:t>
            </a:r>
            <a:endParaRPr lang="en-CA" dirty="0"/>
          </a:p>
        </p:txBody>
      </p:sp>
      <p:cxnSp>
        <p:nvCxnSpPr>
          <p:cNvPr id="10" name="Straight Arrow Connector 9"/>
          <p:cNvCxnSpPr>
            <a:stCxn id="9" idx="1"/>
          </p:cNvCxnSpPr>
          <p:nvPr/>
        </p:nvCxnSpPr>
        <p:spPr bwMode="auto">
          <a:xfrm flipH="1" flipV="1">
            <a:off x="3923928" y="1628800"/>
            <a:ext cx="1080120" cy="5374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46829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custom.pot">
  <a:themeElements>
    <a:clrScheme name="custom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ustom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ustom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Office\Templates\custom.pot</Template>
  <TotalTime>20755</TotalTime>
  <Words>1562</Words>
  <Application>Microsoft Office PowerPoint</Application>
  <PresentationFormat>On-screen Show (4:3)</PresentationFormat>
  <Paragraphs>393</Paragraphs>
  <Slides>20</Slides>
  <Notes>1</Notes>
  <HiddenSlides>2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Courier New</vt:lpstr>
      <vt:lpstr>Symbol</vt:lpstr>
      <vt:lpstr>Times New Roman</vt:lpstr>
      <vt:lpstr>custom.pot</vt:lpstr>
      <vt:lpstr>Equation</vt:lpstr>
      <vt:lpstr>Worksheet</vt:lpstr>
      <vt:lpstr>Non-linear regression</vt:lpstr>
      <vt:lpstr>Commonly Encountered Funtions</vt:lpstr>
      <vt:lpstr>Rationale of nonlinear regression</vt:lpstr>
      <vt:lpstr>By using nls</vt:lpstr>
      <vt:lpstr>Use EXCEL solver to do estimates</vt:lpstr>
      <vt:lpstr>nls output</vt:lpstr>
      <vt:lpstr>Fitting another equation</vt:lpstr>
      <vt:lpstr>Guesstimate initial values</vt:lpstr>
      <vt:lpstr>Using EXCEL Solver</vt:lpstr>
      <vt:lpstr>R functions and output</vt:lpstr>
      <vt:lpstr>A general approach</vt:lpstr>
      <vt:lpstr>A general approach</vt:lpstr>
      <vt:lpstr>Guesstimate initial values</vt:lpstr>
      <vt:lpstr>A few more twists</vt:lpstr>
      <vt:lpstr>R statements to do the job</vt:lpstr>
      <vt:lpstr>Output</vt:lpstr>
      <vt:lpstr>Robust regression</vt:lpstr>
      <vt:lpstr>lowess in R</vt:lpstr>
      <vt:lpstr>PowerPoint Presentation</vt:lpstr>
      <vt:lpstr>Plotting the fitted values</vt:lpstr>
    </vt:vector>
  </TitlesOfParts>
  <Company>E&amp;B, HKU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Xuhua Xia</dc:creator>
  <cp:lastModifiedBy>Xuhua Xia</cp:lastModifiedBy>
  <cp:revision>106</cp:revision>
  <cp:lastPrinted>1998-12-08T02:38:12Z</cp:lastPrinted>
  <dcterms:created xsi:type="dcterms:W3CDTF">1997-09-16T14:28:46Z</dcterms:created>
  <dcterms:modified xsi:type="dcterms:W3CDTF">2016-11-15T14:42:47Z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xxia@hkusua.hku.hk</vt:lpwstr>
  </property>
  <property fmtid="{D5CDD505-2E9C-101B-9397-08002B2CF9AE}" pid="8" name="HomePage">
    <vt:lpwstr>www.hku.hk/~xxia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c:\ms</vt:lpwstr>
  </property>
</Properties>
</file>