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17"/>
  </p:notesMasterIdLst>
  <p:handoutMasterIdLst>
    <p:handoutMasterId r:id="rId18"/>
  </p:handoutMasterIdLst>
  <p:sldIdLst>
    <p:sldId id="256" r:id="rId2"/>
    <p:sldId id="307" r:id="rId3"/>
    <p:sldId id="257" r:id="rId4"/>
    <p:sldId id="258" r:id="rId5"/>
    <p:sldId id="262" r:id="rId6"/>
    <p:sldId id="317" r:id="rId7"/>
    <p:sldId id="318" r:id="rId8"/>
    <p:sldId id="274" r:id="rId9"/>
    <p:sldId id="275" r:id="rId10"/>
    <p:sldId id="308" r:id="rId11"/>
    <p:sldId id="319" r:id="rId12"/>
    <p:sldId id="320" r:id="rId13"/>
    <p:sldId id="313" r:id="rId14"/>
    <p:sldId id="314" r:id="rId15"/>
    <p:sldId id="315" r:id="rId1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CCFFFF"/>
    <a:srgbClr val="FF0066"/>
    <a:srgbClr val="0033CC"/>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600" autoAdjust="0"/>
  </p:normalViewPr>
  <p:slideViewPr>
    <p:cSldViewPr>
      <p:cViewPr varScale="1">
        <p:scale>
          <a:sx n="96" d="100"/>
          <a:sy n="96" d="100"/>
        </p:scale>
        <p:origin x="39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2" d="100"/>
          <a:sy n="42" d="100"/>
        </p:scale>
        <p:origin x="-1426" y="-6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7"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Sheet1!$L$1</c:f>
              <c:strCache>
                <c:ptCount val="1"/>
                <c:pt idx="0">
                  <c:v>y</c:v>
                </c:pt>
              </c:strCache>
            </c:strRef>
          </c:tx>
          <c:spPr>
            <a:ln w="19050" cap="rnd">
              <a:noFill/>
              <a:round/>
            </a:ln>
            <a:effectLst/>
          </c:spPr>
          <c:marker>
            <c:symbol val="circle"/>
            <c:size val="5"/>
            <c:spPr>
              <a:solidFill>
                <a:schemeClr val="accent1"/>
              </a:solidFill>
              <a:ln w="9525">
                <a:solidFill>
                  <a:schemeClr val="accent1"/>
                </a:solidFill>
              </a:ln>
              <a:effectLst/>
            </c:spPr>
          </c:marker>
          <c:xVal>
            <c:numRef>
              <c:f>Sheet1!$K$2:$K$20</c:f>
              <c:numCache>
                <c:formatCode>General</c:formatCode>
                <c:ptCount val="19"/>
                <c:pt idx="0">
                  <c:v>1</c:v>
                </c:pt>
                <c:pt idx="1">
                  <c:v>4</c:v>
                </c:pt>
                <c:pt idx="2">
                  <c:v>9</c:v>
                </c:pt>
                <c:pt idx="3">
                  <c:v>17</c:v>
                </c:pt>
                <c:pt idx="4">
                  <c:v>25</c:v>
                </c:pt>
                <c:pt idx="5">
                  <c:v>33</c:v>
                </c:pt>
                <c:pt idx="6">
                  <c:v>41</c:v>
                </c:pt>
                <c:pt idx="7">
                  <c:v>49</c:v>
                </c:pt>
                <c:pt idx="8">
                  <c:v>57</c:v>
                </c:pt>
                <c:pt idx="9">
                  <c:v>65</c:v>
                </c:pt>
                <c:pt idx="10">
                  <c:v>73</c:v>
                </c:pt>
                <c:pt idx="11">
                  <c:v>81</c:v>
                </c:pt>
                <c:pt idx="12">
                  <c:v>89</c:v>
                </c:pt>
                <c:pt idx="13">
                  <c:v>97</c:v>
                </c:pt>
                <c:pt idx="14">
                  <c:v>105</c:v>
                </c:pt>
                <c:pt idx="15">
                  <c:v>113</c:v>
                </c:pt>
                <c:pt idx="16">
                  <c:v>121</c:v>
                </c:pt>
                <c:pt idx="17">
                  <c:v>129</c:v>
                </c:pt>
                <c:pt idx="18">
                  <c:v>137</c:v>
                </c:pt>
              </c:numCache>
            </c:numRef>
          </c:xVal>
          <c:yVal>
            <c:numRef>
              <c:f>Sheet1!$L$2:$L$20</c:f>
              <c:numCache>
                <c:formatCode>General</c:formatCode>
                <c:ptCount val="19"/>
                <c:pt idx="0">
                  <c:v>1.1881999999999999</c:v>
                </c:pt>
                <c:pt idx="1">
                  <c:v>1.2625</c:v>
                </c:pt>
                <c:pt idx="2">
                  <c:v>1.3506</c:v>
                </c:pt>
                <c:pt idx="3">
                  <c:v>1.4348000000000001</c:v>
                </c:pt>
                <c:pt idx="4">
                  <c:v>1.4897</c:v>
                </c:pt>
                <c:pt idx="5">
                  <c:v>1.5286999999999999</c:v>
                </c:pt>
                <c:pt idx="6">
                  <c:v>1.5602</c:v>
                </c:pt>
                <c:pt idx="7">
                  <c:v>1.5857000000000001</c:v>
                </c:pt>
                <c:pt idx="8">
                  <c:v>1.6105</c:v>
                </c:pt>
                <c:pt idx="9">
                  <c:v>1.6305000000000001</c:v>
                </c:pt>
                <c:pt idx="10">
                  <c:v>1.6496999999999999</c:v>
                </c:pt>
                <c:pt idx="11">
                  <c:v>1.6654</c:v>
                </c:pt>
                <c:pt idx="12">
                  <c:v>1.6816</c:v>
                </c:pt>
                <c:pt idx="13">
                  <c:v>1.6953</c:v>
                </c:pt>
                <c:pt idx="14">
                  <c:v>1.7094</c:v>
                </c:pt>
                <c:pt idx="15">
                  <c:v>1.7214</c:v>
                </c:pt>
                <c:pt idx="16">
                  <c:v>1.7335</c:v>
                </c:pt>
                <c:pt idx="17">
                  <c:v>1.7439</c:v>
                </c:pt>
                <c:pt idx="18">
                  <c:v>1.7554000000000001</c:v>
                </c:pt>
              </c:numCache>
            </c:numRef>
          </c:yVal>
          <c:smooth val="0"/>
        </c:ser>
        <c:dLbls>
          <c:showLegendKey val="0"/>
          <c:showVal val="0"/>
          <c:showCatName val="0"/>
          <c:showSerName val="0"/>
          <c:showPercent val="0"/>
          <c:showBubbleSize val="0"/>
        </c:dLbls>
        <c:axId val="394286232"/>
        <c:axId val="394286624"/>
      </c:scatterChart>
      <c:valAx>
        <c:axId val="394286232"/>
        <c:scaling>
          <c:orientation val="minMax"/>
          <c:max val="14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x</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4286624"/>
        <c:crosses val="autoZero"/>
        <c:crossBetween val="midCat"/>
      </c:valAx>
      <c:valAx>
        <c:axId val="394286624"/>
        <c:scaling>
          <c:orientation val="minMax"/>
          <c:min val="1.100000000000000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y</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4286232"/>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Sheet1!$B$1</c:f>
              <c:strCache>
                <c:ptCount val="1"/>
                <c:pt idx="0">
                  <c:v>y</c:v>
                </c:pt>
              </c:strCache>
            </c:strRef>
          </c:tx>
          <c:spPr>
            <a:ln w="19050" cap="rnd">
              <a:noFill/>
              <a:round/>
            </a:ln>
            <a:effectLst/>
          </c:spPr>
          <c:marker>
            <c:symbol val="circle"/>
            <c:size val="5"/>
            <c:spPr>
              <a:solidFill>
                <a:schemeClr val="accent1"/>
              </a:solidFill>
              <a:ln w="9525">
                <a:solidFill>
                  <a:schemeClr val="accent1"/>
                </a:solidFill>
              </a:ln>
              <a:effectLst/>
            </c:spPr>
          </c:marker>
          <c:xVal>
            <c:numRef>
              <c:f>Sheet1!$A$2:$A$14</c:f>
              <c:numCache>
                <c:formatCode>General</c:formatCode>
                <c:ptCount val="13"/>
                <c:pt idx="0">
                  <c:v>-6</c:v>
                </c:pt>
                <c:pt idx="1">
                  <c:v>-5</c:v>
                </c:pt>
                <c:pt idx="2">
                  <c:v>-4</c:v>
                </c:pt>
                <c:pt idx="3">
                  <c:v>-3</c:v>
                </c:pt>
                <c:pt idx="4">
                  <c:v>-2</c:v>
                </c:pt>
                <c:pt idx="5">
                  <c:v>-1</c:v>
                </c:pt>
                <c:pt idx="6">
                  <c:v>0</c:v>
                </c:pt>
                <c:pt idx="7">
                  <c:v>1</c:v>
                </c:pt>
                <c:pt idx="8">
                  <c:v>2</c:v>
                </c:pt>
                <c:pt idx="9">
                  <c:v>3</c:v>
                </c:pt>
                <c:pt idx="10">
                  <c:v>4</c:v>
                </c:pt>
                <c:pt idx="11">
                  <c:v>5</c:v>
                </c:pt>
                <c:pt idx="12">
                  <c:v>6</c:v>
                </c:pt>
              </c:numCache>
            </c:numRef>
          </c:xVal>
          <c:yVal>
            <c:numRef>
              <c:f>Sheet1!$B$2:$B$14</c:f>
              <c:numCache>
                <c:formatCode>General</c:formatCode>
                <c:ptCount val="13"/>
                <c:pt idx="0">
                  <c:v>2.4726231566347743E-3</c:v>
                </c:pt>
                <c:pt idx="1">
                  <c:v>6.6928509242848554E-3</c:v>
                </c:pt>
                <c:pt idx="2">
                  <c:v>1.7986209962091559E-2</c:v>
                </c:pt>
                <c:pt idx="3">
                  <c:v>4.7425873177566781E-2</c:v>
                </c:pt>
                <c:pt idx="4">
                  <c:v>0.11920292202211755</c:v>
                </c:pt>
                <c:pt idx="5">
                  <c:v>0.2689414213699951</c:v>
                </c:pt>
                <c:pt idx="6">
                  <c:v>0.5</c:v>
                </c:pt>
                <c:pt idx="7">
                  <c:v>0.7310585786300049</c:v>
                </c:pt>
                <c:pt idx="8">
                  <c:v>0.88079707797788231</c:v>
                </c:pt>
                <c:pt idx="9">
                  <c:v>0.95257412682243336</c:v>
                </c:pt>
                <c:pt idx="10">
                  <c:v>0.98201379003790845</c:v>
                </c:pt>
                <c:pt idx="11">
                  <c:v>0.99330714907571527</c:v>
                </c:pt>
                <c:pt idx="12">
                  <c:v>0.99752737684336534</c:v>
                </c:pt>
              </c:numCache>
            </c:numRef>
          </c:yVal>
          <c:smooth val="0"/>
        </c:ser>
        <c:dLbls>
          <c:showLegendKey val="0"/>
          <c:showVal val="0"/>
          <c:showCatName val="0"/>
          <c:showSerName val="0"/>
          <c:showPercent val="0"/>
          <c:showBubbleSize val="0"/>
        </c:dLbls>
        <c:axId val="523741600"/>
        <c:axId val="523740816"/>
      </c:scatterChart>
      <c:valAx>
        <c:axId val="523741600"/>
        <c:scaling>
          <c:orientation val="minMax"/>
          <c:min val="-7"/>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x</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3740816"/>
        <c:crosses val="autoZero"/>
        <c:crossBetween val="midCat"/>
      </c:valAx>
      <c:valAx>
        <c:axId val="523740816"/>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y</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3741600"/>
        <c:crossesAt val="-7"/>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Sheet1!$R$1</c:f>
              <c:strCache>
                <c:ptCount val="1"/>
                <c:pt idx="0">
                  <c:v>Y</c:v>
                </c:pt>
              </c:strCache>
            </c:strRef>
          </c:tx>
          <c:spPr>
            <a:ln w="19050" cap="rnd">
              <a:noFill/>
              <a:round/>
            </a:ln>
            <a:effectLst/>
          </c:spPr>
          <c:marker>
            <c:symbol val="circle"/>
            <c:size val="5"/>
            <c:spPr>
              <a:solidFill>
                <a:schemeClr val="accent1"/>
              </a:solidFill>
              <a:ln w="9525">
                <a:solidFill>
                  <a:schemeClr val="accent1"/>
                </a:solidFill>
              </a:ln>
              <a:effectLst/>
            </c:spPr>
          </c:marker>
          <c:xVal>
            <c:numRef>
              <c:f>Sheet1!$Q$2:$Q$20</c:f>
              <c:numCache>
                <c:formatCode>General</c:formatCode>
                <c:ptCount val="19"/>
                <c:pt idx="0">
                  <c:v>1</c:v>
                </c:pt>
                <c:pt idx="1">
                  <c:v>4</c:v>
                </c:pt>
                <c:pt idx="2">
                  <c:v>9</c:v>
                </c:pt>
                <c:pt idx="3">
                  <c:v>17</c:v>
                </c:pt>
                <c:pt idx="4">
                  <c:v>25</c:v>
                </c:pt>
                <c:pt idx="5">
                  <c:v>33</c:v>
                </c:pt>
                <c:pt idx="6">
                  <c:v>41</c:v>
                </c:pt>
                <c:pt idx="7">
                  <c:v>49</c:v>
                </c:pt>
                <c:pt idx="8">
                  <c:v>57</c:v>
                </c:pt>
                <c:pt idx="9">
                  <c:v>65</c:v>
                </c:pt>
                <c:pt idx="10">
                  <c:v>73</c:v>
                </c:pt>
                <c:pt idx="11">
                  <c:v>81</c:v>
                </c:pt>
                <c:pt idx="12">
                  <c:v>89</c:v>
                </c:pt>
                <c:pt idx="13">
                  <c:v>97</c:v>
                </c:pt>
                <c:pt idx="14">
                  <c:v>105</c:v>
                </c:pt>
                <c:pt idx="15">
                  <c:v>113</c:v>
                </c:pt>
                <c:pt idx="16">
                  <c:v>121</c:v>
                </c:pt>
                <c:pt idx="17">
                  <c:v>129</c:v>
                </c:pt>
                <c:pt idx="18">
                  <c:v>137</c:v>
                </c:pt>
              </c:numCache>
            </c:numRef>
          </c:xVal>
          <c:yVal>
            <c:numRef>
              <c:f>Sheet1!$R$2:$R$20</c:f>
              <c:numCache>
                <c:formatCode>General</c:formatCode>
                <c:ptCount val="19"/>
                <c:pt idx="0">
                  <c:v>1.188238389793103</c:v>
                </c:pt>
                <c:pt idx="1">
                  <c:v>1.262451862073922</c:v>
                </c:pt>
                <c:pt idx="2">
                  <c:v>1.3505956200183262</c:v>
                </c:pt>
                <c:pt idx="3">
                  <c:v>1.4348035367546619</c:v>
                </c:pt>
                <c:pt idx="4">
                  <c:v>1.489731104436459</c:v>
                </c:pt>
                <c:pt idx="5">
                  <c:v>1.5286986339681536</c:v>
                </c:pt>
                <c:pt idx="6">
                  <c:v>1.5602059106108617</c:v>
                </c:pt>
                <c:pt idx="7">
                  <c:v>1.5857037831114418</c:v>
                </c:pt>
                <c:pt idx="8">
                  <c:v>1.6105184359845397</c:v>
                </c:pt>
                <c:pt idx="9">
                  <c:v>1.6304705964337918</c:v>
                </c:pt>
                <c:pt idx="10">
                  <c:v>1.6497448225338815</c:v>
                </c:pt>
                <c:pt idx="11">
                  <c:v>1.6654375330480862</c:v>
                </c:pt>
                <c:pt idx="12">
                  <c:v>1.6816101519790656</c:v>
                </c:pt>
                <c:pt idx="13">
                  <c:v>1.6952519808185069</c:v>
                </c:pt>
                <c:pt idx="14">
                  <c:v>1.7093777439068569</c:v>
                </c:pt>
                <c:pt idx="15">
                  <c:v>1.7213987476192818</c:v>
                </c:pt>
                <c:pt idx="16">
                  <c:v>1.7335057854013769</c:v>
                </c:pt>
                <c:pt idx="17">
                  <c:v>1.7439545907486467</c:v>
                </c:pt>
                <c:pt idx="18">
                  <c:v>1.7553661214967224</c:v>
                </c:pt>
              </c:numCache>
            </c:numRef>
          </c:yVal>
          <c:smooth val="0"/>
        </c:ser>
        <c:dLbls>
          <c:showLegendKey val="0"/>
          <c:showVal val="0"/>
          <c:showCatName val="0"/>
          <c:showSerName val="0"/>
          <c:showPercent val="0"/>
          <c:showBubbleSize val="0"/>
        </c:dLbls>
        <c:axId val="523741208"/>
        <c:axId val="523742776"/>
      </c:scatterChart>
      <c:valAx>
        <c:axId val="523741208"/>
        <c:scaling>
          <c:orientation val="minMax"/>
          <c:max val="14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x</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3742776"/>
        <c:crosses val="autoZero"/>
        <c:crossBetween val="midCat"/>
      </c:valAx>
      <c:valAx>
        <c:axId val="523742776"/>
        <c:scaling>
          <c:orientation val="minMax"/>
          <c:min val="1.100000000000000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y</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3741208"/>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Sheet1!$R$1</c:f>
              <c:strCache>
                <c:ptCount val="1"/>
                <c:pt idx="0">
                  <c:v>Mortaility</c:v>
                </c:pt>
              </c:strCache>
            </c:strRef>
          </c:tx>
          <c:spPr>
            <a:ln w="25400" cap="rnd">
              <a:noFill/>
              <a:round/>
            </a:ln>
            <a:effectLst/>
          </c:spPr>
          <c:marker>
            <c:symbol val="circle"/>
            <c:size val="5"/>
            <c:spPr>
              <a:solidFill>
                <a:schemeClr val="accent1"/>
              </a:solidFill>
              <a:ln w="9525">
                <a:solidFill>
                  <a:schemeClr val="accent1"/>
                </a:solidFill>
              </a:ln>
              <a:effectLst/>
            </c:spPr>
          </c:marker>
          <c:xVal>
            <c:numRef>
              <c:f>Sheet1!$Q$2:$Q$24</c:f>
              <c:numCache>
                <c:formatCode>General</c:formatCode>
                <c:ptCount val="23"/>
                <c:pt idx="0">
                  <c:v>27</c:v>
                </c:pt>
                <c:pt idx="1">
                  <c:v>35</c:v>
                </c:pt>
                <c:pt idx="2">
                  <c:v>38</c:v>
                </c:pt>
                <c:pt idx="3">
                  <c:v>44</c:v>
                </c:pt>
                <c:pt idx="4">
                  <c:v>45</c:v>
                </c:pt>
                <c:pt idx="5">
                  <c:v>46</c:v>
                </c:pt>
                <c:pt idx="6">
                  <c:v>49</c:v>
                </c:pt>
                <c:pt idx="7">
                  <c:v>50</c:v>
                </c:pt>
                <c:pt idx="8">
                  <c:v>52</c:v>
                </c:pt>
                <c:pt idx="9">
                  <c:v>53</c:v>
                </c:pt>
                <c:pt idx="10">
                  <c:v>54</c:v>
                </c:pt>
                <c:pt idx="11">
                  <c:v>56</c:v>
                </c:pt>
                <c:pt idx="12">
                  <c:v>57</c:v>
                </c:pt>
                <c:pt idx="13">
                  <c:v>58</c:v>
                </c:pt>
                <c:pt idx="14">
                  <c:v>59</c:v>
                </c:pt>
                <c:pt idx="15">
                  <c:v>60</c:v>
                </c:pt>
                <c:pt idx="16">
                  <c:v>61</c:v>
                </c:pt>
                <c:pt idx="17">
                  <c:v>62</c:v>
                </c:pt>
                <c:pt idx="18">
                  <c:v>63</c:v>
                </c:pt>
                <c:pt idx="19">
                  <c:v>64</c:v>
                </c:pt>
                <c:pt idx="20">
                  <c:v>66</c:v>
                </c:pt>
                <c:pt idx="21">
                  <c:v>68</c:v>
                </c:pt>
                <c:pt idx="22">
                  <c:v>69</c:v>
                </c:pt>
              </c:numCache>
            </c:numRef>
          </c:xVal>
          <c:yVal>
            <c:numRef>
              <c:f>Sheet1!$R$2:$R$24</c:f>
              <c:numCache>
                <c:formatCode>General</c:formatCode>
                <c:ptCount val="23"/>
                <c:pt idx="0">
                  <c:v>0.9</c:v>
                </c:pt>
                <c:pt idx="1">
                  <c:v>6.42</c:v>
                </c:pt>
                <c:pt idx="2">
                  <c:v>11.71</c:v>
                </c:pt>
                <c:pt idx="3">
                  <c:v>27.45</c:v>
                </c:pt>
                <c:pt idx="4">
                  <c:v>29.96</c:v>
                </c:pt>
                <c:pt idx="5">
                  <c:v>34.299999999999997</c:v>
                </c:pt>
                <c:pt idx="6">
                  <c:v>45.71</c:v>
                </c:pt>
                <c:pt idx="7">
                  <c:v>49.86</c:v>
                </c:pt>
                <c:pt idx="8">
                  <c:v>57.68</c:v>
                </c:pt>
                <c:pt idx="9">
                  <c:v>62.92</c:v>
                </c:pt>
                <c:pt idx="10">
                  <c:v>67.14</c:v>
                </c:pt>
                <c:pt idx="11">
                  <c:v>74.12</c:v>
                </c:pt>
                <c:pt idx="12">
                  <c:v>76.77</c:v>
                </c:pt>
                <c:pt idx="13">
                  <c:v>79.010000000000005</c:v>
                </c:pt>
                <c:pt idx="14">
                  <c:v>83.53</c:v>
                </c:pt>
                <c:pt idx="15">
                  <c:v>83.96</c:v>
                </c:pt>
                <c:pt idx="16">
                  <c:v>87.95</c:v>
                </c:pt>
                <c:pt idx="17">
                  <c:v>88.74</c:v>
                </c:pt>
                <c:pt idx="18">
                  <c:v>91.13</c:v>
                </c:pt>
                <c:pt idx="19">
                  <c:v>92.64</c:v>
                </c:pt>
                <c:pt idx="20">
                  <c:v>95.49</c:v>
                </c:pt>
                <c:pt idx="21">
                  <c:v>97</c:v>
                </c:pt>
                <c:pt idx="22">
                  <c:v>97.15</c:v>
                </c:pt>
              </c:numCache>
            </c:numRef>
          </c:yVal>
          <c:smooth val="0"/>
        </c:ser>
        <c:dLbls>
          <c:showLegendKey val="0"/>
          <c:showVal val="0"/>
          <c:showCatName val="0"/>
          <c:showSerName val="0"/>
          <c:showPercent val="0"/>
          <c:showBubbleSize val="0"/>
        </c:dLbls>
        <c:axId val="523739248"/>
        <c:axId val="523739640"/>
      </c:scatterChart>
      <c:valAx>
        <c:axId val="523739248"/>
        <c:scaling>
          <c:orientation val="minMax"/>
          <c:max val="70"/>
          <c:min val="25"/>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Dosage</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3739640"/>
        <c:crosses val="autoZero"/>
        <c:crossBetween val="midCat"/>
      </c:valAx>
      <c:valAx>
        <c:axId val="523739640"/>
        <c:scaling>
          <c:orientation val="minMax"/>
          <c:max val="100"/>
          <c:min val="0"/>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Mortality (%)</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3739248"/>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en-US"/>
          </a:p>
        </p:txBody>
      </p:sp>
      <p:sp>
        <p:nvSpPr>
          <p:cNvPr id="70659"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70660"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en-US"/>
          </a:p>
        </p:txBody>
      </p:sp>
      <p:sp>
        <p:nvSpPr>
          <p:cNvPr id="70661"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DC278AF7-B709-44BD-81C6-11F7D0F2E247}" type="slidenum">
              <a:rPr lang="en-US" altLang="en-US"/>
              <a:pPr>
                <a:defRPr/>
              </a:pPr>
              <a:t>‹#›</a:t>
            </a:fld>
            <a:endParaRPr lang="en-US" altLang="en-US"/>
          </a:p>
        </p:txBody>
      </p:sp>
    </p:spTree>
    <p:extLst>
      <p:ext uri="{BB962C8B-B14F-4D97-AF65-F5344CB8AC3E}">
        <p14:creationId xmlns:p14="http://schemas.microsoft.com/office/powerpoint/2010/main" val="42545527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en-US"/>
          </a:p>
        </p:txBody>
      </p:sp>
      <p:sp>
        <p:nvSpPr>
          <p:cNvPr id="3686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687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en-US"/>
          </a:p>
        </p:txBody>
      </p:sp>
      <p:sp>
        <p:nvSpPr>
          <p:cNvPr id="3687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9A599629-7F23-4640-9FB5-EE7E3AAA1431}" type="slidenum">
              <a:rPr lang="en-US" altLang="en-US"/>
              <a:pPr>
                <a:defRPr/>
              </a:pPr>
              <a:t>‹#›</a:t>
            </a:fld>
            <a:endParaRPr lang="en-US" altLang="en-US"/>
          </a:p>
        </p:txBody>
      </p:sp>
    </p:spTree>
    <p:extLst>
      <p:ext uri="{BB962C8B-B14F-4D97-AF65-F5344CB8AC3E}">
        <p14:creationId xmlns:p14="http://schemas.microsoft.com/office/powerpoint/2010/main" val="40940117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9A599629-7F23-4640-9FB5-EE7E3AAA1431}" type="slidenum">
              <a:rPr lang="en-US" altLang="en-US" smtClean="0"/>
              <a:pPr>
                <a:defRPr/>
              </a:pPr>
              <a:t>1</a:t>
            </a:fld>
            <a:endParaRPr lang="en-US" altLang="en-US"/>
          </a:p>
        </p:txBody>
      </p:sp>
    </p:spTree>
    <p:extLst>
      <p:ext uri="{BB962C8B-B14F-4D97-AF65-F5344CB8AC3E}">
        <p14:creationId xmlns:p14="http://schemas.microsoft.com/office/powerpoint/2010/main" val="3590800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9A599629-7F23-4640-9FB5-EE7E3AAA1431}" type="slidenum">
              <a:rPr lang="en-US" altLang="en-US" smtClean="0"/>
              <a:pPr>
                <a:defRPr/>
              </a:pPr>
              <a:t>10</a:t>
            </a:fld>
            <a:endParaRPr lang="en-US" altLang="en-US"/>
          </a:p>
        </p:txBody>
      </p:sp>
    </p:spTree>
    <p:extLst>
      <p:ext uri="{BB962C8B-B14F-4D97-AF65-F5344CB8AC3E}">
        <p14:creationId xmlns:p14="http://schemas.microsoft.com/office/powerpoint/2010/main" val="1366830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576A429-BAF3-4314-928E-868649561F2A}" type="slidenum">
              <a:rPr lang="en-US" altLang="en-US" sz="1200"/>
              <a:pPr/>
              <a:t>15</a:t>
            </a:fld>
            <a:endParaRPr lang="en-US" altLang="en-US" sz="120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r>
              <a:rPr lang="en-US" altLang="en-US" dirty="0" smtClean="0"/>
              <a:t>The SAS output will include Cook’s D, which </a:t>
            </a:r>
            <a:r>
              <a:rPr lang="en-CA" altLang="en-US" dirty="0" smtClean="0"/>
              <a:t>measures the effect of deleting a given observation. </a:t>
            </a:r>
            <a:r>
              <a:rPr lang="en-CA" altLang="en-US" smtClean="0"/>
              <a:t>Points with a large Cook's distance are considered to merit closer examination in the analysis.</a:t>
            </a:r>
          </a:p>
          <a:p>
            <a:endParaRPr lang="en-US" altLang="en-US" smtClean="0"/>
          </a:p>
          <a:p>
            <a:r>
              <a:rPr lang="en-US" altLang="en-US" dirty="0" smtClean="0"/>
              <a:t>Di = sum[</a:t>
            </a:r>
            <a:r>
              <a:rPr lang="en-US" altLang="en-US" dirty="0" err="1" smtClean="0"/>
              <a:t>Yj-Yj</a:t>
            </a:r>
            <a:r>
              <a:rPr lang="en-US" altLang="en-US" dirty="0" smtClean="0"/>
              <a:t>(</a:t>
            </a:r>
            <a:r>
              <a:rPr lang="en-US" altLang="en-US" dirty="0" err="1" smtClean="0"/>
              <a:t>i</a:t>
            </a:r>
            <a:r>
              <a:rPr lang="en-US" altLang="en-US" dirty="0" smtClean="0"/>
              <a:t>)]^2/(p*MSE)]</a:t>
            </a:r>
          </a:p>
          <a:p>
            <a:endParaRPr lang="en-US" altLang="en-US" dirty="0" smtClean="0"/>
          </a:p>
          <a:p>
            <a:r>
              <a:rPr lang="en-US" altLang="en-US" dirty="0" smtClean="0"/>
              <a:t>where </a:t>
            </a:r>
            <a:r>
              <a:rPr lang="en-US" altLang="en-US" dirty="0" err="1" smtClean="0"/>
              <a:t>Yj</a:t>
            </a:r>
            <a:r>
              <a:rPr lang="en-US" altLang="en-US" dirty="0" smtClean="0"/>
              <a:t> is the prediction for observation j with all observations included</a:t>
            </a:r>
          </a:p>
          <a:p>
            <a:r>
              <a:rPr lang="en-US" altLang="en-US" dirty="0" err="1" smtClean="0"/>
              <a:t>Yj</a:t>
            </a:r>
            <a:r>
              <a:rPr lang="en-US" altLang="en-US" dirty="0" smtClean="0"/>
              <a:t>(</a:t>
            </a:r>
            <a:r>
              <a:rPr lang="en-US" altLang="en-US" dirty="0" err="1" smtClean="0"/>
              <a:t>i</a:t>
            </a:r>
            <a:r>
              <a:rPr lang="en-US" altLang="en-US" dirty="0" smtClean="0"/>
              <a:t>) is the prediction for observation j with observation </a:t>
            </a:r>
            <a:r>
              <a:rPr lang="en-US" altLang="en-US" dirty="0" err="1" smtClean="0"/>
              <a:t>i</a:t>
            </a:r>
            <a:r>
              <a:rPr lang="en-US" altLang="en-US" dirty="0" smtClean="0"/>
              <a:t> excluded</a:t>
            </a:r>
          </a:p>
          <a:p>
            <a:r>
              <a:rPr lang="en-US" altLang="en-US" dirty="0" smtClean="0"/>
              <a:t>p is the number of fitted parameters</a:t>
            </a:r>
          </a:p>
          <a:p>
            <a:endParaRPr lang="en-CA" altLang="en-US" dirty="0" smtClean="0"/>
          </a:p>
        </p:txBody>
      </p:sp>
    </p:spTree>
    <p:extLst>
      <p:ext uri="{BB962C8B-B14F-4D97-AF65-F5344CB8AC3E}">
        <p14:creationId xmlns:p14="http://schemas.microsoft.com/office/powerpoint/2010/main" val="1568655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Xuhua Xia</a:t>
            </a:r>
          </a:p>
        </p:txBody>
      </p:sp>
      <p:sp>
        <p:nvSpPr>
          <p:cNvPr id="5" name="Rectangle 5"/>
          <p:cNvSpPr>
            <a:spLocks noGrp="1" noChangeArrowheads="1"/>
          </p:cNvSpPr>
          <p:nvPr>
            <p:ph type="sldNum" sz="quarter" idx="11"/>
          </p:nvPr>
        </p:nvSpPr>
        <p:spPr>
          <a:ln/>
        </p:spPr>
        <p:txBody>
          <a:bodyPr/>
          <a:lstStyle>
            <a:lvl1pPr>
              <a:defRPr/>
            </a:lvl1pPr>
          </a:lstStyle>
          <a:p>
            <a:pPr>
              <a:defRPr/>
            </a:pPr>
            <a:r>
              <a:rPr lang="en-US" altLang="en-US"/>
              <a:t>Slide </a:t>
            </a:r>
            <a:fld id="{0389EC43-2D49-45DD-8DFA-B0A246F8EBC8}" type="slidenum">
              <a:rPr lang="en-US" altLang="en-US"/>
              <a:pPr>
                <a:defRPr/>
              </a:pPr>
              <a:t>‹#›</a:t>
            </a:fld>
            <a:endParaRPr lang="en-US" altLang="en-US"/>
          </a:p>
        </p:txBody>
      </p:sp>
    </p:spTree>
    <p:extLst>
      <p:ext uri="{BB962C8B-B14F-4D97-AF65-F5344CB8AC3E}">
        <p14:creationId xmlns:p14="http://schemas.microsoft.com/office/powerpoint/2010/main" val="2946403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Xuhua Xia</a:t>
            </a:r>
          </a:p>
        </p:txBody>
      </p:sp>
      <p:sp>
        <p:nvSpPr>
          <p:cNvPr id="5" name="Rectangle 5"/>
          <p:cNvSpPr>
            <a:spLocks noGrp="1" noChangeArrowheads="1"/>
          </p:cNvSpPr>
          <p:nvPr>
            <p:ph type="sldNum" sz="quarter" idx="11"/>
          </p:nvPr>
        </p:nvSpPr>
        <p:spPr>
          <a:ln/>
        </p:spPr>
        <p:txBody>
          <a:bodyPr/>
          <a:lstStyle>
            <a:lvl1pPr>
              <a:defRPr/>
            </a:lvl1pPr>
          </a:lstStyle>
          <a:p>
            <a:pPr>
              <a:defRPr/>
            </a:pPr>
            <a:r>
              <a:rPr lang="en-US" altLang="en-US"/>
              <a:t>Slide </a:t>
            </a:r>
            <a:fld id="{5EA87FF7-216D-4193-9FA2-99176F272479}" type="slidenum">
              <a:rPr lang="en-US" altLang="en-US"/>
              <a:pPr>
                <a:defRPr/>
              </a:pPr>
              <a:t>‹#›</a:t>
            </a:fld>
            <a:endParaRPr lang="en-US" altLang="en-US"/>
          </a:p>
        </p:txBody>
      </p:sp>
    </p:spTree>
    <p:extLst>
      <p:ext uri="{BB962C8B-B14F-4D97-AF65-F5344CB8AC3E}">
        <p14:creationId xmlns:p14="http://schemas.microsoft.com/office/powerpoint/2010/main" val="849792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0"/>
            <a:ext cx="2038350" cy="60960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533400" y="0"/>
            <a:ext cx="59626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Xuhua Xia</a:t>
            </a:r>
          </a:p>
        </p:txBody>
      </p:sp>
      <p:sp>
        <p:nvSpPr>
          <p:cNvPr id="5" name="Rectangle 5"/>
          <p:cNvSpPr>
            <a:spLocks noGrp="1" noChangeArrowheads="1"/>
          </p:cNvSpPr>
          <p:nvPr>
            <p:ph type="sldNum" sz="quarter" idx="11"/>
          </p:nvPr>
        </p:nvSpPr>
        <p:spPr>
          <a:ln/>
        </p:spPr>
        <p:txBody>
          <a:bodyPr/>
          <a:lstStyle>
            <a:lvl1pPr>
              <a:defRPr/>
            </a:lvl1pPr>
          </a:lstStyle>
          <a:p>
            <a:pPr>
              <a:defRPr/>
            </a:pPr>
            <a:r>
              <a:rPr lang="en-US" altLang="en-US"/>
              <a:t>Slide </a:t>
            </a:r>
            <a:fld id="{92867019-37E6-4BA0-A38F-61BC311F3E71}" type="slidenum">
              <a:rPr lang="en-US" altLang="en-US"/>
              <a:pPr>
                <a:defRPr/>
              </a:pPr>
              <a:t>‹#›</a:t>
            </a:fld>
            <a:endParaRPr lang="en-US" altLang="en-US"/>
          </a:p>
        </p:txBody>
      </p:sp>
    </p:spTree>
    <p:extLst>
      <p:ext uri="{BB962C8B-B14F-4D97-AF65-F5344CB8AC3E}">
        <p14:creationId xmlns:p14="http://schemas.microsoft.com/office/powerpoint/2010/main" val="22651366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914400"/>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533400" y="990600"/>
            <a:ext cx="40005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86300" y="990600"/>
            <a:ext cx="40005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Xuhua Xia</a:t>
            </a:r>
          </a:p>
        </p:txBody>
      </p:sp>
      <p:sp>
        <p:nvSpPr>
          <p:cNvPr id="6" name="Rectangle 5"/>
          <p:cNvSpPr>
            <a:spLocks noGrp="1" noChangeArrowheads="1"/>
          </p:cNvSpPr>
          <p:nvPr>
            <p:ph type="sldNum" sz="quarter" idx="11"/>
          </p:nvPr>
        </p:nvSpPr>
        <p:spPr>
          <a:ln/>
        </p:spPr>
        <p:txBody>
          <a:bodyPr/>
          <a:lstStyle>
            <a:lvl1pPr>
              <a:defRPr/>
            </a:lvl1pPr>
          </a:lstStyle>
          <a:p>
            <a:pPr>
              <a:defRPr/>
            </a:pPr>
            <a:r>
              <a:rPr lang="en-US" altLang="en-US"/>
              <a:t>Slide </a:t>
            </a:r>
            <a:fld id="{4FF4E248-BCE9-4D83-8B4C-1C3E14396F1B}" type="slidenum">
              <a:rPr lang="en-US" altLang="en-US"/>
              <a:pPr>
                <a:defRPr/>
              </a:pPr>
              <a:t>‹#›</a:t>
            </a:fld>
            <a:endParaRPr lang="en-US" altLang="en-US"/>
          </a:p>
        </p:txBody>
      </p:sp>
    </p:spTree>
    <p:extLst>
      <p:ext uri="{BB962C8B-B14F-4D97-AF65-F5344CB8AC3E}">
        <p14:creationId xmlns:p14="http://schemas.microsoft.com/office/powerpoint/2010/main" val="9561246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914400"/>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533400" y="990600"/>
            <a:ext cx="40005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86300" y="990600"/>
            <a:ext cx="4000500" cy="2476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686300" y="3619500"/>
            <a:ext cx="4000500" cy="2476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a:t>Xuhua Xia</a:t>
            </a:r>
          </a:p>
        </p:txBody>
      </p:sp>
      <p:sp>
        <p:nvSpPr>
          <p:cNvPr id="7" name="Rectangle 5"/>
          <p:cNvSpPr>
            <a:spLocks noGrp="1" noChangeArrowheads="1"/>
          </p:cNvSpPr>
          <p:nvPr>
            <p:ph type="sldNum" sz="quarter" idx="11"/>
          </p:nvPr>
        </p:nvSpPr>
        <p:spPr>
          <a:ln/>
        </p:spPr>
        <p:txBody>
          <a:bodyPr/>
          <a:lstStyle>
            <a:lvl1pPr>
              <a:defRPr/>
            </a:lvl1pPr>
          </a:lstStyle>
          <a:p>
            <a:pPr>
              <a:defRPr/>
            </a:pPr>
            <a:r>
              <a:rPr lang="en-US" altLang="en-US"/>
              <a:t>Slide </a:t>
            </a:r>
            <a:fld id="{167D431E-6C8B-4AA2-9EC9-59A078BFCEEB}" type="slidenum">
              <a:rPr lang="en-US" altLang="en-US"/>
              <a:pPr>
                <a:defRPr/>
              </a:pPr>
              <a:t>‹#›</a:t>
            </a:fld>
            <a:endParaRPr lang="en-US" altLang="en-US"/>
          </a:p>
        </p:txBody>
      </p:sp>
    </p:spTree>
    <p:extLst>
      <p:ext uri="{BB962C8B-B14F-4D97-AF65-F5344CB8AC3E}">
        <p14:creationId xmlns:p14="http://schemas.microsoft.com/office/powerpoint/2010/main" val="42538677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0"/>
            <a:ext cx="7772400" cy="9144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533400" y="990600"/>
            <a:ext cx="4000500" cy="2476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86300" y="990600"/>
            <a:ext cx="4000500" cy="2476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533400" y="3619500"/>
            <a:ext cx="4000500" cy="2476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Content Placeholder 5"/>
          <p:cNvSpPr>
            <a:spLocks noGrp="1"/>
          </p:cNvSpPr>
          <p:nvPr>
            <p:ph sz="quarter" idx="4"/>
          </p:nvPr>
        </p:nvSpPr>
        <p:spPr>
          <a:xfrm>
            <a:off x="4686300" y="3619500"/>
            <a:ext cx="4000500" cy="2476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Xuhua Xia</a:t>
            </a:r>
          </a:p>
        </p:txBody>
      </p:sp>
      <p:sp>
        <p:nvSpPr>
          <p:cNvPr id="8" name="Rectangle 5"/>
          <p:cNvSpPr>
            <a:spLocks noGrp="1" noChangeArrowheads="1"/>
          </p:cNvSpPr>
          <p:nvPr>
            <p:ph type="sldNum" sz="quarter" idx="11"/>
          </p:nvPr>
        </p:nvSpPr>
        <p:spPr>
          <a:ln/>
        </p:spPr>
        <p:txBody>
          <a:bodyPr/>
          <a:lstStyle>
            <a:lvl1pPr>
              <a:defRPr/>
            </a:lvl1pPr>
          </a:lstStyle>
          <a:p>
            <a:pPr>
              <a:defRPr/>
            </a:pPr>
            <a:r>
              <a:rPr lang="en-US" altLang="en-US"/>
              <a:t>Slide </a:t>
            </a:r>
            <a:fld id="{B8074C88-E7B0-4A7D-9BB2-6BAB3719EDAF}" type="slidenum">
              <a:rPr lang="en-US" altLang="en-US"/>
              <a:pPr>
                <a:defRPr/>
              </a:pPr>
              <a:t>‹#›</a:t>
            </a:fld>
            <a:endParaRPr lang="en-US" altLang="en-US"/>
          </a:p>
        </p:txBody>
      </p:sp>
    </p:spTree>
    <p:extLst>
      <p:ext uri="{BB962C8B-B14F-4D97-AF65-F5344CB8AC3E}">
        <p14:creationId xmlns:p14="http://schemas.microsoft.com/office/powerpoint/2010/main" val="13467561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914400"/>
          </a:xfrm>
        </p:spPr>
        <p:txBody>
          <a:bodyPr/>
          <a:lstStyle/>
          <a:p>
            <a:r>
              <a:rPr lang="en-US" smtClean="0"/>
              <a:t>Click to edit Master title style</a:t>
            </a:r>
            <a:endParaRPr lang="en-CA"/>
          </a:p>
        </p:txBody>
      </p:sp>
      <p:sp>
        <p:nvSpPr>
          <p:cNvPr id="3" name="Table Placeholder 2"/>
          <p:cNvSpPr>
            <a:spLocks noGrp="1"/>
          </p:cNvSpPr>
          <p:nvPr>
            <p:ph type="tbl" idx="1"/>
          </p:nvPr>
        </p:nvSpPr>
        <p:spPr>
          <a:xfrm>
            <a:off x="533400" y="990600"/>
            <a:ext cx="8153400" cy="5105400"/>
          </a:xfrm>
        </p:spPr>
        <p:txBody>
          <a:bodyPr/>
          <a:lstStyle/>
          <a:p>
            <a:pPr lvl="0"/>
            <a:endParaRPr lang="en-CA"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Xuhua Xia</a:t>
            </a:r>
          </a:p>
        </p:txBody>
      </p:sp>
      <p:sp>
        <p:nvSpPr>
          <p:cNvPr id="5" name="Rectangle 5"/>
          <p:cNvSpPr>
            <a:spLocks noGrp="1" noChangeArrowheads="1"/>
          </p:cNvSpPr>
          <p:nvPr>
            <p:ph type="sldNum" sz="quarter" idx="11"/>
          </p:nvPr>
        </p:nvSpPr>
        <p:spPr>
          <a:ln/>
        </p:spPr>
        <p:txBody>
          <a:bodyPr/>
          <a:lstStyle>
            <a:lvl1pPr>
              <a:defRPr/>
            </a:lvl1pPr>
          </a:lstStyle>
          <a:p>
            <a:pPr>
              <a:defRPr/>
            </a:pPr>
            <a:r>
              <a:rPr lang="en-US" altLang="en-US"/>
              <a:t>Slide </a:t>
            </a:r>
            <a:fld id="{8EB524A2-09BE-4C8E-8665-B2CB9F05F007}" type="slidenum">
              <a:rPr lang="en-US" altLang="en-US"/>
              <a:pPr>
                <a:defRPr/>
              </a:pPr>
              <a:t>‹#›</a:t>
            </a:fld>
            <a:endParaRPr lang="en-US" altLang="en-US"/>
          </a:p>
        </p:txBody>
      </p:sp>
    </p:spTree>
    <p:extLst>
      <p:ext uri="{BB962C8B-B14F-4D97-AF65-F5344CB8AC3E}">
        <p14:creationId xmlns:p14="http://schemas.microsoft.com/office/powerpoint/2010/main" val="3730181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Xuhua Xia</a:t>
            </a:r>
          </a:p>
        </p:txBody>
      </p:sp>
      <p:sp>
        <p:nvSpPr>
          <p:cNvPr id="5" name="Rectangle 5"/>
          <p:cNvSpPr>
            <a:spLocks noGrp="1" noChangeArrowheads="1"/>
          </p:cNvSpPr>
          <p:nvPr>
            <p:ph type="sldNum" sz="quarter" idx="11"/>
          </p:nvPr>
        </p:nvSpPr>
        <p:spPr>
          <a:ln/>
        </p:spPr>
        <p:txBody>
          <a:bodyPr/>
          <a:lstStyle>
            <a:lvl1pPr>
              <a:defRPr/>
            </a:lvl1pPr>
          </a:lstStyle>
          <a:p>
            <a:pPr>
              <a:defRPr/>
            </a:pPr>
            <a:r>
              <a:rPr lang="en-US" altLang="en-US"/>
              <a:t>Slide </a:t>
            </a:r>
            <a:fld id="{CD5950B3-66B3-470F-8DA5-E3752801C7E0}" type="slidenum">
              <a:rPr lang="en-US" altLang="en-US"/>
              <a:pPr>
                <a:defRPr/>
              </a:pPr>
              <a:t>‹#›</a:t>
            </a:fld>
            <a:endParaRPr lang="en-US" altLang="en-US"/>
          </a:p>
        </p:txBody>
      </p:sp>
    </p:spTree>
    <p:extLst>
      <p:ext uri="{BB962C8B-B14F-4D97-AF65-F5344CB8AC3E}">
        <p14:creationId xmlns:p14="http://schemas.microsoft.com/office/powerpoint/2010/main" val="953774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Xuhua Xia</a:t>
            </a:r>
          </a:p>
        </p:txBody>
      </p:sp>
      <p:sp>
        <p:nvSpPr>
          <p:cNvPr id="5" name="Rectangle 5"/>
          <p:cNvSpPr>
            <a:spLocks noGrp="1" noChangeArrowheads="1"/>
          </p:cNvSpPr>
          <p:nvPr>
            <p:ph type="sldNum" sz="quarter" idx="11"/>
          </p:nvPr>
        </p:nvSpPr>
        <p:spPr>
          <a:ln/>
        </p:spPr>
        <p:txBody>
          <a:bodyPr/>
          <a:lstStyle>
            <a:lvl1pPr>
              <a:defRPr/>
            </a:lvl1pPr>
          </a:lstStyle>
          <a:p>
            <a:pPr>
              <a:defRPr/>
            </a:pPr>
            <a:r>
              <a:rPr lang="en-US" altLang="en-US"/>
              <a:t>Slide </a:t>
            </a:r>
            <a:fld id="{EA5B8149-2A1D-4DF7-92DE-8873EBDFF758}" type="slidenum">
              <a:rPr lang="en-US" altLang="en-US"/>
              <a:pPr>
                <a:defRPr/>
              </a:pPr>
              <a:t>‹#›</a:t>
            </a:fld>
            <a:endParaRPr lang="en-US" altLang="en-US"/>
          </a:p>
        </p:txBody>
      </p:sp>
    </p:spTree>
    <p:extLst>
      <p:ext uri="{BB962C8B-B14F-4D97-AF65-F5344CB8AC3E}">
        <p14:creationId xmlns:p14="http://schemas.microsoft.com/office/powerpoint/2010/main" val="177663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533400" y="990600"/>
            <a:ext cx="40005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86300" y="990600"/>
            <a:ext cx="40005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Xuhua Xia</a:t>
            </a:r>
          </a:p>
        </p:txBody>
      </p:sp>
      <p:sp>
        <p:nvSpPr>
          <p:cNvPr id="6" name="Rectangle 5"/>
          <p:cNvSpPr>
            <a:spLocks noGrp="1" noChangeArrowheads="1"/>
          </p:cNvSpPr>
          <p:nvPr>
            <p:ph type="sldNum" sz="quarter" idx="11"/>
          </p:nvPr>
        </p:nvSpPr>
        <p:spPr>
          <a:ln/>
        </p:spPr>
        <p:txBody>
          <a:bodyPr/>
          <a:lstStyle>
            <a:lvl1pPr>
              <a:defRPr/>
            </a:lvl1pPr>
          </a:lstStyle>
          <a:p>
            <a:pPr>
              <a:defRPr/>
            </a:pPr>
            <a:r>
              <a:rPr lang="en-US" altLang="en-US"/>
              <a:t>Slide </a:t>
            </a:r>
            <a:fld id="{970D5AF6-5F17-4922-9B18-0B9CD864B867}" type="slidenum">
              <a:rPr lang="en-US" altLang="en-US"/>
              <a:pPr>
                <a:defRPr/>
              </a:pPr>
              <a:t>‹#›</a:t>
            </a:fld>
            <a:endParaRPr lang="en-US" altLang="en-US"/>
          </a:p>
        </p:txBody>
      </p:sp>
    </p:spTree>
    <p:extLst>
      <p:ext uri="{BB962C8B-B14F-4D97-AF65-F5344CB8AC3E}">
        <p14:creationId xmlns:p14="http://schemas.microsoft.com/office/powerpoint/2010/main" val="4254490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Xuhua Xia</a:t>
            </a:r>
          </a:p>
        </p:txBody>
      </p:sp>
      <p:sp>
        <p:nvSpPr>
          <p:cNvPr id="8" name="Rectangle 5"/>
          <p:cNvSpPr>
            <a:spLocks noGrp="1" noChangeArrowheads="1"/>
          </p:cNvSpPr>
          <p:nvPr>
            <p:ph type="sldNum" sz="quarter" idx="11"/>
          </p:nvPr>
        </p:nvSpPr>
        <p:spPr>
          <a:ln/>
        </p:spPr>
        <p:txBody>
          <a:bodyPr/>
          <a:lstStyle>
            <a:lvl1pPr>
              <a:defRPr/>
            </a:lvl1pPr>
          </a:lstStyle>
          <a:p>
            <a:pPr>
              <a:defRPr/>
            </a:pPr>
            <a:r>
              <a:rPr lang="en-US" altLang="en-US"/>
              <a:t>Slide </a:t>
            </a:r>
            <a:fld id="{BED4387F-ABA5-4D54-9CC4-04DEF9386784}" type="slidenum">
              <a:rPr lang="en-US" altLang="en-US"/>
              <a:pPr>
                <a:defRPr/>
              </a:pPr>
              <a:t>‹#›</a:t>
            </a:fld>
            <a:endParaRPr lang="en-US" altLang="en-US"/>
          </a:p>
        </p:txBody>
      </p:sp>
    </p:spTree>
    <p:extLst>
      <p:ext uri="{BB962C8B-B14F-4D97-AF65-F5344CB8AC3E}">
        <p14:creationId xmlns:p14="http://schemas.microsoft.com/office/powerpoint/2010/main" val="1721017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Xuhua Xia</a:t>
            </a:r>
          </a:p>
        </p:txBody>
      </p:sp>
      <p:sp>
        <p:nvSpPr>
          <p:cNvPr id="4" name="Rectangle 5"/>
          <p:cNvSpPr>
            <a:spLocks noGrp="1" noChangeArrowheads="1"/>
          </p:cNvSpPr>
          <p:nvPr>
            <p:ph type="sldNum" sz="quarter" idx="11"/>
          </p:nvPr>
        </p:nvSpPr>
        <p:spPr>
          <a:ln/>
        </p:spPr>
        <p:txBody>
          <a:bodyPr/>
          <a:lstStyle>
            <a:lvl1pPr>
              <a:defRPr/>
            </a:lvl1pPr>
          </a:lstStyle>
          <a:p>
            <a:pPr>
              <a:defRPr/>
            </a:pPr>
            <a:r>
              <a:rPr lang="en-US" altLang="en-US"/>
              <a:t>Slide </a:t>
            </a:r>
            <a:fld id="{92999206-E4BA-4EB3-92D2-07732C855B40}" type="slidenum">
              <a:rPr lang="en-US" altLang="en-US"/>
              <a:pPr>
                <a:defRPr/>
              </a:pPr>
              <a:t>‹#›</a:t>
            </a:fld>
            <a:endParaRPr lang="en-US" altLang="en-US"/>
          </a:p>
        </p:txBody>
      </p:sp>
    </p:spTree>
    <p:extLst>
      <p:ext uri="{BB962C8B-B14F-4D97-AF65-F5344CB8AC3E}">
        <p14:creationId xmlns:p14="http://schemas.microsoft.com/office/powerpoint/2010/main" val="2328078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Xuhua Xia</a:t>
            </a:r>
          </a:p>
        </p:txBody>
      </p:sp>
      <p:sp>
        <p:nvSpPr>
          <p:cNvPr id="3" name="Rectangle 5"/>
          <p:cNvSpPr>
            <a:spLocks noGrp="1" noChangeArrowheads="1"/>
          </p:cNvSpPr>
          <p:nvPr>
            <p:ph type="sldNum" sz="quarter" idx="11"/>
          </p:nvPr>
        </p:nvSpPr>
        <p:spPr>
          <a:ln/>
        </p:spPr>
        <p:txBody>
          <a:bodyPr/>
          <a:lstStyle>
            <a:lvl1pPr>
              <a:defRPr/>
            </a:lvl1pPr>
          </a:lstStyle>
          <a:p>
            <a:pPr>
              <a:defRPr/>
            </a:pPr>
            <a:r>
              <a:rPr lang="en-US" altLang="en-US"/>
              <a:t>Slide </a:t>
            </a:r>
            <a:fld id="{F86D9558-DB0F-45E8-A3C8-4605FABFED4F}" type="slidenum">
              <a:rPr lang="en-US" altLang="en-US"/>
              <a:pPr>
                <a:defRPr/>
              </a:pPr>
              <a:t>‹#›</a:t>
            </a:fld>
            <a:endParaRPr lang="en-US" altLang="en-US"/>
          </a:p>
        </p:txBody>
      </p:sp>
    </p:spTree>
    <p:extLst>
      <p:ext uri="{BB962C8B-B14F-4D97-AF65-F5344CB8AC3E}">
        <p14:creationId xmlns:p14="http://schemas.microsoft.com/office/powerpoint/2010/main" val="520546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Xuhua Xia</a:t>
            </a:r>
          </a:p>
        </p:txBody>
      </p:sp>
      <p:sp>
        <p:nvSpPr>
          <p:cNvPr id="6" name="Rectangle 5"/>
          <p:cNvSpPr>
            <a:spLocks noGrp="1" noChangeArrowheads="1"/>
          </p:cNvSpPr>
          <p:nvPr>
            <p:ph type="sldNum" sz="quarter" idx="11"/>
          </p:nvPr>
        </p:nvSpPr>
        <p:spPr>
          <a:ln/>
        </p:spPr>
        <p:txBody>
          <a:bodyPr/>
          <a:lstStyle>
            <a:lvl1pPr>
              <a:defRPr/>
            </a:lvl1pPr>
          </a:lstStyle>
          <a:p>
            <a:pPr>
              <a:defRPr/>
            </a:pPr>
            <a:r>
              <a:rPr lang="en-US" altLang="en-US"/>
              <a:t>Slide </a:t>
            </a:r>
            <a:fld id="{6B8DD46B-2808-4A2E-8B76-7E17187FE1C5}" type="slidenum">
              <a:rPr lang="en-US" altLang="en-US"/>
              <a:pPr>
                <a:defRPr/>
              </a:pPr>
              <a:t>‹#›</a:t>
            </a:fld>
            <a:endParaRPr lang="en-US" altLang="en-US"/>
          </a:p>
        </p:txBody>
      </p:sp>
    </p:spTree>
    <p:extLst>
      <p:ext uri="{BB962C8B-B14F-4D97-AF65-F5344CB8AC3E}">
        <p14:creationId xmlns:p14="http://schemas.microsoft.com/office/powerpoint/2010/main" val="929416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Xuhua Xia</a:t>
            </a:r>
          </a:p>
        </p:txBody>
      </p:sp>
      <p:sp>
        <p:nvSpPr>
          <p:cNvPr id="6" name="Rectangle 5"/>
          <p:cNvSpPr>
            <a:spLocks noGrp="1" noChangeArrowheads="1"/>
          </p:cNvSpPr>
          <p:nvPr>
            <p:ph type="sldNum" sz="quarter" idx="11"/>
          </p:nvPr>
        </p:nvSpPr>
        <p:spPr>
          <a:ln/>
        </p:spPr>
        <p:txBody>
          <a:bodyPr/>
          <a:lstStyle>
            <a:lvl1pPr>
              <a:defRPr/>
            </a:lvl1pPr>
          </a:lstStyle>
          <a:p>
            <a:pPr>
              <a:defRPr/>
            </a:pPr>
            <a:r>
              <a:rPr lang="en-US" altLang="en-US"/>
              <a:t>Slide </a:t>
            </a:r>
            <a:fld id="{993061A9-5B49-4CAE-BB75-2D7900FDE8F1}" type="slidenum">
              <a:rPr lang="en-US" altLang="en-US"/>
              <a:pPr>
                <a:defRPr/>
              </a:pPr>
              <a:t>‹#›</a:t>
            </a:fld>
            <a:endParaRPr lang="en-US" altLang="en-US"/>
          </a:p>
        </p:txBody>
      </p:sp>
    </p:spTree>
    <p:extLst>
      <p:ext uri="{BB962C8B-B14F-4D97-AF65-F5344CB8AC3E}">
        <p14:creationId xmlns:p14="http://schemas.microsoft.com/office/powerpoint/2010/main" val="836561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33400" y="990600"/>
            <a:ext cx="81534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
        <p:nvSpPr>
          <p:cNvPr id="62468" name="Rectangle 4"/>
          <p:cNvSpPr>
            <a:spLocks noGrp="1" noChangeArrowheads="1"/>
          </p:cNvSpPr>
          <p:nvPr>
            <p:ph type="dt" sz="half" idx="2"/>
          </p:nvPr>
        </p:nvSpPr>
        <p:spPr bwMode="auto">
          <a:xfrm>
            <a:off x="609600" y="6400800"/>
            <a:ext cx="1905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solidFill>
                  <a:srgbClr val="000066"/>
                </a:solidFill>
              </a:defRPr>
            </a:lvl1pPr>
          </a:lstStyle>
          <a:p>
            <a:pPr>
              <a:defRPr/>
            </a:pPr>
            <a:r>
              <a:rPr lang="en-US" altLang="en-US"/>
              <a:t>Xuhua Xia</a:t>
            </a:r>
          </a:p>
        </p:txBody>
      </p:sp>
      <p:sp>
        <p:nvSpPr>
          <p:cNvPr id="62469" name="Rectangle 5"/>
          <p:cNvSpPr>
            <a:spLocks noGrp="1" noChangeArrowheads="1"/>
          </p:cNvSpPr>
          <p:nvPr>
            <p:ph type="sldNum" sz="quarter" idx="4"/>
          </p:nvPr>
        </p:nvSpPr>
        <p:spPr bwMode="auto">
          <a:xfrm>
            <a:off x="6553200" y="6477000"/>
            <a:ext cx="1905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solidFill>
                  <a:srgbClr val="000066"/>
                </a:solidFill>
              </a:defRPr>
            </a:lvl1pPr>
          </a:lstStyle>
          <a:p>
            <a:pPr>
              <a:defRPr/>
            </a:pPr>
            <a:r>
              <a:rPr lang="en-US" altLang="en-US"/>
              <a:t>Slide </a:t>
            </a:r>
            <a:fld id="{A71C85ED-8F64-4DA4-A956-70565F2F1A51}" type="slidenum">
              <a:rPr lang="en-US" altLang="en-US"/>
              <a:pPr>
                <a:defRPr/>
              </a:pPr>
              <a:t>‹#›</a:t>
            </a:fld>
            <a:endParaRPr lang="en-US" altLang="en-US"/>
          </a:p>
        </p:txBody>
      </p:sp>
      <p:grpSp>
        <p:nvGrpSpPr>
          <p:cNvPr id="1030" name="Group 6"/>
          <p:cNvGrpSpPr>
            <a:grpSpLocks/>
          </p:cNvGrpSpPr>
          <p:nvPr/>
        </p:nvGrpSpPr>
        <p:grpSpPr bwMode="auto">
          <a:xfrm>
            <a:off x="0" y="838200"/>
            <a:ext cx="9132888" cy="152400"/>
            <a:chOff x="0" y="900"/>
            <a:chExt cx="5753" cy="96"/>
          </a:xfrm>
        </p:grpSpPr>
        <p:sp>
          <p:nvSpPr>
            <p:cNvPr id="1033" name="Rectangle 7"/>
            <p:cNvSpPr>
              <a:spLocks noChangeArrowheads="1"/>
            </p:cNvSpPr>
            <p:nvPr/>
          </p:nvSpPr>
          <p:spPr bwMode="auto">
            <a:xfrm>
              <a:off x="0" y="900"/>
              <a:ext cx="5753" cy="47"/>
            </a:xfrm>
            <a:prstGeom prst="rect">
              <a:avLst/>
            </a:prstGeom>
            <a:gradFill rotWithShape="0">
              <a:gsLst>
                <a:gs pos="0">
                  <a:srgbClr val="006060"/>
                </a:gs>
                <a:gs pos="50000">
                  <a:srgbClr val="00C0C0"/>
                </a:gs>
                <a:gs pos="100000">
                  <a:srgbClr val="006060"/>
                </a:gs>
              </a:gsLst>
              <a:lin ang="0" scaled="1"/>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CA" altLang="en-US"/>
            </a:p>
          </p:txBody>
        </p:sp>
        <p:sp>
          <p:nvSpPr>
            <p:cNvPr id="1034" name="Rectangle 8"/>
            <p:cNvSpPr>
              <a:spLocks noChangeArrowheads="1"/>
            </p:cNvSpPr>
            <p:nvPr/>
          </p:nvSpPr>
          <p:spPr bwMode="auto">
            <a:xfrm>
              <a:off x="0" y="972"/>
              <a:ext cx="5753" cy="24"/>
            </a:xfrm>
            <a:prstGeom prst="rect">
              <a:avLst/>
            </a:prstGeom>
            <a:gradFill rotWithShape="0">
              <a:gsLst>
                <a:gs pos="0">
                  <a:srgbClr val="B200B2"/>
                </a:gs>
                <a:gs pos="50000">
                  <a:srgbClr val="FF00FF"/>
                </a:gs>
                <a:gs pos="100000">
                  <a:srgbClr val="B200B2"/>
                </a:gs>
              </a:gsLst>
              <a:lin ang="0" scaled="1"/>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CA" altLang="en-US"/>
            </a:p>
          </p:txBody>
        </p:sp>
      </p:grpSp>
      <p:sp>
        <p:nvSpPr>
          <p:cNvPr id="1031" name="AutoShape 9">
            <a:hlinkClick r:id="" action="ppaction://hlinkshowjump?jump=previousslide" highlightClick="1"/>
          </p:cNvPr>
          <p:cNvSpPr>
            <a:spLocks noChangeArrowheads="1"/>
          </p:cNvSpPr>
          <p:nvPr/>
        </p:nvSpPr>
        <p:spPr bwMode="auto">
          <a:xfrm>
            <a:off x="152400" y="152400"/>
            <a:ext cx="457200" cy="457200"/>
          </a:xfrm>
          <a:prstGeom prst="actionButtonBackPreviou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CA" altLang="en-US"/>
          </a:p>
        </p:txBody>
      </p:sp>
      <p:sp>
        <p:nvSpPr>
          <p:cNvPr id="1032" name="AutoShape 10">
            <a:hlinkClick r:id="" action="ppaction://hlinkshowjump?jump=nextslide" highlightClick="1"/>
          </p:cNvPr>
          <p:cNvSpPr>
            <a:spLocks noChangeArrowheads="1"/>
          </p:cNvSpPr>
          <p:nvPr/>
        </p:nvSpPr>
        <p:spPr bwMode="auto">
          <a:xfrm>
            <a:off x="8610600" y="152400"/>
            <a:ext cx="457200" cy="457200"/>
          </a:xfrm>
          <a:prstGeom prst="actionButtonForwardNex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CA" alt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 id="2147483665" r:id="rId14"/>
    <p:sldLayoutId id="2147483666" r:id="rId15"/>
  </p:sldLayoutIdLst>
  <p:timing>
    <p:tnLst>
      <p:par>
        <p:cTn id="1" dur="indefinite" restart="never" nodeType="tmRoot"/>
      </p:par>
    </p:tnLst>
  </p:timing>
  <p:hf hdr="0" ftr="0"/>
  <p:txStyles>
    <p:titleStyle>
      <a:lvl1pPr algn="ctr" rtl="0" eaLnBrk="0" fontAlgn="base" hangingPunct="0">
        <a:spcBef>
          <a:spcPct val="0"/>
        </a:spcBef>
        <a:spcAft>
          <a:spcPct val="0"/>
        </a:spcAft>
        <a:defRPr sz="4000" kern="1200">
          <a:solidFill>
            <a:srgbClr val="000066"/>
          </a:solidFill>
          <a:latin typeface="+mj-lt"/>
          <a:ea typeface="+mj-ea"/>
          <a:cs typeface="+mj-cs"/>
        </a:defRPr>
      </a:lvl1pPr>
      <a:lvl2pPr algn="ctr" rtl="0" eaLnBrk="0" fontAlgn="base" hangingPunct="0">
        <a:spcBef>
          <a:spcPct val="0"/>
        </a:spcBef>
        <a:spcAft>
          <a:spcPct val="0"/>
        </a:spcAft>
        <a:defRPr sz="4000">
          <a:solidFill>
            <a:srgbClr val="000066"/>
          </a:solidFill>
          <a:latin typeface="Times New Roman" panose="02020603050405020304" pitchFamily="18" charset="0"/>
        </a:defRPr>
      </a:lvl2pPr>
      <a:lvl3pPr algn="ctr" rtl="0" eaLnBrk="0" fontAlgn="base" hangingPunct="0">
        <a:spcBef>
          <a:spcPct val="0"/>
        </a:spcBef>
        <a:spcAft>
          <a:spcPct val="0"/>
        </a:spcAft>
        <a:defRPr sz="4000">
          <a:solidFill>
            <a:srgbClr val="000066"/>
          </a:solidFill>
          <a:latin typeface="Times New Roman" panose="02020603050405020304" pitchFamily="18" charset="0"/>
        </a:defRPr>
      </a:lvl3pPr>
      <a:lvl4pPr algn="ctr" rtl="0" eaLnBrk="0" fontAlgn="base" hangingPunct="0">
        <a:spcBef>
          <a:spcPct val="0"/>
        </a:spcBef>
        <a:spcAft>
          <a:spcPct val="0"/>
        </a:spcAft>
        <a:defRPr sz="4000">
          <a:solidFill>
            <a:srgbClr val="000066"/>
          </a:solidFill>
          <a:latin typeface="Times New Roman" panose="02020603050405020304" pitchFamily="18" charset="0"/>
        </a:defRPr>
      </a:lvl4pPr>
      <a:lvl5pPr algn="ctr" rtl="0" eaLnBrk="0" fontAlgn="base" hangingPunct="0">
        <a:spcBef>
          <a:spcPct val="0"/>
        </a:spcBef>
        <a:spcAft>
          <a:spcPct val="0"/>
        </a:spcAft>
        <a:defRPr sz="4000">
          <a:solidFill>
            <a:srgbClr val="000066"/>
          </a:solidFill>
          <a:latin typeface="Times New Roman" panose="02020603050405020304" pitchFamily="18" charset="0"/>
        </a:defRPr>
      </a:lvl5pPr>
      <a:lvl6pPr marL="457200" algn="ctr" rtl="0" eaLnBrk="0" fontAlgn="base" hangingPunct="0">
        <a:spcBef>
          <a:spcPct val="0"/>
        </a:spcBef>
        <a:spcAft>
          <a:spcPct val="0"/>
        </a:spcAft>
        <a:defRPr sz="4000">
          <a:solidFill>
            <a:srgbClr val="000066"/>
          </a:solidFill>
          <a:latin typeface="Times New Roman" panose="02020603050405020304" pitchFamily="18" charset="0"/>
        </a:defRPr>
      </a:lvl6pPr>
      <a:lvl7pPr marL="914400" algn="ctr" rtl="0" eaLnBrk="0" fontAlgn="base" hangingPunct="0">
        <a:spcBef>
          <a:spcPct val="0"/>
        </a:spcBef>
        <a:spcAft>
          <a:spcPct val="0"/>
        </a:spcAft>
        <a:defRPr sz="4000">
          <a:solidFill>
            <a:srgbClr val="000066"/>
          </a:solidFill>
          <a:latin typeface="Times New Roman" panose="02020603050405020304" pitchFamily="18" charset="0"/>
        </a:defRPr>
      </a:lvl7pPr>
      <a:lvl8pPr marL="1371600" algn="ctr" rtl="0" eaLnBrk="0" fontAlgn="base" hangingPunct="0">
        <a:spcBef>
          <a:spcPct val="0"/>
        </a:spcBef>
        <a:spcAft>
          <a:spcPct val="0"/>
        </a:spcAft>
        <a:defRPr sz="4000">
          <a:solidFill>
            <a:srgbClr val="000066"/>
          </a:solidFill>
          <a:latin typeface="Times New Roman" panose="02020603050405020304" pitchFamily="18" charset="0"/>
        </a:defRPr>
      </a:lvl8pPr>
      <a:lvl9pPr marL="1828800" algn="ctr" rtl="0" eaLnBrk="0" fontAlgn="base" hangingPunct="0">
        <a:spcBef>
          <a:spcPct val="0"/>
        </a:spcBef>
        <a:spcAft>
          <a:spcPct val="0"/>
        </a:spcAft>
        <a:defRPr sz="4000">
          <a:solidFill>
            <a:srgbClr val="000066"/>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800" kern="12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400" kern="1200">
          <a:solidFill>
            <a:srgbClr val="000066"/>
          </a:solidFill>
          <a:latin typeface="+mn-lt"/>
          <a:ea typeface="+mn-ea"/>
          <a:cs typeface="+mn-cs"/>
        </a:defRPr>
      </a:lvl2pPr>
      <a:lvl3pPr marL="1143000" indent="-228600" algn="l" rtl="0" eaLnBrk="0" fontAlgn="base" hangingPunct="0">
        <a:spcBef>
          <a:spcPct val="20000"/>
        </a:spcBef>
        <a:spcAft>
          <a:spcPct val="0"/>
        </a:spcAft>
        <a:buChar char="•"/>
        <a:defRPr sz="2000" kern="1200">
          <a:solidFill>
            <a:srgbClr val="000066"/>
          </a:solidFill>
          <a:latin typeface="+mn-lt"/>
          <a:ea typeface="+mn-ea"/>
          <a:cs typeface="+mn-cs"/>
        </a:defRPr>
      </a:lvl3pPr>
      <a:lvl4pPr marL="1600200" indent="-228600" algn="l" rtl="0" eaLnBrk="0" fontAlgn="base" hangingPunct="0">
        <a:spcBef>
          <a:spcPct val="20000"/>
        </a:spcBef>
        <a:spcAft>
          <a:spcPct val="0"/>
        </a:spcAft>
        <a:buChar char="–"/>
        <a:defRPr kern="1200">
          <a:solidFill>
            <a:srgbClr val="000066"/>
          </a:solidFill>
          <a:latin typeface="+mn-lt"/>
          <a:ea typeface="+mn-ea"/>
          <a:cs typeface="+mn-cs"/>
        </a:defRPr>
      </a:lvl4pPr>
      <a:lvl5pPr marL="2057400" indent="-228600" algn="l" rtl="0" eaLnBrk="0" fontAlgn="base" hangingPunct="0">
        <a:spcBef>
          <a:spcPct val="20000"/>
        </a:spcBef>
        <a:spcAft>
          <a:spcPct val="0"/>
        </a:spcAft>
        <a:buChar char="»"/>
        <a:defRPr sz="2000" kern="1200">
          <a:solidFill>
            <a:srgbClr val="0000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7.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audio" Target="../media/audio1.wav"/><Relationship Id="rId1" Type="http://schemas.openxmlformats.org/officeDocument/2006/relationships/slideLayout" Target="../slideLayouts/slideLayout6.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5"/>
          <p:cNvSpPr>
            <a:spLocks noGrp="1"/>
          </p:cNvSpPr>
          <p:nvPr>
            <p:ph type="sldNum"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Slide </a:t>
            </a:r>
            <a:fld id="{E2669C91-7DD2-4993-8537-F4A02167494D}" type="slidenum">
              <a:rPr lang="en-US" altLang="en-US" sz="1400">
                <a:solidFill>
                  <a:srgbClr val="000066"/>
                </a:solidFill>
              </a:rPr>
              <a:pPr/>
              <a:t>1</a:t>
            </a:fld>
            <a:endParaRPr lang="en-US" altLang="en-US" sz="1400">
              <a:solidFill>
                <a:srgbClr val="000066"/>
              </a:solidFill>
            </a:endParaRPr>
          </a:p>
        </p:txBody>
      </p:sp>
      <p:sp>
        <p:nvSpPr>
          <p:cNvPr id="4100" name="Rectangle 2"/>
          <p:cNvSpPr>
            <a:spLocks noGrp="1" noChangeArrowheads="1"/>
          </p:cNvSpPr>
          <p:nvPr>
            <p:ph type="title"/>
          </p:nvPr>
        </p:nvSpPr>
        <p:spPr/>
        <p:txBody>
          <a:bodyPr/>
          <a:lstStyle/>
          <a:p>
            <a:r>
              <a:rPr lang="en-US" altLang="en-US" dirty="0" smtClean="0"/>
              <a:t>Transformation &amp; regression</a:t>
            </a:r>
          </a:p>
        </p:txBody>
      </p:sp>
      <p:sp>
        <p:nvSpPr>
          <p:cNvPr id="4101" name="Rectangle 3"/>
          <p:cNvSpPr>
            <a:spLocks noGrp="1" noChangeArrowheads="1"/>
          </p:cNvSpPr>
          <p:nvPr>
            <p:ph type="body" sz="half" idx="1"/>
          </p:nvPr>
        </p:nvSpPr>
        <p:spPr>
          <a:xfrm>
            <a:off x="533400" y="990600"/>
            <a:ext cx="8142288" cy="5867400"/>
          </a:xfrm>
        </p:spPr>
        <p:txBody>
          <a:bodyPr>
            <a:normAutofit/>
          </a:bodyPr>
          <a:lstStyle/>
          <a:p>
            <a:pPr>
              <a:lnSpc>
                <a:spcPct val="90000"/>
              </a:lnSpc>
            </a:pPr>
            <a:r>
              <a:rPr lang="en-US" altLang="en-US" sz="2400" dirty="0" smtClean="0"/>
              <a:t>Many seemingly nonlinear relationships can be linearized by data transformation.</a:t>
            </a:r>
          </a:p>
          <a:p>
            <a:pPr>
              <a:lnSpc>
                <a:spcPct val="90000"/>
              </a:lnSpc>
            </a:pPr>
            <a:r>
              <a:rPr lang="en-US" altLang="en-US" sz="2400" dirty="0" smtClean="0"/>
              <a:t>We cover four types of relationship</a:t>
            </a:r>
          </a:p>
          <a:p>
            <a:pPr lvl="1">
              <a:lnSpc>
                <a:spcPct val="90000"/>
              </a:lnSpc>
            </a:pPr>
            <a:r>
              <a:rPr lang="en-US" altLang="en-US" sz="2000" dirty="0" smtClean="0"/>
              <a:t>Exponential growth or decay, </a:t>
            </a:r>
            <a:r>
              <a:rPr lang="en-US" altLang="en-US" sz="2000" i="1" dirty="0"/>
              <a:t>y = </a:t>
            </a:r>
            <a:r>
              <a:rPr lang="en-US" altLang="en-US" sz="2000" i="1" dirty="0" smtClean="0"/>
              <a:t>y</a:t>
            </a:r>
            <a:r>
              <a:rPr lang="en-US" altLang="en-US" sz="2000" i="1" baseline="-25000" dirty="0" smtClean="0"/>
              <a:t>0</a:t>
            </a:r>
            <a:r>
              <a:rPr lang="en-US" altLang="en-US" sz="2000" i="1" dirty="0" smtClean="0"/>
              <a:t>e</a:t>
            </a:r>
            <a:r>
              <a:rPr lang="en-US" altLang="en-US" sz="2000" i="1" baseline="30000" dirty="0" smtClean="0"/>
              <a:t>rt</a:t>
            </a:r>
            <a:r>
              <a:rPr lang="en-US" altLang="en-US" sz="2000" i="1" dirty="0" smtClean="0"/>
              <a:t>, or y=</a:t>
            </a:r>
            <a:r>
              <a:rPr lang="en-US" altLang="en-US" sz="2000" i="1" dirty="0" err="1" smtClean="0"/>
              <a:t>ab</a:t>
            </a:r>
            <a:r>
              <a:rPr lang="en-US" altLang="en-US" sz="2000" i="1" baseline="30000" dirty="0" err="1" smtClean="0"/>
              <a:t>x</a:t>
            </a:r>
            <a:r>
              <a:rPr lang="en-US" altLang="en-US" sz="2000" i="1" baseline="30000" dirty="0" smtClean="0"/>
              <a:t> </a:t>
            </a:r>
            <a:r>
              <a:rPr lang="en-US" altLang="en-US" sz="2000" dirty="0" smtClean="0"/>
              <a:t>with semi-log transformation</a:t>
            </a:r>
          </a:p>
          <a:p>
            <a:pPr lvl="1">
              <a:lnSpc>
                <a:spcPct val="90000"/>
              </a:lnSpc>
            </a:pPr>
            <a:r>
              <a:rPr lang="en-US" altLang="en-US" sz="2000" dirty="0" err="1" smtClean="0"/>
              <a:t>Allometric</a:t>
            </a:r>
            <a:r>
              <a:rPr lang="en-US" altLang="en-US" sz="2000" dirty="0" smtClean="0"/>
              <a:t> relationship, </a:t>
            </a:r>
            <a:r>
              <a:rPr lang="en-US" altLang="en-US" sz="2000" i="1" dirty="0"/>
              <a:t>y = </a:t>
            </a:r>
            <a:r>
              <a:rPr lang="en-US" altLang="en-US" sz="2000" i="1" dirty="0" err="1" smtClean="0"/>
              <a:t>ax</a:t>
            </a:r>
            <a:r>
              <a:rPr lang="en-US" altLang="en-US" sz="2000" i="1" baseline="30000" dirty="0" err="1" smtClean="0"/>
              <a:t>b</a:t>
            </a:r>
            <a:r>
              <a:rPr lang="en-US" altLang="en-US" sz="2000" dirty="0" smtClean="0"/>
              <a:t>, with log-log transformation</a:t>
            </a:r>
            <a:endParaRPr lang="en-US" altLang="en-US" sz="2000" i="1" baseline="30000" dirty="0" smtClean="0"/>
          </a:p>
          <a:p>
            <a:pPr lvl="1">
              <a:lnSpc>
                <a:spcPct val="90000"/>
              </a:lnSpc>
            </a:pPr>
            <a:r>
              <a:rPr lang="en-US" altLang="en-US" sz="2000" dirty="0" smtClean="0"/>
              <a:t>Power relationship, </a:t>
            </a:r>
            <a:r>
              <a:rPr lang="en-US" altLang="en-US" sz="2000" i="1" dirty="0"/>
              <a:t>y</a:t>
            </a:r>
            <a:r>
              <a:rPr lang="en-US" altLang="en-US" sz="2000" i="1" baseline="30000" dirty="0">
                <a:sym typeface="Symbol" panose="05050102010706020507" pitchFamily="18" charset="2"/>
              </a:rPr>
              <a:t></a:t>
            </a:r>
            <a:r>
              <a:rPr lang="en-US" altLang="en-US" sz="2000" i="1" dirty="0">
                <a:sym typeface="Symbol" panose="05050102010706020507" pitchFamily="18" charset="2"/>
              </a:rPr>
              <a:t> = a + </a:t>
            </a:r>
            <a:r>
              <a:rPr lang="en-US" altLang="en-US" sz="2000" i="1" dirty="0" err="1">
                <a:sym typeface="Symbol" panose="05050102010706020507" pitchFamily="18" charset="2"/>
              </a:rPr>
              <a:t>bx</a:t>
            </a:r>
            <a:r>
              <a:rPr lang="en-US" altLang="en-US" sz="2000" dirty="0">
                <a:sym typeface="Symbol" panose="05050102010706020507" pitchFamily="18" charset="2"/>
              </a:rPr>
              <a:t> or </a:t>
            </a:r>
            <a:r>
              <a:rPr lang="en-US" altLang="en-US" sz="2000" i="1" dirty="0">
                <a:sym typeface="Symbol" panose="05050102010706020507" pitchFamily="18" charset="2"/>
              </a:rPr>
              <a:t>y = a + </a:t>
            </a:r>
            <a:r>
              <a:rPr lang="en-US" altLang="en-US" sz="2000" i="1" dirty="0" err="1">
                <a:sym typeface="Symbol" panose="05050102010706020507" pitchFamily="18" charset="2"/>
              </a:rPr>
              <a:t>bx</a:t>
            </a:r>
            <a:r>
              <a:rPr lang="en-US" altLang="en-US" sz="2000" i="1" baseline="30000" dirty="0" smtClean="0">
                <a:sym typeface="Symbol" panose="05050102010706020507" pitchFamily="18" charset="2"/>
              </a:rPr>
              <a:t></a:t>
            </a:r>
            <a:r>
              <a:rPr lang="en-US" altLang="en-US" sz="2000" dirty="0" smtClean="0">
                <a:sym typeface="Symbol" panose="05050102010706020507" pitchFamily="18" charset="2"/>
              </a:rPr>
              <a:t>,</a:t>
            </a:r>
            <a:r>
              <a:rPr lang="en-US" altLang="en-US" sz="2000" dirty="0" smtClean="0"/>
              <a:t> and power transformation: </a:t>
            </a:r>
          </a:p>
          <a:p>
            <a:pPr lvl="1">
              <a:lnSpc>
                <a:spcPct val="90000"/>
              </a:lnSpc>
            </a:pPr>
            <a:r>
              <a:rPr lang="en-US" altLang="en-US" sz="2000" dirty="0" smtClean="0"/>
              <a:t>Sigmoid relationship (e.g., dosage-mortality relationship) and </a:t>
            </a:r>
            <a:r>
              <a:rPr lang="en-US" altLang="en-US" sz="2000" dirty="0" err="1" smtClean="0"/>
              <a:t>probit</a:t>
            </a:r>
            <a:r>
              <a:rPr lang="en-US" altLang="en-US" sz="2000" dirty="0" smtClean="0"/>
              <a:t> transformation (note that the y value is bounded between 0 and 1, and that the linearization is often not perfect.)</a:t>
            </a:r>
            <a:endParaRPr lang="en-US" altLang="en-US" sz="2400" baseline="-25000" dirty="0" smtClean="0"/>
          </a:p>
        </p:txBody>
      </p:sp>
      <p:graphicFrame>
        <p:nvGraphicFramePr>
          <p:cNvPr id="3" name="Object 2"/>
          <p:cNvGraphicFramePr>
            <a:graphicFrameLocks noChangeAspect="1"/>
          </p:cNvGraphicFramePr>
          <p:nvPr>
            <p:extLst>
              <p:ext uri="{D42A27DB-BD31-4B8C-83A1-F6EECF244321}">
                <p14:modId xmlns:p14="http://schemas.microsoft.com/office/powerpoint/2010/main" val="2063654129"/>
              </p:ext>
            </p:extLst>
          </p:nvPr>
        </p:nvGraphicFramePr>
        <p:xfrm>
          <a:off x="3419872" y="4653136"/>
          <a:ext cx="1296144" cy="772701"/>
        </p:xfrm>
        <a:graphic>
          <a:graphicData uri="http://schemas.openxmlformats.org/presentationml/2006/ole">
            <mc:AlternateContent xmlns:mc="http://schemas.openxmlformats.org/markup-compatibility/2006">
              <mc:Choice xmlns:v="urn:schemas-microsoft-com:vml" Requires="v">
                <p:oleObj spid="_x0000_s4130" name="Equation" r:id="rId4" imgW="660240" imgH="393480" progId="Equation.DSMT4">
                  <p:embed/>
                </p:oleObj>
              </mc:Choice>
              <mc:Fallback>
                <p:oleObj name="Equation" r:id="rId4" imgW="660240" imgH="393480" progId="Equation.DSMT4">
                  <p:embed/>
                  <p:pic>
                    <p:nvPicPr>
                      <p:cNvPr id="0" name=""/>
                      <p:cNvPicPr/>
                      <p:nvPr/>
                    </p:nvPicPr>
                    <p:blipFill>
                      <a:blip r:embed="rId5"/>
                      <a:stretch>
                        <a:fillRect/>
                      </a:stretch>
                    </p:blipFill>
                    <p:spPr>
                      <a:xfrm>
                        <a:off x="3419872" y="4653136"/>
                        <a:ext cx="1296144" cy="772701"/>
                      </a:xfrm>
                      <a:prstGeom prst="rect">
                        <a:avLst/>
                      </a:prstGeom>
                    </p:spPr>
                  </p:pic>
                </p:oleObj>
              </mc:Fallback>
            </mc:AlternateContent>
          </a:graphicData>
        </a:graphic>
      </p:graphicFrame>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2"/>
          <p:cNvSpPr>
            <a:spLocks noGrp="1"/>
          </p:cNvSpPr>
          <p:nvPr>
            <p:ph type="dt" sz="quarter" idx="10"/>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Xuhua Xia</a:t>
            </a:r>
          </a:p>
        </p:txBody>
      </p:sp>
      <p:sp>
        <p:nvSpPr>
          <p:cNvPr id="12291" name="Oval 2" descr="Large grid"/>
          <p:cNvSpPr>
            <a:spLocks noChangeArrowheads="1"/>
          </p:cNvSpPr>
          <p:nvPr/>
        </p:nvSpPr>
        <p:spPr bwMode="auto">
          <a:xfrm>
            <a:off x="377825" y="1244377"/>
            <a:ext cx="596900" cy="596900"/>
          </a:xfrm>
          <a:prstGeom prst="ellipse">
            <a:avLst/>
          </a:prstGeom>
          <a:pattFill prst="lgGrid">
            <a:fgClr>
              <a:schemeClr val="accent1"/>
            </a:fgClr>
            <a:bgClr>
              <a:schemeClr val="bg1"/>
            </a:bgClr>
          </a:patt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CA" altLang="en-US"/>
          </a:p>
        </p:txBody>
      </p:sp>
      <p:sp>
        <p:nvSpPr>
          <p:cNvPr id="12292" name="Oval 3" descr="Large grid"/>
          <p:cNvSpPr>
            <a:spLocks noChangeArrowheads="1"/>
          </p:cNvSpPr>
          <p:nvPr/>
        </p:nvSpPr>
        <p:spPr bwMode="auto">
          <a:xfrm>
            <a:off x="1273175" y="1201514"/>
            <a:ext cx="825500" cy="825500"/>
          </a:xfrm>
          <a:prstGeom prst="ellipse">
            <a:avLst/>
          </a:prstGeom>
          <a:pattFill prst="lgGrid">
            <a:fgClr>
              <a:schemeClr val="accent1"/>
            </a:fgClr>
            <a:bgClr>
              <a:schemeClr val="bg1"/>
            </a:bgClr>
          </a:patt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CA" altLang="en-US"/>
          </a:p>
        </p:txBody>
      </p:sp>
      <p:sp>
        <p:nvSpPr>
          <p:cNvPr id="12293" name="Oval 4" descr="Large grid"/>
          <p:cNvSpPr>
            <a:spLocks noChangeArrowheads="1"/>
          </p:cNvSpPr>
          <p:nvPr/>
        </p:nvSpPr>
        <p:spPr bwMode="auto">
          <a:xfrm>
            <a:off x="2339975" y="1201514"/>
            <a:ext cx="977900" cy="977900"/>
          </a:xfrm>
          <a:prstGeom prst="ellipse">
            <a:avLst/>
          </a:prstGeom>
          <a:pattFill prst="lgGrid">
            <a:fgClr>
              <a:schemeClr val="accent1"/>
            </a:fgClr>
            <a:bgClr>
              <a:schemeClr val="bg1"/>
            </a:bgClr>
          </a:patt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CA" altLang="en-US"/>
          </a:p>
        </p:txBody>
      </p:sp>
      <p:sp>
        <p:nvSpPr>
          <p:cNvPr id="12294" name="Oval 5" descr="Large grid"/>
          <p:cNvSpPr>
            <a:spLocks noChangeArrowheads="1"/>
          </p:cNvSpPr>
          <p:nvPr/>
        </p:nvSpPr>
        <p:spPr bwMode="auto">
          <a:xfrm>
            <a:off x="3559175" y="1201514"/>
            <a:ext cx="1282700" cy="1282700"/>
          </a:xfrm>
          <a:prstGeom prst="ellipse">
            <a:avLst/>
          </a:prstGeom>
          <a:pattFill prst="lgGrid">
            <a:fgClr>
              <a:schemeClr val="accent1"/>
            </a:fgClr>
            <a:bgClr>
              <a:schemeClr val="bg1"/>
            </a:bgClr>
          </a:patt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CA" altLang="en-US"/>
          </a:p>
        </p:txBody>
      </p:sp>
      <p:sp>
        <p:nvSpPr>
          <p:cNvPr id="12295" name="Oval 6" descr="Large grid"/>
          <p:cNvSpPr>
            <a:spLocks noChangeArrowheads="1"/>
          </p:cNvSpPr>
          <p:nvPr/>
        </p:nvSpPr>
        <p:spPr bwMode="auto">
          <a:xfrm>
            <a:off x="5064125" y="1196752"/>
            <a:ext cx="1663700" cy="1663700"/>
          </a:xfrm>
          <a:prstGeom prst="ellipse">
            <a:avLst/>
          </a:prstGeom>
          <a:pattFill prst="lgGrid">
            <a:fgClr>
              <a:schemeClr val="accent1"/>
            </a:fgClr>
            <a:bgClr>
              <a:schemeClr val="bg1"/>
            </a:bgClr>
          </a:patt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CA" altLang="en-US"/>
          </a:p>
        </p:txBody>
      </p:sp>
      <p:sp>
        <p:nvSpPr>
          <p:cNvPr id="12296" name="Oval 7" descr="Large grid"/>
          <p:cNvSpPr>
            <a:spLocks noChangeArrowheads="1"/>
          </p:cNvSpPr>
          <p:nvPr/>
        </p:nvSpPr>
        <p:spPr bwMode="auto">
          <a:xfrm>
            <a:off x="6931025" y="1201514"/>
            <a:ext cx="1852613" cy="1873250"/>
          </a:xfrm>
          <a:prstGeom prst="ellipse">
            <a:avLst/>
          </a:prstGeom>
          <a:pattFill prst="lgGrid">
            <a:fgClr>
              <a:schemeClr val="accent1"/>
            </a:fgClr>
            <a:bgClr>
              <a:schemeClr val="bg1"/>
            </a:bgClr>
          </a:patt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CA" altLang="en-US"/>
          </a:p>
        </p:txBody>
      </p:sp>
      <p:sp>
        <p:nvSpPr>
          <p:cNvPr id="12297" name="Rectangle 8"/>
          <p:cNvSpPr>
            <a:spLocks noGrp="1" noChangeArrowheads="1"/>
          </p:cNvSpPr>
          <p:nvPr>
            <p:ph type="title"/>
          </p:nvPr>
        </p:nvSpPr>
        <p:spPr>
          <a:xfrm>
            <a:off x="838200" y="71438"/>
            <a:ext cx="7772400" cy="647700"/>
          </a:xfrm>
        </p:spPr>
        <p:txBody>
          <a:bodyPr/>
          <a:lstStyle/>
          <a:p>
            <a:r>
              <a:rPr lang="en-US" altLang="en-US" b="1" smtClean="0">
                <a:solidFill>
                  <a:schemeClr val="tx1"/>
                </a:solidFill>
              </a:rPr>
              <a:t>Area and Radius</a:t>
            </a:r>
          </a:p>
        </p:txBody>
      </p:sp>
      <p:sp>
        <p:nvSpPr>
          <p:cNvPr id="12298" name="Text Box 9"/>
          <p:cNvSpPr txBox="1">
            <a:spLocks noChangeArrowheads="1"/>
          </p:cNvSpPr>
          <p:nvPr/>
        </p:nvSpPr>
        <p:spPr bwMode="auto">
          <a:xfrm>
            <a:off x="679091" y="3885007"/>
            <a:ext cx="7821613"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000" dirty="0" smtClean="0">
                <a:solidFill>
                  <a:srgbClr val="FF0000"/>
                </a:solidFill>
              </a:rPr>
              <a:t>Assignment: </a:t>
            </a:r>
            <a:r>
              <a:rPr lang="en-US" altLang="en-US" sz="2000" dirty="0" smtClean="0"/>
              <a:t>Estimate area (A) by counting squares and partial squares within each circle, and radius (r) by the number of squares (and partial squares) from center to circumference. Use data transformation and linear regression to fit the relationship of A = </a:t>
            </a:r>
            <a:r>
              <a:rPr lang="en-US" altLang="en-US" sz="2000" dirty="0" err="1" smtClean="0"/>
              <a:t>ar</a:t>
            </a:r>
            <a:r>
              <a:rPr lang="en-US" altLang="en-US" sz="2000" baseline="30000" dirty="0" err="1" smtClean="0"/>
              <a:t>b</a:t>
            </a:r>
            <a:r>
              <a:rPr lang="en-US" altLang="en-US" sz="2000" dirty="0" smtClean="0"/>
              <a:t> (report the </a:t>
            </a:r>
            <a:r>
              <a:rPr lang="en-US" altLang="en-US" sz="2000" smtClean="0"/>
              <a:t>data, the </a:t>
            </a:r>
            <a:r>
              <a:rPr lang="en-US" altLang="en-US" sz="2000" dirty="0" smtClean="0"/>
              <a:t>fitted equation and confidence intervals of area given r = 3).</a:t>
            </a:r>
            <a:endParaRPr lang="en-US" alt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Power transformation</a:t>
            </a:r>
            <a:endParaRPr lang="en-CA" dirty="0"/>
          </a:p>
        </p:txBody>
      </p:sp>
      <p:sp>
        <p:nvSpPr>
          <p:cNvPr id="4" name="Slide Number Placeholder 3"/>
          <p:cNvSpPr>
            <a:spLocks noGrp="1"/>
          </p:cNvSpPr>
          <p:nvPr>
            <p:ph type="sldNum" sz="quarter" idx="11"/>
          </p:nvPr>
        </p:nvSpPr>
        <p:spPr/>
        <p:txBody>
          <a:bodyPr/>
          <a:lstStyle/>
          <a:p>
            <a:pPr>
              <a:defRPr/>
            </a:pPr>
            <a:r>
              <a:rPr lang="en-US" altLang="en-US" smtClean="0"/>
              <a:t>Slide </a:t>
            </a:r>
            <a:fld id="{92999206-E4BA-4EB3-92D2-07732C855B40}" type="slidenum">
              <a:rPr lang="en-US" altLang="en-US" smtClean="0"/>
              <a:pPr>
                <a:defRPr/>
              </a:pPr>
              <a:t>11</a:t>
            </a:fld>
            <a:endParaRPr lang="en-US" altLang="en-US"/>
          </a:p>
        </p:txBody>
      </p:sp>
      <p:sp>
        <p:nvSpPr>
          <p:cNvPr id="5" name="Rectangle 4"/>
          <p:cNvSpPr/>
          <p:nvPr/>
        </p:nvSpPr>
        <p:spPr>
          <a:xfrm>
            <a:off x="7002016" y="976179"/>
            <a:ext cx="2141984" cy="5632311"/>
          </a:xfrm>
          <a:prstGeom prst="rect">
            <a:avLst/>
          </a:prstGeom>
        </p:spPr>
        <p:txBody>
          <a:bodyPr wrap="square">
            <a:spAutoFit/>
          </a:bodyPr>
          <a:lstStyle/>
          <a:p>
            <a:r>
              <a:rPr lang="en-CA" sz="1800" dirty="0">
                <a:latin typeface="Courier New" panose="02070309020205020404" pitchFamily="49" charset="0"/>
                <a:cs typeface="Courier New" panose="02070309020205020404" pitchFamily="49" charset="0"/>
              </a:rPr>
              <a:t>x	y</a:t>
            </a:r>
          </a:p>
          <a:p>
            <a:r>
              <a:rPr lang="en-CA" sz="1800" dirty="0">
                <a:latin typeface="Courier New" panose="02070309020205020404" pitchFamily="49" charset="0"/>
                <a:cs typeface="Courier New" panose="02070309020205020404" pitchFamily="49" charset="0"/>
              </a:rPr>
              <a:t>1	1.1882</a:t>
            </a:r>
          </a:p>
          <a:p>
            <a:r>
              <a:rPr lang="en-CA" sz="1800" dirty="0">
                <a:latin typeface="Courier New" panose="02070309020205020404" pitchFamily="49" charset="0"/>
                <a:cs typeface="Courier New" panose="02070309020205020404" pitchFamily="49" charset="0"/>
              </a:rPr>
              <a:t>4	1.2625</a:t>
            </a:r>
          </a:p>
          <a:p>
            <a:r>
              <a:rPr lang="en-CA" sz="1800" dirty="0">
                <a:latin typeface="Courier New" panose="02070309020205020404" pitchFamily="49" charset="0"/>
                <a:cs typeface="Courier New" panose="02070309020205020404" pitchFamily="49" charset="0"/>
              </a:rPr>
              <a:t>9	1.3506</a:t>
            </a:r>
          </a:p>
          <a:p>
            <a:r>
              <a:rPr lang="en-CA" sz="1800" dirty="0">
                <a:latin typeface="Courier New" panose="02070309020205020404" pitchFamily="49" charset="0"/>
                <a:cs typeface="Courier New" panose="02070309020205020404" pitchFamily="49" charset="0"/>
              </a:rPr>
              <a:t>17	1.4348</a:t>
            </a:r>
          </a:p>
          <a:p>
            <a:r>
              <a:rPr lang="en-CA" sz="1800" dirty="0">
                <a:latin typeface="Courier New" panose="02070309020205020404" pitchFamily="49" charset="0"/>
                <a:cs typeface="Courier New" panose="02070309020205020404" pitchFamily="49" charset="0"/>
              </a:rPr>
              <a:t>25	1.4897</a:t>
            </a:r>
          </a:p>
          <a:p>
            <a:r>
              <a:rPr lang="en-CA" sz="1800" dirty="0">
                <a:latin typeface="Courier New" panose="02070309020205020404" pitchFamily="49" charset="0"/>
                <a:cs typeface="Courier New" panose="02070309020205020404" pitchFamily="49" charset="0"/>
              </a:rPr>
              <a:t>33	1.5287</a:t>
            </a:r>
          </a:p>
          <a:p>
            <a:r>
              <a:rPr lang="en-CA" sz="1800" dirty="0">
                <a:latin typeface="Courier New" panose="02070309020205020404" pitchFamily="49" charset="0"/>
                <a:cs typeface="Courier New" panose="02070309020205020404" pitchFamily="49" charset="0"/>
              </a:rPr>
              <a:t>41	1.5602</a:t>
            </a:r>
          </a:p>
          <a:p>
            <a:r>
              <a:rPr lang="en-CA" sz="1800" dirty="0">
                <a:latin typeface="Courier New" panose="02070309020205020404" pitchFamily="49" charset="0"/>
                <a:cs typeface="Courier New" panose="02070309020205020404" pitchFamily="49" charset="0"/>
              </a:rPr>
              <a:t>49	1.5857</a:t>
            </a:r>
          </a:p>
          <a:p>
            <a:r>
              <a:rPr lang="en-CA" sz="1800" dirty="0">
                <a:latin typeface="Courier New" panose="02070309020205020404" pitchFamily="49" charset="0"/>
                <a:cs typeface="Courier New" panose="02070309020205020404" pitchFamily="49" charset="0"/>
              </a:rPr>
              <a:t>57	1.6105</a:t>
            </a:r>
          </a:p>
          <a:p>
            <a:r>
              <a:rPr lang="en-CA" sz="1800" dirty="0">
                <a:latin typeface="Courier New" panose="02070309020205020404" pitchFamily="49" charset="0"/>
                <a:cs typeface="Courier New" panose="02070309020205020404" pitchFamily="49" charset="0"/>
              </a:rPr>
              <a:t>65	1.6305</a:t>
            </a:r>
          </a:p>
          <a:p>
            <a:r>
              <a:rPr lang="en-CA" sz="1800" dirty="0">
                <a:latin typeface="Courier New" panose="02070309020205020404" pitchFamily="49" charset="0"/>
                <a:cs typeface="Courier New" panose="02070309020205020404" pitchFamily="49" charset="0"/>
              </a:rPr>
              <a:t>73	1.6497</a:t>
            </a:r>
          </a:p>
          <a:p>
            <a:r>
              <a:rPr lang="en-CA" sz="1800" dirty="0">
                <a:latin typeface="Courier New" panose="02070309020205020404" pitchFamily="49" charset="0"/>
                <a:cs typeface="Courier New" panose="02070309020205020404" pitchFamily="49" charset="0"/>
              </a:rPr>
              <a:t>81	1.6654</a:t>
            </a:r>
          </a:p>
          <a:p>
            <a:r>
              <a:rPr lang="en-CA" sz="1800" dirty="0">
                <a:latin typeface="Courier New" panose="02070309020205020404" pitchFamily="49" charset="0"/>
                <a:cs typeface="Courier New" panose="02070309020205020404" pitchFamily="49" charset="0"/>
              </a:rPr>
              <a:t>89	1.6816</a:t>
            </a:r>
          </a:p>
          <a:p>
            <a:r>
              <a:rPr lang="en-CA" sz="1800" dirty="0">
                <a:latin typeface="Courier New" panose="02070309020205020404" pitchFamily="49" charset="0"/>
                <a:cs typeface="Courier New" panose="02070309020205020404" pitchFamily="49" charset="0"/>
              </a:rPr>
              <a:t>97	1.6953</a:t>
            </a:r>
          </a:p>
          <a:p>
            <a:r>
              <a:rPr lang="en-CA" sz="1800" dirty="0">
                <a:latin typeface="Courier New" panose="02070309020205020404" pitchFamily="49" charset="0"/>
                <a:cs typeface="Courier New" panose="02070309020205020404" pitchFamily="49" charset="0"/>
              </a:rPr>
              <a:t>105	1.7094</a:t>
            </a:r>
          </a:p>
          <a:p>
            <a:r>
              <a:rPr lang="en-CA" sz="1800" dirty="0">
                <a:latin typeface="Courier New" panose="02070309020205020404" pitchFamily="49" charset="0"/>
                <a:cs typeface="Courier New" panose="02070309020205020404" pitchFamily="49" charset="0"/>
              </a:rPr>
              <a:t>113	1.7214</a:t>
            </a:r>
          </a:p>
          <a:p>
            <a:r>
              <a:rPr lang="en-CA" sz="1800" dirty="0">
                <a:latin typeface="Courier New" panose="02070309020205020404" pitchFamily="49" charset="0"/>
                <a:cs typeface="Courier New" panose="02070309020205020404" pitchFamily="49" charset="0"/>
              </a:rPr>
              <a:t>121	1.7335</a:t>
            </a:r>
          </a:p>
          <a:p>
            <a:r>
              <a:rPr lang="en-CA" sz="1800" dirty="0">
                <a:latin typeface="Courier New" panose="02070309020205020404" pitchFamily="49" charset="0"/>
                <a:cs typeface="Courier New" panose="02070309020205020404" pitchFamily="49" charset="0"/>
              </a:rPr>
              <a:t>129	1.7439</a:t>
            </a:r>
          </a:p>
          <a:p>
            <a:r>
              <a:rPr lang="en-CA" sz="1800" dirty="0">
                <a:latin typeface="Courier New" panose="02070309020205020404" pitchFamily="49" charset="0"/>
                <a:cs typeface="Courier New" panose="02070309020205020404" pitchFamily="49" charset="0"/>
              </a:rPr>
              <a:t>137	1.7554</a:t>
            </a:r>
          </a:p>
        </p:txBody>
      </p:sp>
      <p:sp>
        <p:nvSpPr>
          <p:cNvPr id="6" name="TextBox 5"/>
          <p:cNvSpPr txBox="1"/>
          <p:nvPr/>
        </p:nvSpPr>
        <p:spPr>
          <a:xfrm>
            <a:off x="107504" y="1124744"/>
            <a:ext cx="6768752" cy="2031325"/>
          </a:xfrm>
          <a:prstGeom prst="rect">
            <a:avLst/>
          </a:prstGeom>
          <a:noFill/>
        </p:spPr>
        <p:txBody>
          <a:bodyPr wrap="square" rtlCol="0">
            <a:spAutoFit/>
          </a:bodyPr>
          <a:lstStyle/>
          <a:p>
            <a:r>
              <a:rPr lang="en-CA" sz="1800" dirty="0" smtClean="0">
                <a:latin typeface="+mj-lt"/>
                <a:cs typeface="Courier New" panose="02070309020205020404" pitchFamily="49" charset="0"/>
              </a:rPr>
              <a:t>Sometime we may encounter relationships such as </a:t>
            </a:r>
          </a:p>
          <a:p>
            <a:r>
              <a:rPr lang="en-CA" sz="1800" i="1" dirty="0" smtClean="0">
                <a:latin typeface="+mj-lt"/>
                <a:cs typeface="Courier New" panose="02070309020205020404" pitchFamily="49" charset="0"/>
              </a:rPr>
              <a:t>y</a:t>
            </a:r>
            <a:r>
              <a:rPr lang="en-CA" sz="1800" i="1" baseline="30000" dirty="0" smtClean="0">
                <a:latin typeface="+mj-lt"/>
                <a:cs typeface="Courier New" panose="02070309020205020404" pitchFamily="49" charset="0"/>
                <a:sym typeface="Symbol" panose="05050102010706020507" pitchFamily="18" charset="2"/>
              </a:rPr>
              <a:t></a:t>
            </a:r>
            <a:r>
              <a:rPr lang="en-CA" sz="1800" i="1" dirty="0" smtClean="0">
                <a:latin typeface="+mj-lt"/>
                <a:cs typeface="Courier New" panose="02070309020205020404" pitchFamily="49" charset="0"/>
              </a:rPr>
              <a:t> = a + </a:t>
            </a:r>
            <a:r>
              <a:rPr lang="en-CA" sz="1800" i="1" dirty="0" err="1" smtClean="0">
                <a:latin typeface="+mj-lt"/>
                <a:cs typeface="Courier New" panose="02070309020205020404" pitchFamily="49" charset="0"/>
              </a:rPr>
              <a:t>bx</a:t>
            </a:r>
            <a:endParaRPr lang="en-CA" sz="1800" i="1" dirty="0" smtClean="0">
              <a:latin typeface="+mj-lt"/>
              <a:cs typeface="Courier New" panose="02070309020205020404" pitchFamily="49" charset="0"/>
            </a:endParaRPr>
          </a:p>
          <a:p>
            <a:r>
              <a:rPr lang="en-CA" sz="1800" dirty="0" smtClean="0">
                <a:latin typeface="+mj-lt"/>
                <a:cs typeface="Courier New" panose="02070309020205020404" pitchFamily="49" charset="0"/>
              </a:rPr>
              <a:t>and need to find the best </a:t>
            </a:r>
            <a:r>
              <a:rPr lang="en-CA" sz="1800" i="1" dirty="0">
                <a:latin typeface="+mj-lt"/>
                <a:cs typeface="Courier New" panose="02070309020205020404" pitchFamily="49" charset="0"/>
                <a:sym typeface="Symbol" panose="05050102010706020507" pitchFamily="18" charset="2"/>
              </a:rPr>
              <a:t> </a:t>
            </a:r>
            <a:r>
              <a:rPr lang="en-CA" sz="1800" dirty="0" smtClean="0">
                <a:latin typeface="+mj-lt"/>
                <a:cs typeface="Courier New" panose="02070309020205020404" pitchFamily="49" charset="0"/>
              </a:rPr>
              <a:t>to perform the transformation.</a:t>
            </a:r>
          </a:p>
          <a:p>
            <a:endParaRPr lang="en-CA" sz="1800" dirty="0">
              <a:latin typeface="+mj-lt"/>
              <a:cs typeface="Courier New" panose="02070309020205020404" pitchFamily="49" charset="0"/>
            </a:endParaRPr>
          </a:p>
          <a:p>
            <a:r>
              <a:rPr lang="en-CA" sz="1800" dirty="0" smtClean="0">
                <a:latin typeface="+mj-lt"/>
                <a:cs typeface="Courier New" panose="02070309020205020404" pitchFamily="49" charset="0"/>
              </a:rPr>
              <a:t>Rational: the best </a:t>
            </a:r>
            <a:r>
              <a:rPr lang="en-CA" sz="1800" i="1" dirty="0" smtClean="0">
                <a:cs typeface="Courier New" panose="02070309020205020404" pitchFamily="49" charset="0"/>
                <a:sym typeface="Symbol" panose="05050102010706020507" pitchFamily="18" charset="2"/>
              </a:rPr>
              <a:t></a:t>
            </a:r>
            <a:r>
              <a:rPr lang="en-CA" sz="1800" dirty="0" smtClean="0">
                <a:cs typeface="Courier New" panose="02070309020205020404" pitchFamily="49" charset="0"/>
                <a:sym typeface="Symbol" panose="05050102010706020507" pitchFamily="18" charset="2"/>
              </a:rPr>
              <a:t> is one that will yields the highest linear correlation between y</a:t>
            </a:r>
            <a:r>
              <a:rPr lang="en-CA" sz="1800" i="1" baseline="30000" dirty="0" smtClean="0">
                <a:cs typeface="Courier New" panose="02070309020205020404" pitchFamily="49" charset="0"/>
                <a:sym typeface="Symbol" panose="05050102010706020507" pitchFamily="18" charset="2"/>
              </a:rPr>
              <a:t></a:t>
            </a:r>
            <a:r>
              <a:rPr lang="en-CA" sz="1800" i="1" dirty="0" smtClean="0">
                <a:cs typeface="Courier New" panose="02070309020205020404" pitchFamily="49" charset="0"/>
                <a:sym typeface="Symbol" panose="05050102010706020507" pitchFamily="18" charset="2"/>
              </a:rPr>
              <a:t> </a:t>
            </a:r>
            <a:r>
              <a:rPr lang="en-CA" sz="1800" dirty="0" smtClean="0">
                <a:cs typeface="Courier New" panose="02070309020205020404" pitchFamily="49" charset="0"/>
                <a:sym typeface="Symbol" panose="05050102010706020507" pitchFamily="18" charset="2"/>
              </a:rPr>
              <a:t>and</a:t>
            </a:r>
            <a:r>
              <a:rPr lang="en-CA" sz="1800" i="1" dirty="0" smtClean="0">
                <a:cs typeface="Courier New" panose="02070309020205020404" pitchFamily="49" charset="0"/>
                <a:sym typeface="Symbol" panose="05050102010706020507" pitchFamily="18" charset="2"/>
              </a:rPr>
              <a:t> x. </a:t>
            </a:r>
            <a:r>
              <a:rPr lang="en-CA" sz="1800" dirty="0" smtClean="0">
                <a:cs typeface="Courier New" panose="02070309020205020404" pitchFamily="49" charset="0"/>
                <a:sym typeface="Symbol" panose="05050102010706020507" pitchFamily="18" charset="2"/>
              </a:rPr>
              <a:t>This approach is much more elegant than using the </a:t>
            </a:r>
            <a:r>
              <a:rPr lang="en-CA" sz="1800" dirty="0" err="1" smtClean="0">
                <a:cs typeface="Courier New" panose="02070309020205020404" pitchFamily="49" charset="0"/>
                <a:sym typeface="Symbol" panose="05050102010706020507" pitchFamily="18" charset="2"/>
              </a:rPr>
              <a:t>boxcox</a:t>
            </a:r>
            <a:r>
              <a:rPr lang="en-CA" sz="1800" dirty="0" smtClean="0">
                <a:cs typeface="Courier New" panose="02070309020205020404" pitchFamily="49" charset="0"/>
                <a:sym typeface="Symbol" panose="05050102010706020507" pitchFamily="18" charset="2"/>
              </a:rPr>
              <a:t> function in R</a:t>
            </a:r>
            <a:endParaRPr lang="en-CA" sz="1800" dirty="0" smtClean="0">
              <a:latin typeface="+mj-lt"/>
              <a:cs typeface="Courier New" panose="02070309020205020404" pitchFamily="49" charset="0"/>
            </a:endParaRPr>
          </a:p>
        </p:txBody>
      </p:sp>
      <p:graphicFrame>
        <p:nvGraphicFramePr>
          <p:cNvPr id="7" name="Chart 6"/>
          <p:cNvGraphicFramePr>
            <a:graphicFrameLocks/>
          </p:cNvGraphicFramePr>
          <p:nvPr>
            <p:extLst>
              <p:ext uri="{D42A27DB-BD31-4B8C-83A1-F6EECF244321}">
                <p14:modId xmlns:p14="http://schemas.microsoft.com/office/powerpoint/2010/main" val="2236980907"/>
              </p:ext>
            </p:extLst>
          </p:nvPr>
        </p:nvGraphicFramePr>
        <p:xfrm>
          <a:off x="395536" y="3224213"/>
          <a:ext cx="4943475" cy="33099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65109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 functions</a:t>
            </a:r>
            <a:endParaRPr lang="en-CA" dirty="0"/>
          </a:p>
        </p:txBody>
      </p:sp>
      <p:sp>
        <p:nvSpPr>
          <p:cNvPr id="3" name="Date Placeholder 2"/>
          <p:cNvSpPr>
            <a:spLocks noGrp="1"/>
          </p:cNvSpPr>
          <p:nvPr>
            <p:ph type="dt" sz="half" idx="10"/>
          </p:nvPr>
        </p:nvSpPr>
        <p:spPr/>
        <p:txBody>
          <a:bodyPr/>
          <a:lstStyle/>
          <a:p>
            <a:pPr>
              <a:defRPr/>
            </a:pPr>
            <a:r>
              <a:rPr lang="en-US" altLang="en-US" smtClean="0"/>
              <a:t>Xuhua Xia</a:t>
            </a:r>
            <a:endParaRPr lang="en-US" altLang="en-US"/>
          </a:p>
        </p:txBody>
      </p:sp>
      <p:sp>
        <p:nvSpPr>
          <p:cNvPr id="4" name="Slide Number Placeholder 3"/>
          <p:cNvSpPr>
            <a:spLocks noGrp="1"/>
          </p:cNvSpPr>
          <p:nvPr>
            <p:ph type="sldNum" sz="quarter" idx="11"/>
          </p:nvPr>
        </p:nvSpPr>
        <p:spPr/>
        <p:txBody>
          <a:bodyPr/>
          <a:lstStyle/>
          <a:p>
            <a:pPr>
              <a:defRPr/>
            </a:pPr>
            <a:r>
              <a:rPr lang="en-US" altLang="en-US" smtClean="0"/>
              <a:t>Slide </a:t>
            </a:r>
            <a:fld id="{92999206-E4BA-4EB3-92D2-07732C855B40}" type="slidenum">
              <a:rPr lang="en-US" altLang="en-US" smtClean="0"/>
              <a:pPr>
                <a:defRPr/>
              </a:pPr>
              <a:t>12</a:t>
            </a:fld>
            <a:endParaRPr lang="en-US" altLang="en-US"/>
          </a:p>
        </p:txBody>
      </p:sp>
      <p:sp>
        <p:nvSpPr>
          <p:cNvPr id="5" name="TextBox 4"/>
          <p:cNvSpPr txBox="1"/>
          <p:nvPr/>
        </p:nvSpPr>
        <p:spPr>
          <a:xfrm>
            <a:off x="71500" y="981010"/>
            <a:ext cx="9001000" cy="4708981"/>
          </a:xfrm>
          <a:prstGeom prst="rect">
            <a:avLst/>
          </a:prstGeom>
          <a:noFill/>
        </p:spPr>
        <p:txBody>
          <a:bodyPr wrap="square" rtlCol="0">
            <a:spAutoFit/>
          </a:bodyPr>
          <a:lstStyle/>
          <a:p>
            <a:r>
              <a:rPr lang="en-CA" sz="2000" dirty="0" smtClean="0">
                <a:latin typeface="Courier New" panose="02070309020205020404" pitchFamily="49" charset="0"/>
                <a:cs typeface="Courier New" panose="02070309020205020404" pitchFamily="49" charset="0"/>
              </a:rPr>
              <a:t>md&lt;-</a:t>
            </a:r>
            <a:r>
              <a:rPr lang="en-CA" sz="2000" dirty="0" err="1" smtClean="0">
                <a:latin typeface="Courier New" panose="02070309020205020404" pitchFamily="49" charset="0"/>
                <a:cs typeface="Courier New" panose="02070309020205020404" pitchFamily="49" charset="0"/>
              </a:rPr>
              <a:t>read.table</a:t>
            </a:r>
            <a:r>
              <a:rPr lang="en-CA" sz="2000" dirty="0" smtClean="0">
                <a:latin typeface="Courier New" panose="02070309020205020404" pitchFamily="49" charset="0"/>
                <a:cs typeface="Courier New" panose="02070309020205020404" pitchFamily="49" charset="0"/>
              </a:rPr>
              <a:t>("</a:t>
            </a:r>
            <a:r>
              <a:rPr lang="en-CA" sz="2000" dirty="0" err="1" smtClean="0">
                <a:latin typeface="Courier New" panose="02070309020205020404" pitchFamily="49" charset="0"/>
                <a:cs typeface="Courier New" panose="02070309020205020404" pitchFamily="49" charset="0"/>
              </a:rPr>
              <a:t>PowerTransform.txt",header</a:t>
            </a:r>
            <a:r>
              <a:rPr lang="en-CA" sz="2000" dirty="0" smtClean="0">
                <a:latin typeface="Courier New" panose="02070309020205020404" pitchFamily="49" charset="0"/>
                <a:cs typeface="Courier New" panose="02070309020205020404" pitchFamily="49" charset="0"/>
              </a:rPr>
              <a:t>=T)</a:t>
            </a:r>
          </a:p>
          <a:p>
            <a:r>
              <a:rPr lang="en-CA" sz="2000" dirty="0" smtClean="0">
                <a:latin typeface="Courier New" panose="02070309020205020404" pitchFamily="49" charset="0"/>
                <a:cs typeface="Courier New" panose="02070309020205020404" pitchFamily="49" charset="0"/>
              </a:rPr>
              <a:t>attach(md)</a:t>
            </a:r>
          </a:p>
          <a:p>
            <a:r>
              <a:rPr lang="en-CA" sz="2000" dirty="0" smtClean="0">
                <a:latin typeface="Courier New" panose="02070309020205020404" pitchFamily="49" charset="0"/>
                <a:cs typeface="Courier New" panose="02070309020205020404" pitchFamily="49" charset="0"/>
              </a:rPr>
              <a:t>plot(</a:t>
            </a:r>
            <a:r>
              <a:rPr lang="en-CA" sz="2000" dirty="0" err="1" smtClean="0">
                <a:latin typeface="Courier New" panose="02070309020205020404" pitchFamily="49" charset="0"/>
                <a:cs typeface="Courier New" panose="02070309020205020404" pitchFamily="49" charset="0"/>
              </a:rPr>
              <a:t>x,y</a:t>
            </a:r>
            <a:r>
              <a:rPr lang="en-CA" sz="2000" dirty="0" smtClean="0">
                <a:latin typeface="Courier New" panose="02070309020205020404" pitchFamily="49" charset="0"/>
                <a:cs typeface="Courier New" panose="02070309020205020404" pitchFamily="49" charset="0"/>
              </a:rPr>
              <a:t>)</a:t>
            </a:r>
          </a:p>
          <a:p>
            <a:r>
              <a:rPr lang="en-CA" sz="2000" dirty="0" err="1" smtClean="0">
                <a:latin typeface="Courier New" panose="02070309020205020404" pitchFamily="49" charset="0"/>
                <a:cs typeface="Courier New" panose="02070309020205020404" pitchFamily="49" charset="0"/>
              </a:rPr>
              <a:t>myF</a:t>
            </a:r>
            <a:r>
              <a:rPr lang="en-CA" sz="2000" dirty="0">
                <a:latin typeface="Courier New" panose="02070309020205020404" pitchFamily="49" charset="0"/>
                <a:cs typeface="Courier New" panose="02070309020205020404" pitchFamily="49" charset="0"/>
              </a:rPr>
              <a:t>&lt;-function(lambda) </a:t>
            </a:r>
            <a:r>
              <a:rPr lang="en-CA" sz="2000" dirty="0" smtClean="0">
                <a:latin typeface="Courier New" panose="02070309020205020404" pitchFamily="49" charset="0"/>
                <a:cs typeface="Courier New" panose="02070309020205020404" pitchFamily="49" charset="0"/>
              </a:rPr>
              <a:t>abs(</a:t>
            </a:r>
            <a:r>
              <a:rPr lang="en-CA" sz="2000" dirty="0" err="1" smtClean="0">
                <a:latin typeface="Courier New" panose="02070309020205020404" pitchFamily="49" charset="0"/>
                <a:cs typeface="Courier New" panose="02070309020205020404" pitchFamily="49" charset="0"/>
              </a:rPr>
              <a:t>cor</a:t>
            </a:r>
            <a:r>
              <a:rPr lang="en-CA" sz="2000" dirty="0" smtClean="0">
                <a:latin typeface="Courier New" panose="02070309020205020404" pitchFamily="49" charset="0"/>
                <a:cs typeface="Courier New" panose="02070309020205020404" pitchFamily="49" charset="0"/>
              </a:rPr>
              <a:t>(</a:t>
            </a:r>
            <a:r>
              <a:rPr lang="en-CA" sz="2000" dirty="0" err="1" smtClean="0">
                <a:latin typeface="Courier New" panose="02070309020205020404" pitchFamily="49" charset="0"/>
                <a:cs typeface="Courier New" panose="02070309020205020404" pitchFamily="49" charset="0"/>
              </a:rPr>
              <a:t>md$x</a:t>
            </a:r>
            <a:r>
              <a:rPr lang="en-CA" sz="2000" dirty="0">
                <a:latin typeface="Courier New" panose="02070309020205020404" pitchFamily="49" charset="0"/>
                <a:cs typeface="Courier New" panose="02070309020205020404" pitchFamily="49" charset="0"/>
              </a:rPr>
              <a:t>,(</a:t>
            </a:r>
            <a:r>
              <a:rPr lang="en-CA" sz="2000" dirty="0" err="1">
                <a:latin typeface="Courier New" panose="02070309020205020404" pitchFamily="49" charset="0"/>
                <a:cs typeface="Courier New" panose="02070309020205020404" pitchFamily="49" charset="0"/>
              </a:rPr>
              <a:t>md$y</a:t>
            </a:r>
            <a:r>
              <a:rPr lang="en-CA" sz="2000" dirty="0">
                <a:latin typeface="Courier New" panose="02070309020205020404" pitchFamily="49" charset="0"/>
                <a:cs typeface="Courier New" panose="02070309020205020404" pitchFamily="49" charset="0"/>
              </a:rPr>
              <a:t>)^lambda</a:t>
            </a:r>
            <a:r>
              <a:rPr lang="en-CA" sz="2000" dirty="0" smtClean="0">
                <a:latin typeface="Courier New" panose="02070309020205020404" pitchFamily="49" charset="0"/>
                <a:cs typeface="Courier New" panose="02070309020205020404" pitchFamily="49" charset="0"/>
              </a:rPr>
              <a:t>))</a:t>
            </a:r>
            <a:endParaRPr lang="en-CA" sz="2000" dirty="0">
              <a:latin typeface="Courier New" panose="02070309020205020404" pitchFamily="49" charset="0"/>
              <a:cs typeface="Courier New" panose="02070309020205020404" pitchFamily="49" charset="0"/>
            </a:endParaRPr>
          </a:p>
          <a:p>
            <a:r>
              <a:rPr lang="en-CA" sz="2000" dirty="0" smtClean="0">
                <a:latin typeface="Courier New" panose="02070309020205020404" pitchFamily="49" charset="0"/>
                <a:cs typeface="Courier New" panose="02070309020205020404" pitchFamily="49" charset="0"/>
              </a:rPr>
              <a:t>sol&lt;-optimize(</a:t>
            </a:r>
            <a:r>
              <a:rPr lang="en-CA" sz="2000" dirty="0" err="1" smtClean="0">
                <a:latin typeface="Courier New" panose="02070309020205020404" pitchFamily="49" charset="0"/>
                <a:cs typeface="Courier New" panose="02070309020205020404" pitchFamily="49" charset="0"/>
              </a:rPr>
              <a:t>myF,interval</a:t>
            </a:r>
            <a:r>
              <a:rPr lang="en-CA" sz="2000" dirty="0" smtClean="0">
                <a:latin typeface="Courier New" panose="02070309020205020404" pitchFamily="49" charset="0"/>
                <a:cs typeface="Courier New" panose="02070309020205020404" pitchFamily="49" charset="0"/>
              </a:rPr>
              <a:t>=c(1,20</a:t>
            </a:r>
            <a:r>
              <a:rPr lang="en-CA" sz="2000" dirty="0">
                <a:latin typeface="Courier New" panose="02070309020205020404" pitchFamily="49" charset="0"/>
                <a:cs typeface="Courier New" panose="02070309020205020404" pitchFamily="49" charset="0"/>
              </a:rPr>
              <a:t>),maximum=T</a:t>
            </a:r>
            <a:r>
              <a:rPr lang="en-CA" sz="2000" dirty="0" smtClean="0">
                <a:latin typeface="Courier New" panose="02070309020205020404" pitchFamily="49" charset="0"/>
                <a:cs typeface="Courier New" panose="02070309020205020404" pitchFamily="49" charset="0"/>
              </a:rPr>
              <a:t>)</a:t>
            </a:r>
          </a:p>
          <a:p>
            <a:r>
              <a:rPr lang="en-CA" sz="2000" dirty="0" smtClean="0">
                <a:latin typeface="Courier New" panose="02070309020205020404" pitchFamily="49" charset="0"/>
                <a:cs typeface="Courier New" panose="02070309020205020404" pitchFamily="49" charset="0"/>
              </a:rPr>
              <a:t>lambda&lt;-</a:t>
            </a:r>
            <a:r>
              <a:rPr lang="en-CA" sz="2000" dirty="0" err="1" smtClean="0">
                <a:latin typeface="Courier New" panose="02070309020205020404" pitchFamily="49" charset="0"/>
                <a:cs typeface="Courier New" panose="02070309020205020404" pitchFamily="49" charset="0"/>
              </a:rPr>
              <a:t>sol$maximum</a:t>
            </a:r>
            <a:endParaRPr lang="en-CA" sz="2000" dirty="0" smtClean="0">
              <a:latin typeface="Courier New" panose="02070309020205020404" pitchFamily="49" charset="0"/>
              <a:cs typeface="Courier New" panose="02070309020205020404" pitchFamily="49" charset="0"/>
            </a:endParaRPr>
          </a:p>
          <a:p>
            <a:r>
              <a:rPr lang="en-CA" sz="2000" dirty="0" err="1" smtClean="0">
                <a:latin typeface="Courier New" panose="02070309020205020404" pitchFamily="49" charset="0"/>
                <a:cs typeface="Courier New" panose="02070309020205020404" pitchFamily="49" charset="0"/>
              </a:rPr>
              <a:t>newY</a:t>
            </a:r>
            <a:r>
              <a:rPr lang="en-CA" sz="2000" dirty="0" smtClean="0">
                <a:latin typeface="Courier New" panose="02070309020205020404" pitchFamily="49" charset="0"/>
                <a:cs typeface="Courier New" panose="02070309020205020404" pitchFamily="49" charset="0"/>
              </a:rPr>
              <a:t>&lt;-</a:t>
            </a:r>
            <a:r>
              <a:rPr lang="en-CA" sz="2000" dirty="0" err="1" smtClean="0">
                <a:latin typeface="Courier New" panose="02070309020205020404" pitchFamily="49" charset="0"/>
                <a:cs typeface="Courier New" panose="02070309020205020404" pitchFamily="49" charset="0"/>
              </a:rPr>
              <a:t>y^lambda</a:t>
            </a:r>
            <a:endParaRPr lang="en-CA" sz="2000" dirty="0" smtClean="0">
              <a:latin typeface="Courier New" panose="02070309020205020404" pitchFamily="49" charset="0"/>
              <a:cs typeface="Courier New" panose="02070309020205020404" pitchFamily="49" charset="0"/>
            </a:endParaRPr>
          </a:p>
          <a:p>
            <a:r>
              <a:rPr lang="en-CA" sz="2000" dirty="0" smtClean="0">
                <a:latin typeface="Courier New" panose="02070309020205020404" pitchFamily="49" charset="0"/>
                <a:cs typeface="Courier New" panose="02070309020205020404" pitchFamily="49" charset="0"/>
              </a:rPr>
              <a:t>plot(</a:t>
            </a:r>
            <a:r>
              <a:rPr lang="en-CA" sz="2000" dirty="0" err="1" smtClean="0">
                <a:latin typeface="Courier New" panose="02070309020205020404" pitchFamily="49" charset="0"/>
                <a:cs typeface="Courier New" panose="02070309020205020404" pitchFamily="49" charset="0"/>
              </a:rPr>
              <a:t>x,newY</a:t>
            </a:r>
            <a:r>
              <a:rPr lang="en-CA" sz="2000" dirty="0" smtClean="0">
                <a:latin typeface="Courier New" panose="02070309020205020404" pitchFamily="49" charset="0"/>
                <a:cs typeface="Courier New" panose="02070309020205020404" pitchFamily="49" charset="0"/>
              </a:rPr>
              <a:t>)</a:t>
            </a:r>
          </a:p>
          <a:p>
            <a:r>
              <a:rPr lang="en-CA" sz="2000" dirty="0" smtClean="0">
                <a:latin typeface="Courier New" panose="02070309020205020404" pitchFamily="49" charset="0"/>
                <a:cs typeface="Courier New" panose="02070309020205020404" pitchFamily="49" charset="0"/>
              </a:rPr>
              <a:t>fit&lt;-lm(</a:t>
            </a:r>
            <a:r>
              <a:rPr lang="en-CA" sz="2000" dirty="0" err="1" smtClean="0">
                <a:latin typeface="Courier New" panose="02070309020205020404" pitchFamily="49" charset="0"/>
                <a:cs typeface="Courier New" panose="02070309020205020404" pitchFamily="49" charset="0"/>
              </a:rPr>
              <a:t>newY~x</a:t>
            </a:r>
            <a:r>
              <a:rPr lang="en-CA" sz="2000" dirty="0" smtClean="0">
                <a:latin typeface="Courier New" panose="02070309020205020404" pitchFamily="49" charset="0"/>
                <a:cs typeface="Courier New" panose="02070309020205020404" pitchFamily="49" charset="0"/>
              </a:rPr>
              <a:t>)</a:t>
            </a:r>
            <a:endParaRPr lang="en-CA" sz="2000" dirty="0">
              <a:latin typeface="Courier New" panose="02070309020205020404" pitchFamily="49" charset="0"/>
              <a:cs typeface="Courier New" panose="02070309020205020404" pitchFamily="49" charset="0"/>
            </a:endParaRPr>
          </a:p>
          <a:p>
            <a:r>
              <a:rPr lang="en-CA" sz="2000" dirty="0" smtClean="0">
                <a:latin typeface="Courier New" panose="02070309020205020404" pitchFamily="49" charset="0"/>
                <a:cs typeface="Courier New" panose="02070309020205020404" pitchFamily="49" charset="0"/>
              </a:rPr>
              <a:t>CI95</a:t>
            </a:r>
            <a:r>
              <a:rPr lang="en-CA" sz="2000" dirty="0">
                <a:latin typeface="Courier New" panose="02070309020205020404" pitchFamily="49" charset="0"/>
                <a:cs typeface="Courier New" panose="02070309020205020404" pitchFamily="49" charset="0"/>
              </a:rPr>
              <a:t>&lt;-predict(</a:t>
            </a:r>
            <a:r>
              <a:rPr lang="en-CA" sz="2000" dirty="0" err="1">
                <a:latin typeface="Courier New" panose="02070309020205020404" pitchFamily="49" charset="0"/>
                <a:cs typeface="Courier New" panose="02070309020205020404" pitchFamily="49" charset="0"/>
              </a:rPr>
              <a:t>fit,md,interval</a:t>
            </a:r>
            <a:r>
              <a:rPr lang="en-CA" sz="2000" dirty="0">
                <a:latin typeface="Courier New" panose="02070309020205020404" pitchFamily="49" charset="0"/>
                <a:cs typeface="Courier New" panose="02070309020205020404" pitchFamily="49" charset="0"/>
              </a:rPr>
              <a:t>="confidence</a:t>
            </a:r>
            <a:r>
              <a:rPr lang="en-CA" sz="2000" dirty="0" smtClean="0">
                <a:latin typeface="Courier New" panose="02070309020205020404" pitchFamily="49" charset="0"/>
                <a:cs typeface="Courier New" panose="02070309020205020404" pitchFamily="49" charset="0"/>
              </a:rPr>
              <a:t>")</a:t>
            </a:r>
          </a:p>
          <a:p>
            <a:r>
              <a:rPr lang="en-CA" sz="2000" dirty="0">
                <a:latin typeface="Courier New" panose="02070309020205020404" pitchFamily="49" charset="0"/>
                <a:cs typeface="Courier New" panose="02070309020205020404" pitchFamily="49" charset="0"/>
              </a:rPr>
              <a:t>CI95Scaled&lt;-CI95^(1/lambda</a:t>
            </a:r>
            <a:r>
              <a:rPr lang="en-CA" sz="2000" dirty="0" smtClean="0">
                <a:latin typeface="Courier New" panose="02070309020205020404" pitchFamily="49" charset="0"/>
                <a:cs typeface="Courier New" panose="02070309020205020404" pitchFamily="49" charset="0"/>
              </a:rPr>
              <a:t>)</a:t>
            </a:r>
          </a:p>
          <a:p>
            <a:r>
              <a:rPr lang="en-US" sz="2000" dirty="0">
                <a:latin typeface="Courier New" panose="02070309020205020404" pitchFamily="49" charset="0"/>
                <a:cs typeface="Courier New" panose="02070309020205020404" pitchFamily="49" charset="0"/>
              </a:rPr>
              <a:t>plot(</a:t>
            </a:r>
            <a:r>
              <a:rPr lang="en-US" sz="2000" dirty="0" err="1">
                <a:latin typeface="Courier New" panose="02070309020205020404" pitchFamily="49" charset="0"/>
                <a:cs typeface="Courier New" panose="02070309020205020404" pitchFamily="49" charset="0"/>
              </a:rPr>
              <a:t>x,y</a:t>
            </a:r>
            <a:r>
              <a:rPr lang="en-US" sz="2000" dirty="0">
                <a:latin typeface="Courier New" panose="02070309020205020404" pitchFamily="49" charset="0"/>
                <a:cs typeface="Courier New" panose="02070309020205020404" pitchFamily="49" charset="0"/>
              </a:rPr>
              <a:t>)</a:t>
            </a:r>
          </a:p>
          <a:p>
            <a:r>
              <a:rPr lang="en-US" sz="2000" dirty="0" smtClean="0">
                <a:latin typeface="Courier New" panose="02070309020205020404" pitchFamily="49" charset="0"/>
                <a:cs typeface="Courier New" panose="02070309020205020404" pitchFamily="49" charset="0"/>
              </a:rPr>
              <a:t>lines(x,CI95Scaled</a:t>
            </a:r>
            <a:r>
              <a:rPr lang="en-US" sz="2000" dirty="0">
                <a:latin typeface="Courier New" panose="02070309020205020404" pitchFamily="49" charset="0"/>
                <a:cs typeface="Courier New" panose="02070309020205020404" pitchFamily="49" charset="0"/>
              </a:rPr>
              <a:t>[,1],col="red")</a:t>
            </a:r>
          </a:p>
          <a:p>
            <a:r>
              <a:rPr lang="en-US" sz="2000" dirty="0" smtClean="0">
                <a:latin typeface="Courier New" panose="02070309020205020404" pitchFamily="49" charset="0"/>
                <a:cs typeface="Courier New" panose="02070309020205020404" pitchFamily="49" charset="0"/>
              </a:rPr>
              <a:t>lines(x,CI95Scaled</a:t>
            </a:r>
            <a:r>
              <a:rPr lang="en-US" sz="2000" dirty="0">
                <a:latin typeface="Courier New" panose="02070309020205020404" pitchFamily="49" charset="0"/>
                <a:cs typeface="Courier New" panose="02070309020205020404" pitchFamily="49" charset="0"/>
              </a:rPr>
              <a:t>[,2],col="blue")</a:t>
            </a:r>
          </a:p>
          <a:p>
            <a:r>
              <a:rPr lang="en-US" sz="2000" dirty="0" smtClean="0">
                <a:latin typeface="Courier New" panose="02070309020205020404" pitchFamily="49" charset="0"/>
                <a:cs typeface="Courier New" panose="02070309020205020404" pitchFamily="49" charset="0"/>
              </a:rPr>
              <a:t>lines(x,CI95Scaled</a:t>
            </a:r>
            <a:r>
              <a:rPr lang="en-US" sz="2000" dirty="0">
                <a:latin typeface="Courier New" panose="02070309020205020404" pitchFamily="49" charset="0"/>
                <a:cs typeface="Courier New" panose="02070309020205020404" pitchFamily="49" charset="0"/>
              </a:rPr>
              <a:t>[,3],col="blue")</a:t>
            </a:r>
            <a:endParaRPr lang="en-CA" sz="20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731890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2"/>
          <p:cNvSpPr>
            <a:spLocks noGrp="1"/>
          </p:cNvSpPr>
          <p:nvPr>
            <p:ph type="dt" sz="quarter" idx="10"/>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Xuhua Xia</a:t>
            </a:r>
          </a:p>
        </p:txBody>
      </p:sp>
      <p:sp>
        <p:nvSpPr>
          <p:cNvPr id="13315" name="Slide Number Placeholder 3"/>
          <p:cNvSpPr>
            <a:spLocks noGrp="1"/>
          </p:cNvSpPr>
          <p:nvPr>
            <p:ph type="sldNum"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Slide </a:t>
            </a:r>
            <a:fld id="{3FAAFA5A-B3DE-4F9C-9E91-73F12C869B51}" type="slidenum">
              <a:rPr lang="en-US" altLang="en-US" sz="1400">
                <a:solidFill>
                  <a:srgbClr val="000066"/>
                </a:solidFill>
              </a:rPr>
              <a:pPr/>
              <a:t>13</a:t>
            </a:fld>
            <a:endParaRPr lang="en-US" altLang="en-US" sz="1400">
              <a:solidFill>
                <a:srgbClr val="000066"/>
              </a:solidFill>
            </a:endParaRPr>
          </a:p>
        </p:txBody>
      </p:sp>
      <p:sp>
        <p:nvSpPr>
          <p:cNvPr id="13316" name="Rectangle 2"/>
          <p:cNvSpPr>
            <a:spLocks noGrp="1" noChangeArrowheads="1"/>
          </p:cNvSpPr>
          <p:nvPr>
            <p:ph type="title"/>
          </p:nvPr>
        </p:nvSpPr>
        <p:spPr/>
        <p:txBody>
          <a:bodyPr/>
          <a:lstStyle/>
          <a:p>
            <a:r>
              <a:rPr lang="en-CA" altLang="en-US" smtClean="0"/>
              <a:t>Toxicity study: pesticide</a:t>
            </a:r>
          </a:p>
        </p:txBody>
      </p:sp>
      <p:sp>
        <p:nvSpPr>
          <p:cNvPr id="13318" name="Text Box 6"/>
          <p:cNvSpPr txBox="1">
            <a:spLocks noChangeArrowheads="1"/>
          </p:cNvSpPr>
          <p:nvPr/>
        </p:nvSpPr>
        <p:spPr bwMode="auto">
          <a:xfrm>
            <a:off x="323528" y="5517232"/>
            <a:ext cx="712879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CA" altLang="en-US" sz="2000"/>
              <a:t>What transformation to </a:t>
            </a:r>
            <a:r>
              <a:rPr lang="en-CA" altLang="en-US" sz="2000" smtClean="0"/>
              <a:t>use?</a:t>
            </a:r>
            <a:br>
              <a:rPr lang="en-CA" altLang="en-US" sz="2000" smtClean="0"/>
            </a:br>
            <a:r>
              <a:rPr lang="en-CA" altLang="en-US" sz="2000" smtClean="0"/>
              <a:t>Data also used in a lecture for generalized linear models</a:t>
            </a:r>
            <a:endParaRPr lang="en-CA" altLang="en-US" sz="2000"/>
          </a:p>
        </p:txBody>
      </p:sp>
      <p:graphicFrame>
        <p:nvGraphicFramePr>
          <p:cNvPr id="7" name="Chart 6"/>
          <p:cNvGraphicFramePr>
            <a:graphicFrameLocks/>
          </p:cNvGraphicFramePr>
          <p:nvPr>
            <p:extLst>
              <p:ext uri="{D42A27DB-BD31-4B8C-83A1-F6EECF244321}">
                <p14:modId xmlns:p14="http://schemas.microsoft.com/office/powerpoint/2010/main" val="2759085370"/>
              </p:ext>
            </p:extLst>
          </p:nvPr>
        </p:nvGraphicFramePr>
        <p:xfrm>
          <a:off x="15258" y="1124744"/>
          <a:ext cx="7200800" cy="460873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637828820"/>
              </p:ext>
            </p:extLst>
          </p:nvPr>
        </p:nvGraphicFramePr>
        <p:xfrm>
          <a:off x="7596336" y="1137395"/>
          <a:ext cx="1365611" cy="5603973"/>
        </p:xfrm>
        <a:graphic>
          <a:graphicData uri="http://schemas.openxmlformats.org/drawingml/2006/table">
            <a:tbl>
              <a:tblPr>
                <a:tableStyleId>{5C22544A-7EE6-4342-B048-85BDC9FD1C3A}</a:tableStyleId>
              </a:tblPr>
              <a:tblGrid>
                <a:gridCol w="591779"/>
                <a:gridCol w="773832"/>
              </a:tblGrid>
              <a:tr h="240451">
                <a:tc>
                  <a:txBody>
                    <a:bodyPr/>
                    <a:lstStyle/>
                    <a:p>
                      <a:pPr algn="r" fontAlgn="b"/>
                      <a:r>
                        <a:rPr lang="en-CA" sz="1400" u="none" strike="noStrike" dirty="0">
                          <a:effectLst/>
                        </a:rPr>
                        <a:t>Dosage</a:t>
                      </a:r>
                      <a:endParaRPr lang="en-CA" sz="1400" b="0" i="0" u="none" strike="noStrike" dirty="0">
                        <a:solidFill>
                          <a:srgbClr val="000000"/>
                        </a:solidFill>
                        <a:effectLst/>
                        <a:latin typeface="Calibri" panose="020F0502020204030204" pitchFamily="34" charset="0"/>
                      </a:endParaRPr>
                    </a:p>
                  </a:txBody>
                  <a:tcPr marL="8552" marR="8552" marT="8552" marB="0" anchor="b"/>
                </a:tc>
                <a:tc>
                  <a:txBody>
                    <a:bodyPr/>
                    <a:lstStyle/>
                    <a:p>
                      <a:pPr algn="r" fontAlgn="b"/>
                      <a:r>
                        <a:rPr lang="en-CA" sz="1400" u="none" strike="noStrike" dirty="0" smtClean="0">
                          <a:effectLst/>
                        </a:rPr>
                        <a:t>Mortality</a:t>
                      </a:r>
                      <a:endParaRPr lang="en-CA" sz="1400" b="0" i="0" u="none" strike="noStrike" dirty="0">
                        <a:solidFill>
                          <a:srgbClr val="000000"/>
                        </a:solidFill>
                        <a:effectLst/>
                        <a:latin typeface="Calibri" panose="020F0502020204030204" pitchFamily="34" charset="0"/>
                      </a:endParaRPr>
                    </a:p>
                  </a:txBody>
                  <a:tcPr marL="8552" marR="8552" marT="8552" marB="0" anchor="b"/>
                </a:tc>
              </a:tr>
              <a:tr h="240451">
                <a:tc>
                  <a:txBody>
                    <a:bodyPr/>
                    <a:lstStyle/>
                    <a:p>
                      <a:pPr algn="r" fontAlgn="b"/>
                      <a:r>
                        <a:rPr lang="en-CA" sz="1400" u="none" strike="noStrike">
                          <a:effectLst/>
                        </a:rPr>
                        <a:t>27</a:t>
                      </a:r>
                      <a:endParaRPr lang="en-CA" sz="1400" b="0" i="0" u="none" strike="noStrike">
                        <a:solidFill>
                          <a:srgbClr val="000000"/>
                        </a:solidFill>
                        <a:effectLst/>
                        <a:latin typeface="Calibri" panose="020F0502020204030204" pitchFamily="34" charset="0"/>
                      </a:endParaRPr>
                    </a:p>
                  </a:txBody>
                  <a:tcPr marL="8552" marR="8552" marT="8552" marB="0" anchor="b"/>
                </a:tc>
                <a:tc>
                  <a:txBody>
                    <a:bodyPr/>
                    <a:lstStyle/>
                    <a:p>
                      <a:pPr algn="r" fontAlgn="b"/>
                      <a:r>
                        <a:rPr lang="en-CA" sz="1400" u="none" strike="noStrike">
                          <a:effectLst/>
                        </a:rPr>
                        <a:t>0.9</a:t>
                      </a:r>
                      <a:endParaRPr lang="en-CA" sz="1400" b="0" i="0" u="none" strike="noStrike">
                        <a:solidFill>
                          <a:srgbClr val="000000"/>
                        </a:solidFill>
                        <a:effectLst/>
                        <a:latin typeface="Calibri" panose="020F0502020204030204" pitchFamily="34" charset="0"/>
                      </a:endParaRPr>
                    </a:p>
                  </a:txBody>
                  <a:tcPr marL="8552" marR="8552" marT="8552" marB="0" anchor="b"/>
                </a:tc>
              </a:tr>
              <a:tr h="240451">
                <a:tc>
                  <a:txBody>
                    <a:bodyPr/>
                    <a:lstStyle/>
                    <a:p>
                      <a:pPr algn="r" fontAlgn="b"/>
                      <a:r>
                        <a:rPr lang="en-CA" sz="1400" u="none" strike="noStrike">
                          <a:effectLst/>
                        </a:rPr>
                        <a:t>35</a:t>
                      </a:r>
                      <a:endParaRPr lang="en-CA" sz="1400" b="0" i="0" u="none" strike="noStrike">
                        <a:solidFill>
                          <a:srgbClr val="000000"/>
                        </a:solidFill>
                        <a:effectLst/>
                        <a:latin typeface="Calibri" panose="020F0502020204030204" pitchFamily="34" charset="0"/>
                      </a:endParaRPr>
                    </a:p>
                  </a:txBody>
                  <a:tcPr marL="8552" marR="8552" marT="8552" marB="0" anchor="b"/>
                </a:tc>
                <a:tc>
                  <a:txBody>
                    <a:bodyPr/>
                    <a:lstStyle/>
                    <a:p>
                      <a:pPr algn="r" fontAlgn="b"/>
                      <a:r>
                        <a:rPr lang="en-CA" sz="1400" u="none" strike="noStrike">
                          <a:effectLst/>
                        </a:rPr>
                        <a:t>6.42</a:t>
                      </a:r>
                      <a:endParaRPr lang="en-CA" sz="1400" b="0" i="0" u="none" strike="noStrike">
                        <a:solidFill>
                          <a:srgbClr val="000000"/>
                        </a:solidFill>
                        <a:effectLst/>
                        <a:latin typeface="Calibri" panose="020F0502020204030204" pitchFamily="34" charset="0"/>
                      </a:endParaRPr>
                    </a:p>
                  </a:txBody>
                  <a:tcPr marL="8552" marR="8552" marT="8552" marB="0" anchor="b"/>
                </a:tc>
              </a:tr>
              <a:tr h="240451">
                <a:tc>
                  <a:txBody>
                    <a:bodyPr/>
                    <a:lstStyle/>
                    <a:p>
                      <a:pPr algn="r" fontAlgn="b"/>
                      <a:r>
                        <a:rPr lang="en-CA" sz="1400" u="none" strike="noStrike">
                          <a:effectLst/>
                        </a:rPr>
                        <a:t>38</a:t>
                      </a:r>
                      <a:endParaRPr lang="en-CA" sz="1400" b="0" i="0" u="none" strike="noStrike">
                        <a:solidFill>
                          <a:srgbClr val="000000"/>
                        </a:solidFill>
                        <a:effectLst/>
                        <a:latin typeface="Calibri" panose="020F0502020204030204" pitchFamily="34" charset="0"/>
                      </a:endParaRPr>
                    </a:p>
                  </a:txBody>
                  <a:tcPr marL="8552" marR="8552" marT="8552" marB="0" anchor="b"/>
                </a:tc>
                <a:tc>
                  <a:txBody>
                    <a:bodyPr/>
                    <a:lstStyle/>
                    <a:p>
                      <a:pPr algn="r" fontAlgn="b"/>
                      <a:r>
                        <a:rPr lang="en-CA" sz="1400" u="none" strike="noStrike">
                          <a:effectLst/>
                        </a:rPr>
                        <a:t>11.71</a:t>
                      </a:r>
                      <a:endParaRPr lang="en-CA" sz="1400" b="0" i="0" u="none" strike="noStrike">
                        <a:solidFill>
                          <a:srgbClr val="000000"/>
                        </a:solidFill>
                        <a:effectLst/>
                        <a:latin typeface="Calibri" panose="020F0502020204030204" pitchFamily="34" charset="0"/>
                      </a:endParaRPr>
                    </a:p>
                  </a:txBody>
                  <a:tcPr marL="8552" marR="8552" marT="8552" marB="0" anchor="b"/>
                </a:tc>
              </a:tr>
              <a:tr h="240451">
                <a:tc>
                  <a:txBody>
                    <a:bodyPr/>
                    <a:lstStyle/>
                    <a:p>
                      <a:pPr algn="r" fontAlgn="b"/>
                      <a:r>
                        <a:rPr lang="en-CA" sz="1400" u="none" strike="noStrike">
                          <a:effectLst/>
                        </a:rPr>
                        <a:t>44</a:t>
                      </a:r>
                      <a:endParaRPr lang="en-CA" sz="1400" b="0" i="0" u="none" strike="noStrike">
                        <a:solidFill>
                          <a:srgbClr val="000000"/>
                        </a:solidFill>
                        <a:effectLst/>
                        <a:latin typeface="Calibri" panose="020F0502020204030204" pitchFamily="34" charset="0"/>
                      </a:endParaRPr>
                    </a:p>
                  </a:txBody>
                  <a:tcPr marL="8552" marR="8552" marT="8552" marB="0" anchor="b"/>
                </a:tc>
                <a:tc>
                  <a:txBody>
                    <a:bodyPr/>
                    <a:lstStyle/>
                    <a:p>
                      <a:pPr algn="r" fontAlgn="b"/>
                      <a:r>
                        <a:rPr lang="en-CA" sz="1400" u="none" strike="noStrike">
                          <a:effectLst/>
                        </a:rPr>
                        <a:t>27.45</a:t>
                      </a:r>
                      <a:endParaRPr lang="en-CA" sz="1400" b="0" i="0" u="none" strike="noStrike">
                        <a:solidFill>
                          <a:srgbClr val="000000"/>
                        </a:solidFill>
                        <a:effectLst/>
                        <a:latin typeface="Calibri" panose="020F0502020204030204" pitchFamily="34" charset="0"/>
                      </a:endParaRPr>
                    </a:p>
                  </a:txBody>
                  <a:tcPr marL="8552" marR="8552" marT="8552" marB="0" anchor="b"/>
                </a:tc>
              </a:tr>
              <a:tr h="240451">
                <a:tc>
                  <a:txBody>
                    <a:bodyPr/>
                    <a:lstStyle/>
                    <a:p>
                      <a:pPr algn="r" fontAlgn="b"/>
                      <a:r>
                        <a:rPr lang="en-CA" sz="1400" u="none" strike="noStrike">
                          <a:effectLst/>
                        </a:rPr>
                        <a:t>45</a:t>
                      </a:r>
                      <a:endParaRPr lang="en-CA" sz="1400" b="0" i="0" u="none" strike="noStrike">
                        <a:solidFill>
                          <a:srgbClr val="000000"/>
                        </a:solidFill>
                        <a:effectLst/>
                        <a:latin typeface="Calibri" panose="020F0502020204030204" pitchFamily="34" charset="0"/>
                      </a:endParaRPr>
                    </a:p>
                  </a:txBody>
                  <a:tcPr marL="8552" marR="8552" marT="8552" marB="0" anchor="b"/>
                </a:tc>
                <a:tc>
                  <a:txBody>
                    <a:bodyPr/>
                    <a:lstStyle/>
                    <a:p>
                      <a:pPr algn="r" fontAlgn="b"/>
                      <a:r>
                        <a:rPr lang="en-CA" sz="1400" u="none" strike="noStrike">
                          <a:effectLst/>
                        </a:rPr>
                        <a:t>29.96</a:t>
                      </a:r>
                      <a:endParaRPr lang="en-CA" sz="1400" b="0" i="0" u="none" strike="noStrike">
                        <a:solidFill>
                          <a:srgbClr val="000000"/>
                        </a:solidFill>
                        <a:effectLst/>
                        <a:latin typeface="Calibri" panose="020F0502020204030204" pitchFamily="34" charset="0"/>
                      </a:endParaRPr>
                    </a:p>
                  </a:txBody>
                  <a:tcPr marL="8552" marR="8552" marT="8552" marB="0" anchor="b"/>
                </a:tc>
              </a:tr>
              <a:tr h="240451">
                <a:tc>
                  <a:txBody>
                    <a:bodyPr/>
                    <a:lstStyle/>
                    <a:p>
                      <a:pPr algn="r" fontAlgn="b"/>
                      <a:r>
                        <a:rPr lang="en-CA" sz="1400" u="none" strike="noStrike">
                          <a:effectLst/>
                        </a:rPr>
                        <a:t>46</a:t>
                      </a:r>
                      <a:endParaRPr lang="en-CA" sz="1400" b="0" i="0" u="none" strike="noStrike">
                        <a:solidFill>
                          <a:srgbClr val="000000"/>
                        </a:solidFill>
                        <a:effectLst/>
                        <a:latin typeface="Calibri" panose="020F0502020204030204" pitchFamily="34" charset="0"/>
                      </a:endParaRPr>
                    </a:p>
                  </a:txBody>
                  <a:tcPr marL="8552" marR="8552" marT="8552" marB="0" anchor="b"/>
                </a:tc>
                <a:tc>
                  <a:txBody>
                    <a:bodyPr/>
                    <a:lstStyle/>
                    <a:p>
                      <a:pPr algn="r" fontAlgn="b"/>
                      <a:r>
                        <a:rPr lang="en-CA" sz="1400" u="none" strike="noStrike">
                          <a:effectLst/>
                        </a:rPr>
                        <a:t>34.3</a:t>
                      </a:r>
                      <a:endParaRPr lang="en-CA" sz="1400" b="0" i="0" u="none" strike="noStrike">
                        <a:solidFill>
                          <a:srgbClr val="000000"/>
                        </a:solidFill>
                        <a:effectLst/>
                        <a:latin typeface="Calibri" panose="020F0502020204030204" pitchFamily="34" charset="0"/>
                      </a:endParaRPr>
                    </a:p>
                  </a:txBody>
                  <a:tcPr marL="8552" marR="8552" marT="8552" marB="0" anchor="b"/>
                </a:tc>
              </a:tr>
              <a:tr h="240451">
                <a:tc>
                  <a:txBody>
                    <a:bodyPr/>
                    <a:lstStyle/>
                    <a:p>
                      <a:pPr algn="r" fontAlgn="b"/>
                      <a:r>
                        <a:rPr lang="en-CA" sz="1400" u="none" strike="noStrike">
                          <a:effectLst/>
                        </a:rPr>
                        <a:t>49</a:t>
                      </a:r>
                      <a:endParaRPr lang="en-CA" sz="1400" b="0" i="0" u="none" strike="noStrike">
                        <a:solidFill>
                          <a:srgbClr val="000000"/>
                        </a:solidFill>
                        <a:effectLst/>
                        <a:latin typeface="Calibri" panose="020F0502020204030204" pitchFamily="34" charset="0"/>
                      </a:endParaRPr>
                    </a:p>
                  </a:txBody>
                  <a:tcPr marL="8552" marR="8552" marT="8552" marB="0" anchor="b"/>
                </a:tc>
                <a:tc>
                  <a:txBody>
                    <a:bodyPr/>
                    <a:lstStyle/>
                    <a:p>
                      <a:pPr algn="r" fontAlgn="b"/>
                      <a:r>
                        <a:rPr lang="en-CA" sz="1400" u="none" strike="noStrike">
                          <a:effectLst/>
                        </a:rPr>
                        <a:t>45.71</a:t>
                      </a:r>
                      <a:endParaRPr lang="en-CA" sz="1400" b="0" i="0" u="none" strike="noStrike">
                        <a:solidFill>
                          <a:srgbClr val="000000"/>
                        </a:solidFill>
                        <a:effectLst/>
                        <a:latin typeface="Calibri" panose="020F0502020204030204" pitchFamily="34" charset="0"/>
                      </a:endParaRPr>
                    </a:p>
                  </a:txBody>
                  <a:tcPr marL="8552" marR="8552" marT="8552" marB="0" anchor="b"/>
                </a:tc>
              </a:tr>
              <a:tr h="240451">
                <a:tc>
                  <a:txBody>
                    <a:bodyPr/>
                    <a:lstStyle/>
                    <a:p>
                      <a:pPr algn="r" fontAlgn="b"/>
                      <a:r>
                        <a:rPr lang="en-CA" sz="1400" u="none" strike="noStrike">
                          <a:effectLst/>
                        </a:rPr>
                        <a:t>50</a:t>
                      </a:r>
                      <a:endParaRPr lang="en-CA" sz="1400" b="0" i="0" u="none" strike="noStrike">
                        <a:solidFill>
                          <a:srgbClr val="000000"/>
                        </a:solidFill>
                        <a:effectLst/>
                        <a:latin typeface="Calibri" panose="020F0502020204030204" pitchFamily="34" charset="0"/>
                      </a:endParaRPr>
                    </a:p>
                  </a:txBody>
                  <a:tcPr marL="8552" marR="8552" marT="8552" marB="0" anchor="b"/>
                </a:tc>
                <a:tc>
                  <a:txBody>
                    <a:bodyPr/>
                    <a:lstStyle/>
                    <a:p>
                      <a:pPr algn="r" fontAlgn="b"/>
                      <a:r>
                        <a:rPr lang="en-CA" sz="1400" u="none" strike="noStrike">
                          <a:effectLst/>
                        </a:rPr>
                        <a:t>49.86</a:t>
                      </a:r>
                      <a:endParaRPr lang="en-CA" sz="1400" b="0" i="0" u="none" strike="noStrike">
                        <a:solidFill>
                          <a:srgbClr val="000000"/>
                        </a:solidFill>
                        <a:effectLst/>
                        <a:latin typeface="Calibri" panose="020F0502020204030204" pitchFamily="34" charset="0"/>
                      </a:endParaRPr>
                    </a:p>
                  </a:txBody>
                  <a:tcPr marL="8552" marR="8552" marT="8552" marB="0" anchor="b"/>
                </a:tc>
              </a:tr>
              <a:tr h="240451">
                <a:tc>
                  <a:txBody>
                    <a:bodyPr/>
                    <a:lstStyle/>
                    <a:p>
                      <a:pPr algn="r" fontAlgn="b"/>
                      <a:r>
                        <a:rPr lang="en-CA" sz="1400" u="none" strike="noStrike">
                          <a:effectLst/>
                        </a:rPr>
                        <a:t>52</a:t>
                      </a:r>
                      <a:endParaRPr lang="en-CA" sz="1400" b="0" i="0" u="none" strike="noStrike">
                        <a:solidFill>
                          <a:srgbClr val="000000"/>
                        </a:solidFill>
                        <a:effectLst/>
                        <a:latin typeface="Calibri" panose="020F0502020204030204" pitchFamily="34" charset="0"/>
                      </a:endParaRPr>
                    </a:p>
                  </a:txBody>
                  <a:tcPr marL="8552" marR="8552" marT="8552" marB="0" anchor="b"/>
                </a:tc>
                <a:tc>
                  <a:txBody>
                    <a:bodyPr/>
                    <a:lstStyle/>
                    <a:p>
                      <a:pPr algn="r" fontAlgn="b"/>
                      <a:r>
                        <a:rPr lang="en-CA" sz="1400" u="none" strike="noStrike">
                          <a:effectLst/>
                        </a:rPr>
                        <a:t>57.68</a:t>
                      </a:r>
                      <a:endParaRPr lang="en-CA" sz="1400" b="0" i="0" u="none" strike="noStrike">
                        <a:solidFill>
                          <a:srgbClr val="000000"/>
                        </a:solidFill>
                        <a:effectLst/>
                        <a:latin typeface="Calibri" panose="020F0502020204030204" pitchFamily="34" charset="0"/>
                      </a:endParaRPr>
                    </a:p>
                  </a:txBody>
                  <a:tcPr marL="8552" marR="8552" marT="8552" marB="0" anchor="b"/>
                </a:tc>
              </a:tr>
              <a:tr h="240451">
                <a:tc>
                  <a:txBody>
                    <a:bodyPr/>
                    <a:lstStyle/>
                    <a:p>
                      <a:pPr algn="r" fontAlgn="b"/>
                      <a:r>
                        <a:rPr lang="en-CA" sz="1400" u="none" strike="noStrike">
                          <a:effectLst/>
                        </a:rPr>
                        <a:t>53</a:t>
                      </a:r>
                      <a:endParaRPr lang="en-CA" sz="1400" b="0" i="0" u="none" strike="noStrike">
                        <a:solidFill>
                          <a:srgbClr val="000000"/>
                        </a:solidFill>
                        <a:effectLst/>
                        <a:latin typeface="Calibri" panose="020F0502020204030204" pitchFamily="34" charset="0"/>
                      </a:endParaRPr>
                    </a:p>
                  </a:txBody>
                  <a:tcPr marL="8552" marR="8552" marT="8552" marB="0" anchor="b"/>
                </a:tc>
                <a:tc>
                  <a:txBody>
                    <a:bodyPr/>
                    <a:lstStyle/>
                    <a:p>
                      <a:pPr algn="r" fontAlgn="b"/>
                      <a:r>
                        <a:rPr lang="en-CA" sz="1400" u="none" strike="noStrike">
                          <a:effectLst/>
                        </a:rPr>
                        <a:t>62.92</a:t>
                      </a:r>
                      <a:endParaRPr lang="en-CA" sz="1400" b="0" i="0" u="none" strike="noStrike">
                        <a:solidFill>
                          <a:srgbClr val="000000"/>
                        </a:solidFill>
                        <a:effectLst/>
                        <a:latin typeface="Calibri" panose="020F0502020204030204" pitchFamily="34" charset="0"/>
                      </a:endParaRPr>
                    </a:p>
                  </a:txBody>
                  <a:tcPr marL="8552" marR="8552" marT="8552" marB="0" anchor="b"/>
                </a:tc>
              </a:tr>
              <a:tr h="240451">
                <a:tc>
                  <a:txBody>
                    <a:bodyPr/>
                    <a:lstStyle/>
                    <a:p>
                      <a:pPr algn="r" fontAlgn="b"/>
                      <a:r>
                        <a:rPr lang="en-CA" sz="1400" u="none" strike="noStrike">
                          <a:effectLst/>
                        </a:rPr>
                        <a:t>54</a:t>
                      </a:r>
                      <a:endParaRPr lang="en-CA" sz="1400" b="0" i="0" u="none" strike="noStrike">
                        <a:solidFill>
                          <a:srgbClr val="000000"/>
                        </a:solidFill>
                        <a:effectLst/>
                        <a:latin typeface="Calibri" panose="020F0502020204030204" pitchFamily="34" charset="0"/>
                      </a:endParaRPr>
                    </a:p>
                  </a:txBody>
                  <a:tcPr marL="8552" marR="8552" marT="8552" marB="0" anchor="b"/>
                </a:tc>
                <a:tc>
                  <a:txBody>
                    <a:bodyPr/>
                    <a:lstStyle/>
                    <a:p>
                      <a:pPr algn="r" fontAlgn="b"/>
                      <a:r>
                        <a:rPr lang="en-CA" sz="1400" u="none" strike="noStrike">
                          <a:effectLst/>
                        </a:rPr>
                        <a:t>67.14</a:t>
                      </a:r>
                      <a:endParaRPr lang="en-CA" sz="1400" b="0" i="0" u="none" strike="noStrike">
                        <a:solidFill>
                          <a:srgbClr val="000000"/>
                        </a:solidFill>
                        <a:effectLst/>
                        <a:latin typeface="Calibri" panose="020F0502020204030204" pitchFamily="34" charset="0"/>
                      </a:endParaRPr>
                    </a:p>
                  </a:txBody>
                  <a:tcPr marL="8552" marR="8552" marT="8552" marB="0" anchor="b"/>
                </a:tc>
              </a:tr>
              <a:tr h="240451">
                <a:tc>
                  <a:txBody>
                    <a:bodyPr/>
                    <a:lstStyle/>
                    <a:p>
                      <a:pPr algn="r" fontAlgn="b"/>
                      <a:r>
                        <a:rPr lang="en-CA" sz="1400" u="none" strike="noStrike">
                          <a:effectLst/>
                        </a:rPr>
                        <a:t>56</a:t>
                      </a:r>
                      <a:endParaRPr lang="en-CA" sz="1400" b="0" i="0" u="none" strike="noStrike">
                        <a:solidFill>
                          <a:srgbClr val="000000"/>
                        </a:solidFill>
                        <a:effectLst/>
                        <a:latin typeface="Calibri" panose="020F0502020204030204" pitchFamily="34" charset="0"/>
                      </a:endParaRPr>
                    </a:p>
                  </a:txBody>
                  <a:tcPr marL="8552" marR="8552" marT="8552" marB="0" anchor="b"/>
                </a:tc>
                <a:tc>
                  <a:txBody>
                    <a:bodyPr/>
                    <a:lstStyle/>
                    <a:p>
                      <a:pPr algn="r" fontAlgn="b"/>
                      <a:r>
                        <a:rPr lang="en-CA" sz="1400" u="none" strike="noStrike">
                          <a:effectLst/>
                        </a:rPr>
                        <a:t>74.12</a:t>
                      </a:r>
                      <a:endParaRPr lang="en-CA" sz="1400" b="0" i="0" u="none" strike="noStrike">
                        <a:solidFill>
                          <a:srgbClr val="000000"/>
                        </a:solidFill>
                        <a:effectLst/>
                        <a:latin typeface="Calibri" panose="020F0502020204030204" pitchFamily="34" charset="0"/>
                      </a:endParaRPr>
                    </a:p>
                  </a:txBody>
                  <a:tcPr marL="8552" marR="8552" marT="8552" marB="0" anchor="b"/>
                </a:tc>
              </a:tr>
              <a:tr h="240451">
                <a:tc>
                  <a:txBody>
                    <a:bodyPr/>
                    <a:lstStyle/>
                    <a:p>
                      <a:pPr algn="r" fontAlgn="b"/>
                      <a:r>
                        <a:rPr lang="en-CA" sz="1400" u="none" strike="noStrike">
                          <a:effectLst/>
                        </a:rPr>
                        <a:t>57</a:t>
                      </a:r>
                      <a:endParaRPr lang="en-CA" sz="1400" b="0" i="0" u="none" strike="noStrike">
                        <a:solidFill>
                          <a:srgbClr val="000000"/>
                        </a:solidFill>
                        <a:effectLst/>
                        <a:latin typeface="Calibri" panose="020F0502020204030204" pitchFamily="34" charset="0"/>
                      </a:endParaRPr>
                    </a:p>
                  </a:txBody>
                  <a:tcPr marL="8552" marR="8552" marT="8552" marB="0" anchor="b"/>
                </a:tc>
                <a:tc>
                  <a:txBody>
                    <a:bodyPr/>
                    <a:lstStyle/>
                    <a:p>
                      <a:pPr algn="r" fontAlgn="b"/>
                      <a:r>
                        <a:rPr lang="en-CA" sz="1400" u="none" strike="noStrike">
                          <a:effectLst/>
                        </a:rPr>
                        <a:t>76.77</a:t>
                      </a:r>
                      <a:endParaRPr lang="en-CA" sz="1400" b="0" i="0" u="none" strike="noStrike">
                        <a:solidFill>
                          <a:srgbClr val="000000"/>
                        </a:solidFill>
                        <a:effectLst/>
                        <a:latin typeface="Calibri" panose="020F0502020204030204" pitchFamily="34" charset="0"/>
                      </a:endParaRPr>
                    </a:p>
                  </a:txBody>
                  <a:tcPr marL="8552" marR="8552" marT="8552" marB="0" anchor="b"/>
                </a:tc>
              </a:tr>
              <a:tr h="240451">
                <a:tc>
                  <a:txBody>
                    <a:bodyPr/>
                    <a:lstStyle/>
                    <a:p>
                      <a:pPr algn="r" fontAlgn="b"/>
                      <a:r>
                        <a:rPr lang="en-CA" sz="1400" u="none" strike="noStrike">
                          <a:effectLst/>
                        </a:rPr>
                        <a:t>58</a:t>
                      </a:r>
                      <a:endParaRPr lang="en-CA" sz="1400" b="0" i="0" u="none" strike="noStrike">
                        <a:solidFill>
                          <a:srgbClr val="000000"/>
                        </a:solidFill>
                        <a:effectLst/>
                        <a:latin typeface="Calibri" panose="020F0502020204030204" pitchFamily="34" charset="0"/>
                      </a:endParaRPr>
                    </a:p>
                  </a:txBody>
                  <a:tcPr marL="8552" marR="8552" marT="8552" marB="0" anchor="b"/>
                </a:tc>
                <a:tc>
                  <a:txBody>
                    <a:bodyPr/>
                    <a:lstStyle/>
                    <a:p>
                      <a:pPr algn="r" fontAlgn="b"/>
                      <a:r>
                        <a:rPr lang="en-CA" sz="1400" u="none" strike="noStrike">
                          <a:effectLst/>
                        </a:rPr>
                        <a:t>79.01</a:t>
                      </a:r>
                      <a:endParaRPr lang="en-CA" sz="1400" b="0" i="0" u="none" strike="noStrike">
                        <a:solidFill>
                          <a:srgbClr val="000000"/>
                        </a:solidFill>
                        <a:effectLst/>
                        <a:latin typeface="Calibri" panose="020F0502020204030204" pitchFamily="34" charset="0"/>
                      </a:endParaRPr>
                    </a:p>
                  </a:txBody>
                  <a:tcPr marL="8552" marR="8552" marT="8552" marB="0" anchor="b"/>
                </a:tc>
              </a:tr>
              <a:tr h="213735">
                <a:tc>
                  <a:txBody>
                    <a:bodyPr/>
                    <a:lstStyle/>
                    <a:p>
                      <a:pPr algn="r" fontAlgn="b"/>
                      <a:r>
                        <a:rPr lang="en-CA" sz="1400" u="none" strike="noStrike">
                          <a:effectLst/>
                        </a:rPr>
                        <a:t>59</a:t>
                      </a:r>
                      <a:endParaRPr lang="en-CA" sz="1400" b="0" i="0" u="none" strike="noStrike">
                        <a:solidFill>
                          <a:srgbClr val="000000"/>
                        </a:solidFill>
                        <a:effectLst/>
                        <a:latin typeface="Calibri" panose="020F0502020204030204" pitchFamily="34" charset="0"/>
                      </a:endParaRPr>
                    </a:p>
                  </a:txBody>
                  <a:tcPr marL="8552" marR="8552" marT="8552" marB="0" anchor="b"/>
                </a:tc>
                <a:tc>
                  <a:txBody>
                    <a:bodyPr/>
                    <a:lstStyle/>
                    <a:p>
                      <a:pPr algn="r" fontAlgn="b"/>
                      <a:r>
                        <a:rPr lang="en-CA" sz="1400" u="none" strike="noStrike">
                          <a:effectLst/>
                        </a:rPr>
                        <a:t>83.53</a:t>
                      </a:r>
                      <a:endParaRPr lang="en-CA" sz="1400" b="0" i="0" u="none" strike="noStrike">
                        <a:solidFill>
                          <a:srgbClr val="000000"/>
                        </a:solidFill>
                        <a:effectLst/>
                        <a:latin typeface="Calibri" panose="020F0502020204030204" pitchFamily="34" charset="0"/>
                      </a:endParaRPr>
                    </a:p>
                  </a:txBody>
                  <a:tcPr marL="8552" marR="8552" marT="8552" marB="0" anchor="b"/>
                </a:tc>
              </a:tr>
              <a:tr h="213735">
                <a:tc>
                  <a:txBody>
                    <a:bodyPr/>
                    <a:lstStyle/>
                    <a:p>
                      <a:pPr algn="r" fontAlgn="b"/>
                      <a:r>
                        <a:rPr lang="en-CA" sz="1400" u="none" strike="noStrike">
                          <a:effectLst/>
                        </a:rPr>
                        <a:t>60</a:t>
                      </a:r>
                      <a:endParaRPr lang="en-CA" sz="1400" b="0" i="0" u="none" strike="noStrike">
                        <a:solidFill>
                          <a:srgbClr val="000000"/>
                        </a:solidFill>
                        <a:effectLst/>
                        <a:latin typeface="Calibri" panose="020F0502020204030204" pitchFamily="34" charset="0"/>
                      </a:endParaRPr>
                    </a:p>
                  </a:txBody>
                  <a:tcPr marL="8552" marR="8552" marT="8552" marB="0" anchor="b"/>
                </a:tc>
                <a:tc>
                  <a:txBody>
                    <a:bodyPr/>
                    <a:lstStyle/>
                    <a:p>
                      <a:pPr algn="r" fontAlgn="b"/>
                      <a:r>
                        <a:rPr lang="en-CA" sz="1400" u="none" strike="noStrike">
                          <a:effectLst/>
                        </a:rPr>
                        <a:t>83.96</a:t>
                      </a:r>
                      <a:endParaRPr lang="en-CA" sz="1400" b="0" i="0" u="none" strike="noStrike">
                        <a:solidFill>
                          <a:srgbClr val="000000"/>
                        </a:solidFill>
                        <a:effectLst/>
                        <a:latin typeface="Calibri" panose="020F0502020204030204" pitchFamily="34" charset="0"/>
                      </a:endParaRPr>
                    </a:p>
                  </a:txBody>
                  <a:tcPr marL="8552" marR="8552" marT="8552" marB="0" anchor="b"/>
                </a:tc>
              </a:tr>
              <a:tr h="213735">
                <a:tc>
                  <a:txBody>
                    <a:bodyPr/>
                    <a:lstStyle/>
                    <a:p>
                      <a:pPr algn="r" fontAlgn="b"/>
                      <a:r>
                        <a:rPr lang="en-CA" sz="1400" u="none" strike="noStrike">
                          <a:effectLst/>
                        </a:rPr>
                        <a:t>61</a:t>
                      </a:r>
                      <a:endParaRPr lang="en-CA" sz="1400" b="0" i="0" u="none" strike="noStrike">
                        <a:solidFill>
                          <a:srgbClr val="000000"/>
                        </a:solidFill>
                        <a:effectLst/>
                        <a:latin typeface="Calibri" panose="020F0502020204030204" pitchFamily="34" charset="0"/>
                      </a:endParaRPr>
                    </a:p>
                  </a:txBody>
                  <a:tcPr marL="8552" marR="8552" marT="8552" marB="0" anchor="b"/>
                </a:tc>
                <a:tc>
                  <a:txBody>
                    <a:bodyPr/>
                    <a:lstStyle/>
                    <a:p>
                      <a:pPr algn="r" fontAlgn="b"/>
                      <a:r>
                        <a:rPr lang="en-CA" sz="1400" u="none" strike="noStrike">
                          <a:effectLst/>
                        </a:rPr>
                        <a:t>87.95</a:t>
                      </a:r>
                      <a:endParaRPr lang="en-CA" sz="1400" b="0" i="0" u="none" strike="noStrike">
                        <a:solidFill>
                          <a:srgbClr val="000000"/>
                        </a:solidFill>
                        <a:effectLst/>
                        <a:latin typeface="Calibri" panose="020F0502020204030204" pitchFamily="34" charset="0"/>
                      </a:endParaRPr>
                    </a:p>
                  </a:txBody>
                  <a:tcPr marL="8552" marR="8552" marT="8552" marB="0" anchor="b"/>
                </a:tc>
              </a:tr>
              <a:tr h="178112">
                <a:tc>
                  <a:txBody>
                    <a:bodyPr/>
                    <a:lstStyle/>
                    <a:p>
                      <a:pPr algn="r" fontAlgn="b"/>
                      <a:r>
                        <a:rPr lang="en-CA" sz="1400" u="none" strike="noStrike">
                          <a:effectLst/>
                        </a:rPr>
                        <a:t>62</a:t>
                      </a:r>
                      <a:endParaRPr lang="en-CA" sz="1400" b="0" i="0" u="none" strike="noStrike">
                        <a:solidFill>
                          <a:srgbClr val="000000"/>
                        </a:solidFill>
                        <a:effectLst/>
                        <a:latin typeface="Calibri" panose="020F0502020204030204" pitchFamily="34" charset="0"/>
                      </a:endParaRPr>
                    </a:p>
                  </a:txBody>
                  <a:tcPr marL="8552" marR="8552" marT="8552" marB="0" anchor="b"/>
                </a:tc>
                <a:tc>
                  <a:txBody>
                    <a:bodyPr/>
                    <a:lstStyle/>
                    <a:p>
                      <a:pPr algn="r" fontAlgn="b"/>
                      <a:r>
                        <a:rPr lang="en-CA" sz="1400" u="none" strike="noStrike">
                          <a:effectLst/>
                        </a:rPr>
                        <a:t>88.74</a:t>
                      </a:r>
                      <a:endParaRPr lang="en-CA" sz="1400" b="0" i="0" u="none" strike="noStrike">
                        <a:solidFill>
                          <a:srgbClr val="000000"/>
                        </a:solidFill>
                        <a:effectLst/>
                        <a:latin typeface="Calibri" panose="020F0502020204030204" pitchFamily="34" charset="0"/>
                      </a:endParaRPr>
                    </a:p>
                  </a:txBody>
                  <a:tcPr marL="8552" marR="8552" marT="8552" marB="0" anchor="b"/>
                </a:tc>
              </a:tr>
              <a:tr h="178112">
                <a:tc>
                  <a:txBody>
                    <a:bodyPr/>
                    <a:lstStyle/>
                    <a:p>
                      <a:pPr algn="r" fontAlgn="b"/>
                      <a:r>
                        <a:rPr lang="en-CA" sz="1400" u="none" strike="noStrike">
                          <a:effectLst/>
                        </a:rPr>
                        <a:t>63</a:t>
                      </a:r>
                      <a:endParaRPr lang="en-CA" sz="1400" b="0" i="0" u="none" strike="noStrike">
                        <a:solidFill>
                          <a:srgbClr val="000000"/>
                        </a:solidFill>
                        <a:effectLst/>
                        <a:latin typeface="Calibri" panose="020F0502020204030204" pitchFamily="34" charset="0"/>
                      </a:endParaRPr>
                    </a:p>
                  </a:txBody>
                  <a:tcPr marL="8552" marR="8552" marT="8552" marB="0" anchor="b"/>
                </a:tc>
                <a:tc>
                  <a:txBody>
                    <a:bodyPr/>
                    <a:lstStyle/>
                    <a:p>
                      <a:pPr algn="r" fontAlgn="b"/>
                      <a:r>
                        <a:rPr lang="en-CA" sz="1400" u="none" strike="noStrike">
                          <a:effectLst/>
                        </a:rPr>
                        <a:t>91.13</a:t>
                      </a:r>
                      <a:endParaRPr lang="en-CA" sz="1400" b="0" i="0" u="none" strike="noStrike">
                        <a:solidFill>
                          <a:srgbClr val="000000"/>
                        </a:solidFill>
                        <a:effectLst/>
                        <a:latin typeface="Calibri" panose="020F0502020204030204" pitchFamily="34" charset="0"/>
                      </a:endParaRPr>
                    </a:p>
                  </a:txBody>
                  <a:tcPr marL="8552" marR="8552" marT="8552" marB="0" anchor="b"/>
                </a:tc>
              </a:tr>
              <a:tr h="178112">
                <a:tc>
                  <a:txBody>
                    <a:bodyPr/>
                    <a:lstStyle/>
                    <a:p>
                      <a:pPr algn="r" fontAlgn="b"/>
                      <a:r>
                        <a:rPr lang="en-CA" sz="1400" u="none" strike="noStrike">
                          <a:effectLst/>
                        </a:rPr>
                        <a:t>64</a:t>
                      </a:r>
                      <a:endParaRPr lang="en-CA" sz="1400" b="0" i="0" u="none" strike="noStrike">
                        <a:solidFill>
                          <a:srgbClr val="000000"/>
                        </a:solidFill>
                        <a:effectLst/>
                        <a:latin typeface="Calibri" panose="020F0502020204030204" pitchFamily="34" charset="0"/>
                      </a:endParaRPr>
                    </a:p>
                  </a:txBody>
                  <a:tcPr marL="8552" marR="8552" marT="8552" marB="0" anchor="b"/>
                </a:tc>
                <a:tc>
                  <a:txBody>
                    <a:bodyPr/>
                    <a:lstStyle/>
                    <a:p>
                      <a:pPr algn="r" fontAlgn="b"/>
                      <a:r>
                        <a:rPr lang="en-CA" sz="1400" u="none" strike="noStrike">
                          <a:effectLst/>
                        </a:rPr>
                        <a:t>92.64</a:t>
                      </a:r>
                      <a:endParaRPr lang="en-CA" sz="1400" b="0" i="0" u="none" strike="noStrike">
                        <a:solidFill>
                          <a:srgbClr val="000000"/>
                        </a:solidFill>
                        <a:effectLst/>
                        <a:latin typeface="Calibri" panose="020F0502020204030204" pitchFamily="34" charset="0"/>
                      </a:endParaRPr>
                    </a:p>
                  </a:txBody>
                  <a:tcPr marL="8552" marR="8552" marT="8552" marB="0" anchor="b"/>
                </a:tc>
              </a:tr>
              <a:tr h="178112">
                <a:tc>
                  <a:txBody>
                    <a:bodyPr/>
                    <a:lstStyle/>
                    <a:p>
                      <a:pPr algn="r" fontAlgn="b"/>
                      <a:r>
                        <a:rPr lang="en-CA" sz="1400" u="none" strike="noStrike">
                          <a:effectLst/>
                        </a:rPr>
                        <a:t>66</a:t>
                      </a:r>
                      <a:endParaRPr lang="en-CA" sz="1400" b="0" i="0" u="none" strike="noStrike">
                        <a:solidFill>
                          <a:srgbClr val="000000"/>
                        </a:solidFill>
                        <a:effectLst/>
                        <a:latin typeface="Calibri" panose="020F0502020204030204" pitchFamily="34" charset="0"/>
                      </a:endParaRPr>
                    </a:p>
                  </a:txBody>
                  <a:tcPr marL="8552" marR="8552" marT="8552" marB="0" anchor="b"/>
                </a:tc>
                <a:tc>
                  <a:txBody>
                    <a:bodyPr/>
                    <a:lstStyle/>
                    <a:p>
                      <a:pPr algn="r" fontAlgn="b"/>
                      <a:r>
                        <a:rPr lang="en-CA" sz="1400" u="none" strike="noStrike">
                          <a:effectLst/>
                        </a:rPr>
                        <a:t>95.49</a:t>
                      </a:r>
                      <a:endParaRPr lang="en-CA" sz="1400" b="0" i="0" u="none" strike="noStrike">
                        <a:solidFill>
                          <a:srgbClr val="000000"/>
                        </a:solidFill>
                        <a:effectLst/>
                        <a:latin typeface="Calibri" panose="020F0502020204030204" pitchFamily="34" charset="0"/>
                      </a:endParaRPr>
                    </a:p>
                  </a:txBody>
                  <a:tcPr marL="8552" marR="8552" marT="8552" marB="0" anchor="b"/>
                </a:tc>
              </a:tr>
              <a:tr h="178112">
                <a:tc>
                  <a:txBody>
                    <a:bodyPr/>
                    <a:lstStyle/>
                    <a:p>
                      <a:pPr algn="r" fontAlgn="b"/>
                      <a:r>
                        <a:rPr lang="en-CA" sz="1400" u="none" strike="noStrike">
                          <a:effectLst/>
                        </a:rPr>
                        <a:t>68</a:t>
                      </a:r>
                      <a:endParaRPr lang="en-CA" sz="1400" b="0" i="0" u="none" strike="noStrike">
                        <a:solidFill>
                          <a:srgbClr val="000000"/>
                        </a:solidFill>
                        <a:effectLst/>
                        <a:latin typeface="Calibri" panose="020F0502020204030204" pitchFamily="34" charset="0"/>
                      </a:endParaRPr>
                    </a:p>
                  </a:txBody>
                  <a:tcPr marL="8552" marR="8552" marT="8552" marB="0" anchor="b"/>
                </a:tc>
                <a:tc>
                  <a:txBody>
                    <a:bodyPr/>
                    <a:lstStyle/>
                    <a:p>
                      <a:pPr algn="r" fontAlgn="b"/>
                      <a:r>
                        <a:rPr lang="en-CA" sz="1400" u="none" strike="noStrike">
                          <a:effectLst/>
                        </a:rPr>
                        <a:t>97</a:t>
                      </a:r>
                      <a:endParaRPr lang="en-CA" sz="1400" b="0" i="0" u="none" strike="noStrike">
                        <a:solidFill>
                          <a:srgbClr val="000000"/>
                        </a:solidFill>
                        <a:effectLst/>
                        <a:latin typeface="Calibri" panose="020F0502020204030204" pitchFamily="34" charset="0"/>
                      </a:endParaRPr>
                    </a:p>
                  </a:txBody>
                  <a:tcPr marL="8552" marR="8552" marT="8552" marB="0" anchor="b"/>
                </a:tc>
              </a:tr>
              <a:tr h="178112">
                <a:tc>
                  <a:txBody>
                    <a:bodyPr/>
                    <a:lstStyle/>
                    <a:p>
                      <a:pPr algn="r" fontAlgn="b"/>
                      <a:r>
                        <a:rPr lang="en-CA" sz="1400" u="none" strike="noStrike">
                          <a:effectLst/>
                        </a:rPr>
                        <a:t>69</a:t>
                      </a:r>
                      <a:endParaRPr lang="en-CA" sz="1400" b="0" i="0" u="none" strike="noStrike">
                        <a:solidFill>
                          <a:srgbClr val="000000"/>
                        </a:solidFill>
                        <a:effectLst/>
                        <a:latin typeface="Calibri" panose="020F0502020204030204" pitchFamily="34" charset="0"/>
                      </a:endParaRPr>
                    </a:p>
                  </a:txBody>
                  <a:tcPr marL="8552" marR="8552" marT="8552" marB="0" anchor="b"/>
                </a:tc>
                <a:tc>
                  <a:txBody>
                    <a:bodyPr/>
                    <a:lstStyle/>
                    <a:p>
                      <a:pPr algn="r" fontAlgn="b"/>
                      <a:r>
                        <a:rPr lang="en-CA" sz="1400" u="none" strike="noStrike" dirty="0">
                          <a:effectLst/>
                        </a:rPr>
                        <a:t>97.15</a:t>
                      </a:r>
                      <a:endParaRPr lang="en-CA" sz="1400" b="0" i="0" u="none" strike="noStrike" dirty="0">
                        <a:solidFill>
                          <a:srgbClr val="000000"/>
                        </a:solidFill>
                        <a:effectLst/>
                        <a:latin typeface="Calibri" panose="020F0502020204030204" pitchFamily="34" charset="0"/>
                      </a:endParaRPr>
                    </a:p>
                  </a:txBody>
                  <a:tcPr marL="8552" marR="8552" marT="8552" marB="0" anchor="b"/>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4"/>
          <p:cNvSpPr>
            <a:spLocks noGrp="1"/>
          </p:cNvSpPr>
          <p:nvPr>
            <p:ph type="dt" sz="quarter" idx="10"/>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Xuhua Xia</a:t>
            </a:r>
          </a:p>
        </p:txBody>
      </p:sp>
      <p:sp>
        <p:nvSpPr>
          <p:cNvPr id="14339" name="Slide Number Placeholder 5"/>
          <p:cNvSpPr>
            <a:spLocks noGrp="1"/>
          </p:cNvSpPr>
          <p:nvPr>
            <p:ph type="sldNum"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Slide </a:t>
            </a:r>
            <a:fld id="{03A7ED8B-1A15-4123-A19A-1E0F54D8F168}" type="slidenum">
              <a:rPr lang="en-US" altLang="en-US" sz="1400">
                <a:solidFill>
                  <a:srgbClr val="000066"/>
                </a:solidFill>
              </a:rPr>
              <a:pPr/>
              <a:t>14</a:t>
            </a:fld>
            <a:endParaRPr lang="en-US" altLang="en-US" sz="1400">
              <a:solidFill>
                <a:srgbClr val="000066"/>
              </a:solidFill>
            </a:endParaRPr>
          </a:p>
        </p:txBody>
      </p:sp>
      <p:sp>
        <p:nvSpPr>
          <p:cNvPr id="14340" name="Rectangle 2"/>
          <p:cNvSpPr>
            <a:spLocks noGrp="1" noChangeArrowheads="1"/>
          </p:cNvSpPr>
          <p:nvPr>
            <p:ph type="title"/>
          </p:nvPr>
        </p:nvSpPr>
        <p:spPr/>
        <p:txBody>
          <a:bodyPr/>
          <a:lstStyle/>
          <a:p>
            <a:r>
              <a:rPr lang="en-CA" altLang="en-US" smtClean="0"/>
              <a:t>Probit and </a:t>
            </a:r>
            <a:r>
              <a:rPr lang="en-CA" altLang="en-US" smtClean="0"/>
              <a:t>logit </a:t>
            </a:r>
            <a:r>
              <a:rPr lang="en-CA" altLang="en-US" smtClean="0"/>
              <a:t>transformation</a:t>
            </a:r>
          </a:p>
        </p:txBody>
      </p:sp>
      <p:sp>
        <p:nvSpPr>
          <p:cNvPr id="14341" name="Rectangle 3"/>
          <p:cNvSpPr>
            <a:spLocks noGrp="1" noChangeArrowheads="1"/>
          </p:cNvSpPr>
          <p:nvPr>
            <p:ph type="body" sz="half" idx="1"/>
          </p:nvPr>
        </p:nvSpPr>
        <p:spPr>
          <a:xfrm>
            <a:off x="107504" y="990600"/>
            <a:ext cx="5040759" cy="5410200"/>
          </a:xfrm>
        </p:spPr>
        <p:txBody>
          <a:bodyPr>
            <a:normAutofit/>
          </a:bodyPr>
          <a:lstStyle/>
          <a:p>
            <a:pPr>
              <a:lnSpc>
                <a:spcPct val="80000"/>
              </a:lnSpc>
            </a:pPr>
            <a:r>
              <a:rPr lang="en-CA" altLang="en-US" sz="2000" smtClean="0"/>
              <a:t>Probit transformation</a:t>
            </a:r>
          </a:p>
          <a:p>
            <a:pPr lvl="1">
              <a:lnSpc>
                <a:spcPct val="80000"/>
              </a:lnSpc>
            </a:pPr>
            <a:r>
              <a:rPr lang="en-CA" altLang="en-US" sz="1800" smtClean="0"/>
              <a:t>Probit </a:t>
            </a:r>
            <a:r>
              <a:rPr lang="en-CA" altLang="en-US" sz="1800" dirty="0" smtClean="0"/>
              <a:t>has two names/definitions, both associated with standard normal distribution: </a:t>
            </a:r>
          </a:p>
          <a:p>
            <a:pPr lvl="2">
              <a:lnSpc>
                <a:spcPct val="80000"/>
              </a:lnSpc>
            </a:pPr>
            <a:r>
              <a:rPr lang="en-CA" altLang="en-US" sz="1800" dirty="0" smtClean="0"/>
              <a:t>the inverse cumulative distribution function (CDF)</a:t>
            </a:r>
          </a:p>
          <a:p>
            <a:pPr lvl="2">
              <a:lnSpc>
                <a:spcPct val="80000"/>
              </a:lnSpc>
            </a:pPr>
            <a:r>
              <a:rPr lang="en-CA" altLang="en-US" sz="1800" dirty="0" err="1" smtClean="0"/>
              <a:t>quantile</a:t>
            </a:r>
            <a:r>
              <a:rPr lang="en-CA" altLang="en-US" sz="1800" dirty="0" smtClean="0"/>
              <a:t> function</a:t>
            </a:r>
          </a:p>
          <a:p>
            <a:pPr lvl="1">
              <a:lnSpc>
                <a:spcPct val="80000"/>
              </a:lnSpc>
            </a:pPr>
            <a:r>
              <a:rPr lang="en-CA" altLang="en-US" sz="1800" dirty="0" smtClean="0"/>
              <a:t>CDF is denoted by </a:t>
            </a:r>
            <a:r>
              <a:rPr lang="en-CA" altLang="en-US" sz="1800" dirty="0" smtClean="0">
                <a:sym typeface="Symbol" panose="05050102010706020507" pitchFamily="18" charset="2"/>
              </a:rPr>
              <a:t></a:t>
            </a:r>
            <a:r>
              <a:rPr lang="en-CA" altLang="en-US" sz="1800" dirty="0" smtClean="0"/>
              <a:t>(z), which is a continuous, monotone increasing sigmoid function in the range of (0,1), e.g.,</a:t>
            </a:r>
            <a:br>
              <a:rPr lang="en-CA" altLang="en-US" sz="1800" dirty="0" smtClean="0"/>
            </a:br>
            <a:r>
              <a:rPr lang="en-CA" altLang="en-US" sz="1800" dirty="0" smtClean="0">
                <a:sym typeface="Symbol" panose="05050102010706020507" pitchFamily="18" charset="2"/>
              </a:rPr>
              <a:t></a:t>
            </a:r>
            <a:r>
              <a:rPr lang="en-CA" altLang="en-US" sz="1800" dirty="0" smtClean="0"/>
              <a:t>(z) = p</a:t>
            </a:r>
            <a:br>
              <a:rPr lang="en-CA" altLang="en-US" sz="1800" dirty="0" smtClean="0"/>
            </a:br>
            <a:r>
              <a:rPr lang="en-CA" altLang="en-US" sz="1800" dirty="0" smtClean="0">
                <a:sym typeface="Symbol" panose="05050102010706020507" pitchFamily="18" charset="2"/>
              </a:rPr>
              <a:t></a:t>
            </a:r>
            <a:r>
              <a:rPr lang="en-CA" altLang="en-US" sz="1800" dirty="0" smtClean="0"/>
              <a:t>(-1.96) = 0.025 = 1 - </a:t>
            </a:r>
            <a:r>
              <a:rPr lang="en-CA" altLang="en-US" sz="1800" dirty="0" smtClean="0">
                <a:sym typeface="Symbol" panose="05050102010706020507" pitchFamily="18" charset="2"/>
              </a:rPr>
              <a:t></a:t>
            </a:r>
            <a:r>
              <a:rPr lang="en-CA" altLang="en-US" sz="1800" dirty="0" smtClean="0"/>
              <a:t>(1.96)</a:t>
            </a:r>
          </a:p>
          <a:p>
            <a:pPr lvl="1">
              <a:lnSpc>
                <a:spcPct val="80000"/>
              </a:lnSpc>
            </a:pPr>
            <a:r>
              <a:rPr lang="en-CA" altLang="en-US" sz="1800" dirty="0" smtClean="0"/>
              <a:t>The </a:t>
            </a:r>
            <a:r>
              <a:rPr lang="en-CA" altLang="en-US" sz="1800" dirty="0" err="1" smtClean="0"/>
              <a:t>probit</a:t>
            </a:r>
            <a:r>
              <a:rPr lang="en-CA" altLang="en-US" sz="1800" dirty="0" smtClean="0"/>
              <a:t> function gives the 'inverse' computation, formally denoted </a:t>
            </a:r>
            <a:r>
              <a:rPr lang="en-CA" altLang="en-US" sz="1800" dirty="0" smtClean="0">
                <a:sym typeface="Symbol" panose="05050102010706020507" pitchFamily="18" charset="2"/>
              </a:rPr>
              <a:t></a:t>
            </a:r>
            <a:r>
              <a:rPr lang="en-CA" altLang="en-US" sz="1800" baseline="30000" dirty="0" smtClean="0"/>
              <a:t>-1</a:t>
            </a:r>
            <a:r>
              <a:rPr lang="en-CA" altLang="en-US" sz="1800" dirty="0" smtClean="0"/>
              <a:t>(p), i.e.,</a:t>
            </a:r>
            <a:br>
              <a:rPr lang="en-CA" altLang="en-US" sz="1800" dirty="0" smtClean="0"/>
            </a:br>
            <a:r>
              <a:rPr lang="en-CA" altLang="en-US" sz="1800" dirty="0" err="1" smtClean="0"/>
              <a:t>probit</a:t>
            </a:r>
            <a:r>
              <a:rPr lang="en-CA" altLang="en-US" sz="1800" dirty="0" smtClean="0"/>
              <a:t>(p) = </a:t>
            </a:r>
            <a:r>
              <a:rPr lang="en-CA" altLang="en-US" sz="1800" dirty="0" smtClean="0">
                <a:sym typeface="Symbol" panose="05050102010706020507" pitchFamily="18" charset="2"/>
              </a:rPr>
              <a:t></a:t>
            </a:r>
            <a:r>
              <a:rPr lang="en-CA" altLang="en-US" sz="1800" baseline="30000" dirty="0" smtClean="0"/>
              <a:t>-1</a:t>
            </a:r>
            <a:r>
              <a:rPr lang="en-CA" altLang="en-US" sz="1800" dirty="0" smtClean="0"/>
              <a:t>(p) </a:t>
            </a:r>
            <a:br>
              <a:rPr lang="en-CA" altLang="en-US" sz="1800" dirty="0" smtClean="0"/>
            </a:br>
            <a:r>
              <a:rPr lang="en-CA" altLang="en-US" sz="1800" dirty="0" err="1" smtClean="0"/>
              <a:t>probit</a:t>
            </a:r>
            <a:r>
              <a:rPr lang="en-CA" altLang="en-US" sz="1800" dirty="0" smtClean="0"/>
              <a:t>(0.025) = -1.96 = -</a:t>
            </a:r>
            <a:r>
              <a:rPr lang="en-CA" altLang="en-US" sz="1800" dirty="0" err="1" smtClean="0"/>
              <a:t>probit</a:t>
            </a:r>
            <a:r>
              <a:rPr lang="en-CA" altLang="en-US" sz="1800" dirty="0" smtClean="0"/>
              <a:t>(0.975)</a:t>
            </a:r>
            <a:endParaRPr lang="en-CA" altLang="en-US" sz="1800" dirty="0" smtClean="0">
              <a:sym typeface="Symbol" panose="05050102010706020507" pitchFamily="18" charset="2"/>
            </a:endParaRPr>
          </a:p>
          <a:p>
            <a:pPr lvl="1">
              <a:lnSpc>
                <a:spcPct val="80000"/>
              </a:lnSpc>
            </a:pPr>
            <a:r>
              <a:rPr lang="en-CA" altLang="en-US" sz="1800" dirty="0" smtClean="0">
                <a:sym typeface="Symbol" panose="05050102010706020507" pitchFamily="18" charset="2"/>
              </a:rPr>
              <a:t></a:t>
            </a:r>
            <a:r>
              <a:rPr lang="en-CA" altLang="en-US" sz="1800" dirty="0" smtClean="0"/>
              <a:t>[</a:t>
            </a:r>
            <a:r>
              <a:rPr lang="en-CA" altLang="en-US" sz="1800" dirty="0" err="1" smtClean="0"/>
              <a:t>probit</a:t>
            </a:r>
            <a:r>
              <a:rPr lang="en-CA" altLang="en-US" sz="1800" dirty="0" smtClean="0"/>
              <a:t>(p)] = p, and </a:t>
            </a:r>
            <a:r>
              <a:rPr lang="en-CA" altLang="en-US" sz="1800" dirty="0" err="1" smtClean="0"/>
              <a:t>probit</a:t>
            </a:r>
            <a:r>
              <a:rPr lang="en-CA" altLang="en-US" sz="1800" dirty="0" smtClean="0"/>
              <a:t>[</a:t>
            </a:r>
            <a:r>
              <a:rPr lang="en-CA" altLang="en-US" sz="1800" dirty="0" smtClean="0">
                <a:sym typeface="Symbol" panose="05050102010706020507" pitchFamily="18" charset="2"/>
              </a:rPr>
              <a:t></a:t>
            </a:r>
            <a:r>
              <a:rPr lang="en-CA" altLang="en-US" sz="1800" dirty="0" smtClean="0"/>
              <a:t>(z)] = </a:t>
            </a:r>
            <a:r>
              <a:rPr lang="en-CA" altLang="en-US" sz="1800" smtClean="0"/>
              <a:t>z</a:t>
            </a:r>
            <a:r>
              <a:rPr lang="en-CA" altLang="en-US" sz="1800" smtClean="0"/>
              <a:t>.</a:t>
            </a:r>
          </a:p>
          <a:p>
            <a:pPr>
              <a:lnSpc>
                <a:spcPct val="80000"/>
              </a:lnSpc>
            </a:pPr>
            <a:r>
              <a:rPr lang="en-CA" altLang="en-US" sz="2000" smtClean="0"/>
              <a:t>Logit transformation: ln[p/(1-p)]</a:t>
            </a:r>
          </a:p>
          <a:p>
            <a:pPr>
              <a:lnSpc>
                <a:spcPct val="80000"/>
              </a:lnSpc>
            </a:pPr>
            <a:r>
              <a:rPr lang="en-CA" altLang="en-US" sz="2000" smtClean="0"/>
              <a:t>The two transformations are applicable in similar situnations. Which one to use is largely arbitrary.</a:t>
            </a:r>
            <a:endParaRPr lang="en-CA" altLang="en-US" sz="2000" dirty="0" smtClean="0"/>
          </a:p>
        </p:txBody>
      </p:sp>
      <p:graphicFrame>
        <p:nvGraphicFramePr>
          <p:cNvPr id="14342" name="Object 4"/>
          <p:cNvGraphicFramePr>
            <a:graphicFrameLocks noGrp="1" noChangeAspect="1"/>
          </p:cNvGraphicFramePr>
          <p:nvPr>
            <p:ph sz="half" idx="2"/>
            <p:extLst>
              <p:ext uri="{D42A27DB-BD31-4B8C-83A1-F6EECF244321}">
                <p14:modId xmlns:p14="http://schemas.microsoft.com/office/powerpoint/2010/main" val="3469969096"/>
              </p:ext>
            </p:extLst>
          </p:nvPr>
        </p:nvGraphicFramePr>
        <p:xfrm>
          <a:off x="5445601" y="2927350"/>
          <a:ext cx="3419475" cy="3778250"/>
        </p:xfrm>
        <a:graphic>
          <a:graphicData uri="http://schemas.openxmlformats.org/presentationml/2006/ole">
            <mc:AlternateContent xmlns:mc="http://schemas.openxmlformats.org/markup-compatibility/2006">
              <mc:Choice xmlns:v="urn:schemas-microsoft-com:vml" Requires="v">
                <p:oleObj spid="_x0000_s14403" name="Chart" r:id="rId3" imgW="4943336" imgH="5933920" progId="Excel.Chart.8">
                  <p:embed/>
                </p:oleObj>
              </mc:Choice>
              <mc:Fallback>
                <p:oleObj name="Chart" r:id="rId3" imgW="4943336" imgH="5933920" progId="Excel.Char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5601" y="2927350"/>
                        <a:ext cx="3419475" cy="3778250"/>
                      </a:xfrm>
                      <a:prstGeom prst="rect">
                        <a:avLst/>
                      </a:prstGeom>
                      <a:noFill/>
                      <a:ln>
                        <a:noFill/>
                      </a:ln>
                      <a:effectLst/>
                      <a:extLst/>
                    </p:spPr>
                  </p:pic>
                </p:oleObj>
              </mc:Fallback>
            </mc:AlternateContent>
          </a:graphicData>
        </a:graphic>
      </p:graphicFrame>
      <p:sp>
        <p:nvSpPr>
          <p:cNvPr id="5" name="Freeform 24"/>
          <p:cNvSpPr>
            <a:spLocks/>
          </p:cNvSpPr>
          <p:nvPr/>
        </p:nvSpPr>
        <p:spPr bwMode="auto">
          <a:xfrm>
            <a:off x="5807447" y="1189038"/>
            <a:ext cx="3041650" cy="1109663"/>
          </a:xfrm>
          <a:custGeom>
            <a:avLst/>
            <a:gdLst>
              <a:gd name="T0" fmla="*/ 0 w 1916"/>
              <a:gd name="T1" fmla="*/ 699 h 699"/>
              <a:gd name="T2" fmla="*/ 30 w 1916"/>
              <a:gd name="T3" fmla="*/ 695 h 699"/>
              <a:gd name="T4" fmla="*/ 63 w 1916"/>
              <a:gd name="T5" fmla="*/ 691 h 699"/>
              <a:gd name="T6" fmla="*/ 93 w 1916"/>
              <a:gd name="T7" fmla="*/ 688 h 699"/>
              <a:gd name="T8" fmla="*/ 127 w 1916"/>
              <a:gd name="T9" fmla="*/ 684 h 699"/>
              <a:gd name="T10" fmla="*/ 157 w 1916"/>
              <a:gd name="T11" fmla="*/ 676 h 699"/>
              <a:gd name="T12" fmla="*/ 190 w 1916"/>
              <a:gd name="T13" fmla="*/ 669 h 699"/>
              <a:gd name="T14" fmla="*/ 224 w 1916"/>
              <a:gd name="T15" fmla="*/ 658 h 699"/>
              <a:gd name="T16" fmla="*/ 254 w 1916"/>
              <a:gd name="T17" fmla="*/ 643 h 699"/>
              <a:gd name="T18" fmla="*/ 287 w 1916"/>
              <a:gd name="T19" fmla="*/ 628 h 699"/>
              <a:gd name="T20" fmla="*/ 317 w 1916"/>
              <a:gd name="T21" fmla="*/ 613 h 699"/>
              <a:gd name="T22" fmla="*/ 351 w 1916"/>
              <a:gd name="T23" fmla="*/ 590 h 699"/>
              <a:gd name="T24" fmla="*/ 381 w 1916"/>
              <a:gd name="T25" fmla="*/ 568 h 699"/>
              <a:gd name="T26" fmla="*/ 414 w 1916"/>
              <a:gd name="T27" fmla="*/ 542 h 699"/>
              <a:gd name="T28" fmla="*/ 444 w 1916"/>
              <a:gd name="T29" fmla="*/ 512 h 699"/>
              <a:gd name="T30" fmla="*/ 478 w 1916"/>
              <a:gd name="T31" fmla="*/ 478 h 699"/>
              <a:gd name="T32" fmla="*/ 511 w 1916"/>
              <a:gd name="T33" fmla="*/ 441 h 699"/>
              <a:gd name="T34" fmla="*/ 541 w 1916"/>
              <a:gd name="T35" fmla="*/ 404 h 699"/>
              <a:gd name="T36" fmla="*/ 575 w 1916"/>
              <a:gd name="T37" fmla="*/ 363 h 699"/>
              <a:gd name="T38" fmla="*/ 605 w 1916"/>
              <a:gd name="T39" fmla="*/ 321 h 699"/>
              <a:gd name="T40" fmla="*/ 638 w 1916"/>
              <a:gd name="T41" fmla="*/ 277 h 699"/>
              <a:gd name="T42" fmla="*/ 668 w 1916"/>
              <a:gd name="T43" fmla="*/ 236 h 699"/>
              <a:gd name="T44" fmla="*/ 702 w 1916"/>
              <a:gd name="T45" fmla="*/ 194 h 699"/>
              <a:gd name="T46" fmla="*/ 732 w 1916"/>
              <a:gd name="T47" fmla="*/ 153 h 699"/>
              <a:gd name="T48" fmla="*/ 765 w 1916"/>
              <a:gd name="T49" fmla="*/ 116 h 699"/>
              <a:gd name="T50" fmla="*/ 795 w 1916"/>
              <a:gd name="T51" fmla="*/ 82 h 699"/>
              <a:gd name="T52" fmla="*/ 829 w 1916"/>
              <a:gd name="T53" fmla="*/ 53 h 699"/>
              <a:gd name="T54" fmla="*/ 863 w 1916"/>
              <a:gd name="T55" fmla="*/ 30 h 699"/>
              <a:gd name="T56" fmla="*/ 892 w 1916"/>
              <a:gd name="T57" fmla="*/ 11 h 699"/>
              <a:gd name="T58" fmla="*/ 926 w 1916"/>
              <a:gd name="T59" fmla="*/ 4 h 699"/>
              <a:gd name="T60" fmla="*/ 956 w 1916"/>
              <a:gd name="T61" fmla="*/ 0 h 699"/>
              <a:gd name="T62" fmla="*/ 990 w 1916"/>
              <a:gd name="T63" fmla="*/ 4 h 699"/>
              <a:gd name="T64" fmla="*/ 1019 w 1916"/>
              <a:gd name="T65" fmla="*/ 11 h 699"/>
              <a:gd name="T66" fmla="*/ 1053 w 1916"/>
              <a:gd name="T67" fmla="*/ 30 h 699"/>
              <a:gd name="T68" fmla="*/ 1083 w 1916"/>
              <a:gd name="T69" fmla="*/ 53 h 699"/>
              <a:gd name="T70" fmla="*/ 1117 w 1916"/>
              <a:gd name="T71" fmla="*/ 82 h 699"/>
              <a:gd name="T72" fmla="*/ 1146 w 1916"/>
              <a:gd name="T73" fmla="*/ 116 h 699"/>
              <a:gd name="T74" fmla="*/ 1180 w 1916"/>
              <a:gd name="T75" fmla="*/ 153 h 699"/>
              <a:gd name="T76" fmla="*/ 1214 w 1916"/>
              <a:gd name="T77" fmla="*/ 194 h 699"/>
              <a:gd name="T78" fmla="*/ 1244 w 1916"/>
              <a:gd name="T79" fmla="*/ 236 h 699"/>
              <a:gd name="T80" fmla="*/ 1277 w 1916"/>
              <a:gd name="T81" fmla="*/ 277 h 699"/>
              <a:gd name="T82" fmla="*/ 1307 w 1916"/>
              <a:gd name="T83" fmla="*/ 321 h 699"/>
              <a:gd name="T84" fmla="*/ 1341 w 1916"/>
              <a:gd name="T85" fmla="*/ 363 h 699"/>
              <a:gd name="T86" fmla="*/ 1371 w 1916"/>
              <a:gd name="T87" fmla="*/ 404 h 699"/>
              <a:gd name="T88" fmla="*/ 1404 w 1916"/>
              <a:gd name="T89" fmla="*/ 441 h 699"/>
              <a:gd name="T90" fmla="*/ 1434 w 1916"/>
              <a:gd name="T91" fmla="*/ 478 h 699"/>
              <a:gd name="T92" fmla="*/ 1468 w 1916"/>
              <a:gd name="T93" fmla="*/ 512 h 699"/>
              <a:gd name="T94" fmla="*/ 1501 w 1916"/>
              <a:gd name="T95" fmla="*/ 542 h 699"/>
              <a:gd name="T96" fmla="*/ 1531 w 1916"/>
              <a:gd name="T97" fmla="*/ 568 h 699"/>
              <a:gd name="T98" fmla="*/ 1565 w 1916"/>
              <a:gd name="T99" fmla="*/ 590 h 699"/>
              <a:gd name="T100" fmla="*/ 1595 w 1916"/>
              <a:gd name="T101" fmla="*/ 613 h 699"/>
              <a:gd name="T102" fmla="*/ 1628 w 1916"/>
              <a:gd name="T103" fmla="*/ 628 h 699"/>
              <a:gd name="T104" fmla="*/ 1658 w 1916"/>
              <a:gd name="T105" fmla="*/ 643 h 699"/>
              <a:gd name="T106" fmla="*/ 1692 w 1916"/>
              <a:gd name="T107" fmla="*/ 658 h 699"/>
              <a:gd name="T108" fmla="*/ 1722 w 1916"/>
              <a:gd name="T109" fmla="*/ 669 h 699"/>
              <a:gd name="T110" fmla="*/ 1755 w 1916"/>
              <a:gd name="T111" fmla="*/ 676 h 699"/>
              <a:gd name="T112" fmla="*/ 1785 w 1916"/>
              <a:gd name="T113" fmla="*/ 684 h 699"/>
              <a:gd name="T114" fmla="*/ 1819 w 1916"/>
              <a:gd name="T115" fmla="*/ 688 h 699"/>
              <a:gd name="T116" fmla="*/ 1852 w 1916"/>
              <a:gd name="T117" fmla="*/ 691 h 699"/>
              <a:gd name="T118" fmla="*/ 1882 w 1916"/>
              <a:gd name="T119" fmla="*/ 695 h 699"/>
              <a:gd name="T120" fmla="*/ 1916 w 1916"/>
              <a:gd name="T121" fmla="*/ 699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16" h="699">
                <a:moveTo>
                  <a:pt x="0" y="699"/>
                </a:moveTo>
                <a:lnTo>
                  <a:pt x="30" y="695"/>
                </a:lnTo>
                <a:lnTo>
                  <a:pt x="63" y="691"/>
                </a:lnTo>
                <a:lnTo>
                  <a:pt x="93" y="688"/>
                </a:lnTo>
                <a:lnTo>
                  <a:pt x="127" y="684"/>
                </a:lnTo>
                <a:lnTo>
                  <a:pt x="157" y="676"/>
                </a:lnTo>
                <a:lnTo>
                  <a:pt x="190" y="669"/>
                </a:lnTo>
                <a:lnTo>
                  <a:pt x="224" y="658"/>
                </a:lnTo>
                <a:lnTo>
                  <a:pt x="254" y="643"/>
                </a:lnTo>
                <a:lnTo>
                  <a:pt x="287" y="628"/>
                </a:lnTo>
                <a:lnTo>
                  <a:pt x="317" y="613"/>
                </a:lnTo>
                <a:lnTo>
                  <a:pt x="351" y="590"/>
                </a:lnTo>
                <a:lnTo>
                  <a:pt x="381" y="568"/>
                </a:lnTo>
                <a:lnTo>
                  <a:pt x="414" y="542"/>
                </a:lnTo>
                <a:lnTo>
                  <a:pt x="444" y="512"/>
                </a:lnTo>
                <a:lnTo>
                  <a:pt x="478" y="478"/>
                </a:lnTo>
                <a:lnTo>
                  <a:pt x="511" y="441"/>
                </a:lnTo>
                <a:lnTo>
                  <a:pt x="541" y="404"/>
                </a:lnTo>
                <a:lnTo>
                  <a:pt x="575" y="363"/>
                </a:lnTo>
                <a:lnTo>
                  <a:pt x="605" y="321"/>
                </a:lnTo>
                <a:lnTo>
                  <a:pt x="638" y="277"/>
                </a:lnTo>
                <a:lnTo>
                  <a:pt x="668" y="236"/>
                </a:lnTo>
                <a:lnTo>
                  <a:pt x="702" y="194"/>
                </a:lnTo>
                <a:lnTo>
                  <a:pt x="732" y="153"/>
                </a:lnTo>
                <a:lnTo>
                  <a:pt x="765" y="116"/>
                </a:lnTo>
                <a:lnTo>
                  <a:pt x="795" y="82"/>
                </a:lnTo>
                <a:lnTo>
                  <a:pt x="829" y="53"/>
                </a:lnTo>
                <a:lnTo>
                  <a:pt x="863" y="30"/>
                </a:lnTo>
                <a:lnTo>
                  <a:pt x="892" y="11"/>
                </a:lnTo>
                <a:lnTo>
                  <a:pt x="926" y="4"/>
                </a:lnTo>
                <a:lnTo>
                  <a:pt x="956" y="0"/>
                </a:lnTo>
                <a:lnTo>
                  <a:pt x="990" y="4"/>
                </a:lnTo>
                <a:lnTo>
                  <a:pt x="1019" y="11"/>
                </a:lnTo>
                <a:lnTo>
                  <a:pt x="1053" y="30"/>
                </a:lnTo>
                <a:lnTo>
                  <a:pt x="1083" y="53"/>
                </a:lnTo>
                <a:lnTo>
                  <a:pt x="1117" y="82"/>
                </a:lnTo>
                <a:lnTo>
                  <a:pt x="1146" y="116"/>
                </a:lnTo>
                <a:lnTo>
                  <a:pt x="1180" y="153"/>
                </a:lnTo>
                <a:lnTo>
                  <a:pt x="1214" y="194"/>
                </a:lnTo>
                <a:lnTo>
                  <a:pt x="1244" y="236"/>
                </a:lnTo>
                <a:lnTo>
                  <a:pt x="1277" y="277"/>
                </a:lnTo>
                <a:lnTo>
                  <a:pt x="1307" y="321"/>
                </a:lnTo>
                <a:lnTo>
                  <a:pt x="1341" y="363"/>
                </a:lnTo>
                <a:lnTo>
                  <a:pt x="1371" y="404"/>
                </a:lnTo>
                <a:lnTo>
                  <a:pt x="1404" y="441"/>
                </a:lnTo>
                <a:lnTo>
                  <a:pt x="1434" y="478"/>
                </a:lnTo>
                <a:lnTo>
                  <a:pt x="1468" y="512"/>
                </a:lnTo>
                <a:lnTo>
                  <a:pt x="1501" y="542"/>
                </a:lnTo>
                <a:lnTo>
                  <a:pt x="1531" y="568"/>
                </a:lnTo>
                <a:lnTo>
                  <a:pt x="1565" y="590"/>
                </a:lnTo>
                <a:lnTo>
                  <a:pt x="1595" y="613"/>
                </a:lnTo>
                <a:lnTo>
                  <a:pt x="1628" y="628"/>
                </a:lnTo>
                <a:lnTo>
                  <a:pt x="1658" y="643"/>
                </a:lnTo>
                <a:lnTo>
                  <a:pt x="1692" y="658"/>
                </a:lnTo>
                <a:lnTo>
                  <a:pt x="1722" y="669"/>
                </a:lnTo>
                <a:lnTo>
                  <a:pt x="1755" y="676"/>
                </a:lnTo>
                <a:lnTo>
                  <a:pt x="1785" y="684"/>
                </a:lnTo>
                <a:lnTo>
                  <a:pt x="1819" y="688"/>
                </a:lnTo>
                <a:lnTo>
                  <a:pt x="1852" y="691"/>
                </a:lnTo>
                <a:lnTo>
                  <a:pt x="1882" y="695"/>
                </a:lnTo>
                <a:lnTo>
                  <a:pt x="1916" y="699"/>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6" name="Line 25"/>
          <p:cNvSpPr>
            <a:spLocks noChangeShapeType="1"/>
          </p:cNvSpPr>
          <p:nvPr/>
        </p:nvSpPr>
        <p:spPr bwMode="auto">
          <a:xfrm>
            <a:off x="5807447" y="2346325"/>
            <a:ext cx="3041650" cy="0"/>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7" name="Line 26"/>
          <p:cNvSpPr>
            <a:spLocks noChangeShapeType="1"/>
          </p:cNvSpPr>
          <p:nvPr/>
        </p:nvSpPr>
        <p:spPr bwMode="auto">
          <a:xfrm>
            <a:off x="5807447" y="2346325"/>
            <a:ext cx="0" cy="52388"/>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8" name="Line 27"/>
          <p:cNvSpPr>
            <a:spLocks noChangeShapeType="1"/>
          </p:cNvSpPr>
          <p:nvPr/>
        </p:nvSpPr>
        <p:spPr bwMode="auto">
          <a:xfrm>
            <a:off x="6310685" y="2346325"/>
            <a:ext cx="0" cy="52388"/>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9" name="Line 28"/>
          <p:cNvSpPr>
            <a:spLocks noChangeShapeType="1"/>
          </p:cNvSpPr>
          <p:nvPr/>
        </p:nvSpPr>
        <p:spPr bwMode="auto">
          <a:xfrm>
            <a:off x="6820272" y="2346325"/>
            <a:ext cx="0" cy="52388"/>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0" name="Line 29"/>
          <p:cNvSpPr>
            <a:spLocks noChangeShapeType="1"/>
          </p:cNvSpPr>
          <p:nvPr/>
        </p:nvSpPr>
        <p:spPr bwMode="auto">
          <a:xfrm>
            <a:off x="7325097" y="2346325"/>
            <a:ext cx="0" cy="52388"/>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1" name="Line 30"/>
          <p:cNvSpPr>
            <a:spLocks noChangeShapeType="1"/>
          </p:cNvSpPr>
          <p:nvPr/>
        </p:nvSpPr>
        <p:spPr bwMode="auto">
          <a:xfrm>
            <a:off x="7834685" y="2346325"/>
            <a:ext cx="0" cy="52388"/>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2" name="Line 31"/>
          <p:cNvSpPr>
            <a:spLocks noChangeShapeType="1"/>
          </p:cNvSpPr>
          <p:nvPr/>
        </p:nvSpPr>
        <p:spPr bwMode="auto">
          <a:xfrm>
            <a:off x="8339510" y="2346325"/>
            <a:ext cx="0" cy="52388"/>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3" name="Line 32"/>
          <p:cNvSpPr>
            <a:spLocks noChangeShapeType="1"/>
          </p:cNvSpPr>
          <p:nvPr/>
        </p:nvSpPr>
        <p:spPr bwMode="auto">
          <a:xfrm>
            <a:off x="8849097" y="2346325"/>
            <a:ext cx="0" cy="52388"/>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4" name="Rectangle 33"/>
          <p:cNvSpPr>
            <a:spLocks noChangeArrowheads="1"/>
          </p:cNvSpPr>
          <p:nvPr/>
        </p:nvSpPr>
        <p:spPr bwMode="auto">
          <a:xfrm>
            <a:off x="5739185" y="2463800"/>
            <a:ext cx="136525"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-3</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5" name="Rectangle 34"/>
          <p:cNvSpPr>
            <a:spLocks noChangeArrowheads="1"/>
          </p:cNvSpPr>
          <p:nvPr/>
        </p:nvSpPr>
        <p:spPr bwMode="auto">
          <a:xfrm>
            <a:off x="6242422" y="2463800"/>
            <a:ext cx="136525"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6" name="Rectangle 35"/>
          <p:cNvSpPr>
            <a:spLocks noChangeArrowheads="1"/>
          </p:cNvSpPr>
          <p:nvPr/>
        </p:nvSpPr>
        <p:spPr bwMode="auto">
          <a:xfrm>
            <a:off x="6752010" y="2463800"/>
            <a:ext cx="136525"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-1</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7" name="Rectangle 36"/>
          <p:cNvSpPr>
            <a:spLocks noChangeArrowheads="1"/>
          </p:cNvSpPr>
          <p:nvPr/>
        </p:nvSpPr>
        <p:spPr bwMode="auto">
          <a:xfrm>
            <a:off x="7275885" y="2463800"/>
            <a:ext cx="98425"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8" name="Rectangle 37"/>
          <p:cNvSpPr>
            <a:spLocks noChangeArrowheads="1"/>
          </p:cNvSpPr>
          <p:nvPr/>
        </p:nvSpPr>
        <p:spPr bwMode="auto">
          <a:xfrm>
            <a:off x="7785472" y="2463800"/>
            <a:ext cx="98425"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1</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9" name="Rectangle 38"/>
          <p:cNvSpPr>
            <a:spLocks noChangeArrowheads="1"/>
          </p:cNvSpPr>
          <p:nvPr/>
        </p:nvSpPr>
        <p:spPr bwMode="auto">
          <a:xfrm>
            <a:off x="8290297" y="2463800"/>
            <a:ext cx="98425"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 name="Rectangle 39"/>
          <p:cNvSpPr>
            <a:spLocks noChangeArrowheads="1"/>
          </p:cNvSpPr>
          <p:nvPr/>
        </p:nvSpPr>
        <p:spPr bwMode="auto">
          <a:xfrm>
            <a:off x="8799885" y="2463800"/>
            <a:ext cx="98425"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3</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1" name="Line 40"/>
          <p:cNvSpPr>
            <a:spLocks noChangeShapeType="1"/>
          </p:cNvSpPr>
          <p:nvPr/>
        </p:nvSpPr>
        <p:spPr bwMode="auto">
          <a:xfrm flipV="1">
            <a:off x="5682035" y="1184275"/>
            <a:ext cx="0" cy="1125538"/>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22" name="Line 41"/>
          <p:cNvSpPr>
            <a:spLocks noChangeShapeType="1"/>
          </p:cNvSpPr>
          <p:nvPr/>
        </p:nvSpPr>
        <p:spPr bwMode="auto">
          <a:xfrm flipH="1">
            <a:off x="5629647" y="2309813"/>
            <a:ext cx="52388" cy="0"/>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23" name="Line 42"/>
          <p:cNvSpPr>
            <a:spLocks noChangeShapeType="1"/>
          </p:cNvSpPr>
          <p:nvPr/>
        </p:nvSpPr>
        <p:spPr bwMode="auto">
          <a:xfrm flipH="1">
            <a:off x="5629647" y="2032000"/>
            <a:ext cx="52388" cy="0"/>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24" name="Line 43"/>
          <p:cNvSpPr>
            <a:spLocks noChangeShapeType="1"/>
          </p:cNvSpPr>
          <p:nvPr/>
        </p:nvSpPr>
        <p:spPr bwMode="auto">
          <a:xfrm flipH="1">
            <a:off x="5629647" y="1746250"/>
            <a:ext cx="52388" cy="0"/>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25" name="Line 44"/>
          <p:cNvSpPr>
            <a:spLocks noChangeShapeType="1"/>
          </p:cNvSpPr>
          <p:nvPr/>
        </p:nvSpPr>
        <p:spPr bwMode="auto">
          <a:xfrm flipH="1">
            <a:off x="5629647" y="1468438"/>
            <a:ext cx="52388" cy="0"/>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26" name="Line 45"/>
          <p:cNvSpPr>
            <a:spLocks noChangeShapeType="1"/>
          </p:cNvSpPr>
          <p:nvPr/>
        </p:nvSpPr>
        <p:spPr bwMode="auto">
          <a:xfrm flipH="1">
            <a:off x="5629647" y="1184275"/>
            <a:ext cx="52388" cy="0"/>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27" name="Rectangle 46"/>
          <p:cNvSpPr>
            <a:spLocks noChangeArrowheads="1"/>
          </p:cNvSpPr>
          <p:nvPr/>
        </p:nvSpPr>
        <p:spPr bwMode="auto">
          <a:xfrm rot="16200000">
            <a:off x="5439147" y="2239963"/>
            <a:ext cx="1841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8" name="Rectangle 47"/>
          <p:cNvSpPr>
            <a:spLocks noChangeArrowheads="1"/>
          </p:cNvSpPr>
          <p:nvPr/>
        </p:nvSpPr>
        <p:spPr bwMode="auto">
          <a:xfrm rot="16200000">
            <a:off x="5439147" y="1962150"/>
            <a:ext cx="1841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0.1</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9" name="Rectangle 48"/>
          <p:cNvSpPr>
            <a:spLocks noChangeArrowheads="1"/>
          </p:cNvSpPr>
          <p:nvPr/>
        </p:nvSpPr>
        <p:spPr bwMode="auto">
          <a:xfrm rot="16200000">
            <a:off x="5439147" y="1677988"/>
            <a:ext cx="1841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0.2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0" name="Rectangle 49"/>
          <p:cNvSpPr>
            <a:spLocks noChangeArrowheads="1"/>
          </p:cNvSpPr>
          <p:nvPr/>
        </p:nvSpPr>
        <p:spPr bwMode="auto">
          <a:xfrm rot="16200000">
            <a:off x="5439147" y="1400175"/>
            <a:ext cx="1841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0.3</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1" name="Rectangle 50"/>
          <p:cNvSpPr>
            <a:spLocks noChangeArrowheads="1"/>
          </p:cNvSpPr>
          <p:nvPr/>
        </p:nvSpPr>
        <p:spPr bwMode="auto">
          <a:xfrm rot="16200000">
            <a:off x="5439147" y="1116013"/>
            <a:ext cx="1841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0.4</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336" name="Rectangle 51"/>
          <p:cNvSpPr>
            <a:spLocks noChangeArrowheads="1"/>
          </p:cNvSpPr>
          <p:nvPr/>
        </p:nvSpPr>
        <p:spPr bwMode="auto">
          <a:xfrm>
            <a:off x="5682035" y="1141413"/>
            <a:ext cx="3286125" cy="1204913"/>
          </a:xfrm>
          <a:prstGeom prst="rect">
            <a:avLst/>
          </a:prstGeom>
          <a:noFill/>
          <a:ln w="6350">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4337" name="Rectangle 52"/>
          <p:cNvSpPr>
            <a:spLocks noChangeArrowheads="1"/>
          </p:cNvSpPr>
          <p:nvPr/>
        </p:nvSpPr>
        <p:spPr bwMode="auto">
          <a:xfrm>
            <a:off x="7277472" y="2695575"/>
            <a:ext cx="952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z</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343" name="Rectangle 53"/>
          <p:cNvSpPr>
            <a:spLocks noChangeArrowheads="1"/>
          </p:cNvSpPr>
          <p:nvPr/>
        </p:nvSpPr>
        <p:spPr bwMode="auto">
          <a:xfrm rot="16200000">
            <a:off x="5256585" y="1673225"/>
            <a:ext cx="98425"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p</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2"/>
          <p:cNvSpPr>
            <a:spLocks noGrp="1"/>
          </p:cNvSpPr>
          <p:nvPr>
            <p:ph type="dt" sz="quarter" idx="10"/>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Xuhua Xia</a:t>
            </a:r>
          </a:p>
        </p:txBody>
      </p:sp>
      <p:sp>
        <p:nvSpPr>
          <p:cNvPr id="15363" name="Slide Number Placeholder 3"/>
          <p:cNvSpPr>
            <a:spLocks noGrp="1"/>
          </p:cNvSpPr>
          <p:nvPr>
            <p:ph type="sldNum"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Slide </a:t>
            </a:r>
            <a:fld id="{4BECD118-8417-4F76-8B5B-CFF2D26692CE}" type="slidenum">
              <a:rPr lang="en-US" altLang="en-US" sz="1400">
                <a:solidFill>
                  <a:srgbClr val="000066"/>
                </a:solidFill>
              </a:rPr>
              <a:pPr/>
              <a:t>15</a:t>
            </a:fld>
            <a:endParaRPr lang="en-US" altLang="en-US" sz="1400">
              <a:solidFill>
                <a:srgbClr val="000066"/>
              </a:solidFill>
            </a:endParaRPr>
          </a:p>
        </p:txBody>
      </p:sp>
      <p:sp>
        <p:nvSpPr>
          <p:cNvPr id="15364" name="Rectangle 4"/>
          <p:cNvSpPr>
            <a:spLocks noGrp="1" noChangeArrowheads="1"/>
          </p:cNvSpPr>
          <p:nvPr>
            <p:ph type="title"/>
          </p:nvPr>
        </p:nvSpPr>
        <p:spPr/>
        <p:txBody>
          <a:bodyPr/>
          <a:lstStyle/>
          <a:p>
            <a:r>
              <a:rPr lang="en-CA" altLang="en-US" dirty="0" smtClean="0"/>
              <a:t>R functions</a:t>
            </a:r>
          </a:p>
        </p:txBody>
      </p:sp>
      <p:sp>
        <p:nvSpPr>
          <p:cNvPr id="15365" name="Text Box 5"/>
          <p:cNvSpPr txBox="1">
            <a:spLocks noChangeArrowheads="1"/>
          </p:cNvSpPr>
          <p:nvPr/>
        </p:nvSpPr>
        <p:spPr bwMode="auto">
          <a:xfrm>
            <a:off x="107628" y="1052736"/>
            <a:ext cx="8496622" cy="5424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rmAutofit lnSpcReduction="10000"/>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50000"/>
              </a:lnSpc>
              <a:spcBef>
                <a:spcPct val="50000"/>
              </a:spcBef>
            </a:pPr>
            <a:r>
              <a:rPr lang="es-ES" altLang="en-US" sz="1600" dirty="0">
                <a:latin typeface="Courier New" panose="02070309020205020404" pitchFamily="49" charset="0"/>
                <a:cs typeface="Courier New" panose="02070309020205020404" pitchFamily="49" charset="0"/>
              </a:rPr>
              <a:t>md&lt;-</a:t>
            </a:r>
            <a:r>
              <a:rPr lang="es-ES" altLang="en-US" sz="1600" dirty="0" err="1">
                <a:latin typeface="Courier New" panose="02070309020205020404" pitchFamily="49" charset="0"/>
                <a:cs typeface="Courier New" panose="02070309020205020404" pitchFamily="49" charset="0"/>
              </a:rPr>
              <a:t>read.table</a:t>
            </a:r>
            <a:r>
              <a:rPr lang="es-ES" altLang="en-US" sz="1600" dirty="0" smtClean="0">
                <a:latin typeface="Courier New" panose="02070309020205020404" pitchFamily="49" charset="0"/>
                <a:cs typeface="Courier New" panose="02070309020205020404" pitchFamily="49" charset="0"/>
              </a:rPr>
              <a:t>("Pesticide.</a:t>
            </a:r>
            <a:r>
              <a:rPr lang="es-ES" altLang="en-US" sz="1600" dirty="0" err="1" smtClean="0">
                <a:latin typeface="Courier New" panose="02070309020205020404" pitchFamily="49" charset="0"/>
                <a:cs typeface="Courier New" panose="02070309020205020404" pitchFamily="49" charset="0"/>
              </a:rPr>
              <a:t>txt</a:t>
            </a:r>
            <a:r>
              <a:rPr lang="es-ES" altLang="en-US" sz="1600" dirty="0">
                <a:latin typeface="Courier New" panose="02070309020205020404" pitchFamily="49" charset="0"/>
                <a:cs typeface="Courier New" panose="02070309020205020404" pitchFamily="49" charset="0"/>
              </a:rPr>
              <a:t>",</a:t>
            </a:r>
            <a:r>
              <a:rPr lang="es-ES" altLang="en-US" sz="1600" dirty="0" err="1">
                <a:latin typeface="Courier New" panose="02070309020205020404" pitchFamily="49" charset="0"/>
                <a:cs typeface="Courier New" panose="02070309020205020404" pitchFamily="49" charset="0"/>
              </a:rPr>
              <a:t>header</a:t>
            </a:r>
            <a:r>
              <a:rPr lang="es-ES" altLang="en-US" sz="1600" dirty="0">
                <a:latin typeface="Courier New" panose="02070309020205020404" pitchFamily="49" charset="0"/>
                <a:cs typeface="Courier New" panose="02070309020205020404" pitchFamily="49" charset="0"/>
              </a:rPr>
              <a:t>=T)</a:t>
            </a:r>
          </a:p>
          <a:p>
            <a:pPr>
              <a:lnSpc>
                <a:spcPct val="50000"/>
              </a:lnSpc>
              <a:spcBef>
                <a:spcPct val="50000"/>
              </a:spcBef>
            </a:pPr>
            <a:r>
              <a:rPr lang="es-ES" altLang="en-US" sz="1600" dirty="0" err="1">
                <a:latin typeface="Courier New" panose="02070309020205020404" pitchFamily="49" charset="0"/>
                <a:cs typeface="Courier New" panose="02070309020205020404" pitchFamily="49" charset="0"/>
              </a:rPr>
              <a:t>attach</a:t>
            </a:r>
            <a:r>
              <a:rPr lang="es-ES" altLang="en-US" sz="1600" dirty="0">
                <a:latin typeface="Courier New" panose="02070309020205020404" pitchFamily="49" charset="0"/>
                <a:cs typeface="Courier New" panose="02070309020205020404" pitchFamily="49" charset="0"/>
              </a:rPr>
              <a:t>(md)</a:t>
            </a:r>
          </a:p>
          <a:p>
            <a:pPr>
              <a:lnSpc>
                <a:spcPct val="50000"/>
              </a:lnSpc>
              <a:spcBef>
                <a:spcPct val="50000"/>
              </a:spcBef>
            </a:pPr>
            <a:r>
              <a:rPr lang="es-ES" altLang="en-US" sz="1600" dirty="0" err="1" smtClean="0">
                <a:latin typeface="Courier New" panose="02070309020205020404" pitchFamily="49" charset="0"/>
                <a:cs typeface="Courier New" panose="02070309020205020404" pitchFamily="49" charset="0"/>
              </a:rPr>
              <a:t>plot</a:t>
            </a:r>
            <a:r>
              <a:rPr lang="es-ES" altLang="en-US" sz="1600" dirty="0" smtClean="0">
                <a:latin typeface="Courier New" panose="02070309020205020404" pitchFamily="49" charset="0"/>
                <a:cs typeface="Courier New" panose="02070309020205020404" pitchFamily="49" charset="0"/>
              </a:rPr>
              <a:t>(</a:t>
            </a:r>
            <a:r>
              <a:rPr lang="es-ES" altLang="en-US" sz="1600" dirty="0" err="1" smtClean="0">
                <a:latin typeface="Courier New" panose="02070309020205020404" pitchFamily="49" charset="0"/>
                <a:cs typeface="Courier New" panose="02070309020205020404" pitchFamily="49" charset="0"/>
              </a:rPr>
              <a:t>Dosage,Mortality</a:t>
            </a:r>
            <a:r>
              <a:rPr lang="es-ES" altLang="en-US" sz="1600" dirty="0" smtClean="0">
                <a:latin typeface="Courier New" panose="02070309020205020404" pitchFamily="49" charset="0"/>
                <a:cs typeface="Courier New" panose="02070309020205020404" pitchFamily="49" charset="0"/>
              </a:rPr>
              <a:t>)</a:t>
            </a:r>
            <a:endParaRPr lang="es-ES" altLang="en-US" sz="1600" dirty="0">
              <a:latin typeface="Courier New" panose="02070309020205020404" pitchFamily="49" charset="0"/>
              <a:cs typeface="Courier New" panose="02070309020205020404" pitchFamily="49" charset="0"/>
            </a:endParaRPr>
          </a:p>
          <a:p>
            <a:pPr>
              <a:lnSpc>
                <a:spcPct val="50000"/>
              </a:lnSpc>
              <a:spcBef>
                <a:spcPct val="50000"/>
              </a:spcBef>
            </a:pPr>
            <a:endParaRPr lang="es-ES" altLang="en-US" sz="1600" dirty="0">
              <a:latin typeface="Courier New" panose="02070309020205020404" pitchFamily="49" charset="0"/>
              <a:cs typeface="Courier New" panose="02070309020205020404" pitchFamily="49" charset="0"/>
            </a:endParaRPr>
          </a:p>
          <a:p>
            <a:pPr>
              <a:lnSpc>
                <a:spcPct val="50000"/>
              </a:lnSpc>
              <a:spcBef>
                <a:spcPct val="50000"/>
              </a:spcBef>
            </a:pPr>
            <a:r>
              <a:rPr lang="es-ES" altLang="en-US" sz="1600" dirty="0" err="1" smtClean="0">
                <a:latin typeface="Courier New" panose="02070309020205020404" pitchFamily="49" charset="0"/>
                <a:cs typeface="Courier New" panose="02070309020205020404" pitchFamily="49" charset="0"/>
              </a:rPr>
              <a:t>NuProbit</a:t>
            </a:r>
            <a:r>
              <a:rPr lang="es-ES" altLang="en-US" sz="1600" dirty="0" smtClean="0">
                <a:latin typeface="Courier New" panose="02070309020205020404" pitchFamily="49" charset="0"/>
                <a:cs typeface="Courier New" panose="02070309020205020404" pitchFamily="49" charset="0"/>
              </a:rPr>
              <a:t>&lt;-</a:t>
            </a:r>
            <a:r>
              <a:rPr lang="es-ES" altLang="en-US" sz="1600" dirty="0" err="1" smtClean="0">
                <a:latin typeface="Courier New" panose="02070309020205020404" pitchFamily="49" charset="0"/>
                <a:cs typeface="Courier New" panose="02070309020205020404" pitchFamily="49" charset="0"/>
              </a:rPr>
              <a:t>qnorm</a:t>
            </a:r>
            <a:r>
              <a:rPr lang="es-ES" altLang="en-US" sz="1600" dirty="0" smtClean="0">
                <a:latin typeface="Courier New" panose="02070309020205020404" pitchFamily="49" charset="0"/>
                <a:cs typeface="Courier New" panose="02070309020205020404" pitchFamily="49" charset="0"/>
              </a:rPr>
              <a:t>(</a:t>
            </a:r>
            <a:r>
              <a:rPr lang="es-ES" altLang="en-US" sz="1600" dirty="0" err="1" smtClean="0">
                <a:latin typeface="Courier New" panose="02070309020205020404" pitchFamily="49" charset="0"/>
                <a:cs typeface="Courier New" panose="02070309020205020404" pitchFamily="49" charset="0"/>
              </a:rPr>
              <a:t>Mortality</a:t>
            </a:r>
            <a:r>
              <a:rPr lang="es-ES" altLang="en-US" sz="1600" dirty="0" smtClean="0">
                <a:latin typeface="Courier New" panose="02070309020205020404" pitchFamily="49" charset="0"/>
                <a:cs typeface="Courier New" panose="02070309020205020404" pitchFamily="49" charset="0"/>
              </a:rPr>
              <a:t>/100)</a:t>
            </a:r>
            <a:endParaRPr lang="es-ES" altLang="en-US" sz="1600" dirty="0">
              <a:latin typeface="Courier New" panose="02070309020205020404" pitchFamily="49" charset="0"/>
              <a:cs typeface="Courier New" panose="02070309020205020404" pitchFamily="49" charset="0"/>
            </a:endParaRPr>
          </a:p>
          <a:p>
            <a:pPr>
              <a:lnSpc>
                <a:spcPct val="50000"/>
              </a:lnSpc>
              <a:spcBef>
                <a:spcPct val="50000"/>
              </a:spcBef>
            </a:pPr>
            <a:r>
              <a:rPr lang="es-ES" altLang="en-US" sz="1600" dirty="0" err="1" smtClean="0">
                <a:latin typeface="Courier New" panose="02070309020205020404" pitchFamily="49" charset="0"/>
                <a:cs typeface="Courier New" panose="02070309020205020404" pitchFamily="49" charset="0"/>
              </a:rPr>
              <a:t>fit</a:t>
            </a:r>
            <a:r>
              <a:rPr lang="es-ES" altLang="en-US" sz="1600" dirty="0">
                <a:latin typeface="Courier New" panose="02070309020205020404" pitchFamily="49" charset="0"/>
                <a:cs typeface="Courier New" panose="02070309020205020404" pitchFamily="49" charset="0"/>
              </a:rPr>
              <a:t>&lt;-</a:t>
            </a:r>
            <a:r>
              <a:rPr lang="es-ES" altLang="en-US" sz="1600" dirty="0" smtClean="0">
                <a:latin typeface="Courier New" panose="02070309020205020404" pitchFamily="49" charset="0"/>
                <a:cs typeface="Courier New" panose="02070309020205020404" pitchFamily="49" charset="0"/>
              </a:rPr>
              <a:t>lm(</a:t>
            </a:r>
            <a:r>
              <a:rPr lang="es-ES" altLang="en-US" sz="1600" dirty="0" err="1" smtClean="0">
                <a:latin typeface="Courier New" panose="02070309020205020404" pitchFamily="49" charset="0"/>
                <a:cs typeface="Courier New" panose="02070309020205020404" pitchFamily="49" charset="0"/>
              </a:rPr>
              <a:t>NuProbit~Dosage</a:t>
            </a:r>
            <a:r>
              <a:rPr lang="es-ES" altLang="en-US" sz="1600" dirty="0" smtClean="0">
                <a:latin typeface="Courier New" panose="02070309020205020404" pitchFamily="49" charset="0"/>
                <a:cs typeface="Courier New" panose="02070309020205020404" pitchFamily="49" charset="0"/>
              </a:rPr>
              <a:t>)</a:t>
            </a:r>
            <a:endParaRPr lang="es-ES" altLang="en-US" sz="1600" dirty="0">
              <a:latin typeface="Courier New" panose="02070309020205020404" pitchFamily="49" charset="0"/>
              <a:cs typeface="Courier New" panose="02070309020205020404" pitchFamily="49" charset="0"/>
            </a:endParaRPr>
          </a:p>
          <a:p>
            <a:pPr>
              <a:lnSpc>
                <a:spcPct val="50000"/>
              </a:lnSpc>
              <a:spcBef>
                <a:spcPct val="50000"/>
              </a:spcBef>
            </a:pPr>
            <a:r>
              <a:rPr lang="es-ES" altLang="en-US" sz="1600" dirty="0" err="1">
                <a:latin typeface="Courier New" panose="02070309020205020404" pitchFamily="49" charset="0"/>
                <a:cs typeface="Courier New" panose="02070309020205020404" pitchFamily="49" charset="0"/>
              </a:rPr>
              <a:t>summary</a:t>
            </a:r>
            <a:r>
              <a:rPr lang="es-ES" altLang="en-US" sz="1600" dirty="0">
                <a:latin typeface="Courier New" panose="02070309020205020404" pitchFamily="49" charset="0"/>
                <a:cs typeface="Courier New" panose="02070309020205020404" pitchFamily="49" charset="0"/>
              </a:rPr>
              <a:t>(</a:t>
            </a:r>
            <a:r>
              <a:rPr lang="es-ES" altLang="en-US" sz="1600" dirty="0" err="1">
                <a:latin typeface="Courier New" panose="02070309020205020404" pitchFamily="49" charset="0"/>
                <a:cs typeface="Courier New" panose="02070309020205020404" pitchFamily="49" charset="0"/>
              </a:rPr>
              <a:t>fit</a:t>
            </a:r>
            <a:r>
              <a:rPr lang="es-ES" altLang="en-US" sz="1600" dirty="0">
                <a:latin typeface="Courier New" panose="02070309020205020404" pitchFamily="49" charset="0"/>
                <a:cs typeface="Courier New" panose="02070309020205020404" pitchFamily="49" charset="0"/>
              </a:rPr>
              <a:t>)</a:t>
            </a:r>
          </a:p>
          <a:p>
            <a:pPr>
              <a:lnSpc>
                <a:spcPct val="50000"/>
              </a:lnSpc>
              <a:spcBef>
                <a:spcPct val="50000"/>
              </a:spcBef>
            </a:pPr>
            <a:r>
              <a:rPr lang="es-ES" altLang="en-US" sz="1600" dirty="0" err="1">
                <a:latin typeface="Courier New" panose="02070309020205020404" pitchFamily="49" charset="0"/>
                <a:cs typeface="Courier New" panose="02070309020205020404" pitchFamily="49" charset="0"/>
              </a:rPr>
              <a:t>anova</a:t>
            </a:r>
            <a:r>
              <a:rPr lang="es-ES" altLang="en-US" sz="1600" dirty="0">
                <a:latin typeface="Courier New" panose="02070309020205020404" pitchFamily="49" charset="0"/>
                <a:cs typeface="Courier New" panose="02070309020205020404" pitchFamily="49" charset="0"/>
              </a:rPr>
              <a:t>(</a:t>
            </a:r>
            <a:r>
              <a:rPr lang="es-ES" altLang="en-US" sz="1600" dirty="0" err="1">
                <a:latin typeface="Courier New" panose="02070309020205020404" pitchFamily="49" charset="0"/>
                <a:cs typeface="Courier New" panose="02070309020205020404" pitchFamily="49" charset="0"/>
              </a:rPr>
              <a:t>fit</a:t>
            </a:r>
            <a:r>
              <a:rPr lang="es-ES" altLang="en-US" sz="1600" dirty="0">
                <a:latin typeface="Courier New" panose="02070309020205020404" pitchFamily="49" charset="0"/>
                <a:cs typeface="Courier New" panose="02070309020205020404" pitchFamily="49" charset="0"/>
              </a:rPr>
              <a:t>)</a:t>
            </a:r>
          </a:p>
          <a:p>
            <a:pPr>
              <a:lnSpc>
                <a:spcPct val="50000"/>
              </a:lnSpc>
              <a:spcBef>
                <a:spcPct val="50000"/>
              </a:spcBef>
            </a:pPr>
            <a:r>
              <a:rPr lang="es-ES" altLang="en-US" sz="1600" dirty="0" err="1" smtClean="0">
                <a:latin typeface="Courier New" panose="02070309020205020404" pitchFamily="49" charset="0"/>
                <a:cs typeface="Courier New" panose="02070309020205020404" pitchFamily="49" charset="0"/>
              </a:rPr>
              <a:t>plot</a:t>
            </a:r>
            <a:r>
              <a:rPr lang="es-ES" altLang="en-US" sz="1600" dirty="0" smtClean="0">
                <a:latin typeface="Courier New" panose="02070309020205020404" pitchFamily="49" charset="0"/>
                <a:cs typeface="Courier New" panose="02070309020205020404" pitchFamily="49" charset="0"/>
              </a:rPr>
              <a:t>(</a:t>
            </a:r>
            <a:r>
              <a:rPr lang="es-ES" altLang="en-US" sz="1600" dirty="0" err="1" smtClean="0">
                <a:latin typeface="Courier New" panose="02070309020205020404" pitchFamily="49" charset="0"/>
                <a:cs typeface="Courier New" panose="02070309020205020404" pitchFamily="49" charset="0"/>
              </a:rPr>
              <a:t>Dosage,NuProbit</a:t>
            </a:r>
            <a:r>
              <a:rPr lang="es-ES" altLang="en-US" sz="1600" dirty="0" smtClean="0">
                <a:latin typeface="Courier New" panose="02070309020205020404" pitchFamily="49" charset="0"/>
                <a:cs typeface="Courier New" panose="02070309020205020404" pitchFamily="49" charset="0"/>
              </a:rPr>
              <a:t>)</a:t>
            </a:r>
            <a:endParaRPr lang="es-ES" altLang="en-US" sz="1600" dirty="0">
              <a:latin typeface="Courier New" panose="02070309020205020404" pitchFamily="49" charset="0"/>
              <a:cs typeface="Courier New" panose="02070309020205020404" pitchFamily="49" charset="0"/>
            </a:endParaRPr>
          </a:p>
          <a:p>
            <a:pPr>
              <a:lnSpc>
                <a:spcPct val="50000"/>
              </a:lnSpc>
              <a:spcBef>
                <a:spcPct val="50000"/>
              </a:spcBef>
            </a:pPr>
            <a:r>
              <a:rPr lang="es-ES" altLang="en-US" sz="1600" dirty="0" err="1">
                <a:latin typeface="Courier New" panose="02070309020205020404" pitchFamily="49" charset="0"/>
                <a:cs typeface="Courier New" panose="02070309020205020404" pitchFamily="49" charset="0"/>
              </a:rPr>
              <a:t>abline</a:t>
            </a:r>
            <a:r>
              <a:rPr lang="es-ES" altLang="en-US" sz="1600" dirty="0">
                <a:latin typeface="Courier New" panose="02070309020205020404" pitchFamily="49" charset="0"/>
                <a:cs typeface="Courier New" panose="02070309020205020404" pitchFamily="49" charset="0"/>
              </a:rPr>
              <a:t>(</a:t>
            </a:r>
            <a:r>
              <a:rPr lang="es-ES" altLang="en-US" sz="1600" dirty="0" err="1">
                <a:latin typeface="Courier New" panose="02070309020205020404" pitchFamily="49" charset="0"/>
                <a:cs typeface="Courier New" panose="02070309020205020404" pitchFamily="49" charset="0"/>
              </a:rPr>
              <a:t>fit</a:t>
            </a:r>
            <a:r>
              <a:rPr lang="es-ES" altLang="en-US" sz="1600" dirty="0">
                <a:latin typeface="Courier New" panose="02070309020205020404" pitchFamily="49" charset="0"/>
                <a:cs typeface="Courier New" panose="02070309020205020404" pitchFamily="49" charset="0"/>
              </a:rPr>
              <a:t>)</a:t>
            </a:r>
          </a:p>
          <a:p>
            <a:pPr>
              <a:lnSpc>
                <a:spcPct val="50000"/>
              </a:lnSpc>
              <a:spcBef>
                <a:spcPct val="50000"/>
              </a:spcBef>
            </a:pPr>
            <a:endParaRPr lang="es-ES" altLang="en-US" sz="1600" dirty="0">
              <a:latin typeface="Courier New" panose="02070309020205020404" pitchFamily="49" charset="0"/>
              <a:cs typeface="Courier New" panose="02070309020205020404" pitchFamily="49" charset="0"/>
            </a:endParaRPr>
          </a:p>
          <a:p>
            <a:pPr>
              <a:lnSpc>
                <a:spcPct val="50000"/>
              </a:lnSpc>
              <a:spcBef>
                <a:spcPct val="50000"/>
              </a:spcBef>
            </a:pPr>
            <a:r>
              <a:rPr lang="es-ES" altLang="en-US" sz="1600" dirty="0" err="1" smtClean="0">
                <a:latin typeface="Courier New" panose="02070309020205020404" pitchFamily="49" charset="0"/>
                <a:cs typeface="Courier New" panose="02070309020205020404" pitchFamily="49" charset="0"/>
              </a:rPr>
              <a:t>PredM</a:t>
            </a:r>
            <a:r>
              <a:rPr lang="es-ES" altLang="en-US" sz="1600" dirty="0" smtClean="0">
                <a:latin typeface="Courier New" panose="02070309020205020404" pitchFamily="49" charset="0"/>
                <a:cs typeface="Courier New" panose="02070309020205020404" pitchFamily="49" charset="0"/>
              </a:rPr>
              <a:t>&lt;-100*</a:t>
            </a:r>
            <a:r>
              <a:rPr lang="es-ES" altLang="en-US" sz="1600" dirty="0" err="1" smtClean="0">
                <a:latin typeface="Courier New" panose="02070309020205020404" pitchFamily="49" charset="0"/>
                <a:cs typeface="Courier New" panose="02070309020205020404" pitchFamily="49" charset="0"/>
              </a:rPr>
              <a:t>pnorm</a:t>
            </a:r>
            <a:r>
              <a:rPr lang="es-ES" altLang="en-US" sz="1600" dirty="0" smtClean="0">
                <a:latin typeface="Courier New" panose="02070309020205020404" pitchFamily="49" charset="0"/>
                <a:cs typeface="Courier New" panose="02070309020205020404" pitchFamily="49" charset="0"/>
              </a:rPr>
              <a:t>(</a:t>
            </a:r>
            <a:r>
              <a:rPr lang="es-ES" altLang="en-US" sz="1600" dirty="0" err="1" smtClean="0">
                <a:latin typeface="Courier New" panose="02070309020205020404" pitchFamily="49" charset="0"/>
                <a:cs typeface="Courier New" panose="02070309020205020404" pitchFamily="49" charset="0"/>
              </a:rPr>
              <a:t>fitted</a:t>
            </a:r>
            <a:r>
              <a:rPr lang="es-ES" altLang="en-US" sz="1600" dirty="0" smtClean="0">
                <a:latin typeface="Courier New" panose="02070309020205020404" pitchFamily="49" charset="0"/>
                <a:cs typeface="Courier New" panose="02070309020205020404" pitchFamily="49" charset="0"/>
              </a:rPr>
              <a:t>(</a:t>
            </a:r>
            <a:r>
              <a:rPr lang="es-ES" altLang="en-US" sz="1600" dirty="0" err="1" smtClean="0">
                <a:latin typeface="Courier New" panose="02070309020205020404" pitchFamily="49" charset="0"/>
                <a:cs typeface="Courier New" panose="02070309020205020404" pitchFamily="49" charset="0"/>
              </a:rPr>
              <a:t>fit</a:t>
            </a:r>
            <a:r>
              <a:rPr lang="es-ES" altLang="en-US" sz="1600" dirty="0">
                <a:latin typeface="Courier New" panose="02070309020205020404" pitchFamily="49" charset="0"/>
                <a:cs typeface="Courier New" panose="02070309020205020404" pitchFamily="49" charset="0"/>
              </a:rPr>
              <a:t>))</a:t>
            </a:r>
          </a:p>
          <a:p>
            <a:pPr>
              <a:lnSpc>
                <a:spcPct val="50000"/>
              </a:lnSpc>
              <a:spcBef>
                <a:spcPct val="50000"/>
              </a:spcBef>
            </a:pPr>
            <a:r>
              <a:rPr lang="es-ES" altLang="en-US" sz="1600" dirty="0" err="1" smtClean="0">
                <a:latin typeface="Courier New" panose="02070309020205020404" pitchFamily="49" charset="0"/>
                <a:cs typeface="Courier New" panose="02070309020205020404" pitchFamily="49" charset="0"/>
              </a:rPr>
              <a:t>plot</a:t>
            </a:r>
            <a:r>
              <a:rPr lang="es-ES" altLang="en-US" sz="1600" dirty="0" smtClean="0">
                <a:latin typeface="Courier New" panose="02070309020205020404" pitchFamily="49" charset="0"/>
                <a:cs typeface="Courier New" panose="02070309020205020404" pitchFamily="49" charset="0"/>
              </a:rPr>
              <a:t>(</a:t>
            </a:r>
            <a:r>
              <a:rPr lang="es-ES" altLang="en-US" sz="1600" dirty="0" err="1" smtClean="0">
                <a:latin typeface="Courier New" panose="02070309020205020404" pitchFamily="49" charset="0"/>
                <a:cs typeface="Courier New" panose="02070309020205020404" pitchFamily="49" charset="0"/>
              </a:rPr>
              <a:t>Dosage,Mortality</a:t>
            </a:r>
            <a:r>
              <a:rPr lang="es-ES" altLang="en-US" sz="1600" dirty="0" smtClean="0">
                <a:latin typeface="Courier New" panose="02070309020205020404" pitchFamily="49" charset="0"/>
                <a:cs typeface="Courier New" panose="02070309020205020404" pitchFamily="49" charset="0"/>
              </a:rPr>
              <a:t>)</a:t>
            </a:r>
            <a:endParaRPr lang="es-ES" altLang="en-US" sz="1600" dirty="0">
              <a:latin typeface="Courier New" panose="02070309020205020404" pitchFamily="49" charset="0"/>
              <a:cs typeface="Courier New" panose="02070309020205020404" pitchFamily="49" charset="0"/>
            </a:endParaRPr>
          </a:p>
          <a:p>
            <a:pPr>
              <a:lnSpc>
                <a:spcPct val="50000"/>
              </a:lnSpc>
              <a:spcBef>
                <a:spcPct val="50000"/>
              </a:spcBef>
            </a:pPr>
            <a:r>
              <a:rPr lang="es-ES" altLang="en-US" sz="1600" dirty="0" err="1" smtClean="0">
                <a:latin typeface="Courier New" panose="02070309020205020404" pitchFamily="49" charset="0"/>
                <a:cs typeface="Courier New" panose="02070309020205020404" pitchFamily="49" charset="0"/>
              </a:rPr>
              <a:t>lines</a:t>
            </a:r>
            <a:r>
              <a:rPr lang="es-ES" altLang="en-US" sz="1600" dirty="0" smtClean="0">
                <a:latin typeface="Courier New" panose="02070309020205020404" pitchFamily="49" charset="0"/>
                <a:cs typeface="Courier New" panose="02070309020205020404" pitchFamily="49" charset="0"/>
              </a:rPr>
              <a:t>(</a:t>
            </a:r>
            <a:r>
              <a:rPr lang="es-ES" altLang="en-US" sz="1600" dirty="0" err="1" smtClean="0">
                <a:latin typeface="Courier New" panose="02070309020205020404" pitchFamily="49" charset="0"/>
                <a:cs typeface="Courier New" panose="02070309020205020404" pitchFamily="49" charset="0"/>
              </a:rPr>
              <a:t>Dosage,PredM</a:t>
            </a:r>
            <a:r>
              <a:rPr lang="es-ES" altLang="en-US" sz="1600" dirty="0" smtClean="0">
                <a:latin typeface="Courier New" panose="02070309020205020404" pitchFamily="49" charset="0"/>
                <a:cs typeface="Courier New" panose="02070309020205020404" pitchFamily="49" charset="0"/>
              </a:rPr>
              <a:t>)</a:t>
            </a:r>
            <a:endParaRPr lang="es-ES" altLang="en-US" sz="1600" dirty="0">
              <a:latin typeface="Courier New" panose="02070309020205020404" pitchFamily="49" charset="0"/>
              <a:cs typeface="Courier New" panose="02070309020205020404" pitchFamily="49" charset="0"/>
            </a:endParaRPr>
          </a:p>
          <a:p>
            <a:pPr>
              <a:lnSpc>
                <a:spcPct val="50000"/>
              </a:lnSpc>
              <a:spcBef>
                <a:spcPct val="50000"/>
              </a:spcBef>
            </a:pPr>
            <a:endParaRPr lang="es-ES" altLang="en-US" sz="1600" dirty="0">
              <a:latin typeface="Courier New" panose="02070309020205020404" pitchFamily="49" charset="0"/>
              <a:cs typeface="Courier New" panose="02070309020205020404" pitchFamily="49" charset="0"/>
            </a:endParaRPr>
          </a:p>
          <a:p>
            <a:pPr>
              <a:lnSpc>
                <a:spcPct val="50000"/>
              </a:lnSpc>
              <a:spcBef>
                <a:spcPct val="50000"/>
              </a:spcBef>
            </a:pPr>
            <a:r>
              <a:rPr lang="es-ES" altLang="en-US" sz="1600" dirty="0" err="1">
                <a:latin typeface="Courier New" panose="02070309020205020404" pitchFamily="49" charset="0"/>
                <a:cs typeface="Courier New" panose="02070309020205020404" pitchFamily="49" charset="0"/>
              </a:rPr>
              <a:t>nd</a:t>
            </a:r>
            <a:r>
              <a:rPr lang="es-ES" altLang="en-US" sz="1600" dirty="0">
                <a:latin typeface="Courier New" panose="02070309020205020404" pitchFamily="49" charset="0"/>
                <a:cs typeface="Courier New" panose="02070309020205020404" pitchFamily="49" charset="0"/>
              </a:rPr>
              <a:t>&lt;-</a:t>
            </a:r>
            <a:r>
              <a:rPr lang="es-ES" altLang="en-US" sz="1600" dirty="0" err="1" smtClean="0">
                <a:latin typeface="Courier New" panose="02070309020205020404" pitchFamily="49" charset="0"/>
                <a:cs typeface="Courier New" panose="02070309020205020404" pitchFamily="49" charset="0"/>
              </a:rPr>
              <a:t>data.frame</a:t>
            </a:r>
            <a:r>
              <a:rPr lang="es-ES" altLang="en-US" sz="1600" dirty="0" smtClean="0">
                <a:latin typeface="Courier New" panose="02070309020205020404" pitchFamily="49" charset="0"/>
                <a:cs typeface="Courier New" panose="02070309020205020404" pitchFamily="49" charset="0"/>
              </a:rPr>
              <a:t>(</a:t>
            </a:r>
            <a:r>
              <a:rPr lang="es-ES" altLang="en-US" sz="1600" dirty="0" err="1" smtClean="0">
                <a:latin typeface="Courier New" panose="02070309020205020404" pitchFamily="49" charset="0"/>
                <a:cs typeface="Courier New" panose="02070309020205020404" pitchFamily="49" charset="0"/>
              </a:rPr>
              <a:t>Dosage</a:t>
            </a:r>
            <a:r>
              <a:rPr lang="es-ES" altLang="en-US" sz="1600" dirty="0" smtClean="0">
                <a:latin typeface="Courier New" panose="02070309020205020404" pitchFamily="49" charset="0"/>
                <a:cs typeface="Courier New" panose="02070309020205020404" pitchFamily="49" charset="0"/>
              </a:rPr>
              <a:t>=31)</a:t>
            </a:r>
            <a:endParaRPr lang="es-ES" altLang="en-US" sz="1600" dirty="0">
              <a:latin typeface="Courier New" panose="02070309020205020404" pitchFamily="49" charset="0"/>
              <a:cs typeface="Courier New" panose="02070309020205020404" pitchFamily="49" charset="0"/>
            </a:endParaRPr>
          </a:p>
          <a:p>
            <a:pPr>
              <a:lnSpc>
                <a:spcPct val="50000"/>
              </a:lnSpc>
              <a:spcBef>
                <a:spcPct val="50000"/>
              </a:spcBef>
            </a:pPr>
            <a:r>
              <a:rPr lang="es-ES" altLang="en-US" sz="1600" dirty="0" smtClean="0">
                <a:latin typeface="Courier New" panose="02070309020205020404" pitchFamily="49" charset="0"/>
                <a:cs typeface="Courier New" panose="02070309020205020404" pitchFamily="49" charset="0"/>
              </a:rPr>
              <a:t>pred31&lt;-</a:t>
            </a:r>
            <a:r>
              <a:rPr lang="es-ES" altLang="en-US" sz="1600" dirty="0" err="1" smtClean="0">
                <a:latin typeface="Courier New" panose="02070309020205020404" pitchFamily="49" charset="0"/>
                <a:cs typeface="Courier New" panose="02070309020205020404" pitchFamily="49" charset="0"/>
              </a:rPr>
              <a:t>predict</a:t>
            </a:r>
            <a:r>
              <a:rPr lang="es-ES" altLang="en-US" sz="1600" dirty="0" smtClean="0">
                <a:latin typeface="Courier New" panose="02070309020205020404" pitchFamily="49" charset="0"/>
                <a:cs typeface="Courier New" panose="02070309020205020404" pitchFamily="49" charset="0"/>
              </a:rPr>
              <a:t>(</a:t>
            </a:r>
            <a:r>
              <a:rPr lang="es-ES" altLang="en-US" sz="1600" dirty="0" err="1" smtClean="0">
                <a:latin typeface="Courier New" panose="02070309020205020404" pitchFamily="49" charset="0"/>
                <a:cs typeface="Courier New" panose="02070309020205020404" pitchFamily="49" charset="0"/>
              </a:rPr>
              <a:t>fit,nd,interval</a:t>
            </a:r>
            <a:r>
              <a:rPr lang="es-ES" altLang="en-US" sz="1600" dirty="0">
                <a:latin typeface="Courier New" panose="02070309020205020404" pitchFamily="49" charset="0"/>
                <a:cs typeface="Courier New" panose="02070309020205020404" pitchFamily="49" charset="0"/>
              </a:rPr>
              <a:t>="</a:t>
            </a:r>
            <a:r>
              <a:rPr lang="es-ES" altLang="en-US" sz="1600" dirty="0" err="1">
                <a:latin typeface="Courier New" panose="02070309020205020404" pitchFamily="49" charset="0"/>
                <a:cs typeface="Courier New" panose="02070309020205020404" pitchFamily="49" charset="0"/>
              </a:rPr>
              <a:t>confidence</a:t>
            </a:r>
            <a:r>
              <a:rPr lang="es-ES" altLang="en-US" sz="1600" dirty="0" smtClean="0">
                <a:latin typeface="Courier New" panose="02070309020205020404" pitchFamily="49" charset="0"/>
                <a:cs typeface="Courier New" panose="02070309020205020404" pitchFamily="49" charset="0"/>
              </a:rPr>
              <a:t>")</a:t>
            </a:r>
          </a:p>
          <a:p>
            <a:pPr>
              <a:lnSpc>
                <a:spcPct val="50000"/>
              </a:lnSpc>
              <a:spcBef>
                <a:spcPct val="50000"/>
              </a:spcBef>
            </a:pPr>
            <a:r>
              <a:rPr lang="es-ES" altLang="en-US" sz="1600" dirty="0" smtClean="0">
                <a:latin typeface="Courier New" panose="02070309020205020404" pitchFamily="49" charset="0"/>
                <a:cs typeface="Courier New" panose="02070309020205020404" pitchFamily="49" charset="0"/>
              </a:rPr>
              <a:t>pred31&lt;-100*</a:t>
            </a:r>
            <a:r>
              <a:rPr lang="es-ES" altLang="en-US" sz="1600" dirty="0" err="1" smtClean="0">
                <a:latin typeface="Courier New" panose="02070309020205020404" pitchFamily="49" charset="0"/>
                <a:cs typeface="Courier New" panose="02070309020205020404" pitchFamily="49" charset="0"/>
              </a:rPr>
              <a:t>pnorm</a:t>
            </a:r>
            <a:r>
              <a:rPr lang="es-ES" altLang="en-US" sz="1600" dirty="0" smtClean="0">
                <a:latin typeface="Courier New" panose="02070309020205020404" pitchFamily="49" charset="0"/>
                <a:cs typeface="Courier New" panose="02070309020205020404" pitchFamily="49" charset="0"/>
              </a:rPr>
              <a:t>(pred31)</a:t>
            </a:r>
            <a:r>
              <a:rPr lang="es-ES" altLang="en-US" sz="1600" dirty="0">
                <a:latin typeface="Courier New" panose="02070309020205020404" pitchFamily="49" charset="0"/>
                <a:cs typeface="Courier New" panose="02070309020205020404" pitchFamily="49" charset="0"/>
              </a:rPr>
              <a:t/>
            </a:r>
            <a:br>
              <a:rPr lang="es-ES" altLang="en-US" sz="1600" dirty="0">
                <a:latin typeface="Courier New" panose="02070309020205020404" pitchFamily="49" charset="0"/>
                <a:cs typeface="Courier New" panose="02070309020205020404" pitchFamily="49" charset="0"/>
              </a:rPr>
            </a:br>
            <a:endParaRPr lang="es-ES" altLang="en-US" sz="1600" dirty="0">
              <a:latin typeface="Courier New" panose="02070309020205020404" pitchFamily="49" charset="0"/>
              <a:cs typeface="Courier New" panose="02070309020205020404" pitchFamily="49" charset="0"/>
            </a:endParaRPr>
          </a:p>
          <a:p>
            <a:pPr>
              <a:lnSpc>
                <a:spcPct val="50000"/>
              </a:lnSpc>
              <a:spcBef>
                <a:spcPct val="50000"/>
              </a:spcBef>
            </a:pPr>
            <a:r>
              <a:rPr lang="es-ES" altLang="en-US" sz="1600" dirty="0">
                <a:latin typeface="Courier New" panose="02070309020205020404" pitchFamily="49" charset="0"/>
                <a:cs typeface="Courier New" panose="02070309020205020404" pitchFamily="49" charset="0"/>
              </a:rPr>
              <a:t>ci95&lt;-</a:t>
            </a:r>
            <a:r>
              <a:rPr lang="es-ES" altLang="en-US" sz="1600" dirty="0" err="1">
                <a:latin typeface="Courier New" panose="02070309020205020404" pitchFamily="49" charset="0"/>
                <a:cs typeface="Courier New" panose="02070309020205020404" pitchFamily="49" charset="0"/>
              </a:rPr>
              <a:t>predict</a:t>
            </a:r>
            <a:r>
              <a:rPr lang="es-ES" altLang="en-US" sz="1600" dirty="0">
                <a:latin typeface="Courier New" panose="02070309020205020404" pitchFamily="49" charset="0"/>
                <a:cs typeface="Courier New" panose="02070309020205020404" pitchFamily="49" charset="0"/>
              </a:rPr>
              <a:t>(</a:t>
            </a:r>
            <a:r>
              <a:rPr lang="es-ES" altLang="en-US" sz="1600" dirty="0" err="1">
                <a:latin typeface="Courier New" panose="02070309020205020404" pitchFamily="49" charset="0"/>
                <a:cs typeface="Courier New" panose="02070309020205020404" pitchFamily="49" charset="0"/>
              </a:rPr>
              <a:t>fit,md,interval</a:t>
            </a:r>
            <a:r>
              <a:rPr lang="es-ES" altLang="en-US" sz="1600" dirty="0">
                <a:latin typeface="Courier New" panose="02070309020205020404" pitchFamily="49" charset="0"/>
                <a:cs typeface="Courier New" panose="02070309020205020404" pitchFamily="49" charset="0"/>
              </a:rPr>
              <a:t>="</a:t>
            </a:r>
            <a:r>
              <a:rPr lang="es-ES" altLang="en-US" sz="1600" dirty="0" err="1">
                <a:latin typeface="Courier New" panose="02070309020205020404" pitchFamily="49" charset="0"/>
                <a:cs typeface="Courier New" panose="02070309020205020404" pitchFamily="49" charset="0"/>
              </a:rPr>
              <a:t>confidence</a:t>
            </a:r>
            <a:r>
              <a:rPr lang="es-ES" altLang="en-US" sz="1600" dirty="0">
                <a:latin typeface="Courier New" panose="02070309020205020404" pitchFamily="49" charset="0"/>
                <a:cs typeface="Courier New" panose="02070309020205020404" pitchFamily="49" charset="0"/>
              </a:rPr>
              <a:t>")</a:t>
            </a:r>
          </a:p>
          <a:p>
            <a:pPr>
              <a:lnSpc>
                <a:spcPct val="50000"/>
              </a:lnSpc>
              <a:spcBef>
                <a:spcPct val="50000"/>
              </a:spcBef>
            </a:pPr>
            <a:r>
              <a:rPr lang="es-ES" altLang="en-US" sz="1600" dirty="0">
                <a:latin typeface="Courier New" panose="02070309020205020404" pitchFamily="49" charset="0"/>
                <a:cs typeface="Courier New" panose="02070309020205020404" pitchFamily="49" charset="0"/>
              </a:rPr>
              <a:t>ci95Scaled</a:t>
            </a:r>
            <a:r>
              <a:rPr lang="es-ES" altLang="en-US" sz="1600" dirty="0" smtClean="0">
                <a:latin typeface="Courier New" panose="02070309020205020404" pitchFamily="49" charset="0"/>
                <a:cs typeface="Courier New" panose="02070309020205020404" pitchFamily="49" charset="0"/>
              </a:rPr>
              <a:t>&lt;-100*</a:t>
            </a:r>
            <a:r>
              <a:rPr lang="es-ES" altLang="en-US" sz="1600" dirty="0" err="1" smtClean="0">
                <a:latin typeface="Courier New" panose="02070309020205020404" pitchFamily="49" charset="0"/>
                <a:cs typeface="Courier New" panose="02070309020205020404" pitchFamily="49" charset="0"/>
              </a:rPr>
              <a:t>pnorm</a:t>
            </a:r>
            <a:r>
              <a:rPr lang="es-ES" altLang="en-US" sz="1600" dirty="0" smtClean="0">
                <a:latin typeface="Courier New" panose="02070309020205020404" pitchFamily="49" charset="0"/>
                <a:cs typeface="Courier New" panose="02070309020205020404" pitchFamily="49" charset="0"/>
              </a:rPr>
              <a:t>(ci95</a:t>
            </a:r>
            <a:r>
              <a:rPr lang="es-ES" altLang="en-US" sz="1600" dirty="0">
                <a:latin typeface="Courier New" panose="02070309020205020404" pitchFamily="49" charset="0"/>
                <a:cs typeface="Courier New" panose="02070309020205020404" pitchFamily="49" charset="0"/>
              </a:rPr>
              <a:t>)</a:t>
            </a:r>
          </a:p>
          <a:p>
            <a:pPr>
              <a:lnSpc>
                <a:spcPct val="50000"/>
              </a:lnSpc>
              <a:spcBef>
                <a:spcPct val="50000"/>
              </a:spcBef>
            </a:pPr>
            <a:r>
              <a:rPr lang="es-ES" altLang="en-US" sz="1600" dirty="0" err="1" smtClean="0">
                <a:latin typeface="Courier New" panose="02070309020205020404" pitchFamily="49" charset="0"/>
                <a:cs typeface="Courier New" panose="02070309020205020404" pitchFamily="49" charset="0"/>
              </a:rPr>
              <a:t>plot</a:t>
            </a:r>
            <a:r>
              <a:rPr lang="es-ES" altLang="en-US" sz="1600" dirty="0" smtClean="0">
                <a:latin typeface="Courier New" panose="02070309020205020404" pitchFamily="49" charset="0"/>
                <a:cs typeface="Courier New" panose="02070309020205020404" pitchFamily="49" charset="0"/>
              </a:rPr>
              <a:t>(</a:t>
            </a:r>
            <a:r>
              <a:rPr lang="es-ES" altLang="en-US" sz="1600" dirty="0" err="1" smtClean="0">
                <a:latin typeface="Courier New" panose="02070309020205020404" pitchFamily="49" charset="0"/>
                <a:cs typeface="Courier New" panose="02070309020205020404" pitchFamily="49" charset="0"/>
              </a:rPr>
              <a:t>Dosage,Mortality</a:t>
            </a:r>
            <a:r>
              <a:rPr lang="es-ES" altLang="en-US" sz="1600" dirty="0" smtClean="0">
                <a:latin typeface="Courier New" panose="02070309020205020404" pitchFamily="49" charset="0"/>
                <a:cs typeface="Courier New" panose="02070309020205020404" pitchFamily="49" charset="0"/>
              </a:rPr>
              <a:t>)</a:t>
            </a:r>
            <a:endParaRPr lang="es-ES" altLang="en-US" sz="1600" dirty="0">
              <a:latin typeface="Courier New" panose="02070309020205020404" pitchFamily="49" charset="0"/>
              <a:cs typeface="Courier New" panose="02070309020205020404" pitchFamily="49" charset="0"/>
            </a:endParaRPr>
          </a:p>
          <a:p>
            <a:pPr>
              <a:lnSpc>
                <a:spcPct val="50000"/>
              </a:lnSpc>
              <a:spcBef>
                <a:spcPct val="50000"/>
              </a:spcBef>
            </a:pPr>
            <a:r>
              <a:rPr lang="es-ES" altLang="en-US" sz="1600" dirty="0" err="1" smtClean="0">
                <a:latin typeface="Courier New" panose="02070309020205020404" pitchFamily="49" charset="0"/>
                <a:cs typeface="Courier New" panose="02070309020205020404" pitchFamily="49" charset="0"/>
              </a:rPr>
              <a:t>lines</a:t>
            </a:r>
            <a:r>
              <a:rPr lang="es-ES" altLang="en-US" sz="1600" dirty="0" smtClean="0">
                <a:latin typeface="Courier New" panose="02070309020205020404" pitchFamily="49" charset="0"/>
                <a:cs typeface="Courier New" panose="02070309020205020404" pitchFamily="49" charset="0"/>
              </a:rPr>
              <a:t>(</a:t>
            </a:r>
            <a:r>
              <a:rPr lang="es-ES" altLang="en-US" sz="1600" dirty="0">
                <a:latin typeface="Courier New" panose="02070309020205020404" pitchFamily="49" charset="0"/>
                <a:cs typeface="Courier New" panose="02070309020205020404" pitchFamily="49" charset="0"/>
              </a:rPr>
              <a:t>Dosage</a:t>
            </a:r>
            <a:r>
              <a:rPr lang="es-ES" altLang="en-US" sz="1600" dirty="0" smtClean="0">
                <a:latin typeface="Courier New" panose="02070309020205020404" pitchFamily="49" charset="0"/>
                <a:cs typeface="Courier New" panose="02070309020205020404" pitchFamily="49" charset="0"/>
              </a:rPr>
              <a:t>,ci95Scaled</a:t>
            </a:r>
            <a:r>
              <a:rPr lang="es-ES" altLang="en-US" sz="1600" dirty="0">
                <a:latin typeface="Courier New" panose="02070309020205020404" pitchFamily="49" charset="0"/>
                <a:cs typeface="Courier New" panose="02070309020205020404" pitchFamily="49" charset="0"/>
              </a:rPr>
              <a:t>[,1],col="red")</a:t>
            </a:r>
          </a:p>
          <a:p>
            <a:pPr>
              <a:lnSpc>
                <a:spcPct val="50000"/>
              </a:lnSpc>
              <a:spcBef>
                <a:spcPct val="50000"/>
              </a:spcBef>
            </a:pPr>
            <a:r>
              <a:rPr lang="es-ES" altLang="en-US" sz="1600" dirty="0" err="1" smtClean="0">
                <a:latin typeface="Courier New" panose="02070309020205020404" pitchFamily="49" charset="0"/>
                <a:cs typeface="Courier New" panose="02070309020205020404" pitchFamily="49" charset="0"/>
              </a:rPr>
              <a:t>lines</a:t>
            </a:r>
            <a:r>
              <a:rPr lang="es-ES" altLang="en-US" sz="1600" dirty="0" smtClean="0">
                <a:latin typeface="Courier New" panose="02070309020205020404" pitchFamily="49" charset="0"/>
                <a:cs typeface="Courier New" panose="02070309020205020404" pitchFamily="49" charset="0"/>
              </a:rPr>
              <a:t>(</a:t>
            </a:r>
            <a:r>
              <a:rPr lang="es-ES" altLang="en-US" sz="1600" dirty="0">
                <a:latin typeface="Courier New" panose="02070309020205020404" pitchFamily="49" charset="0"/>
                <a:cs typeface="Courier New" panose="02070309020205020404" pitchFamily="49" charset="0"/>
              </a:rPr>
              <a:t>Dosage</a:t>
            </a:r>
            <a:r>
              <a:rPr lang="es-ES" altLang="en-US" sz="1600" dirty="0" smtClean="0">
                <a:latin typeface="Courier New" panose="02070309020205020404" pitchFamily="49" charset="0"/>
                <a:cs typeface="Courier New" panose="02070309020205020404" pitchFamily="49" charset="0"/>
              </a:rPr>
              <a:t>,ci95Scaled </a:t>
            </a:r>
            <a:r>
              <a:rPr lang="es-ES" altLang="en-US" sz="1600" dirty="0">
                <a:latin typeface="Courier New" panose="02070309020205020404" pitchFamily="49" charset="0"/>
                <a:cs typeface="Courier New" panose="02070309020205020404" pitchFamily="49" charset="0"/>
              </a:rPr>
              <a:t>[,2],col="blue")</a:t>
            </a:r>
          </a:p>
          <a:p>
            <a:pPr>
              <a:lnSpc>
                <a:spcPct val="50000"/>
              </a:lnSpc>
              <a:spcBef>
                <a:spcPct val="50000"/>
              </a:spcBef>
            </a:pPr>
            <a:r>
              <a:rPr lang="es-ES" altLang="en-US" sz="1600" dirty="0" err="1" smtClean="0">
                <a:latin typeface="Courier New" panose="02070309020205020404" pitchFamily="49" charset="0"/>
                <a:cs typeface="Courier New" panose="02070309020205020404" pitchFamily="49" charset="0"/>
              </a:rPr>
              <a:t>lines</a:t>
            </a:r>
            <a:r>
              <a:rPr lang="es-ES" altLang="en-US" sz="1600" dirty="0" smtClean="0">
                <a:latin typeface="Courier New" panose="02070309020205020404" pitchFamily="49" charset="0"/>
                <a:cs typeface="Courier New" panose="02070309020205020404" pitchFamily="49" charset="0"/>
              </a:rPr>
              <a:t>(</a:t>
            </a:r>
            <a:r>
              <a:rPr lang="es-ES" altLang="en-US" sz="1600" dirty="0">
                <a:latin typeface="Courier New" panose="02070309020205020404" pitchFamily="49" charset="0"/>
                <a:cs typeface="Courier New" panose="02070309020205020404" pitchFamily="49" charset="0"/>
              </a:rPr>
              <a:t>Dosage</a:t>
            </a:r>
            <a:r>
              <a:rPr lang="es-ES" altLang="en-US" sz="1600" dirty="0" smtClean="0">
                <a:latin typeface="Courier New" panose="02070309020205020404" pitchFamily="49" charset="0"/>
                <a:cs typeface="Courier New" panose="02070309020205020404" pitchFamily="49" charset="0"/>
              </a:rPr>
              <a:t>,ci95Scaled </a:t>
            </a:r>
            <a:r>
              <a:rPr lang="es-ES" altLang="en-US" sz="1600" dirty="0">
                <a:latin typeface="Courier New" panose="02070309020205020404" pitchFamily="49" charset="0"/>
                <a:cs typeface="Courier New" panose="02070309020205020404" pitchFamily="49" charset="0"/>
              </a:rPr>
              <a:t>[,3],col="blue")</a:t>
            </a:r>
          </a:p>
        </p:txBody>
      </p:sp>
      <p:sp>
        <p:nvSpPr>
          <p:cNvPr id="15366" name="Text Box 6"/>
          <p:cNvSpPr txBox="1">
            <a:spLocks noChangeArrowheads="1"/>
          </p:cNvSpPr>
          <p:nvPr/>
        </p:nvSpPr>
        <p:spPr bwMode="auto">
          <a:xfrm>
            <a:off x="5724129" y="2349500"/>
            <a:ext cx="288012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CA" altLang="en-US" dirty="0"/>
              <a:t>Run </a:t>
            </a:r>
            <a:r>
              <a:rPr lang="en-CA" altLang="en-US"/>
              <a:t>and </a:t>
            </a:r>
            <a:r>
              <a:rPr lang="en-CA" altLang="en-US" smtClean="0"/>
              <a:t>explain</a:t>
            </a:r>
          </a:p>
          <a:p>
            <a:pPr>
              <a:spcBef>
                <a:spcPct val="50000"/>
              </a:spcBef>
            </a:pPr>
            <a:r>
              <a:rPr lang="en-CA" altLang="en-US" smtClean="0">
                <a:solidFill>
                  <a:srgbClr val="FF0000"/>
                </a:solidFill>
              </a:rPr>
              <a:t>Assignment: </a:t>
            </a:r>
            <a:r>
              <a:rPr lang="en-CA" altLang="en-US" smtClean="0"/>
              <a:t>Re-do the analysis with logit transformation.</a:t>
            </a:r>
            <a:endParaRPr lang="en-CA" altLang="en-US" dirty="0"/>
          </a:p>
        </p:txBody>
      </p:sp>
      <p:sp>
        <p:nvSpPr>
          <p:cNvPr id="15367" name="Text Box 7"/>
          <p:cNvSpPr txBox="1">
            <a:spLocks noChangeArrowheads="1"/>
          </p:cNvSpPr>
          <p:nvPr/>
        </p:nvSpPr>
        <p:spPr bwMode="auto">
          <a:xfrm>
            <a:off x="4787900" y="1557338"/>
            <a:ext cx="3960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CA" altLang="en-US" dirty="0"/>
              <a:t>Why divide Percent by 100?</a:t>
            </a:r>
          </a:p>
        </p:txBody>
      </p:sp>
      <p:sp>
        <p:nvSpPr>
          <p:cNvPr id="15371" name="Line 11"/>
          <p:cNvSpPr>
            <a:spLocks noChangeShapeType="1"/>
          </p:cNvSpPr>
          <p:nvPr/>
        </p:nvSpPr>
        <p:spPr bwMode="auto">
          <a:xfrm flipH="1">
            <a:off x="3923927" y="1844674"/>
            <a:ext cx="935410" cy="1698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122" name="Date Placeholder 2"/>
          <p:cNvSpPr>
            <a:spLocks noGrp="1"/>
          </p:cNvSpPr>
          <p:nvPr>
            <p:ph type="dt" sz="quarter" idx="10"/>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Xuhua Xia</a:t>
            </a:r>
          </a:p>
        </p:txBody>
      </p:sp>
      <p:grpSp>
        <p:nvGrpSpPr>
          <p:cNvPr id="4" name="Group 3"/>
          <p:cNvGrpSpPr/>
          <p:nvPr/>
        </p:nvGrpSpPr>
        <p:grpSpPr>
          <a:xfrm>
            <a:off x="239168" y="1053107"/>
            <a:ext cx="3582987" cy="3271838"/>
            <a:chOff x="538163" y="939800"/>
            <a:chExt cx="3582987" cy="3271838"/>
          </a:xfrm>
        </p:grpSpPr>
        <p:sp>
          <p:nvSpPr>
            <p:cNvPr id="5123" name="Freeform 2"/>
            <p:cNvSpPr>
              <a:spLocks/>
            </p:cNvSpPr>
            <p:nvPr/>
          </p:nvSpPr>
          <p:spPr bwMode="auto">
            <a:xfrm>
              <a:off x="1350963" y="1150938"/>
              <a:ext cx="2770187" cy="2428875"/>
            </a:xfrm>
            <a:custGeom>
              <a:avLst/>
              <a:gdLst>
                <a:gd name="T0" fmla="*/ 0 w 1551"/>
                <a:gd name="T1" fmla="*/ 0 h 1480"/>
                <a:gd name="T2" fmla="*/ 2768401 w 1551"/>
                <a:gd name="T3" fmla="*/ 0 h 1480"/>
                <a:gd name="T4" fmla="*/ 2768401 w 1551"/>
                <a:gd name="T5" fmla="*/ 2427234 h 1480"/>
                <a:gd name="T6" fmla="*/ 0 w 1551"/>
                <a:gd name="T7" fmla="*/ 2427234 h 1480"/>
                <a:gd name="T8" fmla="*/ 0 w 1551"/>
                <a:gd name="T9" fmla="*/ 0 h 14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51" h="1480">
                  <a:moveTo>
                    <a:pt x="0" y="0"/>
                  </a:moveTo>
                  <a:lnTo>
                    <a:pt x="1550" y="0"/>
                  </a:lnTo>
                  <a:lnTo>
                    <a:pt x="1550" y="1479"/>
                  </a:lnTo>
                  <a:lnTo>
                    <a:pt x="0" y="1479"/>
                  </a:lnTo>
                  <a:lnTo>
                    <a:pt x="0" y="0"/>
                  </a:lnTo>
                </a:path>
              </a:pathLst>
            </a:custGeom>
            <a:noFill/>
            <a:ln w="9525" cap="rnd">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5124" name="Freeform 3"/>
            <p:cNvSpPr>
              <a:spLocks/>
            </p:cNvSpPr>
            <p:nvPr/>
          </p:nvSpPr>
          <p:spPr bwMode="auto">
            <a:xfrm>
              <a:off x="1350963" y="1150938"/>
              <a:ext cx="2770187" cy="2428875"/>
            </a:xfrm>
            <a:custGeom>
              <a:avLst/>
              <a:gdLst>
                <a:gd name="T0" fmla="*/ 0 w 1551"/>
                <a:gd name="T1" fmla="*/ 0 h 1480"/>
                <a:gd name="T2" fmla="*/ 2768401 w 1551"/>
                <a:gd name="T3" fmla="*/ 0 h 1480"/>
                <a:gd name="T4" fmla="*/ 2768401 w 1551"/>
                <a:gd name="T5" fmla="*/ 2427234 h 1480"/>
                <a:gd name="T6" fmla="*/ 0 w 1551"/>
                <a:gd name="T7" fmla="*/ 2427234 h 1480"/>
                <a:gd name="T8" fmla="*/ 0 w 1551"/>
                <a:gd name="T9" fmla="*/ 0 h 14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51" h="1480">
                  <a:moveTo>
                    <a:pt x="0" y="0"/>
                  </a:moveTo>
                  <a:lnTo>
                    <a:pt x="1550" y="0"/>
                  </a:lnTo>
                  <a:lnTo>
                    <a:pt x="1550" y="1479"/>
                  </a:lnTo>
                  <a:lnTo>
                    <a:pt x="0" y="1479"/>
                  </a:lnTo>
                  <a:lnTo>
                    <a:pt x="0" y="0"/>
                  </a:lnTo>
                </a:path>
              </a:pathLst>
            </a:custGeom>
            <a:noFill/>
            <a:ln w="12700" cap="rnd" cmpd="sng">
              <a:solidFill>
                <a:srgbClr val="FF33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5125" name="Line 4"/>
            <p:cNvSpPr>
              <a:spLocks noChangeShapeType="1"/>
            </p:cNvSpPr>
            <p:nvPr/>
          </p:nvSpPr>
          <p:spPr bwMode="auto">
            <a:xfrm>
              <a:off x="1350963" y="1150938"/>
              <a:ext cx="0" cy="2427287"/>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FF3300"/>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126" name="Line 5"/>
            <p:cNvSpPr>
              <a:spLocks noChangeShapeType="1"/>
            </p:cNvSpPr>
            <p:nvPr/>
          </p:nvSpPr>
          <p:spPr bwMode="auto">
            <a:xfrm>
              <a:off x="1277938" y="3578225"/>
              <a:ext cx="1476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FF3300"/>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127" name="Line 6"/>
            <p:cNvSpPr>
              <a:spLocks noChangeShapeType="1"/>
            </p:cNvSpPr>
            <p:nvPr/>
          </p:nvSpPr>
          <p:spPr bwMode="auto">
            <a:xfrm>
              <a:off x="1277938" y="3273425"/>
              <a:ext cx="147637" cy="0"/>
            </a:xfrm>
            <a:prstGeom prst="line">
              <a:avLst/>
            </a:prstGeom>
            <a:noFill/>
            <a:ln w="12700">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128" name="Line 7"/>
            <p:cNvSpPr>
              <a:spLocks noChangeShapeType="1"/>
            </p:cNvSpPr>
            <p:nvPr/>
          </p:nvSpPr>
          <p:spPr bwMode="auto">
            <a:xfrm>
              <a:off x="1277938" y="2968625"/>
              <a:ext cx="147637" cy="0"/>
            </a:xfrm>
            <a:prstGeom prst="line">
              <a:avLst/>
            </a:prstGeom>
            <a:noFill/>
            <a:ln w="12700">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129" name="Line 8"/>
            <p:cNvSpPr>
              <a:spLocks noChangeShapeType="1"/>
            </p:cNvSpPr>
            <p:nvPr/>
          </p:nvSpPr>
          <p:spPr bwMode="auto">
            <a:xfrm>
              <a:off x="1277938" y="2663825"/>
              <a:ext cx="147637" cy="0"/>
            </a:xfrm>
            <a:prstGeom prst="line">
              <a:avLst/>
            </a:prstGeom>
            <a:noFill/>
            <a:ln w="12700">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130" name="Line 9"/>
            <p:cNvSpPr>
              <a:spLocks noChangeShapeType="1"/>
            </p:cNvSpPr>
            <p:nvPr/>
          </p:nvSpPr>
          <p:spPr bwMode="auto">
            <a:xfrm>
              <a:off x="1277938" y="2371725"/>
              <a:ext cx="147637" cy="0"/>
            </a:xfrm>
            <a:prstGeom prst="line">
              <a:avLst/>
            </a:prstGeom>
            <a:noFill/>
            <a:ln w="12700">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131" name="Line 10"/>
            <p:cNvSpPr>
              <a:spLocks noChangeShapeType="1"/>
            </p:cNvSpPr>
            <p:nvPr/>
          </p:nvSpPr>
          <p:spPr bwMode="auto">
            <a:xfrm>
              <a:off x="1277938" y="2065338"/>
              <a:ext cx="147637" cy="0"/>
            </a:xfrm>
            <a:prstGeom prst="line">
              <a:avLst/>
            </a:prstGeom>
            <a:noFill/>
            <a:ln w="12700">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132" name="Line 11"/>
            <p:cNvSpPr>
              <a:spLocks noChangeShapeType="1"/>
            </p:cNvSpPr>
            <p:nvPr/>
          </p:nvSpPr>
          <p:spPr bwMode="auto">
            <a:xfrm>
              <a:off x="1277938" y="1760538"/>
              <a:ext cx="147637" cy="0"/>
            </a:xfrm>
            <a:prstGeom prst="line">
              <a:avLst/>
            </a:prstGeom>
            <a:noFill/>
            <a:ln w="12700">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133" name="Line 12"/>
            <p:cNvSpPr>
              <a:spLocks noChangeShapeType="1"/>
            </p:cNvSpPr>
            <p:nvPr/>
          </p:nvSpPr>
          <p:spPr bwMode="auto">
            <a:xfrm>
              <a:off x="1277938" y="1455738"/>
              <a:ext cx="147637" cy="0"/>
            </a:xfrm>
            <a:prstGeom prst="line">
              <a:avLst/>
            </a:prstGeom>
            <a:noFill/>
            <a:ln w="12700">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134" name="Line 13"/>
            <p:cNvSpPr>
              <a:spLocks noChangeShapeType="1"/>
            </p:cNvSpPr>
            <p:nvPr/>
          </p:nvSpPr>
          <p:spPr bwMode="auto">
            <a:xfrm>
              <a:off x="1277938" y="1150938"/>
              <a:ext cx="147637" cy="0"/>
            </a:xfrm>
            <a:prstGeom prst="line">
              <a:avLst/>
            </a:prstGeom>
            <a:noFill/>
            <a:ln w="12700">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135" name="Line 14"/>
            <p:cNvSpPr>
              <a:spLocks noChangeShapeType="1"/>
            </p:cNvSpPr>
            <p:nvPr/>
          </p:nvSpPr>
          <p:spPr bwMode="auto">
            <a:xfrm>
              <a:off x="1350963" y="3578225"/>
              <a:ext cx="27686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FF3300"/>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136" name="Line 15"/>
            <p:cNvSpPr>
              <a:spLocks noChangeShapeType="1"/>
            </p:cNvSpPr>
            <p:nvPr/>
          </p:nvSpPr>
          <p:spPr bwMode="auto">
            <a:xfrm flipV="1">
              <a:off x="1350963" y="3508375"/>
              <a:ext cx="0" cy="138113"/>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FF3300"/>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137" name="Line 16"/>
            <p:cNvSpPr>
              <a:spLocks noChangeShapeType="1"/>
            </p:cNvSpPr>
            <p:nvPr/>
          </p:nvSpPr>
          <p:spPr bwMode="auto">
            <a:xfrm flipV="1">
              <a:off x="2463800" y="3508375"/>
              <a:ext cx="0" cy="138113"/>
            </a:xfrm>
            <a:prstGeom prst="line">
              <a:avLst/>
            </a:prstGeom>
            <a:noFill/>
            <a:ln w="12700">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138" name="Line 17"/>
            <p:cNvSpPr>
              <a:spLocks noChangeShapeType="1"/>
            </p:cNvSpPr>
            <p:nvPr/>
          </p:nvSpPr>
          <p:spPr bwMode="auto">
            <a:xfrm flipV="1">
              <a:off x="3563938" y="3508375"/>
              <a:ext cx="0" cy="138113"/>
            </a:xfrm>
            <a:prstGeom prst="line">
              <a:avLst/>
            </a:prstGeom>
            <a:noFill/>
            <a:ln w="12700">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139" name="Freeform 18"/>
            <p:cNvSpPr>
              <a:spLocks/>
            </p:cNvSpPr>
            <p:nvPr/>
          </p:nvSpPr>
          <p:spPr bwMode="auto">
            <a:xfrm>
              <a:off x="1350963" y="3144838"/>
              <a:ext cx="558800" cy="287337"/>
            </a:xfrm>
            <a:custGeom>
              <a:avLst/>
              <a:gdLst>
                <a:gd name="T0" fmla="*/ 0 w 313"/>
                <a:gd name="T1" fmla="*/ 285695 h 175"/>
                <a:gd name="T2" fmla="*/ 278507 w 313"/>
                <a:gd name="T3" fmla="*/ 147773 h 175"/>
                <a:gd name="T4" fmla="*/ 417761 w 313"/>
                <a:gd name="T5" fmla="*/ 78812 h 175"/>
                <a:gd name="T6" fmla="*/ 557015 w 313"/>
                <a:gd name="T7" fmla="*/ 0 h 17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3" h="175">
                  <a:moveTo>
                    <a:pt x="0" y="174"/>
                  </a:moveTo>
                  <a:lnTo>
                    <a:pt x="156" y="90"/>
                  </a:lnTo>
                  <a:lnTo>
                    <a:pt x="234" y="48"/>
                  </a:lnTo>
                  <a:lnTo>
                    <a:pt x="312" y="0"/>
                  </a:lnTo>
                </a:path>
              </a:pathLst>
            </a:custGeom>
            <a:noFill/>
            <a:ln w="12700" cap="rnd" cmpd="sng">
              <a:solidFill>
                <a:srgbClr val="FF33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5140" name="Freeform 19"/>
            <p:cNvSpPr>
              <a:spLocks/>
            </p:cNvSpPr>
            <p:nvPr/>
          </p:nvSpPr>
          <p:spPr bwMode="auto">
            <a:xfrm>
              <a:off x="1908175" y="2792413"/>
              <a:ext cx="557213" cy="355600"/>
            </a:xfrm>
            <a:custGeom>
              <a:avLst/>
              <a:gdLst>
                <a:gd name="T0" fmla="*/ 0 w 312"/>
                <a:gd name="T1" fmla="*/ 353954 h 216"/>
                <a:gd name="T2" fmla="*/ 276821 w 312"/>
                <a:gd name="T3" fmla="*/ 187678 h 216"/>
                <a:gd name="T4" fmla="*/ 555427 w 312"/>
                <a:gd name="T5" fmla="*/ 0 h 216"/>
                <a:gd name="T6" fmla="*/ 0 60000 65536"/>
                <a:gd name="T7" fmla="*/ 0 60000 65536"/>
                <a:gd name="T8" fmla="*/ 0 60000 65536"/>
              </a:gdLst>
              <a:ahLst/>
              <a:cxnLst>
                <a:cxn ang="T6">
                  <a:pos x="T0" y="T1"/>
                </a:cxn>
                <a:cxn ang="T7">
                  <a:pos x="T2" y="T3"/>
                </a:cxn>
                <a:cxn ang="T8">
                  <a:pos x="T4" y="T5"/>
                </a:cxn>
              </a:cxnLst>
              <a:rect l="0" t="0" r="r" b="b"/>
              <a:pathLst>
                <a:path w="312" h="216">
                  <a:moveTo>
                    <a:pt x="0" y="215"/>
                  </a:moveTo>
                  <a:lnTo>
                    <a:pt x="155" y="114"/>
                  </a:lnTo>
                  <a:lnTo>
                    <a:pt x="311" y="0"/>
                  </a:lnTo>
                </a:path>
              </a:pathLst>
            </a:custGeom>
            <a:noFill/>
            <a:ln w="12700" cap="rnd" cmpd="sng">
              <a:solidFill>
                <a:srgbClr val="FF33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5141" name="Freeform 20"/>
            <p:cNvSpPr>
              <a:spLocks/>
            </p:cNvSpPr>
            <p:nvPr/>
          </p:nvSpPr>
          <p:spPr bwMode="auto">
            <a:xfrm>
              <a:off x="2463800" y="2371725"/>
              <a:ext cx="546100" cy="422275"/>
            </a:xfrm>
            <a:custGeom>
              <a:avLst/>
              <a:gdLst>
                <a:gd name="T0" fmla="*/ 0 w 306"/>
                <a:gd name="T1" fmla="*/ 420638 h 258"/>
                <a:gd name="T2" fmla="*/ 265911 w 306"/>
                <a:gd name="T3" fmla="*/ 214411 h 258"/>
                <a:gd name="T4" fmla="*/ 544315 w 306"/>
                <a:gd name="T5" fmla="*/ 0 h 258"/>
                <a:gd name="T6" fmla="*/ 0 60000 65536"/>
                <a:gd name="T7" fmla="*/ 0 60000 65536"/>
                <a:gd name="T8" fmla="*/ 0 60000 65536"/>
              </a:gdLst>
              <a:ahLst/>
              <a:cxnLst>
                <a:cxn ang="T6">
                  <a:pos x="T0" y="T1"/>
                </a:cxn>
                <a:cxn ang="T7">
                  <a:pos x="T2" y="T3"/>
                </a:cxn>
                <a:cxn ang="T8">
                  <a:pos x="T4" y="T5"/>
                </a:cxn>
              </a:cxnLst>
              <a:rect l="0" t="0" r="r" b="b"/>
              <a:pathLst>
                <a:path w="306" h="258">
                  <a:moveTo>
                    <a:pt x="0" y="257"/>
                  </a:moveTo>
                  <a:lnTo>
                    <a:pt x="149" y="131"/>
                  </a:lnTo>
                  <a:lnTo>
                    <a:pt x="305" y="0"/>
                  </a:lnTo>
                </a:path>
              </a:pathLst>
            </a:custGeom>
            <a:noFill/>
            <a:ln w="12700" cap="rnd" cmpd="sng">
              <a:solidFill>
                <a:srgbClr val="FF33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5142" name="Freeform 21"/>
            <p:cNvSpPr>
              <a:spLocks/>
            </p:cNvSpPr>
            <p:nvPr/>
          </p:nvSpPr>
          <p:spPr bwMode="auto">
            <a:xfrm>
              <a:off x="3008313" y="1878013"/>
              <a:ext cx="557212" cy="495300"/>
            </a:xfrm>
            <a:custGeom>
              <a:avLst/>
              <a:gdLst>
                <a:gd name="T0" fmla="*/ 0 w 312"/>
                <a:gd name="T1" fmla="*/ 493654 h 301"/>
                <a:gd name="T2" fmla="*/ 278606 w 312"/>
                <a:gd name="T3" fmla="*/ 256700 h 301"/>
                <a:gd name="T4" fmla="*/ 555426 w 312"/>
                <a:gd name="T5" fmla="*/ 0 h 301"/>
                <a:gd name="T6" fmla="*/ 0 60000 65536"/>
                <a:gd name="T7" fmla="*/ 0 60000 65536"/>
                <a:gd name="T8" fmla="*/ 0 60000 65536"/>
              </a:gdLst>
              <a:ahLst/>
              <a:cxnLst>
                <a:cxn ang="T6">
                  <a:pos x="T0" y="T1"/>
                </a:cxn>
                <a:cxn ang="T7">
                  <a:pos x="T2" y="T3"/>
                </a:cxn>
                <a:cxn ang="T8">
                  <a:pos x="T4" y="T5"/>
                </a:cxn>
              </a:cxnLst>
              <a:rect l="0" t="0" r="r" b="b"/>
              <a:pathLst>
                <a:path w="312" h="301">
                  <a:moveTo>
                    <a:pt x="0" y="300"/>
                  </a:moveTo>
                  <a:lnTo>
                    <a:pt x="156" y="156"/>
                  </a:lnTo>
                  <a:lnTo>
                    <a:pt x="311" y="0"/>
                  </a:lnTo>
                </a:path>
              </a:pathLst>
            </a:custGeom>
            <a:noFill/>
            <a:ln w="12700" cap="rnd" cmpd="sng">
              <a:solidFill>
                <a:srgbClr val="FF33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5143" name="Freeform 22"/>
            <p:cNvSpPr>
              <a:spLocks/>
            </p:cNvSpPr>
            <p:nvPr/>
          </p:nvSpPr>
          <p:spPr bwMode="auto">
            <a:xfrm>
              <a:off x="3563938" y="1347788"/>
              <a:ext cx="557212" cy="531812"/>
            </a:xfrm>
            <a:custGeom>
              <a:avLst/>
              <a:gdLst>
                <a:gd name="T0" fmla="*/ 0 w 312"/>
                <a:gd name="T1" fmla="*/ 530171 h 324"/>
                <a:gd name="T2" fmla="*/ 278606 w 312"/>
                <a:gd name="T3" fmla="*/ 265906 h 324"/>
                <a:gd name="T4" fmla="*/ 555426 w 312"/>
                <a:gd name="T5" fmla="*/ 0 h 324"/>
                <a:gd name="T6" fmla="*/ 0 60000 65536"/>
                <a:gd name="T7" fmla="*/ 0 60000 65536"/>
                <a:gd name="T8" fmla="*/ 0 60000 65536"/>
              </a:gdLst>
              <a:ahLst/>
              <a:cxnLst>
                <a:cxn ang="T6">
                  <a:pos x="T0" y="T1"/>
                </a:cxn>
                <a:cxn ang="T7">
                  <a:pos x="T2" y="T3"/>
                </a:cxn>
                <a:cxn ang="T8">
                  <a:pos x="T4" y="T5"/>
                </a:cxn>
              </a:cxnLst>
              <a:rect l="0" t="0" r="r" b="b"/>
              <a:pathLst>
                <a:path w="312" h="324">
                  <a:moveTo>
                    <a:pt x="0" y="323"/>
                  </a:moveTo>
                  <a:lnTo>
                    <a:pt x="156" y="162"/>
                  </a:lnTo>
                  <a:lnTo>
                    <a:pt x="311" y="0"/>
                  </a:lnTo>
                </a:path>
              </a:pathLst>
            </a:custGeom>
            <a:noFill/>
            <a:ln w="12700" cap="rnd" cmpd="sng">
              <a:solidFill>
                <a:srgbClr val="FF33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5144" name="Freeform 23"/>
            <p:cNvSpPr>
              <a:spLocks/>
            </p:cNvSpPr>
            <p:nvPr/>
          </p:nvSpPr>
          <p:spPr bwMode="auto">
            <a:xfrm>
              <a:off x="1350963" y="3362325"/>
              <a:ext cx="558800" cy="69850"/>
            </a:xfrm>
            <a:custGeom>
              <a:avLst/>
              <a:gdLst>
                <a:gd name="T0" fmla="*/ 0 w 313"/>
                <a:gd name="T1" fmla="*/ 68226 h 43"/>
                <a:gd name="T2" fmla="*/ 278507 w 313"/>
                <a:gd name="T3" fmla="*/ 29240 h 43"/>
                <a:gd name="T4" fmla="*/ 557015 w 313"/>
                <a:gd name="T5" fmla="*/ 0 h 43"/>
                <a:gd name="T6" fmla="*/ 0 60000 65536"/>
                <a:gd name="T7" fmla="*/ 0 60000 65536"/>
                <a:gd name="T8" fmla="*/ 0 60000 65536"/>
              </a:gdLst>
              <a:ahLst/>
              <a:cxnLst>
                <a:cxn ang="T6">
                  <a:pos x="T0" y="T1"/>
                </a:cxn>
                <a:cxn ang="T7">
                  <a:pos x="T2" y="T3"/>
                </a:cxn>
                <a:cxn ang="T8">
                  <a:pos x="T4" y="T5"/>
                </a:cxn>
              </a:cxnLst>
              <a:rect l="0" t="0" r="r" b="b"/>
              <a:pathLst>
                <a:path w="313" h="43">
                  <a:moveTo>
                    <a:pt x="0" y="42"/>
                  </a:moveTo>
                  <a:lnTo>
                    <a:pt x="156" y="18"/>
                  </a:lnTo>
                  <a:lnTo>
                    <a:pt x="312" y="0"/>
                  </a:lnTo>
                </a:path>
              </a:pathLst>
            </a:custGeom>
            <a:noFill/>
            <a:ln w="12700" cap="rnd" cmpd="sng">
              <a:solidFill>
                <a:srgbClr val="FF33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5145" name="Line 24"/>
            <p:cNvSpPr>
              <a:spLocks noChangeShapeType="1"/>
            </p:cNvSpPr>
            <p:nvPr/>
          </p:nvSpPr>
          <p:spPr bwMode="auto">
            <a:xfrm flipV="1">
              <a:off x="1908175" y="3311525"/>
              <a:ext cx="555625" cy="50800"/>
            </a:xfrm>
            <a:prstGeom prst="line">
              <a:avLst/>
            </a:prstGeom>
            <a:noFill/>
            <a:ln w="12700">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146" name="Line 25"/>
            <p:cNvSpPr>
              <a:spLocks noChangeShapeType="1"/>
            </p:cNvSpPr>
            <p:nvPr/>
          </p:nvSpPr>
          <p:spPr bwMode="auto">
            <a:xfrm flipV="1">
              <a:off x="2463800" y="3273425"/>
              <a:ext cx="544513" cy="38100"/>
            </a:xfrm>
            <a:prstGeom prst="line">
              <a:avLst/>
            </a:prstGeom>
            <a:noFill/>
            <a:ln w="12700">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147" name="Line 26"/>
            <p:cNvSpPr>
              <a:spLocks noChangeShapeType="1"/>
            </p:cNvSpPr>
            <p:nvPr/>
          </p:nvSpPr>
          <p:spPr bwMode="auto">
            <a:xfrm flipV="1">
              <a:off x="3008313" y="3233738"/>
              <a:ext cx="555625" cy="39687"/>
            </a:xfrm>
            <a:prstGeom prst="line">
              <a:avLst/>
            </a:prstGeom>
            <a:noFill/>
            <a:ln w="12700">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148" name="Line 27"/>
            <p:cNvSpPr>
              <a:spLocks noChangeShapeType="1"/>
            </p:cNvSpPr>
            <p:nvPr/>
          </p:nvSpPr>
          <p:spPr bwMode="auto">
            <a:xfrm flipV="1">
              <a:off x="3563938" y="3203575"/>
              <a:ext cx="555625" cy="30163"/>
            </a:xfrm>
            <a:prstGeom prst="line">
              <a:avLst/>
            </a:prstGeom>
            <a:noFill/>
            <a:ln w="12700">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149" name="Rectangle 28"/>
            <p:cNvSpPr>
              <a:spLocks noChangeArrowheads="1"/>
            </p:cNvSpPr>
            <p:nvPr/>
          </p:nvSpPr>
          <p:spPr bwMode="auto">
            <a:xfrm>
              <a:off x="935038" y="3365500"/>
              <a:ext cx="2857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a:t>0</a:t>
              </a:r>
            </a:p>
          </p:txBody>
        </p:sp>
        <p:sp>
          <p:nvSpPr>
            <p:cNvPr id="5150" name="Rectangle 29"/>
            <p:cNvSpPr>
              <a:spLocks noChangeArrowheads="1"/>
            </p:cNvSpPr>
            <p:nvPr/>
          </p:nvSpPr>
          <p:spPr bwMode="auto">
            <a:xfrm>
              <a:off x="935038" y="3059113"/>
              <a:ext cx="2857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a:t>2</a:t>
              </a:r>
            </a:p>
          </p:txBody>
        </p:sp>
        <p:sp>
          <p:nvSpPr>
            <p:cNvPr id="5151" name="Rectangle 30"/>
            <p:cNvSpPr>
              <a:spLocks noChangeArrowheads="1"/>
            </p:cNvSpPr>
            <p:nvPr/>
          </p:nvSpPr>
          <p:spPr bwMode="auto">
            <a:xfrm>
              <a:off x="935038" y="2754313"/>
              <a:ext cx="2857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a:t>4</a:t>
              </a:r>
            </a:p>
          </p:txBody>
        </p:sp>
        <p:sp>
          <p:nvSpPr>
            <p:cNvPr id="5152" name="Rectangle 31"/>
            <p:cNvSpPr>
              <a:spLocks noChangeArrowheads="1"/>
            </p:cNvSpPr>
            <p:nvPr/>
          </p:nvSpPr>
          <p:spPr bwMode="auto">
            <a:xfrm>
              <a:off x="935038" y="2451100"/>
              <a:ext cx="2857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a:t>6</a:t>
              </a:r>
            </a:p>
          </p:txBody>
        </p:sp>
        <p:sp>
          <p:nvSpPr>
            <p:cNvPr id="5153" name="Rectangle 32"/>
            <p:cNvSpPr>
              <a:spLocks noChangeArrowheads="1"/>
            </p:cNvSpPr>
            <p:nvPr/>
          </p:nvSpPr>
          <p:spPr bwMode="auto">
            <a:xfrm>
              <a:off x="935038" y="2157413"/>
              <a:ext cx="2857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a:t>8</a:t>
              </a:r>
            </a:p>
          </p:txBody>
        </p:sp>
        <p:sp>
          <p:nvSpPr>
            <p:cNvPr id="5154" name="Rectangle 33"/>
            <p:cNvSpPr>
              <a:spLocks noChangeArrowheads="1"/>
            </p:cNvSpPr>
            <p:nvPr/>
          </p:nvSpPr>
          <p:spPr bwMode="auto">
            <a:xfrm>
              <a:off x="815975" y="1851025"/>
              <a:ext cx="3873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a:t>10</a:t>
              </a:r>
            </a:p>
          </p:txBody>
        </p:sp>
        <p:sp>
          <p:nvSpPr>
            <p:cNvPr id="5155" name="Rectangle 34"/>
            <p:cNvSpPr>
              <a:spLocks noChangeArrowheads="1"/>
            </p:cNvSpPr>
            <p:nvPr/>
          </p:nvSpPr>
          <p:spPr bwMode="auto">
            <a:xfrm>
              <a:off x="815975" y="1547813"/>
              <a:ext cx="3873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a:t>12</a:t>
              </a:r>
            </a:p>
          </p:txBody>
        </p:sp>
        <p:sp>
          <p:nvSpPr>
            <p:cNvPr id="5156" name="Rectangle 35"/>
            <p:cNvSpPr>
              <a:spLocks noChangeArrowheads="1"/>
            </p:cNvSpPr>
            <p:nvPr/>
          </p:nvSpPr>
          <p:spPr bwMode="auto">
            <a:xfrm>
              <a:off x="815975" y="1243013"/>
              <a:ext cx="3873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a:t>14</a:t>
              </a:r>
            </a:p>
          </p:txBody>
        </p:sp>
        <p:sp>
          <p:nvSpPr>
            <p:cNvPr id="5157" name="Rectangle 36"/>
            <p:cNvSpPr>
              <a:spLocks noChangeArrowheads="1"/>
            </p:cNvSpPr>
            <p:nvPr/>
          </p:nvSpPr>
          <p:spPr bwMode="auto">
            <a:xfrm>
              <a:off x="815975" y="939800"/>
              <a:ext cx="3873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a:t>16</a:t>
              </a:r>
            </a:p>
          </p:txBody>
        </p:sp>
        <p:sp>
          <p:nvSpPr>
            <p:cNvPr id="5158" name="Rectangle 37"/>
            <p:cNvSpPr>
              <a:spLocks noChangeArrowheads="1"/>
            </p:cNvSpPr>
            <p:nvPr/>
          </p:nvSpPr>
          <p:spPr bwMode="auto">
            <a:xfrm>
              <a:off x="1181100" y="3678238"/>
              <a:ext cx="2857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a:t>1</a:t>
              </a:r>
            </a:p>
          </p:txBody>
        </p:sp>
        <p:sp>
          <p:nvSpPr>
            <p:cNvPr id="5159" name="Rectangle 38"/>
            <p:cNvSpPr>
              <a:spLocks noChangeArrowheads="1"/>
            </p:cNvSpPr>
            <p:nvPr/>
          </p:nvSpPr>
          <p:spPr bwMode="auto">
            <a:xfrm>
              <a:off x="2292350" y="3678238"/>
              <a:ext cx="2857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a:t>3</a:t>
              </a:r>
            </a:p>
          </p:txBody>
        </p:sp>
        <p:sp>
          <p:nvSpPr>
            <p:cNvPr id="5160" name="Rectangle 39"/>
            <p:cNvSpPr>
              <a:spLocks noChangeArrowheads="1"/>
            </p:cNvSpPr>
            <p:nvPr/>
          </p:nvSpPr>
          <p:spPr bwMode="auto">
            <a:xfrm>
              <a:off x="3392488" y="3678238"/>
              <a:ext cx="2857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a:t>5</a:t>
              </a:r>
            </a:p>
          </p:txBody>
        </p:sp>
        <p:sp>
          <p:nvSpPr>
            <p:cNvPr id="5161" name="Rectangle 40"/>
            <p:cNvSpPr>
              <a:spLocks noChangeArrowheads="1"/>
            </p:cNvSpPr>
            <p:nvPr/>
          </p:nvSpPr>
          <p:spPr bwMode="auto">
            <a:xfrm>
              <a:off x="2538413" y="3875088"/>
              <a:ext cx="330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b="1"/>
                <a:t>X</a:t>
              </a:r>
            </a:p>
          </p:txBody>
        </p:sp>
        <p:sp>
          <p:nvSpPr>
            <p:cNvPr id="5162" name="Rectangle 41"/>
            <p:cNvSpPr>
              <a:spLocks noChangeArrowheads="1"/>
            </p:cNvSpPr>
            <p:nvPr/>
          </p:nvSpPr>
          <p:spPr bwMode="auto">
            <a:xfrm rot="-5400000">
              <a:off x="541338" y="2386013"/>
              <a:ext cx="330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b="1"/>
                <a:t>Y</a:t>
              </a:r>
            </a:p>
          </p:txBody>
        </p:sp>
        <p:sp>
          <p:nvSpPr>
            <p:cNvPr id="5163" name="Line 42"/>
            <p:cNvSpPr>
              <a:spLocks noChangeShapeType="1"/>
            </p:cNvSpPr>
            <p:nvPr/>
          </p:nvSpPr>
          <p:spPr bwMode="auto">
            <a:xfrm flipV="1">
              <a:off x="1401763" y="2717800"/>
              <a:ext cx="2659062" cy="709613"/>
            </a:xfrm>
            <a:prstGeom prst="line">
              <a:avLst/>
            </a:prstGeom>
            <a:noFill/>
            <a:ln w="12700">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164" name="Rectangle 43"/>
            <p:cNvSpPr>
              <a:spLocks noChangeArrowheads="1"/>
            </p:cNvSpPr>
            <p:nvPr/>
          </p:nvSpPr>
          <p:spPr bwMode="auto">
            <a:xfrm>
              <a:off x="2413000" y="1905000"/>
              <a:ext cx="7318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t>y=x</a:t>
              </a:r>
              <a:r>
                <a:rPr lang="en-US" altLang="en-US" sz="1800" baseline="30000"/>
                <a:t>1.5</a:t>
              </a:r>
            </a:p>
          </p:txBody>
        </p:sp>
        <p:sp>
          <p:nvSpPr>
            <p:cNvPr id="5165" name="Rectangle 44"/>
            <p:cNvSpPr>
              <a:spLocks noChangeArrowheads="1"/>
            </p:cNvSpPr>
            <p:nvPr/>
          </p:nvSpPr>
          <p:spPr bwMode="auto">
            <a:xfrm>
              <a:off x="3355975" y="2930525"/>
              <a:ext cx="7318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t>y=x</a:t>
              </a:r>
              <a:r>
                <a:rPr lang="en-US" altLang="en-US" sz="1800" baseline="30000"/>
                <a:t>0.5</a:t>
              </a:r>
            </a:p>
          </p:txBody>
        </p:sp>
        <p:sp>
          <p:nvSpPr>
            <p:cNvPr id="5166" name="Rectangle 45"/>
            <p:cNvSpPr>
              <a:spLocks noChangeArrowheads="1"/>
            </p:cNvSpPr>
            <p:nvPr/>
          </p:nvSpPr>
          <p:spPr bwMode="auto">
            <a:xfrm>
              <a:off x="3098800" y="2536825"/>
              <a:ext cx="6175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dirty="0"/>
                <a:t>y=x</a:t>
              </a:r>
              <a:r>
                <a:rPr lang="en-US" altLang="en-US" sz="1800" baseline="30000" dirty="0"/>
                <a:t>1</a:t>
              </a:r>
            </a:p>
          </p:txBody>
        </p:sp>
      </p:grpSp>
      <p:grpSp>
        <p:nvGrpSpPr>
          <p:cNvPr id="3" name="Group 2"/>
          <p:cNvGrpSpPr/>
          <p:nvPr/>
        </p:nvGrpSpPr>
        <p:grpSpPr>
          <a:xfrm>
            <a:off x="5004048" y="1122164"/>
            <a:ext cx="3878263" cy="2882900"/>
            <a:chOff x="5004048" y="1122164"/>
            <a:chExt cx="3878263" cy="2882900"/>
          </a:xfrm>
        </p:grpSpPr>
        <p:sp>
          <p:nvSpPr>
            <p:cNvPr id="5167" name="Freeform 46"/>
            <p:cNvSpPr>
              <a:spLocks/>
            </p:cNvSpPr>
            <p:nvPr/>
          </p:nvSpPr>
          <p:spPr bwMode="auto">
            <a:xfrm>
              <a:off x="5878761" y="1315839"/>
              <a:ext cx="2870200" cy="2079625"/>
            </a:xfrm>
            <a:custGeom>
              <a:avLst/>
              <a:gdLst>
                <a:gd name="T0" fmla="*/ 0 w 1491"/>
                <a:gd name="T1" fmla="*/ 0 h 1378"/>
                <a:gd name="T2" fmla="*/ 2868275 w 1491"/>
                <a:gd name="T3" fmla="*/ 0 h 1378"/>
                <a:gd name="T4" fmla="*/ 2868275 w 1491"/>
                <a:gd name="T5" fmla="*/ 2078116 h 1378"/>
                <a:gd name="T6" fmla="*/ 0 w 1491"/>
                <a:gd name="T7" fmla="*/ 2078116 h 1378"/>
                <a:gd name="T8" fmla="*/ 0 w 1491"/>
                <a:gd name="T9" fmla="*/ 0 h 137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91" h="1378">
                  <a:moveTo>
                    <a:pt x="0" y="0"/>
                  </a:moveTo>
                  <a:lnTo>
                    <a:pt x="1490" y="0"/>
                  </a:lnTo>
                  <a:lnTo>
                    <a:pt x="1490" y="1377"/>
                  </a:lnTo>
                  <a:lnTo>
                    <a:pt x="0" y="1377"/>
                  </a:lnTo>
                  <a:lnTo>
                    <a:pt x="0" y="0"/>
                  </a:lnTo>
                </a:path>
              </a:pathLst>
            </a:custGeom>
            <a:noFill/>
            <a:ln w="9525" cap="rnd">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5168" name="Freeform 47"/>
            <p:cNvSpPr>
              <a:spLocks/>
            </p:cNvSpPr>
            <p:nvPr/>
          </p:nvSpPr>
          <p:spPr bwMode="auto">
            <a:xfrm>
              <a:off x="5878761" y="1315839"/>
              <a:ext cx="2870200" cy="2079625"/>
            </a:xfrm>
            <a:custGeom>
              <a:avLst/>
              <a:gdLst>
                <a:gd name="T0" fmla="*/ 0 w 1491"/>
                <a:gd name="T1" fmla="*/ 0 h 1378"/>
                <a:gd name="T2" fmla="*/ 2868275 w 1491"/>
                <a:gd name="T3" fmla="*/ 0 h 1378"/>
                <a:gd name="T4" fmla="*/ 2868275 w 1491"/>
                <a:gd name="T5" fmla="*/ 2078116 h 1378"/>
                <a:gd name="T6" fmla="*/ 0 w 1491"/>
                <a:gd name="T7" fmla="*/ 2078116 h 1378"/>
                <a:gd name="T8" fmla="*/ 0 w 1491"/>
                <a:gd name="T9" fmla="*/ 0 h 137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91" h="1378">
                  <a:moveTo>
                    <a:pt x="0" y="0"/>
                  </a:moveTo>
                  <a:lnTo>
                    <a:pt x="1490" y="0"/>
                  </a:lnTo>
                  <a:lnTo>
                    <a:pt x="1490" y="1377"/>
                  </a:lnTo>
                  <a:lnTo>
                    <a:pt x="0" y="1377"/>
                  </a:lnTo>
                  <a:lnTo>
                    <a:pt x="0" y="0"/>
                  </a:lnTo>
                </a:path>
              </a:pathLst>
            </a:custGeom>
            <a:noFill/>
            <a:ln w="12700" cap="rnd" cmpd="sng">
              <a:solidFill>
                <a:srgbClr val="FF33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5169" name="Line 48"/>
            <p:cNvSpPr>
              <a:spLocks noChangeShapeType="1"/>
            </p:cNvSpPr>
            <p:nvPr/>
          </p:nvSpPr>
          <p:spPr bwMode="auto">
            <a:xfrm>
              <a:off x="5878761" y="1315839"/>
              <a:ext cx="0" cy="2079625"/>
            </a:xfrm>
            <a:prstGeom prst="line">
              <a:avLst/>
            </a:prstGeom>
            <a:noFill/>
            <a:ln w="12700">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170" name="Line 49"/>
            <p:cNvSpPr>
              <a:spLocks noChangeShapeType="1"/>
            </p:cNvSpPr>
            <p:nvPr/>
          </p:nvSpPr>
          <p:spPr bwMode="auto">
            <a:xfrm>
              <a:off x="5800973" y="3395464"/>
              <a:ext cx="158750" cy="0"/>
            </a:xfrm>
            <a:prstGeom prst="line">
              <a:avLst/>
            </a:prstGeom>
            <a:noFill/>
            <a:ln w="12700">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171" name="Line 50"/>
            <p:cNvSpPr>
              <a:spLocks noChangeShapeType="1"/>
            </p:cNvSpPr>
            <p:nvPr/>
          </p:nvSpPr>
          <p:spPr bwMode="auto">
            <a:xfrm>
              <a:off x="5800973" y="2979539"/>
              <a:ext cx="158750" cy="0"/>
            </a:xfrm>
            <a:prstGeom prst="line">
              <a:avLst/>
            </a:prstGeom>
            <a:noFill/>
            <a:ln w="12700">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172" name="Line 51"/>
            <p:cNvSpPr>
              <a:spLocks noChangeShapeType="1"/>
            </p:cNvSpPr>
            <p:nvPr/>
          </p:nvSpPr>
          <p:spPr bwMode="auto">
            <a:xfrm>
              <a:off x="5800973" y="2562026"/>
              <a:ext cx="158750" cy="0"/>
            </a:xfrm>
            <a:prstGeom prst="line">
              <a:avLst/>
            </a:prstGeom>
            <a:noFill/>
            <a:ln w="12700">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173" name="Line 52"/>
            <p:cNvSpPr>
              <a:spLocks noChangeShapeType="1"/>
            </p:cNvSpPr>
            <p:nvPr/>
          </p:nvSpPr>
          <p:spPr bwMode="auto">
            <a:xfrm>
              <a:off x="5800973" y="2147689"/>
              <a:ext cx="158750" cy="0"/>
            </a:xfrm>
            <a:prstGeom prst="line">
              <a:avLst/>
            </a:prstGeom>
            <a:noFill/>
            <a:ln w="12700">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174" name="Line 53"/>
            <p:cNvSpPr>
              <a:spLocks noChangeShapeType="1"/>
            </p:cNvSpPr>
            <p:nvPr/>
          </p:nvSpPr>
          <p:spPr bwMode="auto">
            <a:xfrm>
              <a:off x="5800973" y="1733351"/>
              <a:ext cx="158750" cy="0"/>
            </a:xfrm>
            <a:prstGeom prst="line">
              <a:avLst/>
            </a:prstGeom>
            <a:noFill/>
            <a:ln w="12700">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175" name="Line 54"/>
            <p:cNvSpPr>
              <a:spLocks noChangeShapeType="1"/>
            </p:cNvSpPr>
            <p:nvPr/>
          </p:nvSpPr>
          <p:spPr bwMode="auto">
            <a:xfrm>
              <a:off x="5800973" y="1315839"/>
              <a:ext cx="158750" cy="0"/>
            </a:xfrm>
            <a:prstGeom prst="line">
              <a:avLst/>
            </a:prstGeom>
            <a:noFill/>
            <a:ln w="12700">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176" name="Line 55"/>
            <p:cNvSpPr>
              <a:spLocks noChangeShapeType="1"/>
            </p:cNvSpPr>
            <p:nvPr/>
          </p:nvSpPr>
          <p:spPr bwMode="auto">
            <a:xfrm>
              <a:off x="5878761" y="3395464"/>
              <a:ext cx="2868612" cy="0"/>
            </a:xfrm>
            <a:prstGeom prst="line">
              <a:avLst/>
            </a:prstGeom>
            <a:noFill/>
            <a:ln w="12700">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177" name="Line 56"/>
            <p:cNvSpPr>
              <a:spLocks noChangeShapeType="1"/>
            </p:cNvSpPr>
            <p:nvPr/>
          </p:nvSpPr>
          <p:spPr bwMode="auto">
            <a:xfrm flipV="1">
              <a:off x="5878761" y="3330376"/>
              <a:ext cx="0" cy="128588"/>
            </a:xfrm>
            <a:prstGeom prst="line">
              <a:avLst/>
            </a:prstGeom>
            <a:noFill/>
            <a:ln w="12700">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178" name="Line 57"/>
            <p:cNvSpPr>
              <a:spLocks noChangeShapeType="1"/>
            </p:cNvSpPr>
            <p:nvPr/>
          </p:nvSpPr>
          <p:spPr bwMode="auto">
            <a:xfrm flipV="1">
              <a:off x="6456611" y="3330376"/>
              <a:ext cx="0" cy="128588"/>
            </a:xfrm>
            <a:prstGeom prst="line">
              <a:avLst/>
            </a:prstGeom>
            <a:noFill/>
            <a:ln w="12700">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179" name="Line 58"/>
            <p:cNvSpPr>
              <a:spLocks noChangeShapeType="1"/>
            </p:cNvSpPr>
            <p:nvPr/>
          </p:nvSpPr>
          <p:spPr bwMode="auto">
            <a:xfrm flipV="1">
              <a:off x="7032873" y="3330376"/>
              <a:ext cx="0" cy="128588"/>
            </a:xfrm>
            <a:prstGeom prst="line">
              <a:avLst/>
            </a:prstGeom>
            <a:noFill/>
            <a:ln w="12700">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180" name="Line 59"/>
            <p:cNvSpPr>
              <a:spLocks noChangeShapeType="1"/>
            </p:cNvSpPr>
            <p:nvPr/>
          </p:nvSpPr>
          <p:spPr bwMode="auto">
            <a:xfrm flipV="1">
              <a:off x="7596436" y="3330376"/>
              <a:ext cx="0" cy="128588"/>
            </a:xfrm>
            <a:prstGeom prst="line">
              <a:avLst/>
            </a:prstGeom>
            <a:noFill/>
            <a:ln w="12700">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181" name="Line 60"/>
            <p:cNvSpPr>
              <a:spLocks noChangeShapeType="1"/>
            </p:cNvSpPr>
            <p:nvPr/>
          </p:nvSpPr>
          <p:spPr bwMode="auto">
            <a:xfrm flipV="1">
              <a:off x="8172698" y="3330376"/>
              <a:ext cx="0" cy="128588"/>
            </a:xfrm>
            <a:prstGeom prst="line">
              <a:avLst/>
            </a:prstGeom>
            <a:noFill/>
            <a:ln w="12700">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182" name="Line 61"/>
            <p:cNvSpPr>
              <a:spLocks noChangeShapeType="1"/>
            </p:cNvSpPr>
            <p:nvPr/>
          </p:nvSpPr>
          <p:spPr bwMode="auto">
            <a:xfrm flipV="1">
              <a:off x="8747373" y="3330376"/>
              <a:ext cx="0" cy="128588"/>
            </a:xfrm>
            <a:prstGeom prst="line">
              <a:avLst/>
            </a:prstGeom>
            <a:noFill/>
            <a:ln w="12700">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183" name="Freeform 62"/>
            <p:cNvSpPr>
              <a:spLocks/>
            </p:cNvSpPr>
            <p:nvPr/>
          </p:nvSpPr>
          <p:spPr bwMode="auto">
            <a:xfrm>
              <a:off x="6167686" y="1723826"/>
              <a:ext cx="2295525" cy="1519238"/>
            </a:xfrm>
            <a:custGeom>
              <a:avLst/>
              <a:gdLst>
                <a:gd name="T0" fmla="*/ 0 w 1192"/>
                <a:gd name="T1" fmla="*/ 1517728 h 1006"/>
                <a:gd name="T2" fmla="*/ 288866 w 1192"/>
                <a:gd name="T3" fmla="*/ 1463361 h 1006"/>
                <a:gd name="T4" fmla="*/ 575807 w 1192"/>
                <a:gd name="T5" fmla="*/ 1390873 h 1006"/>
                <a:gd name="T6" fmla="*/ 864673 w 1192"/>
                <a:gd name="T7" fmla="*/ 1300262 h 1006"/>
                <a:gd name="T8" fmla="*/ 1151614 w 1192"/>
                <a:gd name="T9" fmla="*/ 1165857 h 1006"/>
                <a:gd name="T10" fmla="*/ 1428926 w 1192"/>
                <a:gd name="T11" fmla="*/ 993696 h 1006"/>
                <a:gd name="T12" fmla="*/ 1717792 w 1192"/>
                <a:gd name="T13" fmla="*/ 758109 h 1006"/>
                <a:gd name="T14" fmla="*/ 2004733 w 1192"/>
                <a:gd name="T15" fmla="*/ 433421 h 1006"/>
                <a:gd name="T16" fmla="*/ 2293599 w 1192"/>
                <a:gd name="T17" fmla="*/ 0 h 10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92" h="1006">
                  <a:moveTo>
                    <a:pt x="0" y="1005"/>
                  </a:moveTo>
                  <a:lnTo>
                    <a:pt x="150" y="969"/>
                  </a:lnTo>
                  <a:lnTo>
                    <a:pt x="299" y="921"/>
                  </a:lnTo>
                  <a:lnTo>
                    <a:pt x="449" y="861"/>
                  </a:lnTo>
                  <a:lnTo>
                    <a:pt x="598" y="772"/>
                  </a:lnTo>
                  <a:lnTo>
                    <a:pt x="742" y="658"/>
                  </a:lnTo>
                  <a:lnTo>
                    <a:pt x="892" y="502"/>
                  </a:lnTo>
                  <a:lnTo>
                    <a:pt x="1041" y="287"/>
                  </a:lnTo>
                  <a:lnTo>
                    <a:pt x="1191" y="0"/>
                  </a:lnTo>
                </a:path>
              </a:pathLst>
            </a:custGeom>
            <a:noFill/>
            <a:ln w="12700" cap="rnd" cmpd="sng">
              <a:solidFill>
                <a:srgbClr val="FF33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5184" name="Freeform 63"/>
            <p:cNvSpPr>
              <a:spLocks/>
            </p:cNvSpPr>
            <p:nvPr/>
          </p:nvSpPr>
          <p:spPr bwMode="auto">
            <a:xfrm>
              <a:off x="6167686" y="2265164"/>
              <a:ext cx="2295525" cy="1130300"/>
            </a:xfrm>
            <a:custGeom>
              <a:avLst/>
              <a:gdLst>
                <a:gd name="T0" fmla="*/ 0 w 1192"/>
                <a:gd name="T1" fmla="*/ 0 h 749"/>
                <a:gd name="T2" fmla="*/ 288866 w 1192"/>
                <a:gd name="T3" fmla="*/ 712285 h 749"/>
                <a:gd name="T4" fmla="*/ 575807 w 1192"/>
                <a:gd name="T5" fmla="*/ 974865 h 749"/>
                <a:gd name="T6" fmla="*/ 864673 w 1192"/>
                <a:gd name="T7" fmla="*/ 1074464 h 749"/>
                <a:gd name="T8" fmla="*/ 1151614 w 1192"/>
                <a:gd name="T9" fmla="*/ 1110682 h 749"/>
                <a:gd name="T10" fmla="*/ 1428926 w 1192"/>
                <a:gd name="T11" fmla="*/ 1119736 h 749"/>
                <a:gd name="T12" fmla="*/ 1717792 w 1192"/>
                <a:gd name="T13" fmla="*/ 1128791 h 749"/>
                <a:gd name="T14" fmla="*/ 2004733 w 1192"/>
                <a:gd name="T15" fmla="*/ 1128791 h 749"/>
                <a:gd name="T16" fmla="*/ 2293599 w 1192"/>
                <a:gd name="T17" fmla="*/ 1128791 h 7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92" h="749">
                  <a:moveTo>
                    <a:pt x="0" y="0"/>
                  </a:moveTo>
                  <a:lnTo>
                    <a:pt x="150" y="472"/>
                  </a:lnTo>
                  <a:lnTo>
                    <a:pt x="299" y="646"/>
                  </a:lnTo>
                  <a:lnTo>
                    <a:pt x="449" y="712"/>
                  </a:lnTo>
                  <a:lnTo>
                    <a:pt x="598" y="736"/>
                  </a:lnTo>
                  <a:lnTo>
                    <a:pt x="742" y="742"/>
                  </a:lnTo>
                  <a:lnTo>
                    <a:pt x="892" y="748"/>
                  </a:lnTo>
                  <a:lnTo>
                    <a:pt x="1041" y="748"/>
                  </a:lnTo>
                  <a:lnTo>
                    <a:pt x="1191" y="748"/>
                  </a:lnTo>
                </a:path>
              </a:pathLst>
            </a:custGeom>
            <a:noFill/>
            <a:ln w="12700" cap="rnd" cmpd="sng">
              <a:solidFill>
                <a:srgbClr val="FF33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5185" name="Freeform 64"/>
            <p:cNvSpPr>
              <a:spLocks/>
            </p:cNvSpPr>
            <p:nvPr/>
          </p:nvSpPr>
          <p:spPr bwMode="auto">
            <a:xfrm>
              <a:off x="6167686" y="1315839"/>
              <a:ext cx="2295525" cy="2071687"/>
            </a:xfrm>
            <a:custGeom>
              <a:avLst/>
              <a:gdLst>
                <a:gd name="T0" fmla="*/ 0 w 1192"/>
                <a:gd name="T1" fmla="*/ 0 h 1372"/>
                <a:gd name="T2" fmla="*/ 288866 w 1192"/>
                <a:gd name="T3" fmla="*/ 1040373 h 1372"/>
                <a:gd name="T4" fmla="*/ 575807 w 1192"/>
                <a:gd name="T5" fmla="*/ 1564335 h 1372"/>
                <a:gd name="T6" fmla="*/ 864673 w 1192"/>
                <a:gd name="T7" fmla="*/ 1816501 h 1372"/>
                <a:gd name="T8" fmla="*/ 1151614 w 1192"/>
                <a:gd name="T9" fmla="*/ 1952399 h 1372"/>
                <a:gd name="T10" fmla="*/ 1428926 w 1192"/>
                <a:gd name="T11" fmla="*/ 2015818 h 1372"/>
                <a:gd name="T12" fmla="*/ 1717792 w 1192"/>
                <a:gd name="T13" fmla="*/ 2042997 h 1372"/>
                <a:gd name="T14" fmla="*/ 2004733 w 1192"/>
                <a:gd name="T15" fmla="*/ 2061117 h 1372"/>
                <a:gd name="T16" fmla="*/ 2293599 w 1192"/>
                <a:gd name="T17" fmla="*/ 2070177 h 13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92" h="1372">
                  <a:moveTo>
                    <a:pt x="0" y="0"/>
                  </a:moveTo>
                  <a:lnTo>
                    <a:pt x="150" y="689"/>
                  </a:lnTo>
                  <a:lnTo>
                    <a:pt x="299" y="1036"/>
                  </a:lnTo>
                  <a:lnTo>
                    <a:pt x="449" y="1203"/>
                  </a:lnTo>
                  <a:lnTo>
                    <a:pt x="598" y="1293"/>
                  </a:lnTo>
                  <a:lnTo>
                    <a:pt x="742" y="1335"/>
                  </a:lnTo>
                  <a:lnTo>
                    <a:pt x="892" y="1353"/>
                  </a:lnTo>
                  <a:lnTo>
                    <a:pt x="1041" y="1365"/>
                  </a:lnTo>
                  <a:lnTo>
                    <a:pt x="1191" y="1371"/>
                  </a:lnTo>
                </a:path>
              </a:pathLst>
            </a:custGeom>
            <a:noFill/>
            <a:ln w="12700" cap="rnd" cmpd="sng">
              <a:solidFill>
                <a:srgbClr val="FF33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5186" name="Freeform 65"/>
            <p:cNvSpPr>
              <a:spLocks/>
            </p:cNvSpPr>
            <p:nvPr/>
          </p:nvSpPr>
          <p:spPr bwMode="auto">
            <a:xfrm>
              <a:off x="6134348" y="3212901"/>
              <a:ext cx="69850" cy="57150"/>
            </a:xfrm>
            <a:custGeom>
              <a:avLst/>
              <a:gdLst>
                <a:gd name="T0" fmla="*/ 33981 w 37"/>
                <a:gd name="T1" fmla="*/ 0 h 37"/>
                <a:gd name="T2" fmla="*/ 67962 w 37"/>
                <a:gd name="T3" fmla="*/ 27803 h 37"/>
                <a:gd name="T4" fmla="*/ 33981 w 37"/>
                <a:gd name="T5" fmla="*/ 55605 h 37"/>
                <a:gd name="T6" fmla="*/ 0 w 37"/>
                <a:gd name="T7" fmla="*/ 27803 h 37"/>
                <a:gd name="T8" fmla="*/ 33981 w 37"/>
                <a:gd name="T9" fmla="*/ 0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7" h="37">
                  <a:moveTo>
                    <a:pt x="18" y="0"/>
                  </a:moveTo>
                  <a:lnTo>
                    <a:pt x="36" y="18"/>
                  </a:lnTo>
                  <a:lnTo>
                    <a:pt x="18" y="36"/>
                  </a:lnTo>
                  <a:lnTo>
                    <a:pt x="0" y="18"/>
                  </a:lnTo>
                  <a:lnTo>
                    <a:pt x="18" y="0"/>
                  </a:lnTo>
                </a:path>
              </a:pathLst>
            </a:custGeom>
            <a:solidFill>
              <a:srgbClr val="000080"/>
            </a:solidFill>
            <a:ln w="12700" cap="rnd" cmpd="sng">
              <a:solidFill>
                <a:srgbClr val="FF33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5187" name="Freeform 66"/>
            <p:cNvSpPr>
              <a:spLocks/>
            </p:cNvSpPr>
            <p:nvPr/>
          </p:nvSpPr>
          <p:spPr bwMode="auto">
            <a:xfrm>
              <a:off x="6421686" y="3160514"/>
              <a:ext cx="71437" cy="53975"/>
            </a:xfrm>
            <a:custGeom>
              <a:avLst/>
              <a:gdLst>
                <a:gd name="T0" fmla="*/ 34753 w 37"/>
                <a:gd name="T1" fmla="*/ 0 h 37"/>
                <a:gd name="T2" fmla="*/ 69506 w 37"/>
                <a:gd name="T3" fmla="*/ 26258 h 37"/>
                <a:gd name="T4" fmla="*/ 34753 w 37"/>
                <a:gd name="T5" fmla="*/ 52516 h 37"/>
                <a:gd name="T6" fmla="*/ 0 w 37"/>
                <a:gd name="T7" fmla="*/ 26258 h 37"/>
                <a:gd name="T8" fmla="*/ 34753 w 37"/>
                <a:gd name="T9" fmla="*/ 0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7" h="37">
                  <a:moveTo>
                    <a:pt x="18" y="0"/>
                  </a:moveTo>
                  <a:lnTo>
                    <a:pt x="36" y="18"/>
                  </a:lnTo>
                  <a:lnTo>
                    <a:pt x="18" y="36"/>
                  </a:lnTo>
                  <a:lnTo>
                    <a:pt x="0" y="18"/>
                  </a:lnTo>
                  <a:lnTo>
                    <a:pt x="18" y="0"/>
                  </a:lnTo>
                </a:path>
              </a:pathLst>
            </a:custGeom>
            <a:solidFill>
              <a:srgbClr val="000080"/>
            </a:solidFill>
            <a:ln w="12700" cap="rnd" cmpd="sng">
              <a:solidFill>
                <a:srgbClr val="FF33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5188" name="Freeform 67"/>
            <p:cNvSpPr>
              <a:spLocks/>
            </p:cNvSpPr>
            <p:nvPr/>
          </p:nvSpPr>
          <p:spPr bwMode="auto">
            <a:xfrm>
              <a:off x="6709023" y="3087489"/>
              <a:ext cx="71438" cy="55562"/>
            </a:xfrm>
            <a:custGeom>
              <a:avLst/>
              <a:gdLst>
                <a:gd name="T0" fmla="*/ 34754 w 37"/>
                <a:gd name="T1" fmla="*/ 0 h 37"/>
                <a:gd name="T2" fmla="*/ 69507 w 37"/>
                <a:gd name="T3" fmla="*/ 27030 h 37"/>
                <a:gd name="T4" fmla="*/ 34754 w 37"/>
                <a:gd name="T5" fmla="*/ 54060 h 37"/>
                <a:gd name="T6" fmla="*/ 0 w 37"/>
                <a:gd name="T7" fmla="*/ 27030 h 37"/>
                <a:gd name="T8" fmla="*/ 34754 w 37"/>
                <a:gd name="T9" fmla="*/ 0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7" h="37">
                  <a:moveTo>
                    <a:pt x="18" y="0"/>
                  </a:moveTo>
                  <a:lnTo>
                    <a:pt x="36" y="18"/>
                  </a:lnTo>
                  <a:lnTo>
                    <a:pt x="18" y="36"/>
                  </a:lnTo>
                  <a:lnTo>
                    <a:pt x="0" y="18"/>
                  </a:lnTo>
                  <a:lnTo>
                    <a:pt x="18" y="0"/>
                  </a:lnTo>
                </a:path>
              </a:pathLst>
            </a:custGeom>
            <a:solidFill>
              <a:srgbClr val="000080"/>
            </a:solidFill>
            <a:ln w="12700" cap="rnd" cmpd="sng">
              <a:solidFill>
                <a:srgbClr val="FF33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5189" name="Freeform 68"/>
            <p:cNvSpPr>
              <a:spLocks/>
            </p:cNvSpPr>
            <p:nvPr/>
          </p:nvSpPr>
          <p:spPr bwMode="auto">
            <a:xfrm>
              <a:off x="6997948" y="2995414"/>
              <a:ext cx="71438" cy="57150"/>
            </a:xfrm>
            <a:custGeom>
              <a:avLst/>
              <a:gdLst>
                <a:gd name="T0" fmla="*/ 34754 w 37"/>
                <a:gd name="T1" fmla="*/ 0 h 37"/>
                <a:gd name="T2" fmla="*/ 69507 w 37"/>
                <a:gd name="T3" fmla="*/ 27803 h 37"/>
                <a:gd name="T4" fmla="*/ 34754 w 37"/>
                <a:gd name="T5" fmla="*/ 55605 h 37"/>
                <a:gd name="T6" fmla="*/ 0 w 37"/>
                <a:gd name="T7" fmla="*/ 27803 h 37"/>
                <a:gd name="T8" fmla="*/ 34754 w 37"/>
                <a:gd name="T9" fmla="*/ 0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7" h="37">
                  <a:moveTo>
                    <a:pt x="18" y="0"/>
                  </a:moveTo>
                  <a:lnTo>
                    <a:pt x="36" y="18"/>
                  </a:lnTo>
                  <a:lnTo>
                    <a:pt x="18" y="36"/>
                  </a:lnTo>
                  <a:lnTo>
                    <a:pt x="0" y="18"/>
                  </a:lnTo>
                  <a:lnTo>
                    <a:pt x="18" y="0"/>
                  </a:lnTo>
                </a:path>
              </a:pathLst>
            </a:custGeom>
            <a:solidFill>
              <a:srgbClr val="000080"/>
            </a:solidFill>
            <a:ln w="12700" cap="rnd" cmpd="sng">
              <a:solidFill>
                <a:srgbClr val="FF33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5190" name="Freeform 69"/>
            <p:cNvSpPr>
              <a:spLocks/>
            </p:cNvSpPr>
            <p:nvPr/>
          </p:nvSpPr>
          <p:spPr bwMode="auto">
            <a:xfrm>
              <a:off x="7286873" y="2863651"/>
              <a:ext cx="68263" cy="53975"/>
            </a:xfrm>
            <a:custGeom>
              <a:avLst/>
              <a:gdLst>
                <a:gd name="T0" fmla="*/ 32235 w 36"/>
                <a:gd name="T1" fmla="*/ 0 h 37"/>
                <a:gd name="T2" fmla="*/ 66367 w 36"/>
                <a:gd name="T3" fmla="*/ 26258 h 37"/>
                <a:gd name="T4" fmla="*/ 32235 w 36"/>
                <a:gd name="T5" fmla="*/ 52516 h 37"/>
                <a:gd name="T6" fmla="*/ 0 w 36"/>
                <a:gd name="T7" fmla="*/ 26258 h 37"/>
                <a:gd name="T8" fmla="*/ 32235 w 36"/>
                <a:gd name="T9" fmla="*/ 0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37">
                  <a:moveTo>
                    <a:pt x="17" y="0"/>
                  </a:moveTo>
                  <a:lnTo>
                    <a:pt x="35" y="18"/>
                  </a:lnTo>
                  <a:lnTo>
                    <a:pt x="17" y="36"/>
                  </a:lnTo>
                  <a:lnTo>
                    <a:pt x="0" y="18"/>
                  </a:lnTo>
                  <a:lnTo>
                    <a:pt x="17" y="0"/>
                  </a:lnTo>
                </a:path>
              </a:pathLst>
            </a:custGeom>
            <a:solidFill>
              <a:srgbClr val="000080"/>
            </a:solidFill>
            <a:ln w="12700" cap="rnd" cmpd="sng">
              <a:solidFill>
                <a:srgbClr val="FF33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5191" name="Freeform 70"/>
            <p:cNvSpPr>
              <a:spLocks/>
            </p:cNvSpPr>
            <p:nvPr/>
          </p:nvSpPr>
          <p:spPr bwMode="auto">
            <a:xfrm>
              <a:off x="7561511" y="2690614"/>
              <a:ext cx="71437" cy="53975"/>
            </a:xfrm>
            <a:custGeom>
              <a:avLst/>
              <a:gdLst>
                <a:gd name="T0" fmla="*/ 34753 w 37"/>
                <a:gd name="T1" fmla="*/ 0 h 37"/>
                <a:gd name="T2" fmla="*/ 69506 w 37"/>
                <a:gd name="T3" fmla="*/ 26258 h 37"/>
                <a:gd name="T4" fmla="*/ 34753 w 37"/>
                <a:gd name="T5" fmla="*/ 52516 h 37"/>
                <a:gd name="T6" fmla="*/ 0 w 37"/>
                <a:gd name="T7" fmla="*/ 26258 h 37"/>
                <a:gd name="T8" fmla="*/ 34753 w 37"/>
                <a:gd name="T9" fmla="*/ 0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7" h="37">
                  <a:moveTo>
                    <a:pt x="18" y="0"/>
                  </a:moveTo>
                  <a:lnTo>
                    <a:pt x="36" y="18"/>
                  </a:lnTo>
                  <a:lnTo>
                    <a:pt x="18" y="36"/>
                  </a:lnTo>
                  <a:lnTo>
                    <a:pt x="0" y="18"/>
                  </a:lnTo>
                  <a:lnTo>
                    <a:pt x="18" y="0"/>
                  </a:lnTo>
                </a:path>
              </a:pathLst>
            </a:custGeom>
            <a:solidFill>
              <a:srgbClr val="000080"/>
            </a:solidFill>
            <a:ln w="12700" cap="rnd" cmpd="sng">
              <a:solidFill>
                <a:srgbClr val="FF33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5192" name="Freeform 71"/>
            <p:cNvSpPr>
              <a:spLocks/>
            </p:cNvSpPr>
            <p:nvPr/>
          </p:nvSpPr>
          <p:spPr bwMode="auto">
            <a:xfrm>
              <a:off x="7850436" y="2454076"/>
              <a:ext cx="71437" cy="57150"/>
            </a:xfrm>
            <a:custGeom>
              <a:avLst/>
              <a:gdLst>
                <a:gd name="T0" fmla="*/ 34753 w 37"/>
                <a:gd name="T1" fmla="*/ 0 h 37"/>
                <a:gd name="T2" fmla="*/ 69506 w 37"/>
                <a:gd name="T3" fmla="*/ 27803 h 37"/>
                <a:gd name="T4" fmla="*/ 34753 w 37"/>
                <a:gd name="T5" fmla="*/ 55605 h 37"/>
                <a:gd name="T6" fmla="*/ 0 w 37"/>
                <a:gd name="T7" fmla="*/ 27803 h 37"/>
                <a:gd name="T8" fmla="*/ 34753 w 37"/>
                <a:gd name="T9" fmla="*/ 0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7" h="37">
                  <a:moveTo>
                    <a:pt x="18" y="0"/>
                  </a:moveTo>
                  <a:lnTo>
                    <a:pt x="36" y="18"/>
                  </a:lnTo>
                  <a:lnTo>
                    <a:pt x="18" y="36"/>
                  </a:lnTo>
                  <a:lnTo>
                    <a:pt x="0" y="18"/>
                  </a:lnTo>
                  <a:lnTo>
                    <a:pt x="18" y="0"/>
                  </a:lnTo>
                </a:path>
              </a:pathLst>
            </a:custGeom>
            <a:solidFill>
              <a:srgbClr val="000080"/>
            </a:solidFill>
            <a:ln w="12700" cap="rnd" cmpd="sng">
              <a:solidFill>
                <a:srgbClr val="FF33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5193" name="Freeform 72"/>
            <p:cNvSpPr>
              <a:spLocks/>
            </p:cNvSpPr>
            <p:nvPr/>
          </p:nvSpPr>
          <p:spPr bwMode="auto">
            <a:xfrm>
              <a:off x="8137773" y="2130226"/>
              <a:ext cx="71438" cy="55563"/>
            </a:xfrm>
            <a:custGeom>
              <a:avLst/>
              <a:gdLst>
                <a:gd name="T0" fmla="*/ 34754 w 37"/>
                <a:gd name="T1" fmla="*/ 0 h 37"/>
                <a:gd name="T2" fmla="*/ 69507 w 37"/>
                <a:gd name="T3" fmla="*/ 27031 h 37"/>
                <a:gd name="T4" fmla="*/ 34754 w 37"/>
                <a:gd name="T5" fmla="*/ 54061 h 37"/>
                <a:gd name="T6" fmla="*/ 0 w 37"/>
                <a:gd name="T7" fmla="*/ 27031 h 37"/>
                <a:gd name="T8" fmla="*/ 34754 w 37"/>
                <a:gd name="T9" fmla="*/ 0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7" h="37">
                  <a:moveTo>
                    <a:pt x="18" y="0"/>
                  </a:moveTo>
                  <a:lnTo>
                    <a:pt x="36" y="18"/>
                  </a:lnTo>
                  <a:lnTo>
                    <a:pt x="18" y="36"/>
                  </a:lnTo>
                  <a:lnTo>
                    <a:pt x="0" y="18"/>
                  </a:lnTo>
                  <a:lnTo>
                    <a:pt x="18" y="0"/>
                  </a:lnTo>
                </a:path>
              </a:pathLst>
            </a:custGeom>
            <a:solidFill>
              <a:srgbClr val="000080"/>
            </a:solidFill>
            <a:ln w="12700" cap="rnd" cmpd="sng">
              <a:solidFill>
                <a:srgbClr val="FF33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5194" name="Freeform 73"/>
            <p:cNvSpPr>
              <a:spLocks/>
            </p:cNvSpPr>
            <p:nvPr/>
          </p:nvSpPr>
          <p:spPr bwMode="auto">
            <a:xfrm>
              <a:off x="8426698" y="1696839"/>
              <a:ext cx="69850" cy="55562"/>
            </a:xfrm>
            <a:custGeom>
              <a:avLst/>
              <a:gdLst>
                <a:gd name="T0" fmla="*/ 33981 w 37"/>
                <a:gd name="T1" fmla="*/ 0 h 37"/>
                <a:gd name="T2" fmla="*/ 67962 w 37"/>
                <a:gd name="T3" fmla="*/ 27030 h 37"/>
                <a:gd name="T4" fmla="*/ 33981 w 37"/>
                <a:gd name="T5" fmla="*/ 54060 h 37"/>
                <a:gd name="T6" fmla="*/ 0 w 37"/>
                <a:gd name="T7" fmla="*/ 27030 h 37"/>
                <a:gd name="T8" fmla="*/ 33981 w 37"/>
                <a:gd name="T9" fmla="*/ 0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7" h="37">
                  <a:moveTo>
                    <a:pt x="18" y="0"/>
                  </a:moveTo>
                  <a:lnTo>
                    <a:pt x="36" y="18"/>
                  </a:lnTo>
                  <a:lnTo>
                    <a:pt x="18" y="36"/>
                  </a:lnTo>
                  <a:lnTo>
                    <a:pt x="0" y="18"/>
                  </a:lnTo>
                  <a:lnTo>
                    <a:pt x="18" y="0"/>
                  </a:lnTo>
                </a:path>
              </a:pathLst>
            </a:custGeom>
            <a:solidFill>
              <a:srgbClr val="000080"/>
            </a:solidFill>
            <a:ln w="12700" cap="rnd" cmpd="sng">
              <a:solidFill>
                <a:srgbClr val="FF33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5195" name="Rectangle 74"/>
            <p:cNvSpPr>
              <a:spLocks noChangeArrowheads="1"/>
            </p:cNvSpPr>
            <p:nvPr/>
          </p:nvSpPr>
          <p:spPr bwMode="auto">
            <a:xfrm>
              <a:off x="6140698" y="2246114"/>
              <a:ext cx="53975" cy="41275"/>
            </a:xfrm>
            <a:prstGeom prst="rect">
              <a:avLst/>
            </a:prstGeom>
            <a:solidFill>
              <a:srgbClr val="FF00FF"/>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CA" altLang="en-US"/>
            </a:p>
          </p:txBody>
        </p:sp>
        <p:sp>
          <p:nvSpPr>
            <p:cNvPr id="5196" name="Rectangle 75"/>
            <p:cNvSpPr>
              <a:spLocks noChangeArrowheads="1"/>
            </p:cNvSpPr>
            <p:nvPr/>
          </p:nvSpPr>
          <p:spPr bwMode="auto">
            <a:xfrm>
              <a:off x="6429623" y="2958901"/>
              <a:ext cx="53975" cy="39688"/>
            </a:xfrm>
            <a:prstGeom prst="rect">
              <a:avLst/>
            </a:prstGeom>
            <a:solidFill>
              <a:srgbClr val="FF00FF"/>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CA" altLang="en-US"/>
            </a:p>
          </p:txBody>
        </p:sp>
        <p:sp>
          <p:nvSpPr>
            <p:cNvPr id="5197" name="Rectangle 76"/>
            <p:cNvSpPr>
              <a:spLocks noChangeArrowheads="1"/>
            </p:cNvSpPr>
            <p:nvPr/>
          </p:nvSpPr>
          <p:spPr bwMode="auto">
            <a:xfrm>
              <a:off x="6716961" y="3219251"/>
              <a:ext cx="53975" cy="41275"/>
            </a:xfrm>
            <a:prstGeom prst="rect">
              <a:avLst/>
            </a:prstGeom>
            <a:solidFill>
              <a:srgbClr val="FF00FF"/>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CA" altLang="en-US"/>
            </a:p>
          </p:txBody>
        </p:sp>
        <p:sp>
          <p:nvSpPr>
            <p:cNvPr id="5198" name="Rectangle 77"/>
            <p:cNvSpPr>
              <a:spLocks noChangeArrowheads="1"/>
            </p:cNvSpPr>
            <p:nvPr/>
          </p:nvSpPr>
          <p:spPr bwMode="auto">
            <a:xfrm>
              <a:off x="7005886" y="3319264"/>
              <a:ext cx="53975" cy="42862"/>
            </a:xfrm>
            <a:prstGeom prst="rect">
              <a:avLst/>
            </a:prstGeom>
            <a:solidFill>
              <a:srgbClr val="FF00FF"/>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CA" altLang="en-US"/>
            </a:p>
          </p:txBody>
        </p:sp>
        <p:sp>
          <p:nvSpPr>
            <p:cNvPr id="5199" name="Rectangle 78"/>
            <p:cNvSpPr>
              <a:spLocks noChangeArrowheads="1"/>
            </p:cNvSpPr>
            <p:nvPr/>
          </p:nvSpPr>
          <p:spPr bwMode="auto">
            <a:xfrm>
              <a:off x="7294811" y="3355776"/>
              <a:ext cx="50800" cy="41275"/>
            </a:xfrm>
            <a:prstGeom prst="rect">
              <a:avLst/>
            </a:prstGeom>
            <a:solidFill>
              <a:srgbClr val="FF00FF"/>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CA" altLang="en-US"/>
            </a:p>
          </p:txBody>
        </p:sp>
        <p:sp>
          <p:nvSpPr>
            <p:cNvPr id="5200" name="Rectangle 79"/>
            <p:cNvSpPr>
              <a:spLocks noChangeArrowheads="1"/>
            </p:cNvSpPr>
            <p:nvPr/>
          </p:nvSpPr>
          <p:spPr bwMode="auto">
            <a:xfrm>
              <a:off x="7569448" y="3363714"/>
              <a:ext cx="53975" cy="42862"/>
            </a:xfrm>
            <a:prstGeom prst="rect">
              <a:avLst/>
            </a:prstGeom>
            <a:solidFill>
              <a:srgbClr val="FF00FF"/>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CA" altLang="en-US"/>
            </a:p>
          </p:txBody>
        </p:sp>
        <p:sp>
          <p:nvSpPr>
            <p:cNvPr id="5201" name="Rectangle 80"/>
            <p:cNvSpPr>
              <a:spLocks noChangeArrowheads="1"/>
            </p:cNvSpPr>
            <p:nvPr/>
          </p:nvSpPr>
          <p:spPr bwMode="auto">
            <a:xfrm>
              <a:off x="7858373" y="3374826"/>
              <a:ext cx="53975" cy="41275"/>
            </a:xfrm>
            <a:prstGeom prst="rect">
              <a:avLst/>
            </a:prstGeom>
            <a:solidFill>
              <a:srgbClr val="FF00FF"/>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CA" altLang="en-US"/>
            </a:p>
          </p:txBody>
        </p:sp>
        <p:sp>
          <p:nvSpPr>
            <p:cNvPr id="5202" name="Rectangle 81"/>
            <p:cNvSpPr>
              <a:spLocks noChangeArrowheads="1"/>
            </p:cNvSpPr>
            <p:nvPr/>
          </p:nvSpPr>
          <p:spPr bwMode="auto">
            <a:xfrm>
              <a:off x="8145711" y="3374826"/>
              <a:ext cx="53975" cy="41275"/>
            </a:xfrm>
            <a:prstGeom prst="rect">
              <a:avLst/>
            </a:prstGeom>
            <a:solidFill>
              <a:srgbClr val="FF00FF"/>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CA" altLang="en-US"/>
            </a:p>
          </p:txBody>
        </p:sp>
        <p:sp>
          <p:nvSpPr>
            <p:cNvPr id="5203" name="Rectangle 82"/>
            <p:cNvSpPr>
              <a:spLocks noChangeArrowheads="1"/>
            </p:cNvSpPr>
            <p:nvPr/>
          </p:nvSpPr>
          <p:spPr bwMode="auto">
            <a:xfrm>
              <a:off x="8433048" y="3374826"/>
              <a:ext cx="53975" cy="41275"/>
            </a:xfrm>
            <a:prstGeom prst="rect">
              <a:avLst/>
            </a:prstGeom>
            <a:solidFill>
              <a:srgbClr val="FF00FF"/>
            </a:soli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CA" altLang="en-US"/>
            </a:p>
          </p:txBody>
        </p:sp>
        <p:sp>
          <p:nvSpPr>
            <p:cNvPr id="5204" name="Freeform 83"/>
            <p:cNvSpPr>
              <a:spLocks/>
            </p:cNvSpPr>
            <p:nvPr/>
          </p:nvSpPr>
          <p:spPr bwMode="auto">
            <a:xfrm>
              <a:off x="6134348" y="1292026"/>
              <a:ext cx="69850" cy="53975"/>
            </a:xfrm>
            <a:custGeom>
              <a:avLst/>
              <a:gdLst>
                <a:gd name="T0" fmla="*/ 33981 w 37"/>
                <a:gd name="T1" fmla="*/ 0 h 36"/>
                <a:gd name="T2" fmla="*/ 67962 w 37"/>
                <a:gd name="T3" fmla="*/ 52476 h 36"/>
                <a:gd name="T4" fmla="*/ 0 w 37"/>
                <a:gd name="T5" fmla="*/ 52476 h 36"/>
                <a:gd name="T6" fmla="*/ 33981 w 37"/>
                <a:gd name="T7" fmla="*/ 0 h 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 h="36">
                  <a:moveTo>
                    <a:pt x="18" y="0"/>
                  </a:moveTo>
                  <a:lnTo>
                    <a:pt x="36" y="35"/>
                  </a:lnTo>
                  <a:lnTo>
                    <a:pt x="0" y="35"/>
                  </a:lnTo>
                  <a:lnTo>
                    <a:pt x="18" y="0"/>
                  </a:lnTo>
                </a:path>
              </a:pathLst>
            </a:custGeom>
            <a:solidFill>
              <a:srgbClr val="FFFF00"/>
            </a:solidFill>
            <a:ln w="12700" cap="rnd" cmpd="sng">
              <a:solidFill>
                <a:srgbClr val="FF33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5205" name="Freeform 84"/>
            <p:cNvSpPr>
              <a:spLocks/>
            </p:cNvSpPr>
            <p:nvPr/>
          </p:nvSpPr>
          <p:spPr bwMode="auto">
            <a:xfrm>
              <a:off x="6421686" y="2330251"/>
              <a:ext cx="71437" cy="53975"/>
            </a:xfrm>
            <a:custGeom>
              <a:avLst/>
              <a:gdLst>
                <a:gd name="T0" fmla="*/ 34753 w 37"/>
                <a:gd name="T1" fmla="*/ 0 h 37"/>
                <a:gd name="T2" fmla="*/ 69506 w 37"/>
                <a:gd name="T3" fmla="*/ 52516 h 37"/>
                <a:gd name="T4" fmla="*/ 0 w 37"/>
                <a:gd name="T5" fmla="*/ 52516 h 37"/>
                <a:gd name="T6" fmla="*/ 34753 w 37"/>
                <a:gd name="T7" fmla="*/ 0 h 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 h="37">
                  <a:moveTo>
                    <a:pt x="18" y="0"/>
                  </a:moveTo>
                  <a:lnTo>
                    <a:pt x="36" y="36"/>
                  </a:lnTo>
                  <a:lnTo>
                    <a:pt x="0" y="36"/>
                  </a:lnTo>
                  <a:lnTo>
                    <a:pt x="18" y="0"/>
                  </a:lnTo>
                </a:path>
              </a:pathLst>
            </a:custGeom>
            <a:solidFill>
              <a:srgbClr val="FFFF00"/>
            </a:solidFill>
            <a:ln w="12700" cap="rnd" cmpd="sng">
              <a:solidFill>
                <a:srgbClr val="FF33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5206" name="Freeform 85"/>
            <p:cNvSpPr>
              <a:spLocks/>
            </p:cNvSpPr>
            <p:nvPr/>
          </p:nvSpPr>
          <p:spPr bwMode="auto">
            <a:xfrm>
              <a:off x="6709023" y="2852539"/>
              <a:ext cx="71438" cy="57150"/>
            </a:xfrm>
            <a:custGeom>
              <a:avLst/>
              <a:gdLst>
                <a:gd name="T0" fmla="*/ 34754 w 37"/>
                <a:gd name="T1" fmla="*/ 0 h 37"/>
                <a:gd name="T2" fmla="*/ 69507 w 37"/>
                <a:gd name="T3" fmla="*/ 55605 h 37"/>
                <a:gd name="T4" fmla="*/ 0 w 37"/>
                <a:gd name="T5" fmla="*/ 55605 h 37"/>
                <a:gd name="T6" fmla="*/ 34754 w 37"/>
                <a:gd name="T7" fmla="*/ 0 h 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 h="37">
                  <a:moveTo>
                    <a:pt x="18" y="0"/>
                  </a:moveTo>
                  <a:lnTo>
                    <a:pt x="36" y="36"/>
                  </a:lnTo>
                  <a:lnTo>
                    <a:pt x="0" y="36"/>
                  </a:lnTo>
                  <a:lnTo>
                    <a:pt x="18" y="0"/>
                  </a:lnTo>
                </a:path>
              </a:pathLst>
            </a:custGeom>
            <a:solidFill>
              <a:srgbClr val="FFFF00"/>
            </a:solidFill>
            <a:ln w="12700" cap="rnd" cmpd="sng">
              <a:solidFill>
                <a:srgbClr val="FF33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5207" name="Freeform 86"/>
            <p:cNvSpPr>
              <a:spLocks/>
            </p:cNvSpPr>
            <p:nvPr/>
          </p:nvSpPr>
          <p:spPr bwMode="auto">
            <a:xfrm>
              <a:off x="6997948" y="3104951"/>
              <a:ext cx="71438" cy="57150"/>
            </a:xfrm>
            <a:custGeom>
              <a:avLst/>
              <a:gdLst>
                <a:gd name="T0" fmla="*/ 34754 w 37"/>
                <a:gd name="T1" fmla="*/ 0 h 37"/>
                <a:gd name="T2" fmla="*/ 69507 w 37"/>
                <a:gd name="T3" fmla="*/ 55605 h 37"/>
                <a:gd name="T4" fmla="*/ 0 w 37"/>
                <a:gd name="T5" fmla="*/ 55605 h 37"/>
                <a:gd name="T6" fmla="*/ 34754 w 37"/>
                <a:gd name="T7" fmla="*/ 0 h 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 h="37">
                  <a:moveTo>
                    <a:pt x="18" y="0"/>
                  </a:moveTo>
                  <a:lnTo>
                    <a:pt x="36" y="36"/>
                  </a:lnTo>
                  <a:lnTo>
                    <a:pt x="0" y="36"/>
                  </a:lnTo>
                  <a:lnTo>
                    <a:pt x="18" y="0"/>
                  </a:lnTo>
                </a:path>
              </a:pathLst>
            </a:custGeom>
            <a:solidFill>
              <a:srgbClr val="FFFF00"/>
            </a:solidFill>
            <a:ln w="12700" cap="rnd" cmpd="sng">
              <a:solidFill>
                <a:srgbClr val="FF33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5208" name="Freeform 87"/>
            <p:cNvSpPr>
              <a:spLocks/>
            </p:cNvSpPr>
            <p:nvPr/>
          </p:nvSpPr>
          <p:spPr bwMode="auto">
            <a:xfrm>
              <a:off x="7286873" y="3241476"/>
              <a:ext cx="68263" cy="53975"/>
            </a:xfrm>
            <a:custGeom>
              <a:avLst/>
              <a:gdLst>
                <a:gd name="T0" fmla="*/ 32235 w 36"/>
                <a:gd name="T1" fmla="*/ 0 h 37"/>
                <a:gd name="T2" fmla="*/ 66367 w 36"/>
                <a:gd name="T3" fmla="*/ 52516 h 37"/>
                <a:gd name="T4" fmla="*/ 0 w 36"/>
                <a:gd name="T5" fmla="*/ 52516 h 37"/>
                <a:gd name="T6" fmla="*/ 32235 w 36"/>
                <a:gd name="T7" fmla="*/ 0 h 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6" h="37">
                  <a:moveTo>
                    <a:pt x="17" y="0"/>
                  </a:moveTo>
                  <a:lnTo>
                    <a:pt x="35" y="36"/>
                  </a:lnTo>
                  <a:lnTo>
                    <a:pt x="0" y="36"/>
                  </a:lnTo>
                  <a:lnTo>
                    <a:pt x="17" y="0"/>
                  </a:lnTo>
                </a:path>
              </a:pathLst>
            </a:custGeom>
            <a:solidFill>
              <a:srgbClr val="FFFF00"/>
            </a:solidFill>
            <a:ln w="12700" cap="rnd" cmpd="sng">
              <a:solidFill>
                <a:srgbClr val="FF33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5209" name="Freeform 88"/>
            <p:cNvSpPr>
              <a:spLocks/>
            </p:cNvSpPr>
            <p:nvPr/>
          </p:nvSpPr>
          <p:spPr bwMode="auto">
            <a:xfrm>
              <a:off x="7561511" y="3304976"/>
              <a:ext cx="71437" cy="55563"/>
            </a:xfrm>
            <a:custGeom>
              <a:avLst/>
              <a:gdLst>
                <a:gd name="T0" fmla="*/ 34753 w 37"/>
                <a:gd name="T1" fmla="*/ 0 h 37"/>
                <a:gd name="T2" fmla="*/ 69506 w 37"/>
                <a:gd name="T3" fmla="*/ 54061 h 37"/>
                <a:gd name="T4" fmla="*/ 0 w 37"/>
                <a:gd name="T5" fmla="*/ 54061 h 37"/>
                <a:gd name="T6" fmla="*/ 34753 w 37"/>
                <a:gd name="T7" fmla="*/ 0 h 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 h="37">
                  <a:moveTo>
                    <a:pt x="18" y="0"/>
                  </a:moveTo>
                  <a:lnTo>
                    <a:pt x="36" y="36"/>
                  </a:lnTo>
                  <a:lnTo>
                    <a:pt x="0" y="36"/>
                  </a:lnTo>
                  <a:lnTo>
                    <a:pt x="18" y="0"/>
                  </a:lnTo>
                </a:path>
              </a:pathLst>
            </a:custGeom>
            <a:solidFill>
              <a:srgbClr val="FFFF00"/>
            </a:solidFill>
            <a:ln w="12700" cap="rnd" cmpd="sng">
              <a:solidFill>
                <a:srgbClr val="FF33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5210" name="Freeform 89"/>
            <p:cNvSpPr>
              <a:spLocks/>
            </p:cNvSpPr>
            <p:nvPr/>
          </p:nvSpPr>
          <p:spPr bwMode="auto">
            <a:xfrm>
              <a:off x="7850436" y="3330376"/>
              <a:ext cx="71437" cy="57150"/>
            </a:xfrm>
            <a:custGeom>
              <a:avLst/>
              <a:gdLst>
                <a:gd name="T0" fmla="*/ 34753 w 37"/>
                <a:gd name="T1" fmla="*/ 0 h 37"/>
                <a:gd name="T2" fmla="*/ 69506 w 37"/>
                <a:gd name="T3" fmla="*/ 55605 h 37"/>
                <a:gd name="T4" fmla="*/ 0 w 37"/>
                <a:gd name="T5" fmla="*/ 55605 h 37"/>
                <a:gd name="T6" fmla="*/ 34753 w 37"/>
                <a:gd name="T7" fmla="*/ 0 h 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 h="37">
                  <a:moveTo>
                    <a:pt x="18" y="0"/>
                  </a:moveTo>
                  <a:lnTo>
                    <a:pt x="36" y="36"/>
                  </a:lnTo>
                  <a:lnTo>
                    <a:pt x="0" y="36"/>
                  </a:lnTo>
                  <a:lnTo>
                    <a:pt x="18" y="0"/>
                  </a:lnTo>
                </a:path>
              </a:pathLst>
            </a:custGeom>
            <a:solidFill>
              <a:srgbClr val="FFFF00"/>
            </a:solidFill>
            <a:ln w="12700" cap="rnd" cmpd="sng">
              <a:solidFill>
                <a:srgbClr val="FF33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5211" name="Freeform 90"/>
            <p:cNvSpPr>
              <a:spLocks/>
            </p:cNvSpPr>
            <p:nvPr/>
          </p:nvSpPr>
          <p:spPr bwMode="auto">
            <a:xfrm>
              <a:off x="8137773" y="3349426"/>
              <a:ext cx="71438" cy="55563"/>
            </a:xfrm>
            <a:custGeom>
              <a:avLst/>
              <a:gdLst>
                <a:gd name="T0" fmla="*/ 34754 w 37"/>
                <a:gd name="T1" fmla="*/ 0 h 37"/>
                <a:gd name="T2" fmla="*/ 69507 w 37"/>
                <a:gd name="T3" fmla="*/ 54061 h 37"/>
                <a:gd name="T4" fmla="*/ 0 w 37"/>
                <a:gd name="T5" fmla="*/ 54061 h 37"/>
                <a:gd name="T6" fmla="*/ 34754 w 37"/>
                <a:gd name="T7" fmla="*/ 0 h 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 h="37">
                  <a:moveTo>
                    <a:pt x="18" y="0"/>
                  </a:moveTo>
                  <a:lnTo>
                    <a:pt x="36" y="36"/>
                  </a:lnTo>
                  <a:lnTo>
                    <a:pt x="0" y="36"/>
                  </a:lnTo>
                  <a:lnTo>
                    <a:pt x="18" y="0"/>
                  </a:lnTo>
                </a:path>
              </a:pathLst>
            </a:custGeom>
            <a:solidFill>
              <a:srgbClr val="FFFF00"/>
            </a:solidFill>
            <a:ln w="12700" cap="rnd" cmpd="sng">
              <a:solidFill>
                <a:srgbClr val="FF33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5212" name="Freeform 91"/>
            <p:cNvSpPr>
              <a:spLocks/>
            </p:cNvSpPr>
            <p:nvPr/>
          </p:nvSpPr>
          <p:spPr bwMode="auto">
            <a:xfrm>
              <a:off x="8426698" y="3358951"/>
              <a:ext cx="69850" cy="55563"/>
            </a:xfrm>
            <a:custGeom>
              <a:avLst/>
              <a:gdLst>
                <a:gd name="T0" fmla="*/ 33981 w 37"/>
                <a:gd name="T1" fmla="*/ 0 h 37"/>
                <a:gd name="T2" fmla="*/ 67962 w 37"/>
                <a:gd name="T3" fmla="*/ 54061 h 37"/>
                <a:gd name="T4" fmla="*/ 0 w 37"/>
                <a:gd name="T5" fmla="*/ 54061 h 37"/>
                <a:gd name="T6" fmla="*/ 33981 w 37"/>
                <a:gd name="T7" fmla="*/ 0 h 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 h="37">
                  <a:moveTo>
                    <a:pt x="18" y="0"/>
                  </a:moveTo>
                  <a:lnTo>
                    <a:pt x="36" y="36"/>
                  </a:lnTo>
                  <a:lnTo>
                    <a:pt x="0" y="36"/>
                  </a:lnTo>
                  <a:lnTo>
                    <a:pt x="18" y="0"/>
                  </a:lnTo>
                </a:path>
              </a:pathLst>
            </a:custGeom>
            <a:solidFill>
              <a:srgbClr val="FFFF00"/>
            </a:solidFill>
            <a:ln w="12700" cap="rnd" cmpd="sng">
              <a:solidFill>
                <a:srgbClr val="FF33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5213" name="Rectangle 92"/>
            <p:cNvSpPr>
              <a:spLocks noChangeArrowheads="1"/>
            </p:cNvSpPr>
            <p:nvPr/>
          </p:nvSpPr>
          <p:spPr bwMode="auto">
            <a:xfrm>
              <a:off x="5431086" y="3198614"/>
              <a:ext cx="2857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a:t>0</a:t>
              </a:r>
            </a:p>
          </p:txBody>
        </p:sp>
        <p:sp>
          <p:nvSpPr>
            <p:cNvPr id="5214" name="Rectangle 93"/>
            <p:cNvSpPr>
              <a:spLocks noChangeArrowheads="1"/>
            </p:cNvSpPr>
            <p:nvPr/>
          </p:nvSpPr>
          <p:spPr bwMode="auto">
            <a:xfrm>
              <a:off x="5431086" y="2781101"/>
              <a:ext cx="2857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a:t>5</a:t>
              </a:r>
            </a:p>
          </p:txBody>
        </p:sp>
        <p:sp>
          <p:nvSpPr>
            <p:cNvPr id="5215" name="Rectangle 94"/>
            <p:cNvSpPr>
              <a:spLocks noChangeArrowheads="1"/>
            </p:cNvSpPr>
            <p:nvPr/>
          </p:nvSpPr>
          <p:spPr bwMode="auto">
            <a:xfrm>
              <a:off x="5304086" y="2366764"/>
              <a:ext cx="3873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a:t>10</a:t>
              </a:r>
            </a:p>
          </p:txBody>
        </p:sp>
        <p:sp>
          <p:nvSpPr>
            <p:cNvPr id="5216" name="Rectangle 95"/>
            <p:cNvSpPr>
              <a:spLocks noChangeArrowheads="1"/>
            </p:cNvSpPr>
            <p:nvPr/>
          </p:nvSpPr>
          <p:spPr bwMode="auto">
            <a:xfrm>
              <a:off x="5304086" y="1952426"/>
              <a:ext cx="3873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a:t>15</a:t>
              </a:r>
            </a:p>
          </p:txBody>
        </p:sp>
        <p:sp>
          <p:nvSpPr>
            <p:cNvPr id="5217" name="Rectangle 96"/>
            <p:cNvSpPr>
              <a:spLocks noChangeArrowheads="1"/>
            </p:cNvSpPr>
            <p:nvPr/>
          </p:nvSpPr>
          <p:spPr bwMode="auto">
            <a:xfrm>
              <a:off x="5304086" y="1536501"/>
              <a:ext cx="3873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a:t>20</a:t>
              </a:r>
            </a:p>
          </p:txBody>
        </p:sp>
        <p:sp>
          <p:nvSpPr>
            <p:cNvPr id="5218" name="Rectangle 97"/>
            <p:cNvSpPr>
              <a:spLocks noChangeArrowheads="1"/>
            </p:cNvSpPr>
            <p:nvPr/>
          </p:nvSpPr>
          <p:spPr bwMode="auto">
            <a:xfrm>
              <a:off x="5304086" y="1122164"/>
              <a:ext cx="3873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a:t>25</a:t>
              </a:r>
            </a:p>
          </p:txBody>
        </p:sp>
        <p:sp>
          <p:nvSpPr>
            <p:cNvPr id="5219" name="Rectangle 98"/>
            <p:cNvSpPr>
              <a:spLocks noChangeArrowheads="1"/>
            </p:cNvSpPr>
            <p:nvPr/>
          </p:nvSpPr>
          <p:spPr bwMode="auto">
            <a:xfrm>
              <a:off x="5696198" y="3487539"/>
              <a:ext cx="2857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a:t>0</a:t>
              </a:r>
            </a:p>
          </p:txBody>
        </p:sp>
        <p:sp>
          <p:nvSpPr>
            <p:cNvPr id="5220" name="Rectangle 99"/>
            <p:cNvSpPr>
              <a:spLocks noChangeArrowheads="1"/>
            </p:cNvSpPr>
            <p:nvPr/>
          </p:nvSpPr>
          <p:spPr bwMode="auto">
            <a:xfrm>
              <a:off x="6272461" y="3487539"/>
              <a:ext cx="2857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a:t>2</a:t>
              </a:r>
            </a:p>
          </p:txBody>
        </p:sp>
        <p:sp>
          <p:nvSpPr>
            <p:cNvPr id="5221" name="Rectangle 100"/>
            <p:cNvSpPr>
              <a:spLocks noChangeArrowheads="1"/>
            </p:cNvSpPr>
            <p:nvPr/>
          </p:nvSpPr>
          <p:spPr bwMode="auto">
            <a:xfrm>
              <a:off x="6847136" y="3487539"/>
              <a:ext cx="2857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a:t>4</a:t>
              </a:r>
            </a:p>
          </p:txBody>
        </p:sp>
        <p:sp>
          <p:nvSpPr>
            <p:cNvPr id="5222" name="Rectangle 101"/>
            <p:cNvSpPr>
              <a:spLocks noChangeArrowheads="1"/>
            </p:cNvSpPr>
            <p:nvPr/>
          </p:nvSpPr>
          <p:spPr bwMode="auto">
            <a:xfrm>
              <a:off x="7412286" y="3487539"/>
              <a:ext cx="2857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a:t>6</a:t>
              </a:r>
            </a:p>
          </p:txBody>
        </p:sp>
        <p:sp>
          <p:nvSpPr>
            <p:cNvPr id="5223" name="Rectangle 102"/>
            <p:cNvSpPr>
              <a:spLocks noChangeArrowheads="1"/>
            </p:cNvSpPr>
            <p:nvPr/>
          </p:nvSpPr>
          <p:spPr bwMode="auto">
            <a:xfrm>
              <a:off x="7986961" y="3487539"/>
              <a:ext cx="2857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a:t>8</a:t>
              </a:r>
            </a:p>
          </p:txBody>
        </p:sp>
        <p:sp>
          <p:nvSpPr>
            <p:cNvPr id="5224" name="Rectangle 103"/>
            <p:cNvSpPr>
              <a:spLocks noChangeArrowheads="1"/>
            </p:cNvSpPr>
            <p:nvPr/>
          </p:nvSpPr>
          <p:spPr bwMode="auto">
            <a:xfrm>
              <a:off x="8494961" y="3487539"/>
              <a:ext cx="3873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a:t>10</a:t>
              </a:r>
            </a:p>
          </p:txBody>
        </p:sp>
        <p:sp>
          <p:nvSpPr>
            <p:cNvPr id="5225" name="Rectangle 104"/>
            <p:cNvSpPr>
              <a:spLocks noChangeArrowheads="1"/>
            </p:cNvSpPr>
            <p:nvPr/>
          </p:nvSpPr>
          <p:spPr bwMode="auto">
            <a:xfrm>
              <a:off x="7101136" y="3668514"/>
              <a:ext cx="330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b="1"/>
                <a:t>X</a:t>
              </a:r>
            </a:p>
          </p:txBody>
        </p:sp>
        <p:sp>
          <p:nvSpPr>
            <p:cNvPr id="5226" name="Rectangle 105"/>
            <p:cNvSpPr>
              <a:spLocks noChangeArrowheads="1"/>
            </p:cNvSpPr>
            <p:nvPr/>
          </p:nvSpPr>
          <p:spPr bwMode="auto">
            <a:xfrm rot="-5400000">
              <a:off x="5007223" y="2355651"/>
              <a:ext cx="330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b="1"/>
                <a:t>Y</a:t>
              </a:r>
            </a:p>
          </p:txBody>
        </p:sp>
        <p:sp>
          <p:nvSpPr>
            <p:cNvPr id="5227" name="Rectangle 106"/>
            <p:cNvSpPr>
              <a:spLocks noChangeArrowheads="1"/>
            </p:cNvSpPr>
            <p:nvPr/>
          </p:nvSpPr>
          <p:spPr bwMode="auto">
            <a:xfrm>
              <a:off x="8034586" y="1428551"/>
              <a:ext cx="6048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t>y=e</a:t>
              </a:r>
              <a:r>
                <a:rPr lang="en-US" altLang="en-US" sz="1800" baseline="30000"/>
                <a:t>x</a:t>
              </a:r>
            </a:p>
          </p:txBody>
        </p:sp>
        <p:sp>
          <p:nvSpPr>
            <p:cNvPr id="5228" name="Rectangle 107"/>
            <p:cNvSpPr>
              <a:spLocks noChangeArrowheads="1"/>
            </p:cNvSpPr>
            <p:nvPr/>
          </p:nvSpPr>
          <p:spPr bwMode="auto">
            <a:xfrm>
              <a:off x="7572623" y="2879526"/>
              <a:ext cx="9985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t>y=100e</a:t>
              </a:r>
              <a:r>
                <a:rPr lang="en-US" altLang="en-US" sz="1800" baseline="30000"/>
                <a:t>-x</a:t>
              </a:r>
            </a:p>
          </p:txBody>
        </p:sp>
        <p:sp>
          <p:nvSpPr>
            <p:cNvPr id="5229" name="Rectangle 108"/>
            <p:cNvSpPr>
              <a:spLocks noChangeArrowheads="1"/>
            </p:cNvSpPr>
            <p:nvPr/>
          </p:nvSpPr>
          <p:spPr bwMode="auto">
            <a:xfrm>
              <a:off x="6464548" y="1801614"/>
              <a:ext cx="1271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t>y=100</a:t>
              </a:r>
              <a:r>
                <a:rPr lang="en-US" altLang="en-US">
                  <a:latin typeface="Symbol" panose="05050102010706020507" pitchFamily="18" charset="2"/>
                </a:rPr>
                <a:t>·</a:t>
              </a:r>
              <a:r>
                <a:rPr lang="en-US" altLang="en-US" sz="1800"/>
                <a:t>0.5</a:t>
              </a:r>
              <a:r>
                <a:rPr lang="en-US" altLang="en-US" sz="1800" baseline="30000"/>
                <a:t>x</a:t>
              </a:r>
            </a:p>
          </p:txBody>
        </p:sp>
        <p:sp>
          <p:nvSpPr>
            <p:cNvPr id="5230" name="Line 109"/>
            <p:cNvSpPr>
              <a:spLocks noChangeShapeType="1"/>
            </p:cNvSpPr>
            <p:nvPr/>
          </p:nvSpPr>
          <p:spPr bwMode="auto">
            <a:xfrm flipH="1">
              <a:off x="6945561" y="3120826"/>
              <a:ext cx="647700" cy="144463"/>
            </a:xfrm>
            <a:prstGeom prst="line">
              <a:avLst/>
            </a:prstGeom>
            <a:noFill/>
            <a:ln w="12700">
              <a:solidFill>
                <a:srgbClr val="FF3300"/>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sp>
        <p:nvSpPr>
          <p:cNvPr id="5231" name="Rectangle 110"/>
          <p:cNvSpPr>
            <a:spLocks noGrp="1" noChangeArrowheads="1"/>
          </p:cNvSpPr>
          <p:nvPr>
            <p:ph type="title"/>
          </p:nvPr>
        </p:nvSpPr>
        <p:spPr>
          <a:extLst>
            <a:ext uri="{91240B29-F687-4F45-9708-019B960494DF}">
              <a14:hiddenLine xmlns:a14="http://schemas.microsoft.com/office/drawing/2010/main" w="9525">
                <a:solidFill>
                  <a:srgbClr val="FF3300"/>
                </a:solidFill>
                <a:miter lim="800000"/>
                <a:headEnd/>
                <a:tailEnd/>
              </a14:hiddenLine>
            </a:ext>
          </a:extLst>
        </p:spPr>
        <p:txBody>
          <a:bodyPr/>
          <a:lstStyle/>
          <a:p>
            <a:r>
              <a:rPr lang="en-US" altLang="en-US" smtClean="0"/>
              <a:t>Commonly Encountered Funtions</a:t>
            </a:r>
          </a:p>
        </p:txBody>
      </p:sp>
      <p:graphicFrame>
        <p:nvGraphicFramePr>
          <p:cNvPr id="119" name="Chart 118"/>
          <p:cNvGraphicFramePr>
            <a:graphicFrameLocks/>
          </p:cNvGraphicFramePr>
          <p:nvPr>
            <p:extLst>
              <p:ext uri="{D42A27DB-BD31-4B8C-83A1-F6EECF244321}">
                <p14:modId xmlns:p14="http://schemas.microsoft.com/office/powerpoint/2010/main" val="974650173"/>
              </p:ext>
            </p:extLst>
          </p:nvPr>
        </p:nvGraphicFramePr>
        <p:xfrm>
          <a:off x="432048" y="4005064"/>
          <a:ext cx="4139952"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0" name="Chart 119"/>
          <p:cNvGraphicFramePr>
            <a:graphicFrameLocks/>
          </p:cNvGraphicFramePr>
          <p:nvPr>
            <p:extLst>
              <p:ext uri="{D42A27DB-BD31-4B8C-83A1-F6EECF244321}">
                <p14:modId xmlns:p14="http://schemas.microsoft.com/office/powerpoint/2010/main" val="2298797534"/>
              </p:ext>
            </p:extLst>
          </p:nvPr>
        </p:nvGraphicFramePr>
        <p:xfrm>
          <a:off x="4605586" y="4128094"/>
          <a:ext cx="4572000" cy="2713831"/>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blinds dir="vert"/>
    <p:sndAc>
      <p:stSnd>
        <p:snd r:embed="rId2" name="CAMERA.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Xuhua Xia</a:t>
            </a:r>
          </a:p>
        </p:txBody>
      </p:sp>
      <p:sp>
        <p:nvSpPr>
          <p:cNvPr id="6147" name="Slide Number Placeholder 4"/>
          <p:cNvSpPr>
            <a:spLocks noGrp="1"/>
          </p:cNvSpPr>
          <p:nvPr>
            <p:ph type="sldNum"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Slide </a:t>
            </a:r>
            <a:fld id="{43533794-9758-4284-A94F-67358196ED7D}" type="slidenum">
              <a:rPr lang="en-US" altLang="en-US" sz="1400">
                <a:solidFill>
                  <a:srgbClr val="000066"/>
                </a:solidFill>
              </a:rPr>
              <a:pPr/>
              <a:t>3</a:t>
            </a:fld>
            <a:endParaRPr lang="en-US" altLang="en-US" sz="1400">
              <a:solidFill>
                <a:srgbClr val="000066"/>
              </a:solidFill>
            </a:endParaRPr>
          </a:p>
        </p:txBody>
      </p:sp>
      <p:sp>
        <p:nvSpPr>
          <p:cNvPr id="6148" name="Rectangle 2"/>
          <p:cNvSpPr>
            <a:spLocks noGrp="1" noChangeArrowheads="1"/>
          </p:cNvSpPr>
          <p:nvPr>
            <p:ph type="title"/>
          </p:nvPr>
        </p:nvSpPr>
        <p:spPr/>
        <p:txBody>
          <a:bodyPr/>
          <a:lstStyle/>
          <a:p>
            <a:r>
              <a:rPr lang="en-CA" altLang="en-US" smtClean="0"/>
              <a:t>Growth curve of </a:t>
            </a:r>
            <a:r>
              <a:rPr lang="en-CA" altLang="en-US" i="1" smtClean="0"/>
              <a:t>E. coli</a:t>
            </a:r>
          </a:p>
        </p:txBody>
      </p:sp>
      <p:sp>
        <p:nvSpPr>
          <p:cNvPr id="6149" name="Rectangle 3"/>
          <p:cNvSpPr>
            <a:spLocks noGrp="1" noChangeArrowheads="1"/>
          </p:cNvSpPr>
          <p:nvPr>
            <p:ph type="body" idx="1"/>
          </p:nvPr>
        </p:nvSpPr>
        <p:spPr>
          <a:xfrm>
            <a:off x="107504" y="1050406"/>
            <a:ext cx="6696744" cy="5105400"/>
          </a:xfrm>
        </p:spPr>
        <p:txBody>
          <a:bodyPr>
            <a:normAutofit fontScale="92500" lnSpcReduction="10000"/>
          </a:bodyPr>
          <a:lstStyle/>
          <a:p>
            <a:r>
              <a:rPr lang="en-CA" altLang="en-US" dirty="0" smtClean="0"/>
              <a:t>A researcher wishes to estimate the growth curve of </a:t>
            </a:r>
            <a:r>
              <a:rPr lang="en-CA" altLang="en-US" i="1" dirty="0" smtClean="0"/>
              <a:t>E. coli. </a:t>
            </a:r>
            <a:r>
              <a:rPr lang="en-CA" altLang="en-US" dirty="0" smtClean="0"/>
              <a:t>He put a very small number of </a:t>
            </a:r>
            <a:r>
              <a:rPr lang="en-CA" altLang="en-US" i="1" dirty="0" smtClean="0"/>
              <a:t>E. coli </a:t>
            </a:r>
            <a:r>
              <a:rPr lang="en-CA" altLang="en-US" dirty="0" smtClean="0"/>
              <a:t>cells into a large flask with rich growth medium, and take samples every half an hour to estimate the density (n/L).</a:t>
            </a:r>
          </a:p>
          <a:p>
            <a:r>
              <a:rPr lang="en-CA" altLang="en-US" dirty="0" smtClean="0"/>
              <a:t>14 data points over 7 hours were obtained.</a:t>
            </a:r>
          </a:p>
          <a:p>
            <a:r>
              <a:rPr lang="en-CA" altLang="en-US" dirty="0" smtClean="0"/>
              <a:t>What is the instantaneous rate of growth (r). What is the initial density (N</a:t>
            </a:r>
            <a:r>
              <a:rPr lang="en-CA" altLang="en-US" baseline="-25000" dirty="0" smtClean="0"/>
              <a:t>0</a:t>
            </a:r>
            <a:r>
              <a:rPr lang="en-CA" altLang="en-US" dirty="0" smtClean="0"/>
              <a:t>)?</a:t>
            </a:r>
          </a:p>
          <a:p>
            <a:r>
              <a:rPr lang="en-CA" altLang="en-US" dirty="0" smtClean="0"/>
              <a:t>As the flask is very large, he assumed that the growth should be exponential, i.e., </a:t>
            </a:r>
            <a:r>
              <a:rPr lang="en-CA" altLang="en-US" i="1" dirty="0" smtClean="0"/>
              <a:t>y = a</a:t>
            </a:r>
            <a:r>
              <a:rPr lang="en-US" altLang="en-US" i="1" dirty="0" smtClean="0">
                <a:cs typeface="Times New Roman" panose="02020603050405020304" pitchFamily="18" charset="0"/>
              </a:rPr>
              <a:t>·</a:t>
            </a:r>
            <a:r>
              <a:rPr lang="en-CA" altLang="en-US" i="1" dirty="0" err="1" smtClean="0"/>
              <a:t>e</a:t>
            </a:r>
            <a:r>
              <a:rPr lang="en-CA" altLang="en-US" i="1" baseline="30000" dirty="0" err="1" smtClean="0"/>
              <a:t>bt</a:t>
            </a:r>
            <a:r>
              <a:rPr lang="en-CA" altLang="en-US" dirty="0" smtClean="0"/>
              <a:t> (Which parameter correspond to r and which to N</a:t>
            </a:r>
            <a:r>
              <a:rPr lang="en-CA" altLang="en-US" baseline="-25000" dirty="0" smtClean="0"/>
              <a:t>0</a:t>
            </a:r>
            <a:r>
              <a:rPr lang="en-CA" altLang="en-US" dirty="0" smtClean="0"/>
              <a:t>?)</a:t>
            </a:r>
            <a:br>
              <a:rPr lang="en-CA" altLang="en-US" dirty="0" smtClean="0"/>
            </a:br>
            <a:r>
              <a:rPr lang="en-CA" altLang="en-US" dirty="0" err="1" smtClean="0"/>
              <a:t>ln</a:t>
            </a:r>
            <a:r>
              <a:rPr lang="en-CA" altLang="en-US" i="1" dirty="0" err="1" smtClean="0"/>
              <a:t>y</a:t>
            </a:r>
            <a:r>
              <a:rPr lang="en-CA" altLang="en-US" i="1" dirty="0" smtClean="0"/>
              <a:t> = </a:t>
            </a:r>
            <a:r>
              <a:rPr lang="en-CA" altLang="en-US" dirty="0" err="1" smtClean="0"/>
              <a:t>ln</a:t>
            </a:r>
            <a:r>
              <a:rPr lang="en-CA" altLang="en-US" i="1" dirty="0" err="1" smtClean="0"/>
              <a:t>a</a:t>
            </a:r>
            <a:r>
              <a:rPr lang="en-CA" altLang="en-US" i="1" dirty="0" smtClean="0"/>
              <a:t> + </a:t>
            </a:r>
            <a:r>
              <a:rPr lang="en-CA" altLang="en-US" i="1" dirty="0" err="1" smtClean="0"/>
              <a:t>bt</a:t>
            </a:r>
            <a:endParaRPr lang="en-CA" altLang="en-US" i="1" baseline="30000" dirty="0" smtClean="0"/>
          </a:p>
        </p:txBody>
      </p:sp>
      <p:sp>
        <p:nvSpPr>
          <p:cNvPr id="6" name="Rectangle 5"/>
          <p:cNvSpPr/>
          <p:nvPr/>
        </p:nvSpPr>
        <p:spPr>
          <a:xfrm>
            <a:off x="6804248" y="1228288"/>
            <a:ext cx="2232248" cy="3785652"/>
          </a:xfrm>
          <a:prstGeom prst="rect">
            <a:avLst/>
          </a:prstGeom>
        </p:spPr>
        <p:txBody>
          <a:bodyPr wrap="square">
            <a:spAutoFit/>
          </a:bodyPr>
          <a:lstStyle/>
          <a:p>
            <a:r>
              <a:rPr lang="de-DE" sz="1600" dirty="0"/>
              <a:t>T	Density</a:t>
            </a:r>
          </a:p>
          <a:p>
            <a:r>
              <a:rPr lang="de-DE" sz="1600" smtClean="0"/>
              <a:t>0.5	20</a:t>
            </a:r>
            <a:endParaRPr lang="de-DE" sz="1600" dirty="0"/>
          </a:p>
          <a:p>
            <a:r>
              <a:rPr lang="de-DE" sz="1600" dirty="0"/>
              <a:t>1</a:t>
            </a:r>
            <a:r>
              <a:rPr lang="de-DE" sz="1600"/>
              <a:t>	</a:t>
            </a:r>
            <a:r>
              <a:rPr lang="de-DE" sz="1600" smtClean="0"/>
              <a:t>39</a:t>
            </a:r>
            <a:endParaRPr lang="de-DE" sz="1600" dirty="0"/>
          </a:p>
          <a:p>
            <a:r>
              <a:rPr lang="de-DE" sz="1600" dirty="0"/>
              <a:t>1.5</a:t>
            </a:r>
            <a:r>
              <a:rPr lang="de-DE" sz="1600"/>
              <a:t>	</a:t>
            </a:r>
            <a:r>
              <a:rPr lang="de-DE" sz="1600" smtClean="0"/>
              <a:t>80</a:t>
            </a:r>
            <a:endParaRPr lang="de-DE" sz="1600" dirty="0"/>
          </a:p>
          <a:p>
            <a:r>
              <a:rPr lang="de-DE" sz="1600" dirty="0"/>
              <a:t>2</a:t>
            </a:r>
            <a:r>
              <a:rPr lang="de-DE" sz="1600"/>
              <a:t>	</a:t>
            </a:r>
            <a:r>
              <a:rPr lang="de-DE" sz="1600" smtClean="0"/>
              <a:t>161</a:t>
            </a:r>
            <a:endParaRPr lang="de-DE" sz="1600" dirty="0"/>
          </a:p>
          <a:p>
            <a:r>
              <a:rPr lang="de-DE" sz="1600" dirty="0"/>
              <a:t>2.5</a:t>
            </a:r>
            <a:r>
              <a:rPr lang="de-DE" sz="1600"/>
              <a:t>	</a:t>
            </a:r>
            <a:r>
              <a:rPr lang="de-DE" sz="1600" smtClean="0"/>
              <a:t>317</a:t>
            </a:r>
            <a:endParaRPr lang="de-DE" sz="1600" dirty="0"/>
          </a:p>
          <a:p>
            <a:r>
              <a:rPr lang="de-DE" sz="1600" dirty="0"/>
              <a:t>3</a:t>
            </a:r>
            <a:r>
              <a:rPr lang="de-DE" sz="1600"/>
              <a:t>	</a:t>
            </a:r>
            <a:r>
              <a:rPr lang="de-DE" sz="1600" smtClean="0"/>
              <a:t>635</a:t>
            </a:r>
            <a:endParaRPr lang="de-DE" sz="1600" dirty="0"/>
          </a:p>
          <a:p>
            <a:r>
              <a:rPr lang="de-DE" sz="1600" dirty="0"/>
              <a:t>3.5</a:t>
            </a:r>
            <a:r>
              <a:rPr lang="de-DE" sz="1600"/>
              <a:t>	</a:t>
            </a:r>
            <a:r>
              <a:rPr lang="de-DE" sz="1600" smtClean="0"/>
              <a:t>1284</a:t>
            </a:r>
            <a:endParaRPr lang="de-DE" sz="1600" dirty="0"/>
          </a:p>
          <a:p>
            <a:r>
              <a:rPr lang="de-DE" sz="1600" dirty="0"/>
              <a:t>4</a:t>
            </a:r>
            <a:r>
              <a:rPr lang="de-DE" sz="1600"/>
              <a:t>	</a:t>
            </a:r>
            <a:r>
              <a:rPr lang="de-DE" sz="1600" smtClean="0"/>
              <a:t>2569</a:t>
            </a:r>
            <a:endParaRPr lang="de-DE" sz="1600" dirty="0"/>
          </a:p>
          <a:p>
            <a:r>
              <a:rPr lang="de-DE" sz="1600" dirty="0"/>
              <a:t>4.5</a:t>
            </a:r>
            <a:r>
              <a:rPr lang="de-DE" sz="1600"/>
              <a:t>	</a:t>
            </a:r>
            <a:r>
              <a:rPr lang="de-DE" sz="1600" smtClean="0"/>
              <a:t>5082</a:t>
            </a:r>
            <a:endParaRPr lang="de-DE" sz="1600" dirty="0"/>
          </a:p>
          <a:p>
            <a:r>
              <a:rPr lang="de-DE" sz="1600" dirty="0"/>
              <a:t>5</a:t>
            </a:r>
            <a:r>
              <a:rPr lang="de-DE" sz="1600"/>
              <a:t>	</a:t>
            </a:r>
            <a:r>
              <a:rPr lang="de-DE" sz="1600" smtClean="0"/>
              <a:t>10220</a:t>
            </a:r>
            <a:endParaRPr lang="de-DE" sz="1600" dirty="0"/>
          </a:p>
          <a:p>
            <a:r>
              <a:rPr lang="de-DE" sz="1600" dirty="0"/>
              <a:t>5.5</a:t>
            </a:r>
            <a:r>
              <a:rPr lang="de-DE" sz="1600"/>
              <a:t>	</a:t>
            </a:r>
            <a:r>
              <a:rPr lang="de-DE" sz="1600" smtClean="0"/>
              <a:t>20673</a:t>
            </a:r>
            <a:endParaRPr lang="de-DE" sz="1600" dirty="0"/>
          </a:p>
          <a:p>
            <a:r>
              <a:rPr lang="de-DE" sz="1600" dirty="0"/>
              <a:t>6</a:t>
            </a:r>
            <a:r>
              <a:rPr lang="de-DE" sz="1600"/>
              <a:t>	</a:t>
            </a:r>
            <a:r>
              <a:rPr lang="de-DE" sz="1600" smtClean="0"/>
              <a:t>40591</a:t>
            </a:r>
            <a:endParaRPr lang="de-DE" sz="1600" dirty="0"/>
          </a:p>
          <a:p>
            <a:r>
              <a:rPr lang="de-DE" sz="1600" dirty="0"/>
              <a:t>6.5</a:t>
            </a:r>
            <a:r>
              <a:rPr lang="de-DE" sz="1600"/>
              <a:t>	</a:t>
            </a:r>
            <a:r>
              <a:rPr lang="de-DE" sz="1600" smtClean="0"/>
              <a:t>81374</a:t>
            </a:r>
            <a:endParaRPr lang="de-DE" sz="1600" dirty="0"/>
          </a:p>
          <a:p>
            <a:r>
              <a:rPr lang="de-DE" sz="1600" dirty="0"/>
              <a:t>7</a:t>
            </a:r>
            <a:r>
              <a:rPr lang="de-DE" sz="1600"/>
              <a:t>	</a:t>
            </a:r>
            <a:r>
              <a:rPr lang="de-DE" sz="1600" smtClean="0"/>
              <a:t>163963</a:t>
            </a:r>
            <a:endParaRPr lang="de-DE"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2"/>
          <p:cNvSpPr>
            <a:spLocks noGrp="1"/>
          </p:cNvSpPr>
          <p:nvPr>
            <p:ph type="dt" sz="quarter" idx="10"/>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Xuhua Xia</a:t>
            </a:r>
          </a:p>
        </p:txBody>
      </p:sp>
      <p:sp>
        <p:nvSpPr>
          <p:cNvPr id="7171" name="Slide Number Placeholder 3"/>
          <p:cNvSpPr>
            <a:spLocks noGrp="1"/>
          </p:cNvSpPr>
          <p:nvPr>
            <p:ph type="sldNum"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dirty="0">
                <a:solidFill>
                  <a:srgbClr val="000066"/>
                </a:solidFill>
              </a:rPr>
              <a:t>Slide </a:t>
            </a:r>
            <a:fld id="{048AC9FD-0755-47E0-9C42-A46136854B8B}" type="slidenum">
              <a:rPr lang="en-US" altLang="en-US" sz="1400">
                <a:solidFill>
                  <a:srgbClr val="000066"/>
                </a:solidFill>
              </a:rPr>
              <a:pPr/>
              <a:t>4</a:t>
            </a:fld>
            <a:endParaRPr lang="en-US" altLang="en-US" sz="1400" dirty="0">
              <a:solidFill>
                <a:srgbClr val="000066"/>
              </a:solidFill>
            </a:endParaRPr>
          </a:p>
        </p:txBody>
      </p:sp>
      <p:sp>
        <p:nvSpPr>
          <p:cNvPr id="7172" name="Rectangle 4"/>
          <p:cNvSpPr>
            <a:spLocks noGrp="1" noChangeArrowheads="1"/>
          </p:cNvSpPr>
          <p:nvPr>
            <p:ph type="title"/>
          </p:nvPr>
        </p:nvSpPr>
        <p:spPr/>
        <p:txBody>
          <a:bodyPr/>
          <a:lstStyle/>
          <a:p>
            <a:r>
              <a:rPr lang="en-CA" altLang="en-US" dirty="0" smtClean="0"/>
              <a:t>R functions</a:t>
            </a:r>
          </a:p>
        </p:txBody>
      </p:sp>
      <p:sp>
        <p:nvSpPr>
          <p:cNvPr id="7173" name="Text Box 5"/>
          <p:cNvSpPr txBox="1">
            <a:spLocks noChangeArrowheads="1"/>
          </p:cNvSpPr>
          <p:nvPr/>
        </p:nvSpPr>
        <p:spPr bwMode="auto">
          <a:xfrm>
            <a:off x="395536" y="1124744"/>
            <a:ext cx="8641208" cy="5352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50000"/>
              </a:lnSpc>
              <a:spcBef>
                <a:spcPct val="50000"/>
              </a:spcBef>
            </a:pPr>
            <a:r>
              <a:rPr lang="es-ES" altLang="en-US" sz="1400" smtClean="0">
                <a:latin typeface="+mj-lt"/>
                <a:cs typeface="Courier New" panose="02070309020205020404" pitchFamily="49" charset="0"/>
              </a:rPr>
              <a:t>Save the data in the previous slide to EcoliGrowth.txt</a:t>
            </a:r>
          </a:p>
          <a:p>
            <a:pPr>
              <a:lnSpc>
                <a:spcPct val="50000"/>
              </a:lnSpc>
              <a:spcBef>
                <a:spcPct val="50000"/>
              </a:spcBef>
            </a:pPr>
            <a:r>
              <a:rPr lang="es-ES" altLang="en-US" sz="1400" smtClean="0">
                <a:latin typeface="Courier New" panose="02070309020205020404" pitchFamily="49" charset="0"/>
                <a:cs typeface="Courier New" panose="02070309020205020404" pitchFamily="49" charset="0"/>
              </a:rPr>
              <a:t>md</a:t>
            </a:r>
            <a:r>
              <a:rPr lang="es-ES" altLang="en-US" sz="1400" smtClean="0">
                <a:latin typeface="Courier New" panose="02070309020205020404" pitchFamily="49" charset="0"/>
                <a:cs typeface="Courier New" panose="02070309020205020404" pitchFamily="49" charset="0"/>
              </a:rPr>
              <a:t>&lt;-read.table("EcoliGrowth.txt",header=T)</a:t>
            </a:r>
          </a:p>
          <a:p>
            <a:pPr>
              <a:lnSpc>
                <a:spcPct val="50000"/>
              </a:lnSpc>
              <a:spcBef>
                <a:spcPct val="50000"/>
              </a:spcBef>
            </a:pPr>
            <a:r>
              <a:rPr lang="es-ES" altLang="en-US" sz="1400" smtClean="0">
                <a:latin typeface="Courier New" panose="02070309020205020404" pitchFamily="49" charset="0"/>
                <a:cs typeface="Courier New" panose="02070309020205020404" pitchFamily="49" charset="0"/>
              </a:rPr>
              <a:t>attach(md)</a:t>
            </a:r>
          </a:p>
          <a:p>
            <a:pPr>
              <a:lnSpc>
                <a:spcPct val="50000"/>
              </a:lnSpc>
              <a:spcBef>
                <a:spcPct val="50000"/>
              </a:spcBef>
            </a:pPr>
            <a:r>
              <a:rPr lang="es-ES" altLang="en-US" sz="1400" smtClean="0">
                <a:latin typeface="Courier New" panose="02070309020205020404" pitchFamily="49" charset="0"/>
                <a:cs typeface="Courier New" panose="02070309020205020404" pitchFamily="49" charset="0"/>
              </a:rPr>
              <a:t>plot(T,Density)</a:t>
            </a:r>
          </a:p>
          <a:p>
            <a:pPr>
              <a:lnSpc>
                <a:spcPct val="50000"/>
              </a:lnSpc>
              <a:spcBef>
                <a:spcPct val="50000"/>
              </a:spcBef>
            </a:pPr>
            <a:endParaRPr lang="es-ES" altLang="en-US" sz="1400" smtClean="0">
              <a:latin typeface="Courier New" panose="02070309020205020404" pitchFamily="49" charset="0"/>
              <a:cs typeface="Courier New" panose="02070309020205020404" pitchFamily="49" charset="0"/>
            </a:endParaRPr>
          </a:p>
          <a:p>
            <a:pPr>
              <a:lnSpc>
                <a:spcPct val="50000"/>
              </a:lnSpc>
              <a:spcBef>
                <a:spcPct val="50000"/>
              </a:spcBef>
            </a:pPr>
            <a:r>
              <a:rPr lang="es-ES" altLang="en-US" sz="1400" smtClean="0">
                <a:latin typeface="Courier New" panose="02070309020205020404" pitchFamily="49" charset="0"/>
                <a:cs typeface="Courier New" panose="02070309020205020404" pitchFamily="49" charset="0"/>
              </a:rPr>
              <a:t>lnD &lt;- log(Density)</a:t>
            </a:r>
          </a:p>
          <a:p>
            <a:pPr>
              <a:lnSpc>
                <a:spcPct val="50000"/>
              </a:lnSpc>
              <a:spcBef>
                <a:spcPct val="50000"/>
              </a:spcBef>
            </a:pPr>
            <a:r>
              <a:rPr lang="es-ES" altLang="en-US" sz="1400" smtClean="0">
                <a:latin typeface="Courier New" panose="02070309020205020404" pitchFamily="49" charset="0"/>
                <a:cs typeface="Courier New" panose="02070309020205020404" pitchFamily="49" charset="0"/>
              </a:rPr>
              <a:t>fit&lt;-lm(lnD~T) </a:t>
            </a:r>
            <a:r>
              <a:rPr lang="es-ES" altLang="en-US" sz="1400" smtClean="0">
                <a:latin typeface="+mj-lt"/>
                <a:cs typeface="Courier New" panose="02070309020205020404" pitchFamily="49" charset="0"/>
              </a:rPr>
              <a:t>Alternatively,</a:t>
            </a:r>
            <a:r>
              <a:rPr lang="es-ES" altLang="en-US" sz="1400" smtClean="0">
                <a:latin typeface="Courier New" panose="02070309020205020404" pitchFamily="49" charset="0"/>
                <a:cs typeface="Courier New" panose="02070309020205020404" pitchFamily="49" charset="0"/>
              </a:rPr>
              <a:t> fit&lt;-lm(log(Density)~T)</a:t>
            </a:r>
          </a:p>
          <a:p>
            <a:pPr>
              <a:lnSpc>
                <a:spcPct val="50000"/>
              </a:lnSpc>
              <a:spcBef>
                <a:spcPct val="50000"/>
              </a:spcBef>
            </a:pPr>
            <a:r>
              <a:rPr lang="es-ES" altLang="en-US" sz="1400" smtClean="0">
                <a:latin typeface="Courier New" panose="02070309020205020404" pitchFamily="49" charset="0"/>
                <a:cs typeface="Courier New" panose="02070309020205020404" pitchFamily="49" charset="0"/>
              </a:rPr>
              <a:t>summary(fit)</a:t>
            </a:r>
          </a:p>
          <a:p>
            <a:pPr>
              <a:lnSpc>
                <a:spcPct val="50000"/>
              </a:lnSpc>
              <a:spcBef>
                <a:spcPct val="50000"/>
              </a:spcBef>
            </a:pPr>
            <a:r>
              <a:rPr lang="es-ES" altLang="en-US" sz="1400" smtClean="0">
                <a:latin typeface="Courier New" panose="02070309020205020404" pitchFamily="49" charset="0"/>
                <a:cs typeface="Courier New" panose="02070309020205020404" pitchFamily="49" charset="0"/>
              </a:rPr>
              <a:t>anova(fit)</a:t>
            </a:r>
          </a:p>
          <a:p>
            <a:pPr>
              <a:lnSpc>
                <a:spcPct val="50000"/>
              </a:lnSpc>
              <a:spcBef>
                <a:spcPct val="50000"/>
              </a:spcBef>
            </a:pPr>
            <a:r>
              <a:rPr lang="es-ES" altLang="en-US" sz="1400" smtClean="0">
                <a:latin typeface="Courier New" panose="02070309020205020404" pitchFamily="49" charset="0"/>
                <a:cs typeface="Courier New" panose="02070309020205020404" pitchFamily="49" charset="0"/>
              </a:rPr>
              <a:t>plot(T,lnD)</a:t>
            </a:r>
          </a:p>
          <a:p>
            <a:pPr>
              <a:lnSpc>
                <a:spcPct val="50000"/>
              </a:lnSpc>
              <a:spcBef>
                <a:spcPct val="50000"/>
              </a:spcBef>
            </a:pPr>
            <a:r>
              <a:rPr lang="es-ES" altLang="en-US" sz="1400" smtClean="0">
                <a:latin typeface="Courier New" panose="02070309020205020404" pitchFamily="49" charset="0"/>
                <a:cs typeface="Courier New" panose="02070309020205020404" pitchFamily="49" charset="0"/>
              </a:rPr>
              <a:t>abline(fit)</a:t>
            </a:r>
          </a:p>
          <a:p>
            <a:pPr>
              <a:lnSpc>
                <a:spcPct val="50000"/>
              </a:lnSpc>
              <a:spcBef>
                <a:spcPct val="50000"/>
              </a:spcBef>
            </a:pPr>
            <a:endParaRPr lang="es-ES" altLang="en-US" sz="1400" smtClean="0">
              <a:latin typeface="Courier New" panose="02070309020205020404" pitchFamily="49" charset="0"/>
              <a:cs typeface="Courier New" panose="02070309020205020404" pitchFamily="49" charset="0"/>
            </a:endParaRPr>
          </a:p>
          <a:p>
            <a:pPr>
              <a:lnSpc>
                <a:spcPct val="50000"/>
              </a:lnSpc>
              <a:spcBef>
                <a:spcPct val="50000"/>
              </a:spcBef>
            </a:pPr>
            <a:r>
              <a:rPr lang="es-ES" altLang="en-US" sz="1400" smtClean="0">
                <a:latin typeface="Courier New" panose="02070309020205020404" pitchFamily="49" charset="0"/>
                <a:cs typeface="Courier New" panose="02070309020205020404" pitchFamily="49" charset="0"/>
              </a:rPr>
              <a:t>PredY&lt;-exp(fitted(fit))</a:t>
            </a:r>
          </a:p>
          <a:p>
            <a:pPr>
              <a:lnSpc>
                <a:spcPct val="50000"/>
              </a:lnSpc>
              <a:spcBef>
                <a:spcPct val="50000"/>
              </a:spcBef>
            </a:pPr>
            <a:r>
              <a:rPr lang="es-ES" altLang="en-US" sz="1400" smtClean="0">
                <a:latin typeface="Courier New" panose="02070309020205020404" pitchFamily="49" charset="0"/>
                <a:cs typeface="Courier New" panose="02070309020205020404" pitchFamily="49" charset="0"/>
              </a:rPr>
              <a:t>plot(T,Density)</a:t>
            </a:r>
          </a:p>
          <a:p>
            <a:pPr>
              <a:lnSpc>
                <a:spcPct val="50000"/>
              </a:lnSpc>
              <a:spcBef>
                <a:spcPct val="50000"/>
              </a:spcBef>
            </a:pPr>
            <a:r>
              <a:rPr lang="es-ES" altLang="en-US" sz="1400" smtClean="0">
                <a:latin typeface="Courier New" panose="02070309020205020404" pitchFamily="49" charset="0"/>
                <a:cs typeface="Courier New" panose="02070309020205020404" pitchFamily="49" charset="0"/>
              </a:rPr>
              <a:t>lines(T,PredY)</a:t>
            </a:r>
          </a:p>
          <a:p>
            <a:pPr>
              <a:lnSpc>
                <a:spcPct val="50000"/>
              </a:lnSpc>
              <a:spcBef>
                <a:spcPct val="50000"/>
              </a:spcBef>
            </a:pPr>
            <a:endParaRPr lang="es-ES" altLang="en-US" sz="1400" smtClean="0">
              <a:latin typeface="Courier New" panose="02070309020205020404" pitchFamily="49" charset="0"/>
              <a:cs typeface="Courier New" panose="02070309020205020404" pitchFamily="49" charset="0"/>
            </a:endParaRPr>
          </a:p>
          <a:p>
            <a:pPr>
              <a:lnSpc>
                <a:spcPct val="50000"/>
              </a:lnSpc>
              <a:spcBef>
                <a:spcPct val="50000"/>
              </a:spcBef>
            </a:pPr>
            <a:r>
              <a:rPr lang="es-ES" altLang="en-US" sz="1400" smtClean="0">
                <a:latin typeface="Courier New" panose="02070309020205020404" pitchFamily="49" charset="0"/>
                <a:cs typeface="Courier New" panose="02070309020205020404" pitchFamily="49" charset="0"/>
              </a:rPr>
              <a:t>nd&lt;-data.frame(T=1.3)</a:t>
            </a:r>
          </a:p>
          <a:p>
            <a:pPr>
              <a:lnSpc>
                <a:spcPct val="50000"/>
              </a:lnSpc>
              <a:spcBef>
                <a:spcPct val="50000"/>
              </a:spcBef>
            </a:pPr>
            <a:r>
              <a:rPr lang="es-ES" altLang="en-US" sz="1400" smtClean="0">
                <a:latin typeface="Courier New" panose="02070309020205020404" pitchFamily="49" charset="0"/>
                <a:cs typeface="Courier New" panose="02070309020205020404" pitchFamily="49" charset="0"/>
              </a:rPr>
              <a:t>predict(fit,nd,interval="confidence")</a:t>
            </a:r>
            <a:br>
              <a:rPr lang="es-ES" altLang="en-US" sz="1400" smtClean="0">
                <a:latin typeface="Courier New" panose="02070309020205020404" pitchFamily="49" charset="0"/>
                <a:cs typeface="Courier New" panose="02070309020205020404" pitchFamily="49" charset="0"/>
              </a:rPr>
            </a:br>
            <a:endParaRPr lang="es-ES" altLang="en-US" sz="1400" smtClean="0">
              <a:latin typeface="Courier New" panose="02070309020205020404" pitchFamily="49" charset="0"/>
              <a:cs typeface="Courier New" panose="02070309020205020404" pitchFamily="49" charset="0"/>
            </a:endParaRPr>
          </a:p>
          <a:p>
            <a:pPr>
              <a:lnSpc>
                <a:spcPct val="50000"/>
              </a:lnSpc>
              <a:spcBef>
                <a:spcPct val="50000"/>
              </a:spcBef>
            </a:pPr>
            <a:r>
              <a:rPr lang="es-ES" altLang="en-US" sz="1400" smtClean="0">
                <a:latin typeface="Courier New" panose="02070309020205020404" pitchFamily="49" charset="0"/>
                <a:cs typeface="Courier New" panose="02070309020205020404" pitchFamily="49" charset="0"/>
              </a:rPr>
              <a:t>ci95&lt;-predict(fit,md,interval="confidence")</a:t>
            </a:r>
          </a:p>
          <a:p>
            <a:pPr>
              <a:lnSpc>
                <a:spcPct val="50000"/>
              </a:lnSpc>
              <a:spcBef>
                <a:spcPct val="50000"/>
              </a:spcBef>
            </a:pPr>
            <a:r>
              <a:rPr lang="es-ES" altLang="en-US" sz="1400" smtClean="0">
                <a:latin typeface="Courier New" panose="02070309020205020404" pitchFamily="49" charset="0"/>
                <a:cs typeface="Courier New" panose="02070309020205020404" pitchFamily="49" charset="0"/>
              </a:rPr>
              <a:t>ci95Scaled&lt;-exp(ci95)</a:t>
            </a:r>
          </a:p>
          <a:p>
            <a:pPr>
              <a:lnSpc>
                <a:spcPct val="50000"/>
              </a:lnSpc>
              <a:spcBef>
                <a:spcPct val="50000"/>
              </a:spcBef>
            </a:pPr>
            <a:r>
              <a:rPr lang="es-ES" altLang="en-US" sz="1400" smtClean="0">
                <a:latin typeface="Courier New" panose="02070309020205020404" pitchFamily="49" charset="0"/>
                <a:cs typeface="Courier New" panose="02070309020205020404" pitchFamily="49" charset="0"/>
              </a:rPr>
              <a:t>plot(T,Density)</a:t>
            </a:r>
          </a:p>
          <a:p>
            <a:pPr>
              <a:lnSpc>
                <a:spcPct val="50000"/>
              </a:lnSpc>
              <a:spcBef>
                <a:spcPct val="50000"/>
              </a:spcBef>
            </a:pPr>
            <a:r>
              <a:rPr lang="es-ES" altLang="en-US" sz="1400" smtClean="0">
                <a:latin typeface="Courier New" panose="02070309020205020404" pitchFamily="49" charset="0"/>
                <a:cs typeface="Courier New" panose="02070309020205020404" pitchFamily="49" charset="0"/>
              </a:rPr>
              <a:t>lines(T,ci95Scaled[,1],col="red")</a:t>
            </a:r>
          </a:p>
          <a:p>
            <a:pPr>
              <a:lnSpc>
                <a:spcPct val="50000"/>
              </a:lnSpc>
              <a:spcBef>
                <a:spcPct val="50000"/>
              </a:spcBef>
            </a:pPr>
            <a:r>
              <a:rPr lang="es-ES" altLang="en-US" sz="1400" smtClean="0">
                <a:latin typeface="Courier New" panose="02070309020205020404" pitchFamily="49" charset="0"/>
                <a:cs typeface="Courier New" panose="02070309020205020404" pitchFamily="49" charset="0"/>
              </a:rPr>
              <a:t>lines(T,ci95Scaled [,2],col="blue")</a:t>
            </a:r>
          </a:p>
          <a:p>
            <a:pPr>
              <a:lnSpc>
                <a:spcPct val="50000"/>
              </a:lnSpc>
              <a:spcBef>
                <a:spcPct val="50000"/>
              </a:spcBef>
            </a:pPr>
            <a:r>
              <a:rPr lang="es-ES" altLang="en-US" sz="1400" smtClean="0">
                <a:latin typeface="Courier New" panose="02070309020205020404" pitchFamily="49" charset="0"/>
                <a:cs typeface="Courier New" panose="02070309020205020404" pitchFamily="49" charset="0"/>
              </a:rPr>
              <a:t>lines(T,ci95Scaled [,3],col="blue")</a:t>
            </a:r>
            <a:endParaRPr lang="es-ES" altLang="en-US" sz="1400" dirty="0">
              <a:latin typeface="Courier New" panose="02070309020205020404" pitchFamily="49" charset="0"/>
              <a:cs typeface="Courier New" panose="02070309020205020404" pitchFamily="49" charset="0"/>
            </a:endParaRPr>
          </a:p>
        </p:txBody>
      </p:sp>
      <p:sp>
        <p:nvSpPr>
          <p:cNvPr id="7174" name="Text Box 75"/>
          <p:cNvSpPr txBox="1">
            <a:spLocks noChangeArrowheads="1"/>
          </p:cNvSpPr>
          <p:nvPr/>
        </p:nvSpPr>
        <p:spPr bwMode="auto">
          <a:xfrm>
            <a:off x="4176712" y="2564904"/>
            <a:ext cx="4752975"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CA" altLang="en-US" sz="2000" dirty="0"/>
              <a:t>Run, and ask students to </a:t>
            </a:r>
            <a:r>
              <a:rPr lang="en-CA" altLang="en-US" sz="2000" dirty="0" smtClean="0"/>
              <a:t>replace </a:t>
            </a:r>
            <a:r>
              <a:rPr lang="en-CA" altLang="en-US" sz="2000" i="1" dirty="0" smtClean="0"/>
              <a:t>a</a:t>
            </a:r>
            <a:r>
              <a:rPr lang="en-CA" altLang="en-US" sz="2000" dirty="0" smtClean="0"/>
              <a:t> </a:t>
            </a:r>
            <a:r>
              <a:rPr lang="en-CA" altLang="en-US" sz="2000" dirty="0"/>
              <a:t>and </a:t>
            </a:r>
            <a:r>
              <a:rPr lang="en-CA" altLang="en-US" sz="2000" i="1" dirty="0" smtClean="0"/>
              <a:t>b</a:t>
            </a:r>
            <a:r>
              <a:rPr lang="en-CA" altLang="en-US" sz="2000" dirty="0" smtClean="0"/>
              <a:t> in the equation </a:t>
            </a:r>
            <a:r>
              <a:rPr lang="en-CA" altLang="en-US" sz="2000" i="1" dirty="0" smtClean="0"/>
              <a:t>y = a</a:t>
            </a:r>
            <a:r>
              <a:rPr lang="en-US" altLang="en-US" sz="2000" i="1" dirty="0" smtClean="0">
                <a:cs typeface="Times New Roman" panose="02020603050405020304" pitchFamily="18" charset="0"/>
              </a:rPr>
              <a:t>·</a:t>
            </a:r>
            <a:r>
              <a:rPr lang="en-CA" altLang="en-US" sz="2000" i="1" dirty="0" err="1" smtClean="0"/>
              <a:t>e</a:t>
            </a:r>
            <a:r>
              <a:rPr lang="en-CA" altLang="en-US" sz="2000" i="1" baseline="30000" dirty="0" err="1" smtClean="0"/>
              <a:t>bt</a:t>
            </a:r>
            <a:r>
              <a:rPr lang="en-CA" altLang="en-US" sz="2000" dirty="0"/>
              <a:t> </a:t>
            </a:r>
            <a:r>
              <a:rPr lang="en-CA" altLang="en-US" sz="2000" dirty="0" smtClean="0"/>
              <a:t>by estimated numbers. What is the initial density and the instantaneous growth rate?</a:t>
            </a:r>
            <a:endParaRPr lang="en-CA" altLang="en-US" sz="2000" dirty="0"/>
          </a:p>
        </p:txBody>
      </p:sp>
      <p:sp>
        <p:nvSpPr>
          <p:cNvPr id="2" name="TextBox 1"/>
          <p:cNvSpPr txBox="1"/>
          <p:nvPr/>
        </p:nvSpPr>
        <p:spPr>
          <a:xfrm>
            <a:off x="6082940" y="4005064"/>
            <a:ext cx="2845519" cy="923330"/>
          </a:xfrm>
          <a:prstGeom prst="rect">
            <a:avLst/>
          </a:prstGeom>
          <a:noFill/>
        </p:spPr>
        <p:txBody>
          <a:bodyPr wrap="square" rtlCol="0">
            <a:spAutoFit/>
          </a:bodyPr>
          <a:lstStyle/>
          <a:p>
            <a:r>
              <a:rPr lang="en-CA" sz="1800" dirty="0" smtClean="0"/>
              <a:t>Does the output represent  confidence limits of Density for T = 1.3?</a:t>
            </a:r>
            <a:endParaRPr lang="en-CA" sz="1800" dirty="0"/>
          </a:p>
        </p:txBody>
      </p:sp>
      <p:cxnSp>
        <p:nvCxnSpPr>
          <p:cNvPr id="6" name="Straight Arrow Connector 5"/>
          <p:cNvCxnSpPr/>
          <p:nvPr/>
        </p:nvCxnSpPr>
        <p:spPr bwMode="auto">
          <a:xfrm>
            <a:off x="5364088" y="4437112"/>
            <a:ext cx="718852"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Xuhua Xia</a:t>
            </a:r>
          </a:p>
        </p:txBody>
      </p:sp>
      <p:sp>
        <p:nvSpPr>
          <p:cNvPr id="8195" name="Slide Number Placeholder 4"/>
          <p:cNvSpPr>
            <a:spLocks noGrp="1"/>
          </p:cNvSpPr>
          <p:nvPr>
            <p:ph type="sldNum"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Slide </a:t>
            </a:r>
            <a:fld id="{6537BDB5-11EC-49D9-B038-E977BE2456DA}" type="slidenum">
              <a:rPr lang="en-US" altLang="en-US" sz="1400">
                <a:solidFill>
                  <a:srgbClr val="000066"/>
                </a:solidFill>
              </a:rPr>
              <a:pPr/>
              <a:t>5</a:t>
            </a:fld>
            <a:endParaRPr lang="en-US" altLang="en-US" sz="1400">
              <a:solidFill>
                <a:srgbClr val="000066"/>
              </a:solidFill>
            </a:endParaRPr>
          </a:p>
        </p:txBody>
      </p:sp>
      <p:sp>
        <p:nvSpPr>
          <p:cNvPr id="8196" name="Rectangle 2"/>
          <p:cNvSpPr>
            <a:spLocks noGrp="1" noChangeArrowheads="1"/>
          </p:cNvSpPr>
          <p:nvPr>
            <p:ph type="title"/>
          </p:nvPr>
        </p:nvSpPr>
        <p:spPr/>
        <p:txBody>
          <a:bodyPr/>
          <a:lstStyle/>
          <a:p>
            <a:r>
              <a:rPr lang="en-CA" altLang="en-US" smtClean="0"/>
              <a:t>Body weight of wild elephant</a:t>
            </a:r>
            <a:endParaRPr lang="en-CA" altLang="en-US" i="1" smtClean="0"/>
          </a:p>
        </p:txBody>
      </p:sp>
      <p:sp>
        <p:nvSpPr>
          <p:cNvPr id="8197" name="Rectangle 3"/>
          <p:cNvSpPr>
            <a:spLocks noGrp="1" noChangeArrowheads="1"/>
          </p:cNvSpPr>
          <p:nvPr>
            <p:ph type="body" idx="1"/>
          </p:nvPr>
        </p:nvSpPr>
        <p:spPr>
          <a:xfrm>
            <a:off x="107504" y="1062275"/>
            <a:ext cx="6768752" cy="5105400"/>
          </a:xfrm>
        </p:spPr>
        <p:txBody>
          <a:bodyPr/>
          <a:lstStyle/>
          <a:p>
            <a:pPr>
              <a:lnSpc>
                <a:spcPct val="80000"/>
              </a:lnSpc>
            </a:pPr>
            <a:r>
              <a:rPr lang="en-CA" altLang="en-US" sz="2400" dirty="0" smtClean="0"/>
              <a:t>A researcher wishes to estimate the body weight of wild elephants. </a:t>
            </a:r>
          </a:p>
          <a:p>
            <a:pPr>
              <a:lnSpc>
                <a:spcPct val="80000"/>
              </a:lnSpc>
            </a:pPr>
            <a:r>
              <a:rPr lang="en-CA" altLang="en-US" sz="2400" dirty="0" smtClean="0"/>
              <a:t>He measured the body weight of 13 captured elephants of different sizes as well as a number of predictor variables, such as leg length, trunk length, etc. Through stepwise regression, he found that the inter-leg distance (shown in </a:t>
            </a:r>
            <a:r>
              <a:rPr lang="en-CA" altLang="en-US" sz="2400" dirty="0" err="1" smtClean="0"/>
              <a:t>figiure</a:t>
            </a:r>
            <a:r>
              <a:rPr lang="en-CA" altLang="en-US" sz="2400" dirty="0" smtClean="0"/>
              <a:t>) is the best predictor of body weight.</a:t>
            </a:r>
          </a:p>
          <a:p>
            <a:pPr>
              <a:lnSpc>
                <a:spcPct val="80000"/>
              </a:lnSpc>
            </a:pPr>
            <a:r>
              <a:rPr lang="en-CA" altLang="en-US" sz="2400" dirty="0" smtClean="0"/>
              <a:t>He learned from his former biology professor that the </a:t>
            </a:r>
            <a:r>
              <a:rPr lang="en-CA" altLang="en-US" sz="2400" dirty="0" err="1" smtClean="0"/>
              <a:t>allometric</a:t>
            </a:r>
            <a:r>
              <a:rPr lang="en-CA" altLang="en-US" sz="2400" dirty="0" smtClean="0"/>
              <a:t> law governing the body weight (W) and the length of a body part (L) states that</a:t>
            </a:r>
            <a:br>
              <a:rPr lang="en-CA" altLang="en-US" sz="2400" dirty="0" smtClean="0"/>
            </a:br>
            <a:r>
              <a:rPr lang="en-CA" altLang="en-US" sz="2400" dirty="0" smtClean="0"/>
              <a:t/>
            </a:r>
            <a:br>
              <a:rPr lang="en-CA" altLang="en-US" sz="2400" dirty="0" smtClean="0"/>
            </a:br>
            <a:r>
              <a:rPr lang="en-CA" altLang="en-US" sz="2400" dirty="0" smtClean="0"/>
              <a:t>W = </a:t>
            </a:r>
            <a:r>
              <a:rPr lang="en-CA" altLang="en-US" sz="2400" dirty="0" err="1" smtClean="0"/>
              <a:t>aL</a:t>
            </a:r>
            <a:r>
              <a:rPr lang="en-CA" altLang="en-US" sz="2400" baseline="30000" dirty="0" err="1" smtClean="0"/>
              <a:t>b</a:t>
            </a:r>
            <a:r>
              <a:rPr lang="en-CA" altLang="en-US" sz="2400" baseline="30000" dirty="0" smtClean="0"/>
              <a:t/>
            </a:r>
            <a:br>
              <a:rPr lang="en-CA" altLang="en-US" sz="2400" baseline="30000" dirty="0" smtClean="0"/>
            </a:br>
            <a:endParaRPr lang="en-CA" altLang="en-US" sz="2400" baseline="30000" dirty="0" smtClean="0"/>
          </a:p>
          <a:p>
            <a:pPr>
              <a:lnSpc>
                <a:spcPct val="80000"/>
              </a:lnSpc>
            </a:pPr>
            <a:r>
              <a:rPr lang="en-CA" altLang="en-US" sz="2400" dirty="0" smtClean="0"/>
              <a:t>Use linear regression to find </a:t>
            </a:r>
            <a:br>
              <a:rPr lang="en-CA" altLang="en-US" sz="2400" dirty="0" smtClean="0"/>
            </a:br>
            <a:r>
              <a:rPr lang="en-CA" altLang="en-US" sz="2400" dirty="0" smtClean="0"/>
              <a:t>parameters a and b.</a:t>
            </a:r>
          </a:p>
        </p:txBody>
      </p:sp>
      <p:grpSp>
        <p:nvGrpSpPr>
          <p:cNvPr id="8198" name="Group 7"/>
          <p:cNvGrpSpPr>
            <a:grpSpLocks/>
          </p:cNvGrpSpPr>
          <p:nvPr/>
        </p:nvGrpSpPr>
        <p:grpSpPr bwMode="auto">
          <a:xfrm>
            <a:off x="4137773" y="4437112"/>
            <a:ext cx="3026515" cy="2348880"/>
            <a:chOff x="3152" y="2251"/>
            <a:chExt cx="2404" cy="1845"/>
          </a:xfrm>
        </p:grpSpPr>
        <p:pic>
          <p:nvPicPr>
            <p:cNvPr id="8199" name="Picture 5" descr="elepha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2" y="2251"/>
              <a:ext cx="2404" cy="1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0" name="Line 6"/>
            <p:cNvSpPr>
              <a:spLocks noChangeShapeType="1"/>
            </p:cNvSpPr>
            <p:nvPr/>
          </p:nvSpPr>
          <p:spPr bwMode="auto">
            <a:xfrm>
              <a:off x="4332" y="3271"/>
              <a:ext cx="544" cy="91"/>
            </a:xfrm>
            <a:prstGeom prst="line">
              <a:avLst/>
            </a:prstGeom>
            <a:noFill/>
            <a:ln w="38100">
              <a:solidFill>
                <a:srgbClr val="FF0066"/>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sp>
        <p:nvSpPr>
          <p:cNvPr id="2" name="Rectangle 1"/>
          <p:cNvSpPr/>
          <p:nvPr/>
        </p:nvSpPr>
        <p:spPr>
          <a:xfrm>
            <a:off x="7428437" y="1041383"/>
            <a:ext cx="1536051" cy="3539430"/>
          </a:xfrm>
          <a:prstGeom prst="rect">
            <a:avLst/>
          </a:prstGeom>
        </p:spPr>
        <p:txBody>
          <a:bodyPr wrap="square">
            <a:spAutoFit/>
          </a:bodyPr>
          <a:lstStyle/>
          <a:p>
            <a:r>
              <a:rPr lang="en-CA" sz="1600" dirty="0" smtClean="0"/>
              <a:t>L      W</a:t>
            </a:r>
            <a:endParaRPr lang="en-CA" sz="1600" dirty="0"/>
          </a:p>
          <a:p>
            <a:r>
              <a:rPr lang="en-CA" sz="1600" dirty="0"/>
              <a:t>0.31  1.657</a:t>
            </a:r>
          </a:p>
          <a:p>
            <a:r>
              <a:rPr lang="en-CA" sz="1600" dirty="0"/>
              <a:t>0.43  2.500</a:t>
            </a:r>
          </a:p>
          <a:p>
            <a:r>
              <a:rPr lang="en-CA" sz="1600" dirty="0"/>
              <a:t>0.52  4.680</a:t>
            </a:r>
          </a:p>
          <a:p>
            <a:r>
              <a:rPr lang="en-CA" sz="1600" dirty="0"/>
              <a:t>0.59  7.075</a:t>
            </a:r>
          </a:p>
          <a:p>
            <a:r>
              <a:rPr lang="en-CA" sz="1600" dirty="0"/>
              <a:t>0.70  10.070</a:t>
            </a:r>
          </a:p>
          <a:p>
            <a:r>
              <a:rPr lang="en-CA" sz="1600" dirty="0"/>
              <a:t>0.83  11.988</a:t>
            </a:r>
          </a:p>
          <a:p>
            <a:r>
              <a:rPr lang="en-CA" sz="1600" dirty="0"/>
              <a:t>0.89  14.836</a:t>
            </a:r>
          </a:p>
          <a:p>
            <a:r>
              <a:rPr lang="en-CA" sz="1600" dirty="0"/>
              <a:t>1.12  18.318</a:t>
            </a:r>
          </a:p>
          <a:p>
            <a:r>
              <a:rPr lang="en-CA" sz="1600" dirty="0"/>
              <a:t>1.13  23.496</a:t>
            </a:r>
          </a:p>
          <a:p>
            <a:r>
              <a:rPr lang="en-CA" sz="1600" dirty="0"/>
              <a:t>1.19  27.897</a:t>
            </a:r>
          </a:p>
          <a:p>
            <a:r>
              <a:rPr lang="en-CA" sz="1600" dirty="0"/>
              <a:t>1.25  36.796</a:t>
            </a:r>
          </a:p>
          <a:p>
            <a:r>
              <a:rPr lang="en-CA" sz="1600" dirty="0"/>
              <a:t>1.41  44.611</a:t>
            </a:r>
          </a:p>
          <a:p>
            <a:r>
              <a:rPr lang="en-CA" sz="1600" dirty="0"/>
              <a:t>1.50  </a:t>
            </a:r>
            <a:r>
              <a:rPr lang="en-CA" sz="1600" dirty="0" smtClean="0"/>
              <a:t>51.183</a:t>
            </a:r>
            <a:endParaRPr lang="en-CA"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2"/>
          <p:cNvSpPr>
            <a:spLocks noGrp="1"/>
          </p:cNvSpPr>
          <p:nvPr>
            <p:ph type="dt" sz="quarter" idx="10"/>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Xuhua Xia</a:t>
            </a:r>
          </a:p>
        </p:txBody>
      </p:sp>
      <p:sp>
        <p:nvSpPr>
          <p:cNvPr id="7171" name="Slide Number Placeholder 3"/>
          <p:cNvSpPr>
            <a:spLocks noGrp="1"/>
          </p:cNvSpPr>
          <p:nvPr>
            <p:ph type="sldNum"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Slide </a:t>
            </a:r>
            <a:fld id="{048AC9FD-0755-47E0-9C42-A46136854B8B}" type="slidenum">
              <a:rPr lang="en-US" altLang="en-US" sz="1400">
                <a:solidFill>
                  <a:srgbClr val="000066"/>
                </a:solidFill>
              </a:rPr>
              <a:pPr/>
              <a:t>6</a:t>
            </a:fld>
            <a:endParaRPr lang="en-US" altLang="en-US" sz="1400">
              <a:solidFill>
                <a:srgbClr val="000066"/>
              </a:solidFill>
            </a:endParaRPr>
          </a:p>
        </p:txBody>
      </p:sp>
      <p:sp>
        <p:nvSpPr>
          <p:cNvPr id="7172" name="Rectangle 4"/>
          <p:cNvSpPr>
            <a:spLocks noGrp="1" noChangeArrowheads="1"/>
          </p:cNvSpPr>
          <p:nvPr>
            <p:ph type="title"/>
          </p:nvPr>
        </p:nvSpPr>
        <p:spPr/>
        <p:txBody>
          <a:bodyPr/>
          <a:lstStyle/>
          <a:p>
            <a:r>
              <a:rPr lang="en-CA" altLang="en-US" dirty="0" smtClean="0"/>
              <a:t>R functions</a:t>
            </a:r>
          </a:p>
        </p:txBody>
      </p:sp>
      <p:sp>
        <p:nvSpPr>
          <p:cNvPr id="7173" name="Text Box 5"/>
          <p:cNvSpPr txBox="1">
            <a:spLocks noChangeArrowheads="1"/>
          </p:cNvSpPr>
          <p:nvPr/>
        </p:nvSpPr>
        <p:spPr bwMode="auto">
          <a:xfrm>
            <a:off x="395288" y="1125538"/>
            <a:ext cx="8424862" cy="5351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85000" lnSpcReduction="20000"/>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50000"/>
              </a:lnSpc>
              <a:spcBef>
                <a:spcPct val="50000"/>
              </a:spcBef>
            </a:pPr>
            <a:r>
              <a:rPr lang="es-ES" altLang="en-US" sz="2000" dirty="0" smtClean="0">
                <a:latin typeface="Courier New" panose="02070309020205020404" pitchFamily="49" charset="0"/>
                <a:cs typeface="Courier New" panose="02070309020205020404" pitchFamily="49" charset="0"/>
              </a:rPr>
              <a:t>md&lt;-</a:t>
            </a:r>
            <a:r>
              <a:rPr lang="es-ES" altLang="en-US" sz="2000" dirty="0" err="1" smtClean="0">
                <a:latin typeface="Courier New" panose="02070309020205020404" pitchFamily="49" charset="0"/>
                <a:cs typeface="Courier New" panose="02070309020205020404" pitchFamily="49" charset="0"/>
              </a:rPr>
              <a:t>read.table</a:t>
            </a:r>
            <a:r>
              <a:rPr lang="es-ES" altLang="en-US" sz="2000" dirty="0" smtClean="0">
                <a:latin typeface="Courier New" panose="02070309020205020404" pitchFamily="49" charset="0"/>
                <a:cs typeface="Courier New" panose="02070309020205020404" pitchFamily="49" charset="0"/>
              </a:rPr>
              <a:t>("ElephantWt.</a:t>
            </a:r>
            <a:r>
              <a:rPr lang="es-ES" altLang="en-US" sz="2000" dirty="0" err="1" smtClean="0">
                <a:latin typeface="Courier New" panose="02070309020205020404" pitchFamily="49" charset="0"/>
                <a:cs typeface="Courier New" panose="02070309020205020404" pitchFamily="49" charset="0"/>
              </a:rPr>
              <a:t>txt</a:t>
            </a:r>
            <a:r>
              <a:rPr lang="es-ES" altLang="en-US" sz="2000" dirty="0" smtClean="0">
                <a:latin typeface="Courier New" panose="02070309020205020404" pitchFamily="49" charset="0"/>
                <a:cs typeface="Courier New" panose="02070309020205020404" pitchFamily="49" charset="0"/>
              </a:rPr>
              <a:t>",</a:t>
            </a:r>
            <a:r>
              <a:rPr lang="es-ES" altLang="en-US" sz="2000" dirty="0" err="1" smtClean="0">
                <a:latin typeface="Courier New" panose="02070309020205020404" pitchFamily="49" charset="0"/>
                <a:cs typeface="Courier New" panose="02070309020205020404" pitchFamily="49" charset="0"/>
              </a:rPr>
              <a:t>header</a:t>
            </a:r>
            <a:r>
              <a:rPr lang="es-ES" altLang="en-US" sz="2000" dirty="0" smtClean="0">
                <a:latin typeface="Courier New" panose="02070309020205020404" pitchFamily="49" charset="0"/>
                <a:cs typeface="Courier New" panose="02070309020205020404" pitchFamily="49" charset="0"/>
              </a:rPr>
              <a:t>=T)</a:t>
            </a:r>
          </a:p>
          <a:p>
            <a:pPr>
              <a:lnSpc>
                <a:spcPct val="50000"/>
              </a:lnSpc>
              <a:spcBef>
                <a:spcPct val="50000"/>
              </a:spcBef>
            </a:pPr>
            <a:r>
              <a:rPr lang="es-ES" altLang="en-US" sz="2000" dirty="0" err="1" smtClean="0">
                <a:latin typeface="Courier New" panose="02070309020205020404" pitchFamily="49" charset="0"/>
                <a:cs typeface="Courier New" panose="02070309020205020404" pitchFamily="49" charset="0"/>
              </a:rPr>
              <a:t>attach</a:t>
            </a:r>
            <a:r>
              <a:rPr lang="es-ES" altLang="en-US" sz="2000" dirty="0" smtClean="0">
                <a:latin typeface="Courier New" panose="02070309020205020404" pitchFamily="49" charset="0"/>
                <a:cs typeface="Courier New" panose="02070309020205020404" pitchFamily="49" charset="0"/>
              </a:rPr>
              <a:t>(md)</a:t>
            </a:r>
          </a:p>
          <a:p>
            <a:pPr>
              <a:lnSpc>
                <a:spcPct val="50000"/>
              </a:lnSpc>
              <a:spcBef>
                <a:spcPct val="50000"/>
              </a:spcBef>
            </a:pPr>
            <a:r>
              <a:rPr lang="es-ES" altLang="en-US" sz="2000" dirty="0" err="1" smtClean="0">
                <a:latin typeface="Courier New" panose="02070309020205020404" pitchFamily="49" charset="0"/>
                <a:cs typeface="Courier New" panose="02070309020205020404" pitchFamily="49" charset="0"/>
              </a:rPr>
              <a:t>plot</a:t>
            </a:r>
            <a:r>
              <a:rPr lang="es-ES" altLang="en-US" sz="2000" dirty="0" smtClean="0">
                <a:latin typeface="Courier New" panose="02070309020205020404" pitchFamily="49" charset="0"/>
                <a:cs typeface="Courier New" panose="02070309020205020404" pitchFamily="49" charset="0"/>
              </a:rPr>
              <a:t>(L,W)</a:t>
            </a:r>
          </a:p>
          <a:p>
            <a:pPr>
              <a:lnSpc>
                <a:spcPct val="50000"/>
              </a:lnSpc>
              <a:spcBef>
                <a:spcPct val="50000"/>
              </a:spcBef>
            </a:pPr>
            <a:endParaRPr lang="es-ES" altLang="en-US" sz="2000" dirty="0" smtClean="0">
              <a:latin typeface="Courier New" panose="02070309020205020404" pitchFamily="49" charset="0"/>
              <a:cs typeface="Courier New" panose="02070309020205020404" pitchFamily="49" charset="0"/>
            </a:endParaRPr>
          </a:p>
          <a:p>
            <a:pPr>
              <a:lnSpc>
                <a:spcPct val="50000"/>
              </a:lnSpc>
              <a:spcBef>
                <a:spcPct val="50000"/>
              </a:spcBef>
            </a:pPr>
            <a:r>
              <a:rPr lang="es-ES" altLang="en-US" sz="2000" dirty="0" err="1" smtClean="0">
                <a:latin typeface="Courier New" panose="02070309020205020404" pitchFamily="49" charset="0"/>
                <a:cs typeface="Courier New" panose="02070309020205020404" pitchFamily="49" charset="0"/>
              </a:rPr>
              <a:t>lnL</a:t>
            </a:r>
            <a:r>
              <a:rPr lang="es-ES" altLang="en-US" sz="2000" dirty="0" smtClean="0">
                <a:latin typeface="Courier New" panose="02070309020205020404" pitchFamily="49" charset="0"/>
                <a:cs typeface="Courier New" panose="02070309020205020404" pitchFamily="49" charset="0"/>
              </a:rPr>
              <a:t> &lt;- log(L)</a:t>
            </a:r>
          </a:p>
          <a:p>
            <a:pPr>
              <a:lnSpc>
                <a:spcPct val="50000"/>
              </a:lnSpc>
              <a:spcBef>
                <a:spcPct val="50000"/>
              </a:spcBef>
            </a:pPr>
            <a:r>
              <a:rPr lang="es-ES" altLang="en-US" sz="2000" dirty="0" err="1" smtClean="0">
                <a:latin typeface="Courier New" panose="02070309020205020404" pitchFamily="49" charset="0"/>
                <a:cs typeface="Courier New" panose="02070309020205020404" pitchFamily="49" charset="0"/>
              </a:rPr>
              <a:t>lnW</a:t>
            </a:r>
            <a:r>
              <a:rPr lang="es-ES" altLang="en-US" sz="2000" dirty="0" smtClean="0">
                <a:latin typeface="Courier New" panose="02070309020205020404" pitchFamily="49" charset="0"/>
                <a:cs typeface="Courier New" panose="02070309020205020404" pitchFamily="49" charset="0"/>
              </a:rPr>
              <a:t> </a:t>
            </a:r>
            <a:r>
              <a:rPr lang="es-ES" altLang="en-US" sz="2000" dirty="0">
                <a:latin typeface="Courier New" panose="02070309020205020404" pitchFamily="49" charset="0"/>
                <a:cs typeface="Courier New" panose="02070309020205020404" pitchFamily="49" charset="0"/>
              </a:rPr>
              <a:t>&lt;- </a:t>
            </a:r>
            <a:r>
              <a:rPr lang="es-ES" altLang="en-US" sz="2000" dirty="0" smtClean="0">
                <a:latin typeface="Courier New" panose="02070309020205020404" pitchFamily="49" charset="0"/>
                <a:cs typeface="Courier New" panose="02070309020205020404" pitchFamily="49" charset="0"/>
              </a:rPr>
              <a:t>log(W)</a:t>
            </a:r>
            <a:endParaRPr lang="es-ES" altLang="en-US" sz="2000" dirty="0">
              <a:latin typeface="Courier New" panose="02070309020205020404" pitchFamily="49" charset="0"/>
              <a:cs typeface="Courier New" panose="02070309020205020404" pitchFamily="49" charset="0"/>
            </a:endParaRPr>
          </a:p>
          <a:p>
            <a:pPr>
              <a:lnSpc>
                <a:spcPct val="50000"/>
              </a:lnSpc>
              <a:spcBef>
                <a:spcPct val="50000"/>
              </a:spcBef>
            </a:pPr>
            <a:r>
              <a:rPr lang="es-ES" altLang="en-US" sz="2000" dirty="0" err="1" smtClean="0">
                <a:latin typeface="Courier New" panose="02070309020205020404" pitchFamily="49" charset="0"/>
                <a:cs typeface="Courier New" panose="02070309020205020404" pitchFamily="49" charset="0"/>
              </a:rPr>
              <a:t>fit</a:t>
            </a:r>
            <a:r>
              <a:rPr lang="es-ES" altLang="en-US" sz="2000" dirty="0" smtClean="0">
                <a:latin typeface="Courier New" panose="02070309020205020404" pitchFamily="49" charset="0"/>
                <a:cs typeface="Courier New" panose="02070309020205020404" pitchFamily="49" charset="0"/>
              </a:rPr>
              <a:t>&lt;-lm(</a:t>
            </a:r>
            <a:r>
              <a:rPr lang="es-ES" altLang="en-US" sz="2000" dirty="0" err="1" smtClean="0">
                <a:latin typeface="Courier New" panose="02070309020205020404" pitchFamily="49" charset="0"/>
                <a:cs typeface="Courier New" panose="02070309020205020404" pitchFamily="49" charset="0"/>
              </a:rPr>
              <a:t>lnW~lnL</a:t>
            </a:r>
            <a:r>
              <a:rPr lang="es-ES" altLang="en-US" sz="2000" dirty="0" smtClean="0">
                <a:latin typeface="Courier New" panose="02070309020205020404" pitchFamily="49" charset="0"/>
                <a:cs typeface="Courier New" panose="02070309020205020404" pitchFamily="49" charset="0"/>
              </a:rPr>
              <a:t>)</a:t>
            </a:r>
          </a:p>
          <a:p>
            <a:pPr>
              <a:lnSpc>
                <a:spcPct val="50000"/>
              </a:lnSpc>
              <a:spcBef>
                <a:spcPct val="50000"/>
              </a:spcBef>
            </a:pPr>
            <a:r>
              <a:rPr lang="es-ES" altLang="en-US" sz="2000" dirty="0" err="1">
                <a:latin typeface="Courier New" panose="02070309020205020404" pitchFamily="49" charset="0"/>
                <a:cs typeface="Courier New" panose="02070309020205020404" pitchFamily="49" charset="0"/>
              </a:rPr>
              <a:t>summary</a:t>
            </a:r>
            <a:r>
              <a:rPr lang="es-ES" altLang="en-US" sz="2000" dirty="0">
                <a:latin typeface="Courier New" panose="02070309020205020404" pitchFamily="49" charset="0"/>
                <a:cs typeface="Courier New" panose="02070309020205020404" pitchFamily="49" charset="0"/>
              </a:rPr>
              <a:t>(</a:t>
            </a:r>
            <a:r>
              <a:rPr lang="es-ES" altLang="en-US" sz="2000" dirty="0" err="1">
                <a:latin typeface="Courier New" panose="02070309020205020404" pitchFamily="49" charset="0"/>
                <a:cs typeface="Courier New" panose="02070309020205020404" pitchFamily="49" charset="0"/>
              </a:rPr>
              <a:t>fit</a:t>
            </a:r>
            <a:r>
              <a:rPr lang="es-ES" altLang="en-US" sz="2000" dirty="0">
                <a:latin typeface="Courier New" panose="02070309020205020404" pitchFamily="49" charset="0"/>
                <a:cs typeface="Courier New" panose="02070309020205020404" pitchFamily="49" charset="0"/>
              </a:rPr>
              <a:t>)</a:t>
            </a:r>
          </a:p>
          <a:p>
            <a:pPr>
              <a:lnSpc>
                <a:spcPct val="50000"/>
              </a:lnSpc>
              <a:spcBef>
                <a:spcPct val="50000"/>
              </a:spcBef>
            </a:pPr>
            <a:r>
              <a:rPr lang="es-ES" altLang="en-US" sz="2000" dirty="0" err="1">
                <a:latin typeface="Courier New" panose="02070309020205020404" pitchFamily="49" charset="0"/>
                <a:cs typeface="Courier New" panose="02070309020205020404" pitchFamily="49" charset="0"/>
              </a:rPr>
              <a:t>anova</a:t>
            </a:r>
            <a:r>
              <a:rPr lang="es-ES" altLang="en-US" sz="2000" dirty="0">
                <a:latin typeface="Courier New" panose="02070309020205020404" pitchFamily="49" charset="0"/>
                <a:cs typeface="Courier New" panose="02070309020205020404" pitchFamily="49" charset="0"/>
              </a:rPr>
              <a:t>(</a:t>
            </a:r>
            <a:r>
              <a:rPr lang="es-ES" altLang="en-US" sz="2000" dirty="0" err="1">
                <a:latin typeface="Courier New" panose="02070309020205020404" pitchFamily="49" charset="0"/>
                <a:cs typeface="Courier New" panose="02070309020205020404" pitchFamily="49" charset="0"/>
              </a:rPr>
              <a:t>fit</a:t>
            </a:r>
            <a:r>
              <a:rPr lang="es-ES" altLang="en-US" sz="2000" dirty="0">
                <a:latin typeface="Courier New" panose="02070309020205020404" pitchFamily="49" charset="0"/>
                <a:cs typeface="Courier New" panose="02070309020205020404" pitchFamily="49" charset="0"/>
              </a:rPr>
              <a:t>)</a:t>
            </a:r>
          </a:p>
          <a:p>
            <a:pPr>
              <a:lnSpc>
                <a:spcPct val="50000"/>
              </a:lnSpc>
              <a:spcBef>
                <a:spcPct val="50000"/>
              </a:spcBef>
            </a:pPr>
            <a:r>
              <a:rPr lang="es-ES" altLang="en-US" sz="2000" dirty="0" err="1" smtClean="0">
                <a:latin typeface="Courier New" panose="02070309020205020404" pitchFamily="49" charset="0"/>
                <a:cs typeface="Courier New" panose="02070309020205020404" pitchFamily="49" charset="0"/>
              </a:rPr>
              <a:t>plot</a:t>
            </a:r>
            <a:r>
              <a:rPr lang="es-ES" altLang="en-US" sz="2000" dirty="0" smtClean="0">
                <a:latin typeface="Courier New" panose="02070309020205020404" pitchFamily="49" charset="0"/>
                <a:cs typeface="Courier New" panose="02070309020205020404" pitchFamily="49" charset="0"/>
              </a:rPr>
              <a:t>(</a:t>
            </a:r>
            <a:r>
              <a:rPr lang="es-ES" altLang="en-US" sz="2000" dirty="0" err="1" smtClean="0">
                <a:latin typeface="Courier New" panose="02070309020205020404" pitchFamily="49" charset="0"/>
                <a:cs typeface="Courier New" panose="02070309020205020404" pitchFamily="49" charset="0"/>
              </a:rPr>
              <a:t>lnL,lnW</a:t>
            </a:r>
            <a:r>
              <a:rPr lang="es-ES" altLang="en-US" sz="2000" dirty="0" smtClean="0">
                <a:latin typeface="Courier New" panose="02070309020205020404" pitchFamily="49" charset="0"/>
                <a:cs typeface="Courier New" panose="02070309020205020404" pitchFamily="49" charset="0"/>
              </a:rPr>
              <a:t>)</a:t>
            </a:r>
            <a:endParaRPr lang="es-ES" altLang="en-US" sz="2000" dirty="0">
              <a:latin typeface="Courier New" panose="02070309020205020404" pitchFamily="49" charset="0"/>
              <a:cs typeface="Courier New" panose="02070309020205020404" pitchFamily="49" charset="0"/>
            </a:endParaRPr>
          </a:p>
          <a:p>
            <a:pPr>
              <a:lnSpc>
                <a:spcPct val="50000"/>
              </a:lnSpc>
              <a:spcBef>
                <a:spcPct val="50000"/>
              </a:spcBef>
            </a:pPr>
            <a:r>
              <a:rPr lang="es-ES" altLang="en-US" sz="2000" dirty="0" err="1">
                <a:latin typeface="Courier New" panose="02070309020205020404" pitchFamily="49" charset="0"/>
                <a:cs typeface="Courier New" panose="02070309020205020404" pitchFamily="49" charset="0"/>
              </a:rPr>
              <a:t>abline</a:t>
            </a:r>
            <a:r>
              <a:rPr lang="es-ES" altLang="en-US" sz="2000" dirty="0">
                <a:latin typeface="Courier New" panose="02070309020205020404" pitchFamily="49" charset="0"/>
                <a:cs typeface="Courier New" panose="02070309020205020404" pitchFamily="49" charset="0"/>
              </a:rPr>
              <a:t>(</a:t>
            </a:r>
            <a:r>
              <a:rPr lang="es-ES" altLang="en-US" sz="2000" dirty="0" err="1">
                <a:latin typeface="Courier New" panose="02070309020205020404" pitchFamily="49" charset="0"/>
                <a:cs typeface="Courier New" panose="02070309020205020404" pitchFamily="49" charset="0"/>
              </a:rPr>
              <a:t>fit</a:t>
            </a:r>
            <a:r>
              <a:rPr lang="es-ES" altLang="en-US" sz="2000" dirty="0" smtClean="0">
                <a:latin typeface="Courier New" panose="02070309020205020404" pitchFamily="49" charset="0"/>
                <a:cs typeface="Courier New" panose="02070309020205020404" pitchFamily="49" charset="0"/>
              </a:rPr>
              <a:t>)</a:t>
            </a:r>
          </a:p>
          <a:p>
            <a:pPr>
              <a:lnSpc>
                <a:spcPct val="50000"/>
              </a:lnSpc>
              <a:spcBef>
                <a:spcPct val="50000"/>
              </a:spcBef>
            </a:pPr>
            <a:endParaRPr lang="es-ES" altLang="en-US" sz="2000" dirty="0">
              <a:latin typeface="Courier New" panose="02070309020205020404" pitchFamily="49" charset="0"/>
              <a:cs typeface="Courier New" panose="02070309020205020404" pitchFamily="49" charset="0"/>
            </a:endParaRPr>
          </a:p>
          <a:p>
            <a:pPr>
              <a:lnSpc>
                <a:spcPct val="50000"/>
              </a:lnSpc>
              <a:spcBef>
                <a:spcPct val="50000"/>
              </a:spcBef>
            </a:pPr>
            <a:r>
              <a:rPr lang="es-ES" altLang="en-US" sz="2000" dirty="0" err="1" smtClean="0">
                <a:latin typeface="Courier New" panose="02070309020205020404" pitchFamily="49" charset="0"/>
                <a:cs typeface="Courier New" panose="02070309020205020404" pitchFamily="49" charset="0"/>
              </a:rPr>
              <a:t>PredW</a:t>
            </a:r>
            <a:r>
              <a:rPr lang="es-ES" altLang="en-US" sz="2000" dirty="0" smtClean="0">
                <a:latin typeface="Courier New" panose="02070309020205020404" pitchFamily="49" charset="0"/>
                <a:cs typeface="Courier New" panose="02070309020205020404" pitchFamily="49" charset="0"/>
              </a:rPr>
              <a:t>&lt;-</a:t>
            </a:r>
            <a:r>
              <a:rPr lang="es-ES" altLang="en-US" sz="2000" dirty="0" err="1">
                <a:latin typeface="Courier New" panose="02070309020205020404" pitchFamily="49" charset="0"/>
                <a:cs typeface="Courier New" panose="02070309020205020404" pitchFamily="49" charset="0"/>
              </a:rPr>
              <a:t>exp</a:t>
            </a:r>
            <a:r>
              <a:rPr lang="es-ES" altLang="en-US" sz="2000" dirty="0">
                <a:latin typeface="Courier New" panose="02070309020205020404" pitchFamily="49" charset="0"/>
                <a:cs typeface="Courier New" panose="02070309020205020404" pitchFamily="49" charset="0"/>
              </a:rPr>
              <a:t>(</a:t>
            </a:r>
            <a:r>
              <a:rPr lang="es-ES" altLang="en-US" sz="2000" dirty="0" err="1">
                <a:latin typeface="Courier New" panose="02070309020205020404" pitchFamily="49" charset="0"/>
                <a:cs typeface="Courier New" panose="02070309020205020404" pitchFamily="49" charset="0"/>
              </a:rPr>
              <a:t>fitted</a:t>
            </a:r>
            <a:r>
              <a:rPr lang="es-ES" altLang="en-US" sz="2000" dirty="0">
                <a:latin typeface="Courier New" panose="02070309020205020404" pitchFamily="49" charset="0"/>
                <a:cs typeface="Courier New" panose="02070309020205020404" pitchFamily="49" charset="0"/>
              </a:rPr>
              <a:t>(</a:t>
            </a:r>
            <a:r>
              <a:rPr lang="es-ES" altLang="en-US" sz="2000" dirty="0" err="1">
                <a:latin typeface="Courier New" panose="02070309020205020404" pitchFamily="49" charset="0"/>
                <a:cs typeface="Courier New" panose="02070309020205020404" pitchFamily="49" charset="0"/>
              </a:rPr>
              <a:t>fit</a:t>
            </a:r>
            <a:r>
              <a:rPr lang="es-ES" altLang="en-US" sz="2000" dirty="0">
                <a:latin typeface="Courier New" panose="02070309020205020404" pitchFamily="49" charset="0"/>
                <a:cs typeface="Courier New" panose="02070309020205020404" pitchFamily="49" charset="0"/>
              </a:rPr>
              <a:t>))</a:t>
            </a:r>
            <a:endParaRPr lang="es-ES" altLang="en-US" sz="2000" dirty="0" smtClean="0">
              <a:latin typeface="Courier New" panose="02070309020205020404" pitchFamily="49" charset="0"/>
              <a:cs typeface="Courier New" panose="02070309020205020404" pitchFamily="49" charset="0"/>
            </a:endParaRPr>
          </a:p>
          <a:p>
            <a:pPr>
              <a:lnSpc>
                <a:spcPct val="50000"/>
              </a:lnSpc>
              <a:spcBef>
                <a:spcPct val="50000"/>
              </a:spcBef>
            </a:pPr>
            <a:r>
              <a:rPr lang="es-ES" altLang="en-US" sz="2000" dirty="0" err="1" smtClean="0">
                <a:latin typeface="Courier New" panose="02070309020205020404" pitchFamily="49" charset="0"/>
                <a:cs typeface="Courier New" panose="02070309020205020404" pitchFamily="49" charset="0"/>
              </a:rPr>
              <a:t>plot</a:t>
            </a:r>
            <a:r>
              <a:rPr lang="es-ES" altLang="en-US" sz="2000" dirty="0" smtClean="0">
                <a:latin typeface="Courier New" panose="02070309020205020404" pitchFamily="49" charset="0"/>
                <a:cs typeface="Courier New" panose="02070309020205020404" pitchFamily="49" charset="0"/>
              </a:rPr>
              <a:t>(L,W)</a:t>
            </a:r>
          </a:p>
          <a:p>
            <a:pPr>
              <a:lnSpc>
                <a:spcPct val="50000"/>
              </a:lnSpc>
              <a:spcBef>
                <a:spcPct val="50000"/>
              </a:spcBef>
            </a:pPr>
            <a:r>
              <a:rPr lang="es-ES" altLang="en-US" sz="2000" dirty="0" err="1" smtClean="0">
                <a:latin typeface="Courier New" panose="02070309020205020404" pitchFamily="49" charset="0"/>
                <a:cs typeface="Courier New" panose="02070309020205020404" pitchFamily="49" charset="0"/>
              </a:rPr>
              <a:t>lines</a:t>
            </a:r>
            <a:r>
              <a:rPr lang="es-ES" altLang="en-US" sz="2000" dirty="0" smtClean="0">
                <a:latin typeface="Courier New" panose="02070309020205020404" pitchFamily="49" charset="0"/>
                <a:cs typeface="Courier New" panose="02070309020205020404" pitchFamily="49" charset="0"/>
              </a:rPr>
              <a:t>(</a:t>
            </a:r>
            <a:r>
              <a:rPr lang="es-ES" altLang="en-US" sz="2000" dirty="0" err="1" smtClean="0">
                <a:latin typeface="Courier New" panose="02070309020205020404" pitchFamily="49" charset="0"/>
                <a:cs typeface="Courier New" panose="02070309020205020404" pitchFamily="49" charset="0"/>
              </a:rPr>
              <a:t>L,PredW</a:t>
            </a:r>
            <a:r>
              <a:rPr lang="es-ES" altLang="en-US" sz="2000" dirty="0" smtClean="0">
                <a:latin typeface="Courier New" panose="02070309020205020404" pitchFamily="49" charset="0"/>
                <a:cs typeface="Courier New" panose="02070309020205020404" pitchFamily="49" charset="0"/>
              </a:rPr>
              <a:t>)</a:t>
            </a:r>
          </a:p>
          <a:p>
            <a:pPr>
              <a:lnSpc>
                <a:spcPct val="50000"/>
              </a:lnSpc>
              <a:spcBef>
                <a:spcPct val="50000"/>
              </a:spcBef>
            </a:pPr>
            <a:endParaRPr lang="es-ES" altLang="en-US" sz="2000" dirty="0" smtClean="0">
              <a:latin typeface="Courier New" panose="02070309020205020404" pitchFamily="49" charset="0"/>
              <a:cs typeface="Courier New" panose="02070309020205020404" pitchFamily="49" charset="0"/>
            </a:endParaRPr>
          </a:p>
          <a:p>
            <a:pPr>
              <a:lnSpc>
                <a:spcPct val="50000"/>
              </a:lnSpc>
              <a:spcBef>
                <a:spcPct val="50000"/>
              </a:spcBef>
            </a:pPr>
            <a:r>
              <a:rPr lang="es-ES" altLang="en-US" sz="2000" dirty="0" err="1" smtClean="0">
                <a:latin typeface="Courier New" panose="02070309020205020404" pitchFamily="49" charset="0"/>
                <a:cs typeface="Courier New" panose="02070309020205020404" pitchFamily="49" charset="0"/>
              </a:rPr>
              <a:t>nd</a:t>
            </a:r>
            <a:r>
              <a:rPr lang="es-ES" altLang="en-US" sz="2000" dirty="0" smtClean="0">
                <a:latin typeface="Courier New" panose="02070309020205020404" pitchFamily="49" charset="0"/>
                <a:cs typeface="Courier New" panose="02070309020205020404" pitchFamily="49" charset="0"/>
              </a:rPr>
              <a:t>&lt;-</a:t>
            </a:r>
            <a:r>
              <a:rPr lang="es-ES" altLang="en-US" sz="2000" dirty="0" err="1" smtClean="0">
                <a:latin typeface="Courier New" panose="02070309020205020404" pitchFamily="49" charset="0"/>
                <a:cs typeface="Courier New" panose="02070309020205020404" pitchFamily="49" charset="0"/>
              </a:rPr>
              <a:t>data.frame</a:t>
            </a:r>
            <a:r>
              <a:rPr lang="es-ES" altLang="en-US" sz="2000" dirty="0" smtClean="0">
                <a:latin typeface="Courier New" panose="02070309020205020404" pitchFamily="49" charset="0"/>
                <a:cs typeface="Courier New" panose="02070309020205020404" pitchFamily="49" charset="0"/>
              </a:rPr>
              <a:t>(</a:t>
            </a:r>
            <a:r>
              <a:rPr lang="es-ES" altLang="en-US" sz="2000" dirty="0" err="1" smtClean="0">
                <a:latin typeface="Courier New" panose="02070309020205020404" pitchFamily="49" charset="0"/>
                <a:cs typeface="Courier New" panose="02070309020205020404" pitchFamily="49" charset="0"/>
              </a:rPr>
              <a:t>lnL</a:t>
            </a:r>
            <a:r>
              <a:rPr lang="es-ES" altLang="en-US" sz="2000" dirty="0" smtClean="0">
                <a:latin typeface="Courier New" panose="02070309020205020404" pitchFamily="49" charset="0"/>
                <a:cs typeface="Courier New" panose="02070309020205020404" pitchFamily="49" charset="0"/>
              </a:rPr>
              <a:t>=log(1.3))</a:t>
            </a:r>
          </a:p>
          <a:p>
            <a:pPr>
              <a:lnSpc>
                <a:spcPct val="50000"/>
              </a:lnSpc>
              <a:spcBef>
                <a:spcPct val="50000"/>
              </a:spcBef>
            </a:pPr>
            <a:r>
              <a:rPr lang="es-ES" altLang="en-US" sz="2000" dirty="0" err="1" smtClean="0">
                <a:latin typeface="Courier New" panose="02070309020205020404" pitchFamily="49" charset="0"/>
                <a:cs typeface="Courier New" panose="02070309020205020404" pitchFamily="49" charset="0"/>
              </a:rPr>
              <a:t>predict</a:t>
            </a:r>
            <a:r>
              <a:rPr lang="es-ES" altLang="en-US" sz="2000" dirty="0" smtClean="0">
                <a:latin typeface="Courier New" panose="02070309020205020404" pitchFamily="49" charset="0"/>
                <a:cs typeface="Courier New" panose="02070309020205020404" pitchFamily="49" charset="0"/>
              </a:rPr>
              <a:t>(</a:t>
            </a:r>
            <a:r>
              <a:rPr lang="es-ES" altLang="en-US" sz="2000" dirty="0" err="1" smtClean="0">
                <a:latin typeface="Courier New" panose="02070309020205020404" pitchFamily="49" charset="0"/>
                <a:cs typeface="Courier New" panose="02070309020205020404" pitchFamily="49" charset="0"/>
              </a:rPr>
              <a:t>fit,nd,interval</a:t>
            </a:r>
            <a:r>
              <a:rPr lang="es-ES" altLang="en-US" sz="2000" dirty="0" smtClean="0">
                <a:latin typeface="Courier New" panose="02070309020205020404" pitchFamily="49" charset="0"/>
                <a:cs typeface="Courier New" panose="02070309020205020404" pitchFamily="49" charset="0"/>
              </a:rPr>
              <a:t>="</a:t>
            </a:r>
            <a:r>
              <a:rPr lang="es-ES" altLang="en-US" sz="2000" dirty="0" err="1" smtClean="0">
                <a:latin typeface="Courier New" panose="02070309020205020404" pitchFamily="49" charset="0"/>
                <a:cs typeface="Courier New" panose="02070309020205020404" pitchFamily="49" charset="0"/>
              </a:rPr>
              <a:t>confidence</a:t>
            </a:r>
            <a:r>
              <a:rPr lang="es-ES" altLang="en-US" sz="2000" dirty="0" smtClean="0">
                <a:latin typeface="Courier New" panose="02070309020205020404" pitchFamily="49" charset="0"/>
                <a:cs typeface="Courier New" panose="02070309020205020404" pitchFamily="49" charset="0"/>
              </a:rPr>
              <a:t>")</a:t>
            </a:r>
            <a:br>
              <a:rPr lang="es-ES" altLang="en-US" sz="2000" dirty="0" smtClean="0">
                <a:latin typeface="Courier New" panose="02070309020205020404" pitchFamily="49" charset="0"/>
                <a:cs typeface="Courier New" panose="02070309020205020404" pitchFamily="49" charset="0"/>
              </a:rPr>
            </a:br>
            <a:endParaRPr lang="es-ES" altLang="en-US" sz="2000" dirty="0" smtClean="0">
              <a:latin typeface="Courier New" panose="02070309020205020404" pitchFamily="49" charset="0"/>
              <a:cs typeface="Courier New" panose="02070309020205020404" pitchFamily="49" charset="0"/>
            </a:endParaRPr>
          </a:p>
          <a:p>
            <a:pPr>
              <a:lnSpc>
                <a:spcPct val="50000"/>
              </a:lnSpc>
              <a:spcBef>
                <a:spcPct val="50000"/>
              </a:spcBef>
            </a:pPr>
            <a:r>
              <a:rPr lang="es-ES" altLang="en-US" sz="2000" dirty="0" smtClean="0">
                <a:latin typeface="Courier New" panose="02070309020205020404" pitchFamily="49" charset="0"/>
                <a:cs typeface="Courier New" panose="02070309020205020404" pitchFamily="49" charset="0"/>
              </a:rPr>
              <a:t>ci95&lt;-</a:t>
            </a:r>
            <a:r>
              <a:rPr lang="es-ES" altLang="en-US" sz="2000" dirty="0" err="1" smtClean="0">
                <a:latin typeface="Courier New" panose="02070309020205020404" pitchFamily="49" charset="0"/>
                <a:cs typeface="Courier New" panose="02070309020205020404" pitchFamily="49" charset="0"/>
              </a:rPr>
              <a:t>predict</a:t>
            </a:r>
            <a:r>
              <a:rPr lang="es-ES" altLang="en-US" sz="2000" dirty="0" smtClean="0">
                <a:latin typeface="Courier New" panose="02070309020205020404" pitchFamily="49" charset="0"/>
                <a:cs typeface="Courier New" panose="02070309020205020404" pitchFamily="49" charset="0"/>
              </a:rPr>
              <a:t>(</a:t>
            </a:r>
            <a:r>
              <a:rPr lang="es-ES" altLang="en-US" sz="2000" dirty="0" err="1" smtClean="0">
                <a:latin typeface="Courier New" panose="02070309020205020404" pitchFamily="49" charset="0"/>
                <a:cs typeface="Courier New" panose="02070309020205020404" pitchFamily="49" charset="0"/>
              </a:rPr>
              <a:t>fit,md,interval</a:t>
            </a:r>
            <a:r>
              <a:rPr lang="es-ES" altLang="en-US" sz="2000" dirty="0" smtClean="0">
                <a:latin typeface="Courier New" panose="02070309020205020404" pitchFamily="49" charset="0"/>
                <a:cs typeface="Courier New" panose="02070309020205020404" pitchFamily="49" charset="0"/>
              </a:rPr>
              <a:t>="</a:t>
            </a:r>
            <a:r>
              <a:rPr lang="es-ES" altLang="en-US" sz="2000" dirty="0" err="1" smtClean="0">
                <a:latin typeface="Courier New" panose="02070309020205020404" pitchFamily="49" charset="0"/>
                <a:cs typeface="Courier New" panose="02070309020205020404" pitchFamily="49" charset="0"/>
              </a:rPr>
              <a:t>confidence</a:t>
            </a:r>
            <a:r>
              <a:rPr lang="es-ES" altLang="en-US" sz="2000" dirty="0" smtClean="0">
                <a:latin typeface="Courier New" panose="02070309020205020404" pitchFamily="49" charset="0"/>
                <a:cs typeface="Courier New" panose="02070309020205020404" pitchFamily="49" charset="0"/>
              </a:rPr>
              <a:t>")</a:t>
            </a:r>
            <a:endParaRPr lang="es-ES" altLang="en-US" sz="2000" dirty="0">
              <a:latin typeface="Courier New" panose="02070309020205020404" pitchFamily="49" charset="0"/>
              <a:cs typeface="Courier New" panose="02070309020205020404" pitchFamily="49" charset="0"/>
            </a:endParaRPr>
          </a:p>
          <a:p>
            <a:pPr>
              <a:lnSpc>
                <a:spcPct val="50000"/>
              </a:lnSpc>
              <a:spcBef>
                <a:spcPct val="50000"/>
              </a:spcBef>
            </a:pPr>
            <a:r>
              <a:rPr lang="es-ES" altLang="en-US" sz="2000" dirty="0" smtClean="0">
                <a:latin typeface="Courier New" panose="02070309020205020404" pitchFamily="49" charset="0"/>
                <a:cs typeface="Courier New" panose="02070309020205020404" pitchFamily="49" charset="0"/>
              </a:rPr>
              <a:t>ci95Scaled&lt;-</a:t>
            </a:r>
            <a:r>
              <a:rPr lang="es-ES" altLang="en-US" sz="2000" dirty="0" err="1" smtClean="0">
                <a:latin typeface="Courier New" panose="02070309020205020404" pitchFamily="49" charset="0"/>
                <a:cs typeface="Courier New" panose="02070309020205020404" pitchFamily="49" charset="0"/>
              </a:rPr>
              <a:t>exp</a:t>
            </a:r>
            <a:r>
              <a:rPr lang="es-ES" altLang="en-US" sz="2000" dirty="0" smtClean="0">
                <a:latin typeface="Courier New" panose="02070309020205020404" pitchFamily="49" charset="0"/>
                <a:cs typeface="Courier New" panose="02070309020205020404" pitchFamily="49" charset="0"/>
              </a:rPr>
              <a:t>(ci95)</a:t>
            </a:r>
          </a:p>
          <a:p>
            <a:pPr>
              <a:lnSpc>
                <a:spcPct val="50000"/>
              </a:lnSpc>
              <a:spcBef>
                <a:spcPct val="50000"/>
              </a:spcBef>
            </a:pPr>
            <a:r>
              <a:rPr lang="es-ES" altLang="en-US" sz="2000" dirty="0" err="1" smtClean="0">
                <a:latin typeface="Courier New" panose="02070309020205020404" pitchFamily="49" charset="0"/>
                <a:cs typeface="Courier New" panose="02070309020205020404" pitchFamily="49" charset="0"/>
              </a:rPr>
              <a:t>plot</a:t>
            </a:r>
            <a:r>
              <a:rPr lang="es-ES" altLang="en-US" sz="2000" dirty="0" smtClean="0">
                <a:latin typeface="Courier New" panose="02070309020205020404" pitchFamily="49" charset="0"/>
                <a:cs typeface="Courier New" panose="02070309020205020404" pitchFamily="49" charset="0"/>
              </a:rPr>
              <a:t>(L,W)</a:t>
            </a:r>
          </a:p>
          <a:p>
            <a:pPr>
              <a:lnSpc>
                <a:spcPct val="50000"/>
              </a:lnSpc>
              <a:spcBef>
                <a:spcPct val="50000"/>
              </a:spcBef>
            </a:pPr>
            <a:r>
              <a:rPr lang="es-ES" altLang="en-US" sz="2000" dirty="0" err="1" smtClean="0">
                <a:latin typeface="Courier New" panose="02070309020205020404" pitchFamily="49" charset="0"/>
                <a:cs typeface="Courier New" panose="02070309020205020404" pitchFamily="49" charset="0"/>
              </a:rPr>
              <a:t>lines</a:t>
            </a:r>
            <a:r>
              <a:rPr lang="es-ES" altLang="en-US" sz="2000" dirty="0" smtClean="0">
                <a:latin typeface="Courier New" panose="02070309020205020404" pitchFamily="49" charset="0"/>
                <a:cs typeface="Courier New" panose="02070309020205020404" pitchFamily="49" charset="0"/>
              </a:rPr>
              <a:t>(L,ci95Scaled[,1],col="red")</a:t>
            </a:r>
          </a:p>
          <a:p>
            <a:pPr>
              <a:lnSpc>
                <a:spcPct val="50000"/>
              </a:lnSpc>
              <a:spcBef>
                <a:spcPct val="50000"/>
              </a:spcBef>
            </a:pPr>
            <a:r>
              <a:rPr lang="es-ES" altLang="en-US" sz="2000" dirty="0" err="1" smtClean="0">
                <a:latin typeface="Courier New" panose="02070309020205020404" pitchFamily="49" charset="0"/>
                <a:cs typeface="Courier New" panose="02070309020205020404" pitchFamily="49" charset="0"/>
              </a:rPr>
              <a:t>lines</a:t>
            </a:r>
            <a:r>
              <a:rPr lang="es-ES" altLang="en-US" sz="2000" dirty="0" smtClean="0">
                <a:latin typeface="Courier New" panose="02070309020205020404" pitchFamily="49" charset="0"/>
                <a:cs typeface="Courier New" panose="02070309020205020404" pitchFamily="49" charset="0"/>
              </a:rPr>
              <a:t>(L,ci95Scaled [,2],</a:t>
            </a:r>
            <a:r>
              <a:rPr lang="es-ES" altLang="en-US" sz="2000" dirty="0">
                <a:latin typeface="Courier New" panose="02070309020205020404" pitchFamily="49" charset="0"/>
                <a:cs typeface="Courier New" panose="02070309020205020404" pitchFamily="49" charset="0"/>
              </a:rPr>
              <a:t>col</a:t>
            </a:r>
            <a:r>
              <a:rPr lang="es-ES" altLang="en-US" sz="2000" dirty="0" smtClean="0">
                <a:latin typeface="Courier New" panose="02070309020205020404" pitchFamily="49" charset="0"/>
                <a:cs typeface="Courier New" panose="02070309020205020404" pitchFamily="49" charset="0"/>
              </a:rPr>
              <a:t>="blue")</a:t>
            </a:r>
            <a:endParaRPr lang="es-ES" altLang="en-US" sz="2000" dirty="0">
              <a:latin typeface="Courier New" panose="02070309020205020404" pitchFamily="49" charset="0"/>
              <a:cs typeface="Courier New" panose="02070309020205020404" pitchFamily="49" charset="0"/>
            </a:endParaRPr>
          </a:p>
          <a:p>
            <a:pPr>
              <a:lnSpc>
                <a:spcPct val="50000"/>
              </a:lnSpc>
              <a:spcBef>
                <a:spcPct val="50000"/>
              </a:spcBef>
            </a:pPr>
            <a:r>
              <a:rPr lang="es-ES" altLang="en-US" sz="2000" dirty="0" err="1" smtClean="0">
                <a:latin typeface="Courier New" panose="02070309020205020404" pitchFamily="49" charset="0"/>
                <a:cs typeface="Courier New" panose="02070309020205020404" pitchFamily="49" charset="0"/>
              </a:rPr>
              <a:t>lines</a:t>
            </a:r>
            <a:r>
              <a:rPr lang="es-ES" altLang="en-US" sz="2000" dirty="0" smtClean="0">
                <a:latin typeface="Courier New" panose="02070309020205020404" pitchFamily="49" charset="0"/>
                <a:cs typeface="Courier New" panose="02070309020205020404" pitchFamily="49" charset="0"/>
              </a:rPr>
              <a:t>(L,ci95Scaled [,3],</a:t>
            </a:r>
            <a:r>
              <a:rPr lang="es-ES" altLang="en-US" sz="2000" dirty="0">
                <a:latin typeface="Courier New" panose="02070309020205020404" pitchFamily="49" charset="0"/>
                <a:cs typeface="Courier New" panose="02070309020205020404" pitchFamily="49" charset="0"/>
              </a:rPr>
              <a:t>col</a:t>
            </a:r>
            <a:r>
              <a:rPr lang="es-ES" altLang="en-US" sz="2000" dirty="0" smtClean="0">
                <a:latin typeface="Courier New" panose="02070309020205020404" pitchFamily="49" charset="0"/>
                <a:cs typeface="Courier New" panose="02070309020205020404" pitchFamily="49" charset="0"/>
              </a:rPr>
              <a:t>="blue")</a:t>
            </a:r>
            <a:endParaRPr lang="es-ES" altLang="en-US" sz="2000" dirty="0">
              <a:latin typeface="Courier New" panose="02070309020205020404" pitchFamily="49" charset="0"/>
              <a:cs typeface="Courier New" panose="02070309020205020404" pitchFamily="49" charset="0"/>
            </a:endParaRPr>
          </a:p>
        </p:txBody>
      </p:sp>
      <p:sp>
        <p:nvSpPr>
          <p:cNvPr id="7174" name="Text Box 75"/>
          <p:cNvSpPr txBox="1">
            <a:spLocks noChangeArrowheads="1"/>
          </p:cNvSpPr>
          <p:nvPr/>
        </p:nvSpPr>
        <p:spPr bwMode="auto">
          <a:xfrm>
            <a:off x="4283968" y="1916832"/>
            <a:ext cx="475297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CA" altLang="en-US" sz="2000" dirty="0"/>
              <a:t>Run, and ask students to </a:t>
            </a:r>
            <a:r>
              <a:rPr lang="en-CA" altLang="en-US" sz="2000" dirty="0" smtClean="0"/>
              <a:t>replace </a:t>
            </a:r>
            <a:r>
              <a:rPr lang="en-CA" altLang="en-US" sz="2000" i="1" dirty="0" smtClean="0"/>
              <a:t>a</a:t>
            </a:r>
            <a:r>
              <a:rPr lang="en-CA" altLang="en-US" sz="2000" dirty="0" smtClean="0"/>
              <a:t> </a:t>
            </a:r>
            <a:r>
              <a:rPr lang="en-CA" altLang="en-US" sz="2000" dirty="0"/>
              <a:t>and </a:t>
            </a:r>
            <a:r>
              <a:rPr lang="en-CA" altLang="en-US" sz="2000" i="1" dirty="0" smtClean="0"/>
              <a:t>b</a:t>
            </a:r>
            <a:r>
              <a:rPr lang="en-CA" altLang="en-US" sz="2000" dirty="0" smtClean="0"/>
              <a:t> in the equation </a:t>
            </a:r>
            <a:r>
              <a:rPr lang="en-CA" altLang="en-US" sz="2000" i="1" dirty="0"/>
              <a:t>W</a:t>
            </a:r>
            <a:r>
              <a:rPr lang="en-CA" altLang="en-US" sz="2000" i="1" dirty="0" smtClean="0"/>
              <a:t> = </a:t>
            </a:r>
            <a:r>
              <a:rPr lang="en-CA" altLang="en-US" sz="2000" i="1" dirty="0" err="1" smtClean="0"/>
              <a:t>aL</a:t>
            </a:r>
            <a:r>
              <a:rPr lang="en-CA" altLang="en-US" sz="2000" i="1" baseline="30000" dirty="0" err="1" smtClean="0"/>
              <a:t>b</a:t>
            </a:r>
            <a:r>
              <a:rPr lang="en-CA" altLang="en-US" sz="2000" dirty="0" smtClean="0"/>
              <a:t> by </a:t>
            </a:r>
            <a:r>
              <a:rPr lang="en-CA" altLang="en-US" sz="2000" dirty="0"/>
              <a:t> </a:t>
            </a:r>
            <a:r>
              <a:rPr lang="en-CA" altLang="en-US" sz="2000" dirty="0" smtClean="0"/>
              <a:t>estimated numbers. </a:t>
            </a:r>
            <a:endParaRPr lang="en-CA" altLang="en-US" sz="2000" dirty="0"/>
          </a:p>
        </p:txBody>
      </p:sp>
    </p:spTree>
    <p:extLst>
      <p:ext uri="{BB962C8B-B14F-4D97-AF65-F5344CB8AC3E}">
        <p14:creationId xmlns:p14="http://schemas.microsoft.com/office/powerpoint/2010/main" val="4274705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95% Confidence interval plot</a:t>
            </a:r>
            <a:endParaRPr lang="en-CA" dirty="0"/>
          </a:p>
        </p:txBody>
      </p:sp>
      <p:sp>
        <p:nvSpPr>
          <p:cNvPr id="3" name="Date Placeholder 2"/>
          <p:cNvSpPr>
            <a:spLocks noGrp="1"/>
          </p:cNvSpPr>
          <p:nvPr>
            <p:ph type="dt" sz="half" idx="10"/>
          </p:nvPr>
        </p:nvSpPr>
        <p:spPr/>
        <p:txBody>
          <a:bodyPr/>
          <a:lstStyle/>
          <a:p>
            <a:pPr>
              <a:defRPr/>
            </a:pPr>
            <a:r>
              <a:rPr lang="en-US" altLang="en-US" smtClean="0"/>
              <a:t>Xuhua Xia</a:t>
            </a:r>
            <a:endParaRPr lang="en-US" altLang="en-US"/>
          </a:p>
        </p:txBody>
      </p:sp>
      <p:sp>
        <p:nvSpPr>
          <p:cNvPr id="4" name="Slide Number Placeholder 3"/>
          <p:cNvSpPr>
            <a:spLocks noGrp="1"/>
          </p:cNvSpPr>
          <p:nvPr>
            <p:ph type="sldNum" sz="quarter" idx="11"/>
          </p:nvPr>
        </p:nvSpPr>
        <p:spPr/>
        <p:txBody>
          <a:bodyPr/>
          <a:lstStyle/>
          <a:p>
            <a:pPr>
              <a:defRPr/>
            </a:pPr>
            <a:r>
              <a:rPr lang="en-US" altLang="en-US" smtClean="0"/>
              <a:t>Slide </a:t>
            </a:r>
            <a:fld id="{92999206-E4BA-4EB3-92D2-07732C855B40}" type="slidenum">
              <a:rPr lang="en-US" altLang="en-US" smtClean="0"/>
              <a:pPr>
                <a:defRPr/>
              </a:pPr>
              <a:t>7</a:t>
            </a:fld>
            <a:endParaRPr lang="en-US" altLang="en-US"/>
          </a:p>
        </p:txBody>
      </p:sp>
      <p:pic>
        <p:nvPicPr>
          <p:cNvPr id="5" name="Picture 4"/>
          <p:cNvPicPr>
            <a:picLocks noChangeAspect="1"/>
          </p:cNvPicPr>
          <p:nvPr/>
        </p:nvPicPr>
        <p:blipFill>
          <a:blip r:embed="rId2"/>
          <a:stretch>
            <a:fillRect/>
          </a:stretch>
        </p:blipFill>
        <p:spPr>
          <a:xfrm>
            <a:off x="225269" y="572407"/>
            <a:ext cx="8693461" cy="6168961"/>
          </a:xfrm>
          <a:prstGeom prst="rect">
            <a:avLst/>
          </a:prstGeom>
        </p:spPr>
      </p:pic>
    </p:spTree>
    <p:extLst>
      <p:ext uri="{BB962C8B-B14F-4D97-AF65-F5344CB8AC3E}">
        <p14:creationId xmlns:p14="http://schemas.microsoft.com/office/powerpoint/2010/main" val="4232127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Xuhua Xia</a:t>
            </a:r>
          </a:p>
        </p:txBody>
      </p:sp>
      <p:sp>
        <p:nvSpPr>
          <p:cNvPr id="10243" name="Slide Number Placeholder 4"/>
          <p:cNvSpPr>
            <a:spLocks noGrp="1"/>
          </p:cNvSpPr>
          <p:nvPr>
            <p:ph type="sldNum"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Slide </a:t>
            </a:r>
            <a:fld id="{7FE83AAA-5A35-4D5E-AFAA-7427FF0E0513}" type="slidenum">
              <a:rPr lang="en-US" altLang="en-US" sz="1400">
                <a:solidFill>
                  <a:srgbClr val="000066"/>
                </a:solidFill>
              </a:rPr>
              <a:pPr/>
              <a:t>8</a:t>
            </a:fld>
            <a:endParaRPr lang="en-US" altLang="en-US" sz="1400">
              <a:solidFill>
                <a:srgbClr val="000066"/>
              </a:solidFill>
            </a:endParaRPr>
          </a:p>
        </p:txBody>
      </p:sp>
      <p:sp>
        <p:nvSpPr>
          <p:cNvPr id="10244" name="Rectangle 2"/>
          <p:cNvSpPr>
            <a:spLocks noGrp="1" noChangeArrowheads="1"/>
          </p:cNvSpPr>
          <p:nvPr>
            <p:ph type="title"/>
          </p:nvPr>
        </p:nvSpPr>
        <p:spPr/>
        <p:txBody>
          <a:bodyPr/>
          <a:lstStyle/>
          <a:p>
            <a:r>
              <a:rPr lang="en-CA" altLang="en-US" smtClean="0"/>
              <a:t>DNA and protein gel electrophoresis</a:t>
            </a:r>
          </a:p>
        </p:txBody>
      </p:sp>
      <p:sp>
        <p:nvSpPr>
          <p:cNvPr id="10245" name="Rectangle 8"/>
          <p:cNvSpPr>
            <a:spLocks noGrp="1" noChangeArrowheads="1"/>
          </p:cNvSpPr>
          <p:nvPr>
            <p:ph type="body" idx="1"/>
          </p:nvPr>
        </p:nvSpPr>
        <p:spPr>
          <a:xfrm>
            <a:off x="533400" y="990600"/>
            <a:ext cx="4975225" cy="5105400"/>
          </a:xfrm>
        </p:spPr>
        <p:txBody>
          <a:bodyPr/>
          <a:lstStyle/>
          <a:p>
            <a:pPr>
              <a:lnSpc>
                <a:spcPct val="90000"/>
              </a:lnSpc>
            </a:pPr>
            <a:r>
              <a:rPr lang="en-CA" altLang="en-US" smtClean="0"/>
              <a:t>How to estimate the molecular mass of a protein?</a:t>
            </a:r>
          </a:p>
          <a:p>
            <a:pPr lvl="1">
              <a:lnSpc>
                <a:spcPct val="90000"/>
              </a:lnSpc>
            </a:pPr>
            <a:r>
              <a:rPr lang="en-CA" altLang="en-US" smtClean="0"/>
              <a:t>A ladder: proteins with known molecular mass</a:t>
            </a:r>
          </a:p>
          <a:p>
            <a:pPr lvl="1">
              <a:lnSpc>
                <a:spcPct val="90000"/>
              </a:lnSpc>
            </a:pPr>
            <a:r>
              <a:rPr lang="en-CA" altLang="en-US" smtClean="0"/>
              <a:t>Deriving a calibration curve relating molecular mass (M) to migration distance (D): D = F(M)</a:t>
            </a:r>
          </a:p>
          <a:p>
            <a:pPr lvl="1">
              <a:lnSpc>
                <a:spcPct val="90000"/>
              </a:lnSpc>
            </a:pPr>
            <a:r>
              <a:rPr lang="en-CA" altLang="en-US" smtClean="0"/>
              <a:t>Measure D and obtain M</a:t>
            </a:r>
          </a:p>
          <a:p>
            <a:pPr>
              <a:lnSpc>
                <a:spcPct val="90000"/>
              </a:lnSpc>
            </a:pPr>
            <a:r>
              <a:rPr lang="en-CA" altLang="en-US" smtClean="0"/>
              <a:t>The calibration curve is obtained by fitting a regression model</a:t>
            </a:r>
          </a:p>
        </p:txBody>
      </p:sp>
      <p:pic>
        <p:nvPicPr>
          <p:cNvPr id="1024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25" y="4292600"/>
            <a:ext cx="2362200" cy="183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12" descr="AgaroseGe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625" y="1052513"/>
            <a:ext cx="3455988" cy="287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Xuhua Xia</a:t>
            </a:r>
          </a:p>
        </p:txBody>
      </p:sp>
      <p:sp>
        <p:nvSpPr>
          <p:cNvPr id="11267" name="Slide Number Placeholder 4"/>
          <p:cNvSpPr>
            <a:spLocks noGrp="1"/>
          </p:cNvSpPr>
          <p:nvPr>
            <p:ph type="sldNum"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000066"/>
                </a:solidFill>
              </a:rPr>
              <a:t>Slide </a:t>
            </a:r>
            <a:fld id="{E6DC95BB-1CB2-41F6-9AB8-457B619E8D77}" type="slidenum">
              <a:rPr lang="en-US" altLang="en-US" sz="1400">
                <a:solidFill>
                  <a:srgbClr val="000066"/>
                </a:solidFill>
              </a:rPr>
              <a:pPr/>
              <a:t>9</a:t>
            </a:fld>
            <a:endParaRPr lang="en-US" altLang="en-US" sz="1400">
              <a:solidFill>
                <a:srgbClr val="000066"/>
              </a:solidFill>
            </a:endParaRPr>
          </a:p>
        </p:txBody>
      </p:sp>
      <p:sp>
        <p:nvSpPr>
          <p:cNvPr id="11268" name="Rectangle 54"/>
          <p:cNvSpPr>
            <a:spLocks noGrp="1" noChangeArrowheads="1"/>
          </p:cNvSpPr>
          <p:nvPr>
            <p:ph type="title"/>
          </p:nvPr>
        </p:nvSpPr>
        <p:spPr/>
        <p:txBody>
          <a:bodyPr/>
          <a:lstStyle/>
          <a:p>
            <a:r>
              <a:rPr lang="en-CA" altLang="en-US" smtClean="0"/>
              <a:t>Protein  molecular mass</a:t>
            </a:r>
          </a:p>
        </p:txBody>
      </p:sp>
      <p:sp>
        <p:nvSpPr>
          <p:cNvPr id="11269" name="Rectangle 58"/>
          <p:cNvSpPr>
            <a:spLocks noGrp="1" noChangeArrowheads="1"/>
          </p:cNvSpPr>
          <p:nvPr>
            <p:ph type="body" idx="1"/>
          </p:nvPr>
        </p:nvSpPr>
        <p:spPr>
          <a:xfrm>
            <a:off x="533400" y="990600"/>
            <a:ext cx="6415088" cy="4527550"/>
          </a:xfrm>
        </p:spPr>
        <p:txBody>
          <a:bodyPr>
            <a:normAutofit fontScale="92500" lnSpcReduction="10000"/>
          </a:bodyPr>
          <a:lstStyle/>
          <a:p>
            <a:pPr>
              <a:lnSpc>
                <a:spcPct val="90000"/>
              </a:lnSpc>
            </a:pPr>
            <a:r>
              <a:rPr lang="en-CA" altLang="en-US" dirty="0" smtClean="0"/>
              <a:t>The equation appears to describe the relationship between D and M quite well. This relationship is better than some published relationships, e.g., </a:t>
            </a:r>
            <a:br>
              <a:rPr lang="en-CA" altLang="en-US" dirty="0" smtClean="0"/>
            </a:br>
            <a:r>
              <a:rPr lang="en-CA" altLang="en-US" dirty="0" smtClean="0"/>
              <a:t>D = a – b ln(M)</a:t>
            </a:r>
          </a:p>
          <a:p>
            <a:pPr>
              <a:lnSpc>
                <a:spcPct val="90000"/>
              </a:lnSpc>
            </a:pPr>
            <a:r>
              <a:rPr lang="en-CA" altLang="en-US" dirty="0" smtClean="0"/>
              <a:t>The data are my measurement of D and M for a subset of secreted proteins from the gastric pathogen </a:t>
            </a:r>
            <a:r>
              <a:rPr lang="en-CA" altLang="en-US" i="1" dirty="0" smtClean="0"/>
              <a:t>Helicobacter pylori</a:t>
            </a:r>
            <a:r>
              <a:rPr lang="en-CA" altLang="en-US" dirty="0" smtClean="0"/>
              <a:t> (</a:t>
            </a:r>
            <a:r>
              <a:rPr lang="en-CA" altLang="en-US" dirty="0" err="1" smtClean="0"/>
              <a:t>Bumann</a:t>
            </a:r>
            <a:r>
              <a:rPr lang="en-CA" altLang="en-US" dirty="0" smtClean="0"/>
              <a:t> et al., 2002).</a:t>
            </a:r>
          </a:p>
          <a:p>
            <a:pPr>
              <a:lnSpc>
                <a:spcPct val="90000"/>
              </a:lnSpc>
            </a:pPr>
            <a:r>
              <a:rPr lang="en-CA" altLang="en-US" smtClean="0"/>
              <a:t>Use </a:t>
            </a:r>
            <a:r>
              <a:rPr lang="en-CA" altLang="en-US" dirty="0" smtClean="0"/>
              <a:t>data transformation and linear regression to obtain parameters a and b and a confidence plot as in Slide 7 (Report just the fitted equation and the plot in 1 page)</a:t>
            </a:r>
          </a:p>
        </p:txBody>
      </p:sp>
      <p:sp>
        <p:nvSpPr>
          <p:cNvPr id="11270" name="Rectangle 6"/>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CA" altLang="en-US"/>
          </a:p>
        </p:txBody>
      </p:sp>
      <p:graphicFrame>
        <p:nvGraphicFramePr>
          <p:cNvPr id="11271" name="Object 5"/>
          <p:cNvGraphicFramePr>
            <a:graphicFrameLocks noChangeAspect="1"/>
          </p:cNvGraphicFramePr>
          <p:nvPr/>
        </p:nvGraphicFramePr>
        <p:xfrm>
          <a:off x="7092950" y="1268413"/>
          <a:ext cx="1800225" cy="635000"/>
        </p:xfrm>
        <a:graphic>
          <a:graphicData uri="http://schemas.openxmlformats.org/presentationml/2006/ole">
            <mc:AlternateContent xmlns:mc="http://schemas.openxmlformats.org/markup-compatibility/2006">
              <mc:Choice xmlns:v="urn:schemas-microsoft-com:vml" Requires="v">
                <p:oleObj spid="_x0000_s11323" name="Equation" r:id="rId3" imgW="647700" imgH="228600" progId="Equation.DSMT4">
                  <p:embed/>
                </p:oleObj>
              </mc:Choice>
              <mc:Fallback>
                <p:oleObj name="Equation" r:id="rId3" imgW="647700" imgH="22860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950" y="1268413"/>
                        <a:ext cx="1800225"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5225" name="Group 57"/>
          <p:cNvGraphicFramePr>
            <a:graphicFrameLocks noGrp="1"/>
          </p:cNvGraphicFramePr>
          <p:nvPr>
            <p:ph idx="4294967295"/>
          </p:nvPr>
        </p:nvGraphicFramePr>
        <p:xfrm>
          <a:off x="7477125" y="2349500"/>
          <a:ext cx="1666875" cy="3657600"/>
        </p:xfrm>
        <a:graphic>
          <a:graphicData uri="http://schemas.openxmlformats.org/drawingml/2006/table">
            <a:tbl>
              <a:tblPr/>
              <a:tblGrid>
                <a:gridCol w="833438"/>
                <a:gridCol w="833437"/>
              </a:tblGrid>
              <a:tr h="288925">
                <a:tc>
                  <a:txBody>
                    <a:bodyPr/>
                    <a:lstStyle>
                      <a:lvl1pPr marL="342900" indent="-342900">
                        <a:spcBef>
                          <a:spcPct val="20000"/>
                        </a:spcBef>
                        <a:defRPr sz="2400">
                          <a:solidFill>
                            <a:srgbClr val="000066"/>
                          </a:solidFill>
                          <a:latin typeface="Times New Roman" panose="02020603050405020304" pitchFamily="18" charset="0"/>
                        </a:defRPr>
                      </a:lvl1pPr>
                      <a:lvl2pPr marL="742950" indent="-285750">
                        <a:spcBef>
                          <a:spcPct val="20000"/>
                        </a:spcBef>
                        <a:defRPr sz="2000">
                          <a:solidFill>
                            <a:srgbClr val="000066"/>
                          </a:solidFill>
                          <a:latin typeface="Times New Roman" panose="02020603050405020304" pitchFamily="18" charset="0"/>
                        </a:defRPr>
                      </a:lvl2pPr>
                      <a:lvl3pPr marL="1143000" indent="-228600">
                        <a:spcBef>
                          <a:spcPct val="20000"/>
                        </a:spcBef>
                        <a:defRPr>
                          <a:solidFill>
                            <a:srgbClr val="000066"/>
                          </a:solidFill>
                          <a:latin typeface="Times New Roman" panose="02020603050405020304" pitchFamily="18" charset="0"/>
                        </a:defRPr>
                      </a:lvl3pPr>
                      <a:lvl4pPr marL="1600200" indent="-228600">
                        <a:spcBef>
                          <a:spcPct val="20000"/>
                        </a:spcBef>
                        <a:defRPr sz="1600">
                          <a:solidFill>
                            <a:srgbClr val="000066"/>
                          </a:solidFill>
                          <a:latin typeface="Times New Roman" panose="02020603050405020304" pitchFamily="18" charset="0"/>
                        </a:defRPr>
                      </a:lvl4pPr>
                      <a:lvl5pPr marL="2057400" indent="-228600">
                        <a:spcBef>
                          <a:spcPct val="20000"/>
                        </a:spcBef>
                        <a:defRPr>
                          <a:solidFill>
                            <a:srgbClr val="000066"/>
                          </a:solidFill>
                          <a:latin typeface="Times New Roman" panose="02020603050405020304" pitchFamily="18" charset="0"/>
                        </a:defRPr>
                      </a:lvl5pPr>
                      <a:lvl6pPr marL="2514600" indent="-228600" eaLnBrk="0" fontAlgn="base" hangingPunct="0">
                        <a:spcBef>
                          <a:spcPct val="20000"/>
                        </a:spcBef>
                        <a:spcAft>
                          <a:spcPct val="0"/>
                        </a:spcAft>
                        <a:defRPr>
                          <a:solidFill>
                            <a:srgbClr val="000066"/>
                          </a:solidFill>
                          <a:latin typeface="Times New Roman" panose="02020603050405020304" pitchFamily="18" charset="0"/>
                        </a:defRPr>
                      </a:lvl6pPr>
                      <a:lvl7pPr marL="2971800" indent="-228600" eaLnBrk="0" fontAlgn="base" hangingPunct="0">
                        <a:spcBef>
                          <a:spcPct val="20000"/>
                        </a:spcBef>
                        <a:spcAft>
                          <a:spcPct val="0"/>
                        </a:spcAft>
                        <a:defRPr>
                          <a:solidFill>
                            <a:srgbClr val="000066"/>
                          </a:solidFill>
                          <a:latin typeface="Times New Roman" panose="02020603050405020304" pitchFamily="18" charset="0"/>
                        </a:defRPr>
                      </a:lvl7pPr>
                      <a:lvl8pPr marL="3429000" indent="-228600" eaLnBrk="0" fontAlgn="base" hangingPunct="0">
                        <a:spcBef>
                          <a:spcPct val="20000"/>
                        </a:spcBef>
                        <a:spcAft>
                          <a:spcPct val="0"/>
                        </a:spcAft>
                        <a:defRPr>
                          <a:solidFill>
                            <a:srgbClr val="000066"/>
                          </a:solidFill>
                          <a:latin typeface="Times New Roman" panose="02020603050405020304" pitchFamily="18" charset="0"/>
                        </a:defRPr>
                      </a:lvl8pPr>
                      <a:lvl9pPr marL="3886200" indent="-228600" eaLnBrk="0" fontAlgn="base" hangingPunct="0">
                        <a:spcBef>
                          <a:spcPct val="20000"/>
                        </a:spcBef>
                        <a:spcAft>
                          <a:spcPct val="0"/>
                        </a:spcAft>
                        <a:defRPr>
                          <a:solidFill>
                            <a:srgbClr val="000066"/>
                          </a:solidFill>
                          <a:latin typeface="Times New Roman" panose="02020603050405020304" pitchFamily="18" charset="0"/>
                        </a:defRPr>
                      </a:lvl9p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ourier New" panose="02070309020205020404" pitchFamily="49" charset="0"/>
                          <a:cs typeface="Arial" panose="020B0604020202020204" pitchFamily="34" charset="0"/>
                        </a:rPr>
                        <a:t>Mass</a:t>
                      </a:r>
                      <a:endParaRPr kumimoji="0" lang="en-US" altLang="en-US" sz="1800" b="0" i="0" u="none" strike="noStrike" cap="none" normalizeH="0" baseline="0" smtClean="0">
                        <a:ln>
                          <a:noFill/>
                        </a:ln>
                        <a:solidFill>
                          <a:schemeClr val="tx1"/>
                        </a:solidFill>
                        <a:effectLst/>
                        <a:latin typeface="Courier New" panose="02070309020205020404" pitchFamily="49" charset="0"/>
                      </a:endParaRPr>
                    </a:p>
                  </a:txBody>
                  <a:tcPr anchor="b" horzOverflow="overflow">
                    <a:lnL cap="flat">
                      <a:noFill/>
                    </a:lnL>
                    <a:lnR>
                      <a:noFill/>
                    </a:lnR>
                    <a:lnT cap="flat">
                      <a:noFill/>
                    </a:lnT>
                    <a:lnB>
                      <a:noFill/>
                    </a:lnB>
                    <a:lnTlToBr>
                      <a:noFill/>
                    </a:lnTlToBr>
                    <a:lnBlToTr>
                      <a:noFill/>
                    </a:lnBlToTr>
                    <a:noFill/>
                  </a:tcPr>
                </a:tc>
                <a:tc>
                  <a:txBody>
                    <a:bodyPr/>
                    <a:lstStyle>
                      <a:lvl1pPr marL="342900" indent="-342900">
                        <a:spcBef>
                          <a:spcPct val="20000"/>
                        </a:spcBef>
                        <a:defRPr sz="2400">
                          <a:solidFill>
                            <a:srgbClr val="000066"/>
                          </a:solidFill>
                          <a:latin typeface="Times New Roman" panose="02020603050405020304" pitchFamily="18" charset="0"/>
                        </a:defRPr>
                      </a:lvl1pPr>
                      <a:lvl2pPr marL="742950" indent="-285750">
                        <a:spcBef>
                          <a:spcPct val="20000"/>
                        </a:spcBef>
                        <a:defRPr sz="2000">
                          <a:solidFill>
                            <a:srgbClr val="000066"/>
                          </a:solidFill>
                          <a:latin typeface="Times New Roman" panose="02020603050405020304" pitchFamily="18" charset="0"/>
                        </a:defRPr>
                      </a:lvl2pPr>
                      <a:lvl3pPr marL="1143000" indent="-228600">
                        <a:spcBef>
                          <a:spcPct val="20000"/>
                        </a:spcBef>
                        <a:defRPr>
                          <a:solidFill>
                            <a:srgbClr val="000066"/>
                          </a:solidFill>
                          <a:latin typeface="Times New Roman" panose="02020603050405020304" pitchFamily="18" charset="0"/>
                        </a:defRPr>
                      </a:lvl3pPr>
                      <a:lvl4pPr marL="1600200" indent="-228600">
                        <a:spcBef>
                          <a:spcPct val="20000"/>
                        </a:spcBef>
                        <a:defRPr sz="1600">
                          <a:solidFill>
                            <a:srgbClr val="000066"/>
                          </a:solidFill>
                          <a:latin typeface="Times New Roman" panose="02020603050405020304" pitchFamily="18" charset="0"/>
                        </a:defRPr>
                      </a:lvl4pPr>
                      <a:lvl5pPr marL="2057400" indent="-228600">
                        <a:spcBef>
                          <a:spcPct val="20000"/>
                        </a:spcBef>
                        <a:defRPr>
                          <a:solidFill>
                            <a:srgbClr val="000066"/>
                          </a:solidFill>
                          <a:latin typeface="Times New Roman" panose="02020603050405020304" pitchFamily="18" charset="0"/>
                        </a:defRPr>
                      </a:lvl5pPr>
                      <a:lvl6pPr marL="2514600" indent="-228600" eaLnBrk="0" fontAlgn="base" hangingPunct="0">
                        <a:spcBef>
                          <a:spcPct val="20000"/>
                        </a:spcBef>
                        <a:spcAft>
                          <a:spcPct val="0"/>
                        </a:spcAft>
                        <a:defRPr>
                          <a:solidFill>
                            <a:srgbClr val="000066"/>
                          </a:solidFill>
                          <a:latin typeface="Times New Roman" panose="02020603050405020304" pitchFamily="18" charset="0"/>
                        </a:defRPr>
                      </a:lvl6pPr>
                      <a:lvl7pPr marL="2971800" indent="-228600" eaLnBrk="0" fontAlgn="base" hangingPunct="0">
                        <a:spcBef>
                          <a:spcPct val="20000"/>
                        </a:spcBef>
                        <a:spcAft>
                          <a:spcPct val="0"/>
                        </a:spcAft>
                        <a:defRPr>
                          <a:solidFill>
                            <a:srgbClr val="000066"/>
                          </a:solidFill>
                          <a:latin typeface="Times New Roman" panose="02020603050405020304" pitchFamily="18" charset="0"/>
                        </a:defRPr>
                      </a:lvl7pPr>
                      <a:lvl8pPr marL="3429000" indent="-228600" eaLnBrk="0" fontAlgn="base" hangingPunct="0">
                        <a:spcBef>
                          <a:spcPct val="20000"/>
                        </a:spcBef>
                        <a:spcAft>
                          <a:spcPct val="0"/>
                        </a:spcAft>
                        <a:defRPr>
                          <a:solidFill>
                            <a:srgbClr val="000066"/>
                          </a:solidFill>
                          <a:latin typeface="Times New Roman" panose="02020603050405020304" pitchFamily="18" charset="0"/>
                        </a:defRPr>
                      </a:lvl8pPr>
                      <a:lvl9pPr marL="3886200" indent="-228600" eaLnBrk="0" fontAlgn="base" hangingPunct="0">
                        <a:spcBef>
                          <a:spcPct val="20000"/>
                        </a:spcBef>
                        <a:spcAft>
                          <a:spcPct val="0"/>
                        </a:spcAft>
                        <a:defRPr>
                          <a:solidFill>
                            <a:srgbClr val="000066"/>
                          </a:solidFill>
                          <a:latin typeface="Times New Roman" panose="02020603050405020304" pitchFamily="18" charset="0"/>
                        </a:defRPr>
                      </a:lvl9p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ourier New" panose="02070309020205020404" pitchFamily="49" charset="0"/>
                          <a:cs typeface="Arial" panose="020B0604020202020204" pitchFamily="34" charset="0"/>
                        </a:rPr>
                        <a:t>D</a:t>
                      </a:r>
                      <a:endParaRPr kumimoji="0" lang="en-US" altLang="en-US" sz="1800" b="0" i="0" u="none" strike="noStrike" cap="none" normalizeH="0" baseline="0" smtClean="0">
                        <a:ln>
                          <a:noFill/>
                        </a:ln>
                        <a:solidFill>
                          <a:schemeClr val="tx1"/>
                        </a:solidFill>
                        <a:effectLst/>
                        <a:latin typeface="Courier New" panose="02070309020205020404" pitchFamily="49" charset="0"/>
                      </a:endParaRPr>
                    </a:p>
                  </a:txBody>
                  <a:tcPr anchor="b" horzOverflow="overflow">
                    <a:lnL>
                      <a:noFill/>
                    </a:lnL>
                    <a:lnR cap="flat">
                      <a:noFill/>
                    </a:lnR>
                    <a:lnT cap="flat">
                      <a:noFill/>
                    </a:lnT>
                    <a:lnB>
                      <a:noFill/>
                    </a:lnB>
                    <a:lnTlToBr>
                      <a:noFill/>
                    </a:lnTlToBr>
                    <a:lnBlToTr>
                      <a:noFill/>
                    </a:lnBlToTr>
                    <a:noFill/>
                  </a:tcPr>
                </a:tc>
              </a:tr>
              <a:tr h="287338">
                <a:tc>
                  <a:txBody>
                    <a:bodyPr/>
                    <a:lstStyle>
                      <a:lvl1pPr marL="342900" indent="-342900">
                        <a:spcBef>
                          <a:spcPct val="20000"/>
                        </a:spcBef>
                        <a:defRPr sz="2400">
                          <a:solidFill>
                            <a:srgbClr val="000066"/>
                          </a:solidFill>
                          <a:latin typeface="Times New Roman" panose="02020603050405020304" pitchFamily="18" charset="0"/>
                        </a:defRPr>
                      </a:lvl1pPr>
                      <a:lvl2pPr marL="742950" indent="-285750">
                        <a:spcBef>
                          <a:spcPct val="20000"/>
                        </a:spcBef>
                        <a:defRPr sz="2000">
                          <a:solidFill>
                            <a:srgbClr val="000066"/>
                          </a:solidFill>
                          <a:latin typeface="Times New Roman" panose="02020603050405020304" pitchFamily="18" charset="0"/>
                        </a:defRPr>
                      </a:lvl2pPr>
                      <a:lvl3pPr marL="1143000" indent="-228600">
                        <a:spcBef>
                          <a:spcPct val="20000"/>
                        </a:spcBef>
                        <a:defRPr>
                          <a:solidFill>
                            <a:srgbClr val="000066"/>
                          </a:solidFill>
                          <a:latin typeface="Times New Roman" panose="02020603050405020304" pitchFamily="18" charset="0"/>
                        </a:defRPr>
                      </a:lvl3pPr>
                      <a:lvl4pPr marL="1600200" indent="-228600">
                        <a:spcBef>
                          <a:spcPct val="20000"/>
                        </a:spcBef>
                        <a:defRPr sz="1600">
                          <a:solidFill>
                            <a:srgbClr val="000066"/>
                          </a:solidFill>
                          <a:latin typeface="Times New Roman" panose="02020603050405020304" pitchFamily="18" charset="0"/>
                        </a:defRPr>
                      </a:lvl4pPr>
                      <a:lvl5pPr marL="2057400" indent="-228600">
                        <a:spcBef>
                          <a:spcPct val="20000"/>
                        </a:spcBef>
                        <a:defRPr>
                          <a:solidFill>
                            <a:srgbClr val="000066"/>
                          </a:solidFill>
                          <a:latin typeface="Times New Roman" panose="02020603050405020304" pitchFamily="18" charset="0"/>
                        </a:defRPr>
                      </a:lvl5pPr>
                      <a:lvl6pPr marL="2514600" indent="-228600" eaLnBrk="0" fontAlgn="base" hangingPunct="0">
                        <a:spcBef>
                          <a:spcPct val="20000"/>
                        </a:spcBef>
                        <a:spcAft>
                          <a:spcPct val="0"/>
                        </a:spcAft>
                        <a:defRPr>
                          <a:solidFill>
                            <a:srgbClr val="000066"/>
                          </a:solidFill>
                          <a:latin typeface="Times New Roman" panose="02020603050405020304" pitchFamily="18" charset="0"/>
                        </a:defRPr>
                      </a:lvl6pPr>
                      <a:lvl7pPr marL="2971800" indent="-228600" eaLnBrk="0" fontAlgn="base" hangingPunct="0">
                        <a:spcBef>
                          <a:spcPct val="20000"/>
                        </a:spcBef>
                        <a:spcAft>
                          <a:spcPct val="0"/>
                        </a:spcAft>
                        <a:defRPr>
                          <a:solidFill>
                            <a:srgbClr val="000066"/>
                          </a:solidFill>
                          <a:latin typeface="Times New Roman" panose="02020603050405020304" pitchFamily="18" charset="0"/>
                        </a:defRPr>
                      </a:lvl7pPr>
                      <a:lvl8pPr marL="3429000" indent="-228600" eaLnBrk="0" fontAlgn="base" hangingPunct="0">
                        <a:spcBef>
                          <a:spcPct val="20000"/>
                        </a:spcBef>
                        <a:spcAft>
                          <a:spcPct val="0"/>
                        </a:spcAft>
                        <a:defRPr>
                          <a:solidFill>
                            <a:srgbClr val="000066"/>
                          </a:solidFill>
                          <a:latin typeface="Times New Roman" panose="02020603050405020304" pitchFamily="18" charset="0"/>
                        </a:defRPr>
                      </a:lvl8pPr>
                      <a:lvl9pPr marL="3886200" indent="-228600" eaLnBrk="0" fontAlgn="base" hangingPunct="0">
                        <a:spcBef>
                          <a:spcPct val="20000"/>
                        </a:spcBef>
                        <a:spcAft>
                          <a:spcPct val="0"/>
                        </a:spcAft>
                        <a:defRPr>
                          <a:solidFill>
                            <a:srgbClr val="000066"/>
                          </a:solidFill>
                          <a:latin typeface="Times New Roman" panose="02020603050405020304" pitchFamily="18" charset="0"/>
                        </a:defRPr>
                      </a:lvl9p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ourier New" panose="02070309020205020404" pitchFamily="49" charset="0"/>
                          <a:cs typeface="Arial" panose="020B0604020202020204" pitchFamily="34" charset="0"/>
                        </a:rPr>
                        <a:t>5</a:t>
                      </a:r>
                      <a:endParaRPr kumimoji="0" lang="en-US" altLang="en-US" sz="1800" b="0" i="0" u="none" strike="noStrike" cap="none" normalizeH="0" baseline="0" smtClean="0">
                        <a:ln>
                          <a:noFill/>
                        </a:ln>
                        <a:solidFill>
                          <a:schemeClr val="tx1"/>
                        </a:solidFill>
                        <a:effectLst/>
                        <a:latin typeface="Courier New" panose="02070309020205020404" pitchFamily="49" charset="0"/>
                      </a:endParaRPr>
                    </a:p>
                  </a:txBody>
                  <a:tcPr anchor="b"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400">
                          <a:solidFill>
                            <a:srgbClr val="000066"/>
                          </a:solidFill>
                          <a:latin typeface="Times New Roman" panose="02020603050405020304" pitchFamily="18" charset="0"/>
                        </a:defRPr>
                      </a:lvl1pPr>
                      <a:lvl2pPr marL="742950" indent="-285750">
                        <a:spcBef>
                          <a:spcPct val="20000"/>
                        </a:spcBef>
                        <a:defRPr sz="2000">
                          <a:solidFill>
                            <a:srgbClr val="000066"/>
                          </a:solidFill>
                          <a:latin typeface="Times New Roman" panose="02020603050405020304" pitchFamily="18" charset="0"/>
                        </a:defRPr>
                      </a:lvl2pPr>
                      <a:lvl3pPr marL="1143000" indent="-228600">
                        <a:spcBef>
                          <a:spcPct val="20000"/>
                        </a:spcBef>
                        <a:defRPr>
                          <a:solidFill>
                            <a:srgbClr val="000066"/>
                          </a:solidFill>
                          <a:latin typeface="Times New Roman" panose="02020603050405020304" pitchFamily="18" charset="0"/>
                        </a:defRPr>
                      </a:lvl3pPr>
                      <a:lvl4pPr marL="1600200" indent="-228600">
                        <a:spcBef>
                          <a:spcPct val="20000"/>
                        </a:spcBef>
                        <a:defRPr sz="1600">
                          <a:solidFill>
                            <a:srgbClr val="000066"/>
                          </a:solidFill>
                          <a:latin typeface="Times New Roman" panose="02020603050405020304" pitchFamily="18" charset="0"/>
                        </a:defRPr>
                      </a:lvl4pPr>
                      <a:lvl5pPr marL="2057400" indent="-228600">
                        <a:spcBef>
                          <a:spcPct val="20000"/>
                        </a:spcBef>
                        <a:defRPr>
                          <a:solidFill>
                            <a:srgbClr val="000066"/>
                          </a:solidFill>
                          <a:latin typeface="Times New Roman" panose="02020603050405020304" pitchFamily="18" charset="0"/>
                        </a:defRPr>
                      </a:lvl5pPr>
                      <a:lvl6pPr marL="2514600" indent="-228600" eaLnBrk="0" fontAlgn="base" hangingPunct="0">
                        <a:spcBef>
                          <a:spcPct val="20000"/>
                        </a:spcBef>
                        <a:spcAft>
                          <a:spcPct val="0"/>
                        </a:spcAft>
                        <a:defRPr>
                          <a:solidFill>
                            <a:srgbClr val="000066"/>
                          </a:solidFill>
                          <a:latin typeface="Times New Roman" panose="02020603050405020304" pitchFamily="18" charset="0"/>
                        </a:defRPr>
                      </a:lvl6pPr>
                      <a:lvl7pPr marL="2971800" indent="-228600" eaLnBrk="0" fontAlgn="base" hangingPunct="0">
                        <a:spcBef>
                          <a:spcPct val="20000"/>
                        </a:spcBef>
                        <a:spcAft>
                          <a:spcPct val="0"/>
                        </a:spcAft>
                        <a:defRPr>
                          <a:solidFill>
                            <a:srgbClr val="000066"/>
                          </a:solidFill>
                          <a:latin typeface="Times New Roman" panose="02020603050405020304" pitchFamily="18" charset="0"/>
                        </a:defRPr>
                      </a:lvl7pPr>
                      <a:lvl8pPr marL="3429000" indent="-228600" eaLnBrk="0" fontAlgn="base" hangingPunct="0">
                        <a:spcBef>
                          <a:spcPct val="20000"/>
                        </a:spcBef>
                        <a:spcAft>
                          <a:spcPct val="0"/>
                        </a:spcAft>
                        <a:defRPr>
                          <a:solidFill>
                            <a:srgbClr val="000066"/>
                          </a:solidFill>
                          <a:latin typeface="Times New Roman" panose="02020603050405020304" pitchFamily="18" charset="0"/>
                        </a:defRPr>
                      </a:lvl8pPr>
                      <a:lvl9pPr marL="3886200" indent="-228600" eaLnBrk="0" fontAlgn="base" hangingPunct="0">
                        <a:spcBef>
                          <a:spcPct val="20000"/>
                        </a:spcBef>
                        <a:spcAft>
                          <a:spcPct val="0"/>
                        </a:spcAft>
                        <a:defRPr>
                          <a:solidFill>
                            <a:srgbClr val="000066"/>
                          </a:solidFill>
                          <a:latin typeface="Times New Roman" panose="02020603050405020304" pitchFamily="18" charset="0"/>
                        </a:defRPr>
                      </a:lvl9p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ourier New" panose="02070309020205020404" pitchFamily="49" charset="0"/>
                          <a:cs typeface="Arial" panose="020B0604020202020204" pitchFamily="34" charset="0"/>
                        </a:rPr>
                        <a:t>14.5</a:t>
                      </a:r>
                      <a:endParaRPr kumimoji="0" lang="en-US" altLang="en-US" sz="1800" b="0" i="0" u="none" strike="noStrike" cap="none" normalizeH="0" baseline="0" smtClean="0">
                        <a:ln>
                          <a:noFill/>
                        </a:ln>
                        <a:solidFill>
                          <a:schemeClr val="tx1"/>
                        </a:solidFill>
                        <a:effectLst/>
                        <a:latin typeface="Courier New" panose="02070309020205020404" pitchFamily="49" charset="0"/>
                      </a:endParaRPr>
                    </a:p>
                  </a:txBody>
                  <a:tcPr anchor="b" horzOverflow="overflow">
                    <a:lnL>
                      <a:noFill/>
                    </a:lnL>
                    <a:lnR cap="flat">
                      <a:noFill/>
                    </a:lnR>
                    <a:lnT>
                      <a:noFill/>
                    </a:lnT>
                    <a:lnB>
                      <a:noFill/>
                    </a:lnB>
                    <a:lnTlToBr>
                      <a:noFill/>
                    </a:lnTlToBr>
                    <a:lnBlToTr>
                      <a:noFill/>
                    </a:lnBlToTr>
                    <a:noFill/>
                  </a:tcPr>
                </a:tc>
              </a:tr>
              <a:tr h="288925">
                <a:tc>
                  <a:txBody>
                    <a:bodyPr/>
                    <a:lstStyle>
                      <a:lvl1pPr marL="342900" indent="-342900">
                        <a:spcBef>
                          <a:spcPct val="20000"/>
                        </a:spcBef>
                        <a:defRPr sz="2400">
                          <a:solidFill>
                            <a:srgbClr val="000066"/>
                          </a:solidFill>
                          <a:latin typeface="Times New Roman" panose="02020603050405020304" pitchFamily="18" charset="0"/>
                        </a:defRPr>
                      </a:lvl1pPr>
                      <a:lvl2pPr marL="742950" indent="-285750">
                        <a:spcBef>
                          <a:spcPct val="20000"/>
                        </a:spcBef>
                        <a:defRPr sz="2000">
                          <a:solidFill>
                            <a:srgbClr val="000066"/>
                          </a:solidFill>
                          <a:latin typeface="Times New Roman" panose="02020603050405020304" pitchFamily="18" charset="0"/>
                        </a:defRPr>
                      </a:lvl2pPr>
                      <a:lvl3pPr marL="1143000" indent="-228600">
                        <a:spcBef>
                          <a:spcPct val="20000"/>
                        </a:spcBef>
                        <a:defRPr>
                          <a:solidFill>
                            <a:srgbClr val="000066"/>
                          </a:solidFill>
                          <a:latin typeface="Times New Roman" panose="02020603050405020304" pitchFamily="18" charset="0"/>
                        </a:defRPr>
                      </a:lvl3pPr>
                      <a:lvl4pPr marL="1600200" indent="-228600">
                        <a:spcBef>
                          <a:spcPct val="20000"/>
                        </a:spcBef>
                        <a:defRPr sz="1600">
                          <a:solidFill>
                            <a:srgbClr val="000066"/>
                          </a:solidFill>
                          <a:latin typeface="Times New Roman" panose="02020603050405020304" pitchFamily="18" charset="0"/>
                        </a:defRPr>
                      </a:lvl4pPr>
                      <a:lvl5pPr marL="2057400" indent="-228600">
                        <a:spcBef>
                          <a:spcPct val="20000"/>
                        </a:spcBef>
                        <a:defRPr>
                          <a:solidFill>
                            <a:srgbClr val="000066"/>
                          </a:solidFill>
                          <a:latin typeface="Times New Roman" panose="02020603050405020304" pitchFamily="18" charset="0"/>
                        </a:defRPr>
                      </a:lvl5pPr>
                      <a:lvl6pPr marL="2514600" indent="-228600" eaLnBrk="0" fontAlgn="base" hangingPunct="0">
                        <a:spcBef>
                          <a:spcPct val="20000"/>
                        </a:spcBef>
                        <a:spcAft>
                          <a:spcPct val="0"/>
                        </a:spcAft>
                        <a:defRPr>
                          <a:solidFill>
                            <a:srgbClr val="000066"/>
                          </a:solidFill>
                          <a:latin typeface="Times New Roman" panose="02020603050405020304" pitchFamily="18" charset="0"/>
                        </a:defRPr>
                      </a:lvl6pPr>
                      <a:lvl7pPr marL="2971800" indent="-228600" eaLnBrk="0" fontAlgn="base" hangingPunct="0">
                        <a:spcBef>
                          <a:spcPct val="20000"/>
                        </a:spcBef>
                        <a:spcAft>
                          <a:spcPct val="0"/>
                        </a:spcAft>
                        <a:defRPr>
                          <a:solidFill>
                            <a:srgbClr val="000066"/>
                          </a:solidFill>
                          <a:latin typeface="Times New Roman" panose="02020603050405020304" pitchFamily="18" charset="0"/>
                        </a:defRPr>
                      </a:lvl7pPr>
                      <a:lvl8pPr marL="3429000" indent="-228600" eaLnBrk="0" fontAlgn="base" hangingPunct="0">
                        <a:spcBef>
                          <a:spcPct val="20000"/>
                        </a:spcBef>
                        <a:spcAft>
                          <a:spcPct val="0"/>
                        </a:spcAft>
                        <a:defRPr>
                          <a:solidFill>
                            <a:srgbClr val="000066"/>
                          </a:solidFill>
                          <a:latin typeface="Times New Roman" panose="02020603050405020304" pitchFamily="18" charset="0"/>
                        </a:defRPr>
                      </a:lvl8pPr>
                      <a:lvl9pPr marL="3886200" indent="-228600" eaLnBrk="0" fontAlgn="base" hangingPunct="0">
                        <a:spcBef>
                          <a:spcPct val="20000"/>
                        </a:spcBef>
                        <a:spcAft>
                          <a:spcPct val="0"/>
                        </a:spcAft>
                        <a:defRPr>
                          <a:solidFill>
                            <a:srgbClr val="000066"/>
                          </a:solidFill>
                          <a:latin typeface="Times New Roman" panose="02020603050405020304" pitchFamily="18" charset="0"/>
                        </a:defRPr>
                      </a:lvl9p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ourier New" panose="02070309020205020404" pitchFamily="49" charset="0"/>
                          <a:cs typeface="Arial" panose="020B0604020202020204" pitchFamily="34" charset="0"/>
                        </a:rPr>
                        <a:t>10</a:t>
                      </a:r>
                      <a:endParaRPr kumimoji="0" lang="en-US" altLang="en-US" sz="1800" b="0" i="0" u="none" strike="noStrike" cap="none" normalizeH="0" baseline="0" smtClean="0">
                        <a:ln>
                          <a:noFill/>
                        </a:ln>
                        <a:solidFill>
                          <a:schemeClr val="tx1"/>
                        </a:solidFill>
                        <a:effectLst/>
                        <a:latin typeface="Courier New" panose="02070309020205020404" pitchFamily="49" charset="0"/>
                      </a:endParaRPr>
                    </a:p>
                  </a:txBody>
                  <a:tcPr anchor="b"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400">
                          <a:solidFill>
                            <a:srgbClr val="000066"/>
                          </a:solidFill>
                          <a:latin typeface="Times New Roman" panose="02020603050405020304" pitchFamily="18" charset="0"/>
                        </a:defRPr>
                      </a:lvl1pPr>
                      <a:lvl2pPr marL="742950" indent="-285750">
                        <a:spcBef>
                          <a:spcPct val="20000"/>
                        </a:spcBef>
                        <a:defRPr sz="2000">
                          <a:solidFill>
                            <a:srgbClr val="000066"/>
                          </a:solidFill>
                          <a:latin typeface="Times New Roman" panose="02020603050405020304" pitchFamily="18" charset="0"/>
                        </a:defRPr>
                      </a:lvl2pPr>
                      <a:lvl3pPr marL="1143000" indent="-228600">
                        <a:spcBef>
                          <a:spcPct val="20000"/>
                        </a:spcBef>
                        <a:defRPr>
                          <a:solidFill>
                            <a:srgbClr val="000066"/>
                          </a:solidFill>
                          <a:latin typeface="Times New Roman" panose="02020603050405020304" pitchFamily="18" charset="0"/>
                        </a:defRPr>
                      </a:lvl3pPr>
                      <a:lvl4pPr marL="1600200" indent="-228600">
                        <a:spcBef>
                          <a:spcPct val="20000"/>
                        </a:spcBef>
                        <a:defRPr sz="1600">
                          <a:solidFill>
                            <a:srgbClr val="000066"/>
                          </a:solidFill>
                          <a:latin typeface="Times New Roman" panose="02020603050405020304" pitchFamily="18" charset="0"/>
                        </a:defRPr>
                      </a:lvl4pPr>
                      <a:lvl5pPr marL="2057400" indent="-228600">
                        <a:spcBef>
                          <a:spcPct val="20000"/>
                        </a:spcBef>
                        <a:defRPr>
                          <a:solidFill>
                            <a:srgbClr val="000066"/>
                          </a:solidFill>
                          <a:latin typeface="Times New Roman" panose="02020603050405020304" pitchFamily="18" charset="0"/>
                        </a:defRPr>
                      </a:lvl5pPr>
                      <a:lvl6pPr marL="2514600" indent="-228600" eaLnBrk="0" fontAlgn="base" hangingPunct="0">
                        <a:spcBef>
                          <a:spcPct val="20000"/>
                        </a:spcBef>
                        <a:spcAft>
                          <a:spcPct val="0"/>
                        </a:spcAft>
                        <a:defRPr>
                          <a:solidFill>
                            <a:srgbClr val="000066"/>
                          </a:solidFill>
                          <a:latin typeface="Times New Roman" panose="02020603050405020304" pitchFamily="18" charset="0"/>
                        </a:defRPr>
                      </a:lvl6pPr>
                      <a:lvl7pPr marL="2971800" indent="-228600" eaLnBrk="0" fontAlgn="base" hangingPunct="0">
                        <a:spcBef>
                          <a:spcPct val="20000"/>
                        </a:spcBef>
                        <a:spcAft>
                          <a:spcPct val="0"/>
                        </a:spcAft>
                        <a:defRPr>
                          <a:solidFill>
                            <a:srgbClr val="000066"/>
                          </a:solidFill>
                          <a:latin typeface="Times New Roman" panose="02020603050405020304" pitchFamily="18" charset="0"/>
                        </a:defRPr>
                      </a:lvl7pPr>
                      <a:lvl8pPr marL="3429000" indent="-228600" eaLnBrk="0" fontAlgn="base" hangingPunct="0">
                        <a:spcBef>
                          <a:spcPct val="20000"/>
                        </a:spcBef>
                        <a:spcAft>
                          <a:spcPct val="0"/>
                        </a:spcAft>
                        <a:defRPr>
                          <a:solidFill>
                            <a:srgbClr val="000066"/>
                          </a:solidFill>
                          <a:latin typeface="Times New Roman" panose="02020603050405020304" pitchFamily="18" charset="0"/>
                        </a:defRPr>
                      </a:lvl8pPr>
                      <a:lvl9pPr marL="3886200" indent="-228600" eaLnBrk="0" fontAlgn="base" hangingPunct="0">
                        <a:spcBef>
                          <a:spcPct val="20000"/>
                        </a:spcBef>
                        <a:spcAft>
                          <a:spcPct val="0"/>
                        </a:spcAft>
                        <a:defRPr>
                          <a:solidFill>
                            <a:srgbClr val="000066"/>
                          </a:solidFill>
                          <a:latin typeface="Times New Roman" panose="02020603050405020304" pitchFamily="18" charset="0"/>
                        </a:defRPr>
                      </a:lvl9p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ourier New" panose="02070309020205020404" pitchFamily="49" charset="0"/>
                          <a:cs typeface="Arial" panose="020B0604020202020204" pitchFamily="34" charset="0"/>
                        </a:rPr>
                        <a:t>12.6</a:t>
                      </a:r>
                      <a:endParaRPr kumimoji="0" lang="en-US" altLang="en-US" sz="1800" b="0" i="0" u="none" strike="noStrike" cap="none" normalizeH="0" baseline="0" smtClean="0">
                        <a:ln>
                          <a:noFill/>
                        </a:ln>
                        <a:solidFill>
                          <a:schemeClr val="tx1"/>
                        </a:solidFill>
                        <a:effectLst/>
                        <a:latin typeface="Courier New" panose="02070309020205020404" pitchFamily="49" charset="0"/>
                      </a:endParaRPr>
                    </a:p>
                  </a:txBody>
                  <a:tcPr anchor="b" horzOverflow="overflow">
                    <a:lnL>
                      <a:noFill/>
                    </a:lnL>
                    <a:lnR cap="flat">
                      <a:noFill/>
                    </a:lnR>
                    <a:lnT>
                      <a:noFill/>
                    </a:lnT>
                    <a:lnB>
                      <a:noFill/>
                    </a:lnB>
                    <a:lnTlToBr>
                      <a:noFill/>
                    </a:lnTlToBr>
                    <a:lnBlToTr>
                      <a:noFill/>
                    </a:lnBlToTr>
                    <a:noFill/>
                  </a:tcPr>
                </a:tc>
              </a:tr>
              <a:tr h="287338">
                <a:tc>
                  <a:txBody>
                    <a:bodyPr/>
                    <a:lstStyle>
                      <a:lvl1pPr marL="342900" indent="-342900">
                        <a:spcBef>
                          <a:spcPct val="20000"/>
                        </a:spcBef>
                        <a:defRPr sz="2400">
                          <a:solidFill>
                            <a:srgbClr val="000066"/>
                          </a:solidFill>
                          <a:latin typeface="Times New Roman" panose="02020603050405020304" pitchFamily="18" charset="0"/>
                        </a:defRPr>
                      </a:lvl1pPr>
                      <a:lvl2pPr marL="742950" indent="-285750">
                        <a:spcBef>
                          <a:spcPct val="20000"/>
                        </a:spcBef>
                        <a:defRPr sz="2000">
                          <a:solidFill>
                            <a:srgbClr val="000066"/>
                          </a:solidFill>
                          <a:latin typeface="Times New Roman" panose="02020603050405020304" pitchFamily="18" charset="0"/>
                        </a:defRPr>
                      </a:lvl2pPr>
                      <a:lvl3pPr marL="1143000" indent="-228600">
                        <a:spcBef>
                          <a:spcPct val="20000"/>
                        </a:spcBef>
                        <a:defRPr>
                          <a:solidFill>
                            <a:srgbClr val="000066"/>
                          </a:solidFill>
                          <a:latin typeface="Times New Roman" panose="02020603050405020304" pitchFamily="18" charset="0"/>
                        </a:defRPr>
                      </a:lvl3pPr>
                      <a:lvl4pPr marL="1600200" indent="-228600">
                        <a:spcBef>
                          <a:spcPct val="20000"/>
                        </a:spcBef>
                        <a:defRPr sz="1600">
                          <a:solidFill>
                            <a:srgbClr val="000066"/>
                          </a:solidFill>
                          <a:latin typeface="Times New Roman" panose="02020603050405020304" pitchFamily="18" charset="0"/>
                        </a:defRPr>
                      </a:lvl4pPr>
                      <a:lvl5pPr marL="2057400" indent="-228600">
                        <a:spcBef>
                          <a:spcPct val="20000"/>
                        </a:spcBef>
                        <a:defRPr>
                          <a:solidFill>
                            <a:srgbClr val="000066"/>
                          </a:solidFill>
                          <a:latin typeface="Times New Roman" panose="02020603050405020304" pitchFamily="18" charset="0"/>
                        </a:defRPr>
                      </a:lvl5pPr>
                      <a:lvl6pPr marL="2514600" indent="-228600" eaLnBrk="0" fontAlgn="base" hangingPunct="0">
                        <a:spcBef>
                          <a:spcPct val="20000"/>
                        </a:spcBef>
                        <a:spcAft>
                          <a:spcPct val="0"/>
                        </a:spcAft>
                        <a:defRPr>
                          <a:solidFill>
                            <a:srgbClr val="000066"/>
                          </a:solidFill>
                          <a:latin typeface="Times New Roman" panose="02020603050405020304" pitchFamily="18" charset="0"/>
                        </a:defRPr>
                      </a:lvl6pPr>
                      <a:lvl7pPr marL="2971800" indent="-228600" eaLnBrk="0" fontAlgn="base" hangingPunct="0">
                        <a:spcBef>
                          <a:spcPct val="20000"/>
                        </a:spcBef>
                        <a:spcAft>
                          <a:spcPct val="0"/>
                        </a:spcAft>
                        <a:defRPr>
                          <a:solidFill>
                            <a:srgbClr val="000066"/>
                          </a:solidFill>
                          <a:latin typeface="Times New Roman" panose="02020603050405020304" pitchFamily="18" charset="0"/>
                        </a:defRPr>
                      </a:lvl7pPr>
                      <a:lvl8pPr marL="3429000" indent="-228600" eaLnBrk="0" fontAlgn="base" hangingPunct="0">
                        <a:spcBef>
                          <a:spcPct val="20000"/>
                        </a:spcBef>
                        <a:spcAft>
                          <a:spcPct val="0"/>
                        </a:spcAft>
                        <a:defRPr>
                          <a:solidFill>
                            <a:srgbClr val="000066"/>
                          </a:solidFill>
                          <a:latin typeface="Times New Roman" panose="02020603050405020304" pitchFamily="18" charset="0"/>
                        </a:defRPr>
                      </a:lvl8pPr>
                      <a:lvl9pPr marL="3886200" indent="-228600" eaLnBrk="0" fontAlgn="base" hangingPunct="0">
                        <a:spcBef>
                          <a:spcPct val="20000"/>
                        </a:spcBef>
                        <a:spcAft>
                          <a:spcPct val="0"/>
                        </a:spcAft>
                        <a:defRPr>
                          <a:solidFill>
                            <a:srgbClr val="000066"/>
                          </a:solidFill>
                          <a:latin typeface="Times New Roman" panose="02020603050405020304" pitchFamily="18" charset="0"/>
                        </a:defRPr>
                      </a:lvl9p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ourier New" panose="02070309020205020404" pitchFamily="49" charset="0"/>
                          <a:cs typeface="Arial" panose="020B0604020202020204" pitchFamily="34" charset="0"/>
                        </a:rPr>
                        <a:t>20</a:t>
                      </a:r>
                      <a:endParaRPr kumimoji="0" lang="en-US" altLang="en-US" sz="1800" b="0" i="0" u="none" strike="noStrike" cap="none" normalizeH="0" baseline="0" smtClean="0">
                        <a:ln>
                          <a:noFill/>
                        </a:ln>
                        <a:solidFill>
                          <a:schemeClr val="tx1"/>
                        </a:solidFill>
                        <a:effectLst/>
                        <a:latin typeface="Courier New" panose="02070309020205020404" pitchFamily="49" charset="0"/>
                      </a:endParaRPr>
                    </a:p>
                  </a:txBody>
                  <a:tcPr anchor="b"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400">
                          <a:solidFill>
                            <a:srgbClr val="000066"/>
                          </a:solidFill>
                          <a:latin typeface="Times New Roman" panose="02020603050405020304" pitchFamily="18" charset="0"/>
                        </a:defRPr>
                      </a:lvl1pPr>
                      <a:lvl2pPr marL="742950" indent="-285750">
                        <a:spcBef>
                          <a:spcPct val="20000"/>
                        </a:spcBef>
                        <a:defRPr sz="2000">
                          <a:solidFill>
                            <a:srgbClr val="000066"/>
                          </a:solidFill>
                          <a:latin typeface="Times New Roman" panose="02020603050405020304" pitchFamily="18" charset="0"/>
                        </a:defRPr>
                      </a:lvl2pPr>
                      <a:lvl3pPr marL="1143000" indent="-228600">
                        <a:spcBef>
                          <a:spcPct val="20000"/>
                        </a:spcBef>
                        <a:defRPr>
                          <a:solidFill>
                            <a:srgbClr val="000066"/>
                          </a:solidFill>
                          <a:latin typeface="Times New Roman" panose="02020603050405020304" pitchFamily="18" charset="0"/>
                        </a:defRPr>
                      </a:lvl3pPr>
                      <a:lvl4pPr marL="1600200" indent="-228600">
                        <a:spcBef>
                          <a:spcPct val="20000"/>
                        </a:spcBef>
                        <a:defRPr sz="1600">
                          <a:solidFill>
                            <a:srgbClr val="000066"/>
                          </a:solidFill>
                          <a:latin typeface="Times New Roman" panose="02020603050405020304" pitchFamily="18" charset="0"/>
                        </a:defRPr>
                      </a:lvl4pPr>
                      <a:lvl5pPr marL="2057400" indent="-228600">
                        <a:spcBef>
                          <a:spcPct val="20000"/>
                        </a:spcBef>
                        <a:defRPr>
                          <a:solidFill>
                            <a:srgbClr val="000066"/>
                          </a:solidFill>
                          <a:latin typeface="Times New Roman" panose="02020603050405020304" pitchFamily="18" charset="0"/>
                        </a:defRPr>
                      </a:lvl5pPr>
                      <a:lvl6pPr marL="2514600" indent="-228600" eaLnBrk="0" fontAlgn="base" hangingPunct="0">
                        <a:spcBef>
                          <a:spcPct val="20000"/>
                        </a:spcBef>
                        <a:spcAft>
                          <a:spcPct val="0"/>
                        </a:spcAft>
                        <a:defRPr>
                          <a:solidFill>
                            <a:srgbClr val="000066"/>
                          </a:solidFill>
                          <a:latin typeface="Times New Roman" panose="02020603050405020304" pitchFamily="18" charset="0"/>
                        </a:defRPr>
                      </a:lvl6pPr>
                      <a:lvl7pPr marL="2971800" indent="-228600" eaLnBrk="0" fontAlgn="base" hangingPunct="0">
                        <a:spcBef>
                          <a:spcPct val="20000"/>
                        </a:spcBef>
                        <a:spcAft>
                          <a:spcPct val="0"/>
                        </a:spcAft>
                        <a:defRPr>
                          <a:solidFill>
                            <a:srgbClr val="000066"/>
                          </a:solidFill>
                          <a:latin typeface="Times New Roman" panose="02020603050405020304" pitchFamily="18" charset="0"/>
                        </a:defRPr>
                      </a:lvl7pPr>
                      <a:lvl8pPr marL="3429000" indent="-228600" eaLnBrk="0" fontAlgn="base" hangingPunct="0">
                        <a:spcBef>
                          <a:spcPct val="20000"/>
                        </a:spcBef>
                        <a:spcAft>
                          <a:spcPct val="0"/>
                        </a:spcAft>
                        <a:defRPr>
                          <a:solidFill>
                            <a:srgbClr val="000066"/>
                          </a:solidFill>
                          <a:latin typeface="Times New Roman" panose="02020603050405020304" pitchFamily="18" charset="0"/>
                        </a:defRPr>
                      </a:lvl8pPr>
                      <a:lvl9pPr marL="3886200" indent="-228600" eaLnBrk="0" fontAlgn="base" hangingPunct="0">
                        <a:spcBef>
                          <a:spcPct val="20000"/>
                        </a:spcBef>
                        <a:spcAft>
                          <a:spcPct val="0"/>
                        </a:spcAft>
                        <a:defRPr>
                          <a:solidFill>
                            <a:srgbClr val="000066"/>
                          </a:solidFill>
                          <a:latin typeface="Times New Roman" panose="02020603050405020304" pitchFamily="18" charset="0"/>
                        </a:defRPr>
                      </a:lvl9p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ourier New" panose="02070309020205020404" pitchFamily="49" charset="0"/>
                          <a:cs typeface="Arial" panose="020B0604020202020204" pitchFamily="34" charset="0"/>
                        </a:rPr>
                        <a:t>9.4</a:t>
                      </a:r>
                      <a:endParaRPr kumimoji="0" lang="en-US" altLang="en-US" sz="1800" b="0" i="0" u="none" strike="noStrike" cap="none" normalizeH="0" baseline="0" smtClean="0">
                        <a:ln>
                          <a:noFill/>
                        </a:ln>
                        <a:solidFill>
                          <a:schemeClr val="tx1"/>
                        </a:solidFill>
                        <a:effectLst/>
                        <a:latin typeface="Courier New" panose="02070309020205020404" pitchFamily="49" charset="0"/>
                      </a:endParaRPr>
                    </a:p>
                  </a:txBody>
                  <a:tcPr anchor="b" horzOverflow="overflow">
                    <a:lnL>
                      <a:noFill/>
                    </a:lnL>
                    <a:lnR cap="flat">
                      <a:noFill/>
                    </a:lnR>
                    <a:lnT>
                      <a:noFill/>
                    </a:lnT>
                    <a:lnB>
                      <a:noFill/>
                    </a:lnB>
                    <a:lnTlToBr>
                      <a:noFill/>
                    </a:lnTlToBr>
                    <a:lnBlToTr>
                      <a:noFill/>
                    </a:lnBlToTr>
                    <a:noFill/>
                  </a:tcPr>
                </a:tc>
              </a:tr>
              <a:tr h="288925">
                <a:tc>
                  <a:txBody>
                    <a:bodyPr/>
                    <a:lstStyle>
                      <a:lvl1pPr marL="342900" indent="-342900">
                        <a:spcBef>
                          <a:spcPct val="20000"/>
                        </a:spcBef>
                        <a:defRPr sz="2400">
                          <a:solidFill>
                            <a:srgbClr val="000066"/>
                          </a:solidFill>
                          <a:latin typeface="Times New Roman" panose="02020603050405020304" pitchFamily="18" charset="0"/>
                        </a:defRPr>
                      </a:lvl1pPr>
                      <a:lvl2pPr marL="742950" indent="-285750">
                        <a:spcBef>
                          <a:spcPct val="20000"/>
                        </a:spcBef>
                        <a:defRPr sz="2000">
                          <a:solidFill>
                            <a:srgbClr val="000066"/>
                          </a:solidFill>
                          <a:latin typeface="Times New Roman" panose="02020603050405020304" pitchFamily="18" charset="0"/>
                        </a:defRPr>
                      </a:lvl2pPr>
                      <a:lvl3pPr marL="1143000" indent="-228600">
                        <a:spcBef>
                          <a:spcPct val="20000"/>
                        </a:spcBef>
                        <a:defRPr>
                          <a:solidFill>
                            <a:srgbClr val="000066"/>
                          </a:solidFill>
                          <a:latin typeface="Times New Roman" panose="02020603050405020304" pitchFamily="18" charset="0"/>
                        </a:defRPr>
                      </a:lvl3pPr>
                      <a:lvl4pPr marL="1600200" indent="-228600">
                        <a:spcBef>
                          <a:spcPct val="20000"/>
                        </a:spcBef>
                        <a:defRPr sz="1600">
                          <a:solidFill>
                            <a:srgbClr val="000066"/>
                          </a:solidFill>
                          <a:latin typeface="Times New Roman" panose="02020603050405020304" pitchFamily="18" charset="0"/>
                        </a:defRPr>
                      </a:lvl4pPr>
                      <a:lvl5pPr marL="2057400" indent="-228600">
                        <a:spcBef>
                          <a:spcPct val="20000"/>
                        </a:spcBef>
                        <a:defRPr>
                          <a:solidFill>
                            <a:srgbClr val="000066"/>
                          </a:solidFill>
                          <a:latin typeface="Times New Roman" panose="02020603050405020304" pitchFamily="18" charset="0"/>
                        </a:defRPr>
                      </a:lvl5pPr>
                      <a:lvl6pPr marL="2514600" indent="-228600" eaLnBrk="0" fontAlgn="base" hangingPunct="0">
                        <a:spcBef>
                          <a:spcPct val="20000"/>
                        </a:spcBef>
                        <a:spcAft>
                          <a:spcPct val="0"/>
                        </a:spcAft>
                        <a:defRPr>
                          <a:solidFill>
                            <a:srgbClr val="000066"/>
                          </a:solidFill>
                          <a:latin typeface="Times New Roman" panose="02020603050405020304" pitchFamily="18" charset="0"/>
                        </a:defRPr>
                      </a:lvl6pPr>
                      <a:lvl7pPr marL="2971800" indent="-228600" eaLnBrk="0" fontAlgn="base" hangingPunct="0">
                        <a:spcBef>
                          <a:spcPct val="20000"/>
                        </a:spcBef>
                        <a:spcAft>
                          <a:spcPct val="0"/>
                        </a:spcAft>
                        <a:defRPr>
                          <a:solidFill>
                            <a:srgbClr val="000066"/>
                          </a:solidFill>
                          <a:latin typeface="Times New Roman" panose="02020603050405020304" pitchFamily="18" charset="0"/>
                        </a:defRPr>
                      </a:lvl7pPr>
                      <a:lvl8pPr marL="3429000" indent="-228600" eaLnBrk="0" fontAlgn="base" hangingPunct="0">
                        <a:spcBef>
                          <a:spcPct val="20000"/>
                        </a:spcBef>
                        <a:spcAft>
                          <a:spcPct val="0"/>
                        </a:spcAft>
                        <a:defRPr>
                          <a:solidFill>
                            <a:srgbClr val="000066"/>
                          </a:solidFill>
                          <a:latin typeface="Times New Roman" panose="02020603050405020304" pitchFamily="18" charset="0"/>
                        </a:defRPr>
                      </a:lvl8pPr>
                      <a:lvl9pPr marL="3886200" indent="-228600" eaLnBrk="0" fontAlgn="base" hangingPunct="0">
                        <a:spcBef>
                          <a:spcPct val="20000"/>
                        </a:spcBef>
                        <a:spcAft>
                          <a:spcPct val="0"/>
                        </a:spcAft>
                        <a:defRPr>
                          <a:solidFill>
                            <a:srgbClr val="000066"/>
                          </a:solidFill>
                          <a:latin typeface="Times New Roman" panose="02020603050405020304" pitchFamily="18" charset="0"/>
                        </a:defRPr>
                      </a:lvl9p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ourier New" panose="02070309020205020404" pitchFamily="49" charset="0"/>
                          <a:cs typeface="Arial" panose="020B0604020202020204" pitchFamily="34" charset="0"/>
                        </a:rPr>
                        <a:t>30</a:t>
                      </a:r>
                      <a:endParaRPr kumimoji="0" lang="en-US" altLang="en-US" sz="1800" b="0" i="0" u="none" strike="noStrike" cap="none" normalizeH="0" baseline="0" smtClean="0">
                        <a:ln>
                          <a:noFill/>
                        </a:ln>
                        <a:solidFill>
                          <a:schemeClr val="tx1"/>
                        </a:solidFill>
                        <a:effectLst/>
                        <a:latin typeface="Courier New" panose="02070309020205020404" pitchFamily="49" charset="0"/>
                      </a:endParaRPr>
                    </a:p>
                  </a:txBody>
                  <a:tcPr anchor="b"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400">
                          <a:solidFill>
                            <a:srgbClr val="000066"/>
                          </a:solidFill>
                          <a:latin typeface="Times New Roman" panose="02020603050405020304" pitchFamily="18" charset="0"/>
                        </a:defRPr>
                      </a:lvl1pPr>
                      <a:lvl2pPr marL="742950" indent="-285750">
                        <a:spcBef>
                          <a:spcPct val="20000"/>
                        </a:spcBef>
                        <a:defRPr sz="2000">
                          <a:solidFill>
                            <a:srgbClr val="000066"/>
                          </a:solidFill>
                          <a:latin typeface="Times New Roman" panose="02020603050405020304" pitchFamily="18" charset="0"/>
                        </a:defRPr>
                      </a:lvl2pPr>
                      <a:lvl3pPr marL="1143000" indent="-228600">
                        <a:spcBef>
                          <a:spcPct val="20000"/>
                        </a:spcBef>
                        <a:defRPr>
                          <a:solidFill>
                            <a:srgbClr val="000066"/>
                          </a:solidFill>
                          <a:latin typeface="Times New Roman" panose="02020603050405020304" pitchFamily="18" charset="0"/>
                        </a:defRPr>
                      </a:lvl3pPr>
                      <a:lvl4pPr marL="1600200" indent="-228600">
                        <a:spcBef>
                          <a:spcPct val="20000"/>
                        </a:spcBef>
                        <a:defRPr sz="1600">
                          <a:solidFill>
                            <a:srgbClr val="000066"/>
                          </a:solidFill>
                          <a:latin typeface="Times New Roman" panose="02020603050405020304" pitchFamily="18" charset="0"/>
                        </a:defRPr>
                      </a:lvl4pPr>
                      <a:lvl5pPr marL="2057400" indent="-228600">
                        <a:spcBef>
                          <a:spcPct val="20000"/>
                        </a:spcBef>
                        <a:defRPr>
                          <a:solidFill>
                            <a:srgbClr val="000066"/>
                          </a:solidFill>
                          <a:latin typeface="Times New Roman" panose="02020603050405020304" pitchFamily="18" charset="0"/>
                        </a:defRPr>
                      </a:lvl5pPr>
                      <a:lvl6pPr marL="2514600" indent="-228600" eaLnBrk="0" fontAlgn="base" hangingPunct="0">
                        <a:spcBef>
                          <a:spcPct val="20000"/>
                        </a:spcBef>
                        <a:spcAft>
                          <a:spcPct val="0"/>
                        </a:spcAft>
                        <a:defRPr>
                          <a:solidFill>
                            <a:srgbClr val="000066"/>
                          </a:solidFill>
                          <a:latin typeface="Times New Roman" panose="02020603050405020304" pitchFamily="18" charset="0"/>
                        </a:defRPr>
                      </a:lvl6pPr>
                      <a:lvl7pPr marL="2971800" indent="-228600" eaLnBrk="0" fontAlgn="base" hangingPunct="0">
                        <a:spcBef>
                          <a:spcPct val="20000"/>
                        </a:spcBef>
                        <a:spcAft>
                          <a:spcPct val="0"/>
                        </a:spcAft>
                        <a:defRPr>
                          <a:solidFill>
                            <a:srgbClr val="000066"/>
                          </a:solidFill>
                          <a:latin typeface="Times New Roman" panose="02020603050405020304" pitchFamily="18" charset="0"/>
                        </a:defRPr>
                      </a:lvl7pPr>
                      <a:lvl8pPr marL="3429000" indent="-228600" eaLnBrk="0" fontAlgn="base" hangingPunct="0">
                        <a:spcBef>
                          <a:spcPct val="20000"/>
                        </a:spcBef>
                        <a:spcAft>
                          <a:spcPct val="0"/>
                        </a:spcAft>
                        <a:defRPr>
                          <a:solidFill>
                            <a:srgbClr val="000066"/>
                          </a:solidFill>
                          <a:latin typeface="Times New Roman" panose="02020603050405020304" pitchFamily="18" charset="0"/>
                        </a:defRPr>
                      </a:lvl8pPr>
                      <a:lvl9pPr marL="3886200" indent="-228600" eaLnBrk="0" fontAlgn="base" hangingPunct="0">
                        <a:spcBef>
                          <a:spcPct val="20000"/>
                        </a:spcBef>
                        <a:spcAft>
                          <a:spcPct val="0"/>
                        </a:spcAft>
                        <a:defRPr>
                          <a:solidFill>
                            <a:srgbClr val="000066"/>
                          </a:solidFill>
                          <a:latin typeface="Times New Roman" panose="02020603050405020304" pitchFamily="18" charset="0"/>
                        </a:defRPr>
                      </a:lvl9p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ourier New" panose="02070309020205020404" pitchFamily="49" charset="0"/>
                          <a:cs typeface="Arial" panose="020B0604020202020204" pitchFamily="34" charset="0"/>
                        </a:rPr>
                        <a:t>7.1</a:t>
                      </a:r>
                      <a:endParaRPr kumimoji="0" lang="en-US" altLang="en-US" sz="1800" b="0" i="0" u="none" strike="noStrike" cap="none" normalizeH="0" baseline="0" smtClean="0">
                        <a:ln>
                          <a:noFill/>
                        </a:ln>
                        <a:solidFill>
                          <a:schemeClr val="tx1"/>
                        </a:solidFill>
                        <a:effectLst/>
                        <a:latin typeface="Courier New" panose="02070309020205020404" pitchFamily="49" charset="0"/>
                      </a:endParaRPr>
                    </a:p>
                  </a:txBody>
                  <a:tcPr anchor="b" horzOverflow="overflow">
                    <a:lnL>
                      <a:noFill/>
                    </a:lnL>
                    <a:lnR cap="flat">
                      <a:noFill/>
                    </a:lnR>
                    <a:lnT>
                      <a:noFill/>
                    </a:lnT>
                    <a:lnB>
                      <a:noFill/>
                    </a:lnB>
                    <a:lnTlToBr>
                      <a:noFill/>
                    </a:lnTlToBr>
                    <a:lnBlToTr>
                      <a:noFill/>
                    </a:lnBlToTr>
                    <a:noFill/>
                  </a:tcPr>
                </a:tc>
              </a:tr>
              <a:tr h="288925">
                <a:tc>
                  <a:txBody>
                    <a:bodyPr/>
                    <a:lstStyle>
                      <a:lvl1pPr marL="342900" indent="-342900">
                        <a:spcBef>
                          <a:spcPct val="20000"/>
                        </a:spcBef>
                        <a:defRPr sz="2400">
                          <a:solidFill>
                            <a:srgbClr val="000066"/>
                          </a:solidFill>
                          <a:latin typeface="Times New Roman" panose="02020603050405020304" pitchFamily="18" charset="0"/>
                        </a:defRPr>
                      </a:lvl1pPr>
                      <a:lvl2pPr marL="742950" indent="-285750">
                        <a:spcBef>
                          <a:spcPct val="20000"/>
                        </a:spcBef>
                        <a:defRPr sz="2000">
                          <a:solidFill>
                            <a:srgbClr val="000066"/>
                          </a:solidFill>
                          <a:latin typeface="Times New Roman" panose="02020603050405020304" pitchFamily="18" charset="0"/>
                        </a:defRPr>
                      </a:lvl2pPr>
                      <a:lvl3pPr marL="1143000" indent="-228600">
                        <a:spcBef>
                          <a:spcPct val="20000"/>
                        </a:spcBef>
                        <a:defRPr>
                          <a:solidFill>
                            <a:srgbClr val="000066"/>
                          </a:solidFill>
                          <a:latin typeface="Times New Roman" panose="02020603050405020304" pitchFamily="18" charset="0"/>
                        </a:defRPr>
                      </a:lvl3pPr>
                      <a:lvl4pPr marL="1600200" indent="-228600">
                        <a:spcBef>
                          <a:spcPct val="20000"/>
                        </a:spcBef>
                        <a:defRPr sz="1600">
                          <a:solidFill>
                            <a:srgbClr val="000066"/>
                          </a:solidFill>
                          <a:latin typeface="Times New Roman" panose="02020603050405020304" pitchFamily="18" charset="0"/>
                        </a:defRPr>
                      </a:lvl4pPr>
                      <a:lvl5pPr marL="2057400" indent="-228600">
                        <a:spcBef>
                          <a:spcPct val="20000"/>
                        </a:spcBef>
                        <a:defRPr>
                          <a:solidFill>
                            <a:srgbClr val="000066"/>
                          </a:solidFill>
                          <a:latin typeface="Times New Roman" panose="02020603050405020304" pitchFamily="18" charset="0"/>
                        </a:defRPr>
                      </a:lvl5pPr>
                      <a:lvl6pPr marL="2514600" indent="-228600" eaLnBrk="0" fontAlgn="base" hangingPunct="0">
                        <a:spcBef>
                          <a:spcPct val="20000"/>
                        </a:spcBef>
                        <a:spcAft>
                          <a:spcPct val="0"/>
                        </a:spcAft>
                        <a:defRPr>
                          <a:solidFill>
                            <a:srgbClr val="000066"/>
                          </a:solidFill>
                          <a:latin typeface="Times New Roman" panose="02020603050405020304" pitchFamily="18" charset="0"/>
                        </a:defRPr>
                      </a:lvl6pPr>
                      <a:lvl7pPr marL="2971800" indent="-228600" eaLnBrk="0" fontAlgn="base" hangingPunct="0">
                        <a:spcBef>
                          <a:spcPct val="20000"/>
                        </a:spcBef>
                        <a:spcAft>
                          <a:spcPct val="0"/>
                        </a:spcAft>
                        <a:defRPr>
                          <a:solidFill>
                            <a:srgbClr val="000066"/>
                          </a:solidFill>
                          <a:latin typeface="Times New Roman" panose="02020603050405020304" pitchFamily="18" charset="0"/>
                        </a:defRPr>
                      </a:lvl7pPr>
                      <a:lvl8pPr marL="3429000" indent="-228600" eaLnBrk="0" fontAlgn="base" hangingPunct="0">
                        <a:spcBef>
                          <a:spcPct val="20000"/>
                        </a:spcBef>
                        <a:spcAft>
                          <a:spcPct val="0"/>
                        </a:spcAft>
                        <a:defRPr>
                          <a:solidFill>
                            <a:srgbClr val="000066"/>
                          </a:solidFill>
                          <a:latin typeface="Times New Roman" panose="02020603050405020304" pitchFamily="18" charset="0"/>
                        </a:defRPr>
                      </a:lvl8pPr>
                      <a:lvl9pPr marL="3886200" indent="-228600" eaLnBrk="0" fontAlgn="base" hangingPunct="0">
                        <a:spcBef>
                          <a:spcPct val="20000"/>
                        </a:spcBef>
                        <a:spcAft>
                          <a:spcPct val="0"/>
                        </a:spcAft>
                        <a:defRPr>
                          <a:solidFill>
                            <a:srgbClr val="000066"/>
                          </a:solidFill>
                          <a:latin typeface="Times New Roman" panose="02020603050405020304" pitchFamily="18" charset="0"/>
                        </a:defRPr>
                      </a:lvl9p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ourier New" panose="02070309020205020404" pitchFamily="49" charset="0"/>
                          <a:cs typeface="Arial" panose="020B0604020202020204" pitchFamily="34" charset="0"/>
                        </a:rPr>
                        <a:t>40</a:t>
                      </a:r>
                      <a:endParaRPr kumimoji="0" lang="en-US" altLang="en-US" sz="1800" b="0" i="0" u="none" strike="noStrike" cap="none" normalizeH="0" baseline="0" smtClean="0">
                        <a:ln>
                          <a:noFill/>
                        </a:ln>
                        <a:solidFill>
                          <a:schemeClr val="tx1"/>
                        </a:solidFill>
                        <a:effectLst/>
                        <a:latin typeface="Courier New" panose="02070309020205020404" pitchFamily="49" charset="0"/>
                      </a:endParaRPr>
                    </a:p>
                  </a:txBody>
                  <a:tcPr anchor="b"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400">
                          <a:solidFill>
                            <a:srgbClr val="000066"/>
                          </a:solidFill>
                          <a:latin typeface="Times New Roman" panose="02020603050405020304" pitchFamily="18" charset="0"/>
                        </a:defRPr>
                      </a:lvl1pPr>
                      <a:lvl2pPr marL="742950" indent="-285750">
                        <a:spcBef>
                          <a:spcPct val="20000"/>
                        </a:spcBef>
                        <a:defRPr sz="2000">
                          <a:solidFill>
                            <a:srgbClr val="000066"/>
                          </a:solidFill>
                          <a:latin typeface="Times New Roman" panose="02020603050405020304" pitchFamily="18" charset="0"/>
                        </a:defRPr>
                      </a:lvl2pPr>
                      <a:lvl3pPr marL="1143000" indent="-228600">
                        <a:spcBef>
                          <a:spcPct val="20000"/>
                        </a:spcBef>
                        <a:defRPr>
                          <a:solidFill>
                            <a:srgbClr val="000066"/>
                          </a:solidFill>
                          <a:latin typeface="Times New Roman" panose="02020603050405020304" pitchFamily="18" charset="0"/>
                        </a:defRPr>
                      </a:lvl3pPr>
                      <a:lvl4pPr marL="1600200" indent="-228600">
                        <a:spcBef>
                          <a:spcPct val="20000"/>
                        </a:spcBef>
                        <a:defRPr sz="1600">
                          <a:solidFill>
                            <a:srgbClr val="000066"/>
                          </a:solidFill>
                          <a:latin typeface="Times New Roman" panose="02020603050405020304" pitchFamily="18" charset="0"/>
                        </a:defRPr>
                      </a:lvl4pPr>
                      <a:lvl5pPr marL="2057400" indent="-228600">
                        <a:spcBef>
                          <a:spcPct val="20000"/>
                        </a:spcBef>
                        <a:defRPr>
                          <a:solidFill>
                            <a:srgbClr val="000066"/>
                          </a:solidFill>
                          <a:latin typeface="Times New Roman" panose="02020603050405020304" pitchFamily="18" charset="0"/>
                        </a:defRPr>
                      </a:lvl5pPr>
                      <a:lvl6pPr marL="2514600" indent="-228600" eaLnBrk="0" fontAlgn="base" hangingPunct="0">
                        <a:spcBef>
                          <a:spcPct val="20000"/>
                        </a:spcBef>
                        <a:spcAft>
                          <a:spcPct val="0"/>
                        </a:spcAft>
                        <a:defRPr>
                          <a:solidFill>
                            <a:srgbClr val="000066"/>
                          </a:solidFill>
                          <a:latin typeface="Times New Roman" panose="02020603050405020304" pitchFamily="18" charset="0"/>
                        </a:defRPr>
                      </a:lvl6pPr>
                      <a:lvl7pPr marL="2971800" indent="-228600" eaLnBrk="0" fontAlgn="base" hangingPunct="0">
                        <a:spcBef>
                          <a:spcPct val="20000"/>
                        </a:spcBef>
                        <a:spcAft>
                          <a:spcPct val="0"/>
                        </a:spcAft>
                        <a:defRPr>
                          <a:solidFill>
                            <a:srgbClr val="000066"/>
                          </a:solidFill>
                          <a:latin typeface="Times New Roman" panose="02020603050405020304" pitchFamily="18" charset="0"/>
                        </a:defRPr>
                      </a:lvl7pPr>
                      <a:lvl8pPr marL="3429000" indent="-228600" eaLnBrk="0" fontAlgn="base" hangingPunct="0">
                        <a:spcBef>
                          <a:spcPct val="20000"/>
                        </a:spcBef>
                        <a:spcAft>
                          <a:spcPct val="0"/>
                        </a:spcAft>
                        <a:defRPr>
                          <a:solidFill>
                            <a:srgbClr val="000066"/>
                          </a:solidFill>
                          <a:latin typeface="Times New Roman" panose="02020603050405020304" pitchFamily="18" charset="0"/>
                        </a:defRPr>
                      </a:lvl8pPr>
                      <a:lvl9pPr marL="3886200" indent="-228600" eaLnBrk="0" fontAlgn="base" hangingPunct="0">
                        <a:spcBef>
                          <a:spcPct val="20000"/>
                        </a:spcBef>
                        <a:spcAft>
                          <a:spcPct val="0"/>
                        </a:spcAft>
                        <a:defRPr>
                          <a:solidFill>
                            <a:srgbClr val="000066"/>
                          </a:solidFill>
                          <a:latin typeface="Times New Roman" panose="02020603050405020304" pitchFamily="18" charset="0"/>
                        </a:defRPr>
                      </a:lvl9p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ourier New" panose="02070309020205020404" pitchFamily="49" charset="0"/>
                          <a:cs typeface="Arial" panose="020B0604020202020204" pitchFamily="34" charset="0"/>
                        </a:rPr>
                        <a:t>5.3</a:t>
                      </a:r>
                      <a:endParaRPr kumimoji="0" lang="en-US" altLang="en-US" sz="1800" b="0" i="0" u="none" strike="noStrike" cap="none" normalizeH="0" baseline="0" smtClean="0">
                        <a:ln>
                          <a:noFill/>
                        </a:ln>
                        <a:solidFill>
                          <a:schemeClr val="tx1"/>
                        </a:solidFill>
                        <a:effectLst/>
                        <a:latin typeface="Courier New" panose="02070309020205020404" pitchFamily="49" charset="0"/>
                      </a:endParaRPr>
                    </a:p>
                  </a:txBody>
                  <a:tcPr anchor="b" horzOverflow="overflow">
                    <a:lnL>
                      <a:noFill/>
                    </a:lnL>
                    <a:lnR cap="flat">
                      <a:noFill/>
                    </a:lnR>
                    <a:lnT>
                      <a:noFill/>
                    </a:lnT>
                    <a:lnB>
                      <a:noFill/>
                    </a:lnB>
                    <a:lnTlToBr>
                      <a:noFill/>
                    </a:lnTlToBr>
                    <a:lnBlToTr>
                      <a:noFill/>
                    </a:lnBlToTr>
                    <a:noFill/>
                  </a:tcPr>
                </a:tc>
              </a:tr>
              <a:tr h="287338">
                <a:tc>
                  <a:txBody>
                    <a:bodyPr/>
                    <a:lstStyle>
                      <a:lvl1pPr marL="342900" indent="-342900">
                        <a:spcBef>
                          <a:spcPct val="20000"/>
                        </a:spcBef>
                        <a:defRPr sz="2400">
                          <a:solidFill>
                            <a:srgbClr val="000066"/>
                          </a:solidFill>
                          <a:latin typeface="Times New Roman" panose="02020603050405020304" pitchFamily="18" charset="0"/>
                        </a:defRPr>
                      </a:lvl1pPr>
                      <a:lvl2pPr marL="742950" indent="-285750">
                        <a:spcBef>
                          <a:spcPct val="20000"/>
                        </a:spcBef>
                        <a:defRPr sz="2000">
                          <a:solidFill>
                            <a:srgbClr val="000066"/>
                          </a:solidFill>
                          <a:latin typeface="Times New Roman" panose="02020603050405020304" pitchFamily="18" charset="0"/>
                        </a:defRPr>
                      </a:lvl2pPr>
                      <a:lvl3pPr marL="1143000" indent="-228600">
                        <a:spcBef>
                          <a:spcPct val="20000"/>
                        </a:spcBef>
                        <a:defRPr>
                          <a:solidFill>
                            <a:srgbClr val="000066"/>
                          </a:solidFill>
                          <a:latin typeface="Times New Roman" panose="02020603050405020304" pitchFamily="18" charset="0"/>
                        </a:defRPr>
                      </a:lvl3pPr>
                      <a:lvl4pPr marL="1600200" indent="-228600">
                        <a:spcBef>
                          <a:spcPct val="20000"/>
                        </a:spcBef>
                        <a:defRPr sz="1600">
                          <a:solidFill>
                            <a:srgbClr val="000066"/>
                          </a:solidFill>
                          <a:latin typeface="Times New Roman" panose="02020603050405020304" pitchFamily="18" charset="0"/>
                        </a:defRPr>
                      </a:lvl4pPr>
                      <a:lvl5pPr marL="2057400" indent="-228600">
                        <a:spcBef>
                          <a:spcPct val="20000"/>
                        </a:spcBef>
                        <a:defRPr>
                          <a:solidFill>
                            <a:srgbClr val="000066"/>
                          </a:solidFill>
                          <a:latin typeface="Times New Roman" panose="02020603050405020304" pitchFamily="18" charset="0"/>
                        </a:defRPr>
                      </a:lvl5pPr>
                      <a:lvl6pPr marL="2514600" indent="-228600" eaLnBrk="0" fontAlgn="base" hangingPunct="0">
                        <a:spcBef>
                          <a:spcPct val="20000"/>
                        </a:spcBef>
                        <a:spcAft>
                          <a:spcPct val="0"/>
                        </a:spcAft>
                        <a:defRPr>
                          <a:solidFill>
                            <a:srgbClr val="000066"/>
                          </a:solidFill>
                          <a:latin typeface="Times New Roman" panose="02020603050405020304" pitchFamily="18" charset="0"/>
                        </a:defRPr>
                      </a:lvl6pPr>
                      <a:lvl7pPr marL="2971800" indent="-228600" eaLnBrk="0" fontAlgn="base" hangingPunct="0">
                        <a:spcBef>
                          <a:spcPct val="20000"/>
                        </a:spcBef>
                        <a:spcAft>
                          <a:spcPct val="0"/>
                        </a:spcAft>
                        <a:defRPr>
                          <a:solidFill>
                            <a:srgbClr val="000066"/>
                          </a:solidFill>
                          <a:latin typeface="Times New Roman" panose="02020603050405020304" pitchFamily="18" charset="0"/>
                        </a:defRPr>
                      </a:lvl7pPr>
                      <a:lvl8pPr marL="3429000" indent="-228600" eaLnBrk="0" fontAlgn="base" hangingPunct="0">
                        <a:spcBef>
                          <a:spcPct val="20000"/>
                        </a:spcBef>
                        <a:spcAft>
                          <a:spcPct val="0"/>
                        </a:spcAft>
                        <a:defRPr>
                          <a:solidFill>
                            <a:srgbClr val="000066"/>
                          </a:solidFill>
                          <a:latin typeface="Times New Roman" panose="02020603050405020304" pitchFamily="18" charset="0"/>
                        </a:defRPr>
                      </a:lvl8pPr>
                      <a:lvl9pPr marL="3886200" indent="-228600" eaLnBrk="0" fontAlgn="base" hangingPunct="0">
                        <a:spcBef>
                          <a:spcPct val="20000"/>
                        </a:spcBef>
                        <a:spcAft>
                          <a:spcPct val="0"/>
                        </a:spcAft>
                        <a:defRPr>
                          <a:solidFill>
                            <a:srgbClr val="000066"/>
                          </a:solidFill>
                          <a:latin typeface="Times New Roman" panose="02020603050405020304" pitchFamily="18" charset="0"/>
                        </a:defRPr>
                      </a:lvl9p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ourier New" panose="02070309020205020404" pitchFamily="49" charset="0"/>
                          <a:cs typeface="Arial" panose="020B0604020202020204" pitchFamily="34" charset="0"/>
                        </a:rPr>
                        <a:t>50</a:t>
                      </a:r>
                      <a:endParaRPr kumimoji="0" lang="en-US" altLang="en-US" sz="1800" b="0" i="0" u="none" strike="noStrike" cap="none" normalizeH="0" baseline="0" smtClean="0">
                        <a:ln>
                          <a:noFill/>
                        </a:ln>
                        <a:solidFill>
                          <a:schemeClr val="tx1"/>
                        </a:solidFill>
                        <a:effectLst/>
                        <a:latin typeface="Courier New" panose="02070309020205020404" pitchFamily="49" charset="0"/>
                      </a:endParaRPr>
                    </a:p>
                  </a:txBody>
                  <a:tcPr anchor="b"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400">
                          <a:solidFill>
                            <a:srgbClr val="000066"/>
                          </a:solidFill>
                          <a:latin typeface="Times New Roman" panose="02020603050405020304" pitchFamily="18" charset="0"/>
                        </a:defRPr>
                      </a:lvl1pPr>
                      <a:lvl2pPr marL="742950" indent="-285750">
                        <a:spcBef>
                          <a:spcPct val="20000"/>
                        </a:spcBef>
                        <a:defRPr sz="2000">
                          <a:solidFill>
                            <a:srgbClr val="000066"/>
                          </a:solidFill>
                          <a:latin typeface="Times New Roman" panose="02020603050405020304" pitchFamily="18" charset="0"/>
                        </a:defRPr>
                      </a:lvl2pPr>
                      <a:lvl3pPr marL="1143000" indent="-228600">
                        <a:spcBef>
                          <a:spcPct val="20000"/>
                        </a:spcBef>
                        <a:defRPr>
                          <a:solidFill>
                            <a:srgbClr val="000066"/>
                          </a:solidFill>
                          <a:latin typeface="Times New Roman" panose="02020603050405020304" pitchFamily="18" charset="0"/>
                        </a:defRPr>
                      </a:lvl3pPr>
                      <a:lvl4pPr marL="1600200" indent="-228600">
                        <a:spcBef>
                          <a:spcPct val="20000"/>
                        </a:spcBef>
                        <a:defRPr sz="1600">
                          <a:solidFill>
                            <a:srgbClr val="000066"/>
                          </a:solidFill>
                          <a:latin typeface="Times New Roman" panose="02020603050405020304" pitchFamily="18" charset="0"/>
                        </a:defRPr>
                      </a:lvl4pPr>
                      <a:lvl5pPr marL="2057400" indent="-228600">
                        <a:spcBef>
                          <a:spcPct val="20000"/>
                        </a:spcBef>
                        <a:defRPr>
                          <a:solidFill>
                            <a:srgbClr val="000066"/>
                          </a:solidFill>
                          <a:latin typeface="Times New Roman" panose="02020603050405020304" pitchFamily="18" charset="0"/>
                        </a:defRPr>
                      </a:lvl5pPr>
                      <a:lvl6pPr marL="2514600" indent="-228600" eaLnBrk="0" fontAlgn="base" hangingPunct="0">
                        <a:spcBef>
                          <a:spcPct val="20000"/>
                        </a:spcBef>
                        <a:spcAft>
                          <a:spcPct val="0"/>
                        </a:spcAft>
                        <a:defRPr>
                          <a:solidFill>
                            <a:srgbClr val="000066"/>
                          </a:solidFill>
                          <a:latin typeface="Times New Roman" panose="02020603050405020304" pitchFamily="18" charset="0"/>
                        </a:defRPr>
                      </a:lvl6pPr>
                      <a:lvl7pPr marL="2971800" indent="-228600" eaLnBrk="0" fontAlgn="base" hangingPunct="0">
                        <a:spcBef>
                          <a:spcPct val="20000"/>
                        </a:spcBef>
                        <a:spcAft>
                          <a:spcPct val="0"/>
                        </a:spcAft>
                        <a:defRPr>
                          <a:solidFill>
                            <a:srgbClr val="000066"/>
                          </a:solidFill>
                          <a:latin typeface="Times New Roman" panose="02020603050405020304" pitchFamily="18" charset="0"/>
                        </a:defRPr>
                      </a:lvl7pPr>
                      <a:lvl8pPr marL="3429000" indent="-228600" eaLnBrk="0" fontAlgn="base" hangingPunct="0">
                        <a:spcBef>
                          <a:spcPct val="20000"/>
                        </a:spcBef>
                        <a:spcAft>
                          <a:spcPct val="0"/>
                        </a:spcAft>
                        <a:defRPr>
                          <a:solidFill>
                            <a:srgbClr val="000066"/>
                          </a:solidFill>
                          <a:latin typeface="Times New Roman" panose="02020603050405020304" pitchFamily="18" charset="0"/>
                        </a:defRPr>
                      </a:lvl8pPr>
                      <a:lvl9pPr marL="3886200" indent="-228600" eaLnBrk="0" fontAlgn="base" hangingPunct="0">
                        <a:spcBef>
                          <a:spcPct val="20000"/>
                        </a:spcBef>
                        <a:spcAft>
                          <a:spcPct val="0"/>
                        </a:spcAft>
                        <a:defRPr>
                          <a:solidFill>
                            <a:srgbClr val="000066"/>
                          </a:solidFill>
                          <a:latin typeface="Times New Roman" panose="02020603050405020304" pitchFamily="18" charset="0"/>
                        </a:defRPr>
                      </a:lvl9p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ourier New" panose="02070309020205020404" pitchFamily="49" charset="0"/>
                          <a:cs typeface="Arial" panose="020B0604020202020204" pitchFamily="34" charset="0"/>
                        </a:rPr>
                        <a:t>3.9</a:t>
                      </a:r>
                      <a:endParaRPr kumimoji="0" lang="en-US" altLang="en-US" sz="1800" b="0" i="0" u="none" strike="noStrike" cap="none" normalizeH="0" baseline="0" smtClean="0">
                        <a:ln>
                          <a:noFill/>
                        </a:ln>
                        <a:solidFill>
                          <a:schemeClr val="tx1"/>
                        </a:solidFill>
                        <a:effectLst/>
                        <a:latin typeface="Courier New" panose="02070309020205020404" pitchFamily="49" charset="0"/>
                      </a:endParaRPr>
                    </a:p>
                  </a:txBody>
                  <a:tcPr anchor="b" horzOverflow="overflow">
                    <a:lnL>
                      <a:noFill/>
                    </a:lnL>
                    <a:lnR cap="flat">
                      <a:noFill/>
                    </a:lnR>
                    <a:lnT>
                      <a:noFill/>
                    </a:lnT>
                    <a:lnB>
                      <a:noFill/>
                    </a:lnB>
                    <a:lnTlToBr>
                      <a:noFill/>
                    </a:lnTlToBr>
                    <a:lnBlToTr>
                      <a:noFill/>
                    </a:lnBlToTr>
                    <a:noFill/>
                  </a:tcPr>
                </a:tc>
              </a:tr>
              <a:tr h="288925">
                <a:tc>
                  <a:txBody>
                    <a:bodyPr/>
                    <a:lstStyle>
                      <a:lvl1pPr marL="342900" indent="-342900">
                        <a:spcBef>
                          <a:spcPct val="20000"/>
                        </a:spcBef>
                        <a:defRPr sz="2400">
                          <a:solidFill>
                            <a:srgbClr val="000066"/>
                          </a:solidFill>
                          <a:latin typeface="Times New Roman" panose="02020603050405020304" pitchFamily="18" charset="0"/>
                        </a:defRPr>
                      </a:lvl1pPr>
                      <a:lvl2pPr marL="742950" indent="-285750">
                        <a:spcBef>
                          <a:spcPct val="20000"/>
                        </a:spcBef>
                        <a:defRPr sz="2000">
                          <a:solidFill>
                            <a:srgbClr val="000066"/>
                          </a:solidFill>
                          <a:latin typeface="Times New Roman" panose="02020603050405020304" pitchFamily="18" charset="0"/>
                        </a:defRPr>
                      </a:lvl2pPr>
                      <a:lvl3pPr marL="1143000" indent="-228600">
                        <a:spcBef>
                          <a:spcPct val="20000"/>
                        </a:spcBef>
                        <a:defRPr>
                          <a:solidFill>
                            <a:srgbClr val="000066"/>
                          </a:solidFill>
                          <a:latin typeface="Times New Roman" panose="02020603050405020304" pitchFamily="18" charset="0"/>
                        </a:defRPr>
                      </a:lvl3pPr>
                      <a:lvl4pPr marL="1600200" indent="-228600">
                        <a:spcBef>
                          <a:spcPct val="20000"/>
                        </a:spcBef>
                        <a:defRPr sz="1600">
                          <a:solidFill>
                            <a:srgbClr val="000066"/>
                          </a:solidFill>
                          <a:latin typeface="Times New Roman" panose="02020603050405020304" pitchFamily="18" charset="0"/>
                        </a:defRPr>
                      </a:lvl4pPr>
                      <a:lvl5pPr marL="2057400" indent="-228600">
                        <a:spcBef>
                          <a:spcPct val="20000"/>
                        </a:spcBef>
                        <a:defRPr>
                          <a:solidFill>
                            <a:srgbClr val="000066"/>
                          </a:solidFill>
                          <a:latin typeface="Times New Roman" panose="02020603050405020304" pitchFamily="18" charset="0"/>
                        </a:defRPr>
                      </a:lvl5pPr>
                      <a:lvl6pPr marL="2514600" indent="-228600" eaLnBrk="0" fontAlgn="base" hangingPunct="0">
                        <a:spcBef>
                          <a:spcPct val="20000"/>
                        </a:spcBef>
                        <a:spcAft>
                          <a:spcPct val="0"/>
                        </a:spcAft>
                        <a:defRPr>
                          <a:solidFill>
                            <a:srgbClr val="000066"/>
                          </a:solidFill>
                          <a:latin typeface="Times New Roman" panose="02020603050405020304" pitchFamily="18" charset="0"/>
                        </a:defRPr>
                      </a:lvl6pPr>
                      <a:lvl7pPr marL="2971800" indent="-228600" eaLnBrk="0" fontAlgn="base" hangingPunct="0">
                        <a:spcBef>
                          <a:spcPct val="20000"/>
                        </a:spcBef>
                        <a:spcAft>
                          <a:spcPct val="0"/>
                        </a:spcAft>
                        <a:defRPr>
                          <a:solidFill>
                            <a:srgbClr val="000066"/>
                          </a:solidFill>
                          <a:latin typeface="Times New Roman" panose="02020603050405020304" pitchFamily="18" charset="0"/>
                        </a:defRPr>
                      </a:lvl7pPr>
                      <a:lvl8pPr marL="3429000" indent="-228600" eaLnBrk="0" fontAlgn="base" hangingPunct="0">
                        <a:spcBef>
                          <a:spcPct val="20000"/>
                        </a:spcBef>
                        <a:spcAft>
                          <a:spcPct val="0"/>
                        </a:spcAft>
                        <a:defRPr>
                          <a:solidFill>
                            <a:srgbClr val="000066"/>
                          </a:solidFill>
                          <a:latin typeface="Times New Roman" panose="02020603050405020304" pitchFamily="18" charset="0"/>
                        </a:defRPr>
                      </a:lvl8pPr>
                      <a:lvl9pPr marL="3886200" indent="-228600" eaLnBrk="0" fontAlgn="base" hangingPunct="0">
                        <a:spcBef>
                          <a:spcPct val="20000"/>
                        </a:spcBef>
                        <a:spcAft>
                          <a:spcPct val="0"/>
                        </a:spcAft>
                        <a:defRPr>
                          <a:solidFill>
                            <a:srgbClr val="000066"/>
                          </a:solidFill>
                          <a:latin typeface="Times New Roman" panose="02020603050405020304" pitchFamily="18" charset="0"/>
                        </a:defRPr>
                      </a:lvl9p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ourier New" panose="02070309020205020404" pitchFamily="49" charset="0"/>
                          <a:cs typeface="Arial" panose="020B0604020202020204" pitchFamily="34" charset="0"/>
                        </a:rPr>
                        <a:t>60</a:t>
                      </a:r>
                      <a:endParaRPr kumimoji="0" lang="en-US" altLang="en-US" sz="1800" b="0" i="0" u="none" strike="noStrike" cap="none" normalizeH="0" baseline="0" smtClean="0">
                        <a:ln>
                          <a:noFill/>
                        </a:ln>
                        <a:solidFill>
                          <a:schemeClr val="tx1"/>
                        </a:solidFill>
                        <a:effectLst/>
                        <a:latin typeface="Courier New" panose="02070309020205020404" pitchFamily="49" charset="0"/>
                      </a:endParaRPr>
                    </a:p>
                  </a:txBody>
                  <a:tcPr anchor="b"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400">
                          <a:solidFill>
                            <a:srgbClr val="000066"/>
                          </a:solidFill>
                          <a:latin typeface="Times New Roman" panose="02020603050405020304" pitchFamily="18" charset="0"/>
                        </a:defRPr>
                      </a:lvl1pPr>
                      <a:lvl2pPr marL="742950" indent="-285750">
                        <a:spcBef>
                          <a:spcPct val="20000"/>
                        </a:spcBef>
                        <a:defRPr sz="2000">
                          <a:solidFill>
                            <a:srgbClr val="000066"/>
                          </a:solidFill>
                          <a:latin typeface="Times New Roman" panose="02020603050405020304" pitchFamily="18" charset="0"/>
                        </a:defRPr>
                      </a:lvl2pPr>
                      <a:lvl3pPr marL="1143000" indent="-228600">
                        <a:spcBef>
                          <a:spcPct val="20000"/>
                        </a:spcBef>
                        <a:defRPr>
                          <a:solidFill>
                            <a:srgbClr val="000066"/>
                          </a:solidFill>
                          <a:latin typeface="Times New Roman" panose="02020603050405020304" pitchFamily="18" charset="0"/>
                        </a:defRPr>
                      </a:lvl3pPr>
                      <a:lvl4pPr marL="1600200" indent="-228600">
                        <a:spcBef>
                          <a:spcPct val="20000"/>
                        </a:spcBef>
                        <a:defRPr sz="1600">
                          <a:solidFill>
                            <a:srgbClr val="000066"/>
                          </a:solidFill>
                          <a:latin typeface="Times New Roman" panose="02020603050405020304" pitchFamily="18" charset="0"/>
                        </a:defRPr>
                      </a:lvl4pPr>
                      <a:lvl5pPr marL="2057400" indent="-228600">
                        <a:spcBef>
                          <a:spcPct val="20000"/>
                        </a:spcBef>
                        <a:defRPr>
                          <a:solidFill>
                            <a:srgbClr val="000066"/>
                          </a:solidFill>
                          <a:latin typeface="Times New Roman" panose="02020603050405020304" pitchFamily="18" charset="0"/>
                        </a:defRPr>
                      </a:lvl5pPr>
                      <a:lvl6pPr marL="2514600" indent="-228600" eaLnBrk="0" fontAlgn="base" hangingPunct="0">
                        <a:spcBef>
                          <a:spcPct val="20000"/>
                        </a:spcBef>
                        <a:spcAft>
                          <a:spcPct val="0"/>
                        </a:spcAft>
                        <a:defRPr>
                          <a:solidFill>
                            <a:srgbClr val="000066"/>
                          </a:solidFill>
                          <a:latin typeface="Times New Roman" panose="02020603050405020304" pitchFamily="18" charset="0"/>
                        </a:defRPr>
                      </a:lvl6pPr>
                      <a:lvl7pPr marL="2971800" indent="-228600" eaLnBrk="0" fontAlgn="base" hangingPunct="0">
                        <a:spcBef>
                          <a:spcPct val="20000"/>
                        </a:spcBef>
                        <a:spcAft>
                          <a:spcPct val="0"/>
                        </a:spcAft>
                        <a:defRPr>
                          <a:solidFill>
                            <a:srgbClr val="000066"/>
                          </a:solidFill>
                          <a:latin typeface="Times New Roman" panose="02020603050405020304" pitchFamily="18" charset="0"/>
                        </a:defRPr>
                      </a:lvl7pPr>
                      <a:lvl8pPr marL="3429000" indent="-228600" eaLnBrk="0" fontAlgn="base" hangingPunct="0">
                        <a:spcBef>
                          <a:spcPct val="20000"/>
                        </a:spcBef>
                        <a:spcAft>
                          <a:spcPct val="0"/>
                        </a:spcAft>
                        <a:defRPr>
                          <a:solidFill>
                            <a:srgbClr val="000066"/>
                          </a:solidFill>
                          <a:latin typeface="Times New Roman" panose="02020603050405020304" pitchFamily="18" charset="0"/>
                        </a:defRPr>
                      </a:lvl8pPr>
                      <a:lvl9pPr marL="3886200" indent="-228600" eaLnBrk="0" fontAlgn="base" hangingPunct="0">
                        <a:spcBef>
                          <a:spcPct val="20000"/>
                        </a:spcBef>
                        <a:spcAft>
                          <a:spcPct val="0"/>
                        </a:spcAft>
                        <a:defRPr>
                          <a:solidFill>
                            <a:srgbClr val="000066"/>
                          </a:solidFill>
                          <a:latin typeface="Times New Roman" panose="02020603050405020304" pitchFamily="18" charset="0"/>
                        </a:defRPr>
                      </a:lvl9p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ourier New" panose="02070309020205020404" pitchFamily="49" charset="0"/>
                          <a:cs typeface="Arial" panose="020B0604020202020204" pitchFamily="34" charset="0"/>
                        </a:rPr>
                        <a:t>3.05</a:t>
                      </a:r>
                      <a:endParaRPr kumimoji="0" lang="en-US" altLang="en-US" sz="1800" b="0" i="0" u="none" strike="noStrike" cap="none" normalizeH="0" baseline="0" smtClean="0">
                        <a:ln>
                          <a:noFill/>
                        </a:ln>
                        <a:solidFill>
                          <a:schemeClr val="tx1"/>
                        </a:solidFill>
                        <a:effectLst/>
                        <a:latin typeface="Courier New" panose="02070309020205020404" pitchFamily="49" charset="0"/>
                      </a:endParaRPr>
                    </a:p>
                  </a:txBody>
                  <a:tcPr anchor="b" horzOverflow="overflow">
                    <a:lnL>
                      <a:noFill/>
                    </a:lnL>
                    <a:lnR cap="flat">
                      <a:noFill/>
                    </a:lnR>
                    <a:lnT>
                      <a:noFill/>
                    </a:lnT>
                    <a:lnB>
                      <a:noFill/>
                    </a:lnB>
                    <a:lnTlToBr>
                      <a:noFill/>
                    </a:lnTlToBr>
                    <a:lnBlToTr>
                      <a:noFill/>
                    </a:lnBlToTr>
                    <a:noFill/>
                  </a:tcPr>
                </a:tc>
              </a:tr>
              <a:tr h="287338">
                <a:tc>
                  <a:txBody>
                    <a:bodyPr/>
                    <a:lstStyle>
                      <a:lvl1pPr marL="342900" indent="-342900">
                        <a:spcBef>
                          <a:spcPct val="20000"/>
                        </a:spcBef>
                        <a:defRPr sz="2400">
                          <a:solidFill>
                            <a:srgbClr val="000066"/>
                          </a:solidFill>
                          <a:latin typeface="Times New Roman" panose="02020603050405020304" pitchFamily="18" charset="0"/>
                        </a:defRPr>
                      </a:lvl1pPr>
                      <a:lvl2pPr marL="742950" indent="-285750">
                        <a:spcBef>
                          <a:spcPct val="20000"/>
                        </a:spcBef>
                        <a:defRPr sz="2000">
                          <a:solidFill>
                            <a:srgbClr val="000066"/>
                          </a:solidFill>
                          <a:latin typeface="Times New Roman" panose="02020603050405020304" pitchFamily="18" charset="0"/>
                        </a:defRPr>
                      </a:lvl2pPr>
                      <a:lvl3pPr marL="1143000" indent="-228600">
                        <a:spcBef>
                          <a:spcPct val="20000"/>
                        </a:spcBef>
                        <a:defRPr>
                          <a:solidFill>
                            <a:srgbClr val="000066"/>
                          </a:solidFill>
                          <a:latin typeface="Times New Roman" panose="02020603050405020304" pitchFamily="18" charset="0"/>
                        </a:defRPr>
                      </a:lvl3pPr>
                      <a:lvl4pPr marL="1600200" indent="-228600">
                        <a:spcBef>
                          <a:spcPct val="20000"/>
                        </a:spcBef>
                        <a:defRPr sz="1600">
                          <a:solidFill>
                            <a:srgbClr val="000066"/>
                          </a:solidFill>
                          <a:latin typeface="Times New Roman" panose="02020603050405020304" pitchFamily="18" charset="0"/>
                        </a:defRPr>
                      </a:lvl4pPr>
                      <a:lvl5pPr marL="2057400" indent="-228600">
                        <a:spcBef>
                          <a:spcPct val="20000"/>
                        </a:spcBef>
                        <a:defRPr>
                          <a:solidFill>
                            <a:srgbClr val="000066"/>
                          </a:solidFill>
                          <a:latin typeface="Times New Roman" panose="02020603050405020304" pitchFamily="18" charset="0"/>
                        </a:defRPr>
                      </a:lvl5pPr>
                      <a:lvl6pPr marL="2514600" indent="-228600" eaLnBrk="0" fontAlgn="base" hangingPunct="0">
                        <a:spcBef>
                          <a:spcPct val="20000"/>
                        </a:spcBef>
                        <a:spcAft>
                          <a:spcPct val="0"/>
                        </a:spcAft>
                        <a:defRPr>
                          <a:solidFill>
                            <a:srgbClr val="000066"/>
                          </a:solidFill>
                          <a:latin typeface="Times New Roman" panose="02020603050405020304" pitchFamily="18" charset="0"/>
                        </a:defRPr>
                      </a:lvl6pPr>
                      <a:lvl7pPr marL="2971800" indent="-228600" eaLnBrk="0" fontAlgn="base" hangingPunct="0">
                        <a:spcBef>
                          <a:spcPct val="20000"/>
                        </a:spcBef>
                        <a:spcAft>
                          <a:spcPct val="0"/>
                        </a:spcAft>
                        <a:defRPr>
                          <a:solidFill>
                            <a:srgbClr val="000066"/>
                          </a:solidFill>
                          <a:latin typeface="Times New Roman" panose="02020603050405020304" pitchFamily="18" charset="0"/>
                        </a:defRPr>
                      </a:lvl7pPr>
                      <a:lvl8pPr marL="3429000" indent="-228600" eaLnBrk="0" fontAlgn="base" hangingPunct="0">
                        <a:spcBef>
                          <a:spcPct val="20000"/>
                        </a:spcBef>
                        <a:spcAft>
                          <a:spcPct val="0"/>
                        </a:spcAft>
                        <a:defRPr>
                          <a:solidFill>
                            <a:srgbClr val="000066"/>
                          </a:solidFill>
                          <a:latin typeface="Times New Roman" panose="02020603050405020304" pitchFamily="18" charset="0"/>
                        </a:defRPr>
                      </a:lvl8pPr>
                      <a:lvl9pPr marL="3886200" indent="-228600" eaLnBrk="0" fontAlgn="base" hangingPunct="0">
                        <a:spcBef>
                          <a:spcPct val="20000"/>
                        </a:spcBef>
                        <a:spcAft>
                          <a:spcPct val="0"/>
                        </a:spcAft>
                        <a:defRPr>
                          <a:solidFill>
                            <a:srgbClr val="000066"/>
                          </a:solidFill>
                          <a:latin typeface="Times New Roman" panose="02020603050405020304" pitchFamily="18" charset="0"/>
                        </a:defRPr>
                      </a:lvl9p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ourier New" panose="02070309020205020404" pitchFamily="49" charset="0"/>
                          <a:cs typeface="Arial" panose="020B0604020202020204" pitchFamily="34" charset="0"/>
                        </a:rPr>
                        <a:t>70</a:t>
                      </a:r>
                      <a:endParaRPr kumimoji="0" lang="en-US" altLang="en-US" sz="1800" b="0" i="0" u="none" strike="noStrike" cap="none" normalizeH="0" baseline="0" smtClean="0">
                        <a:ln>
                          <a:noFill/>
                        </a:ln>
                        <a:solidFill>
                          <a:schemeClr val="tx1"/>
                        </a:solidFill>
                        <a:effectLst/>
                        <a:latin typeface="Courier New" panose="02070309020205020404" pitchFamily="49" charset="0"/>
                      </a:endParaRPr>
                    </a:p>
                  </a:txBody>
                  <a:tcPr anchor="b"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400">
                          <a:solidFill>
                            <a:srgbClr val="000066"/>
                          </a:solidFill>
                          <a:latin typeface="Times New Roman" panose="02020603050405020304" pitchFamily="18" charset="0"/>
                        </a:defRPr>
                      </a:lvl1pPr>
                      <a:lvl2pPr marL="742950" indent="-285750">
                        <a:spcBef>
                          <a:spcPct val="20000"/>
                        </a:spcBef>
                        <a:defRPr sz="2000">
                          <a:solidFill>
                            <a:srgbClr val="000066"/>
                          </a:solidFill>
                          <a:latin typeface="Times New Roman" panose="02020603050405020304" pitchFamily="18" charset="0"/>
                        </a:defRPr>
                      </a:lvl2pPr>
                      <a:lvl3pPr marL="1143000" indent="-228600">
                        <a:spcBef>
                          <a:spcPct val="20000"/>
                        </a:spcBef>
                        <a:defRPr>
                          <a:solidFill>
                            <a:srgbClr val="000066"/>
                          </a:solidFill>
                          <a:latin typeface="Times New Roman" panose="02020603050405020304" pitchFamily="18" charset="0"/>
                        </a:defRPr>
                      </a:lvl3pPr>
                      <a:lvl4pPr marL="1600200" indent="-228600">
                        <a:spcBef>
                          <a:spcPct val="20000"/>
                        </a:spcBef>
                        <a:defRPr sz="1600">
                          <a:solidFill>
                            <a:srgbClr val="000066"/>
                          </a:solidFill>
                          <a:latin typeface="Times New Roman" panose="02020603050405020304" pitchFamily="18" charset="0"/>
                        </a:defRPr>
                      </a:lvl4pPr>
                      <a:lvl5pPr marL="2057400" indent="-228600">
                        <a:spcBef>
                          <a:spcPct val="20000"/>
                        </a:spcBef>
                        <a:defRPr>
                          <a:solidFill>
                            <a:srgbClr val="000066"/>
                          </a:solidFill>
                          <a:latin typeface="Times New Roman" panose="02020603050405020304" pitchFamily="18" charset="0"/>
                        </a:defRPr>
                      </a:lvl5pPr>
                      <a:lvl6pPr marL="2514600" indent="-228600" eaLnBrk="0" fontAlgn="base" hangingPunct="0">
                        <a:spcBef>
                          <a:spcPct val="20000"/>
                        </a:spcBef>
                        <a:spcAft>
                          <a:spcPct val="0"/>
                        </a:spcAft>
                        <a:defRPr>
                          <a:solidFill>
                            <a:srgbClr val="000066"/>
                          </a:solidFill>
                          <a:latin typeface="Times New Roman" panose="02020603050405020304" pitchFamily="18" charset="0"/>
                        </a:defRPr>
                      </a:lvl6pPr>
                      <a:lvl7pPr marL="2971800" indent="-228600" eaLnBrk="0" fontAlgn="base" hangingPunct="0">
                        <a:spcBef>
                          <a:spcPct val="20000"/>
                        </a:spcBef>
                        <a:spcAft>
                          <a:spcPct val="0"/>
                        </a:spcAft>
                        <a:defRPr>
                          <a:solidFill>
                            <a:srgbClr val="000066"/>
                          </a:solidFill>
                          <a:latin typeface="Times New Roman" panose="02020603050405020304" pitchFamily="18" charset="0"/>
                        </a:defRPr>
                      </a:lvl7pPr>
                      <a:lvl8pPr marL="3429000" indent="-228600" eaLnBrk="0" fontAlgn="base" hangingPunct="0">
                        <a:spcBef>
                          <a:spcPct val="20000"/>
                        </a:spcBef>
                        <a:spcAft>
                          <a:spcPct val="0"/>
                        </a:spcAft>
                        <a:defRPr>
                          <a:solidFill>
                            <a:srgbClr val="000066"/>
                          </a:solidFill>
                          <a:latin typeface="Times New Roman" panose="02020603050405020304" pitchFamily="18" charset="0"/>
                        </a:defRPr>
                      </a:lvl8pPr>
                      <a:lvl9pPr marL="3886200" indent="-228600" eaLnBrk="0" fontAlgn="base" hangingPunct="0">
                        <a:spcBef>
                          <a:spcPct val="20000"/>
                        </a:spcBef>
                        <a:spcAft>
                          <a:spcPct val="0"/>
                        </a:spcAft>
                        <a:defRPr>
                          <a:solidFill>
                            <a:srgbClr val="000066"/>
                          </a:solidFill>
                          <a:latin typeface="Times New Roman" panose="02020603050405020304" pitchFamily="18" charset="0"/>
                        </a:defRPr>
                      </a:lvl9p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ourier New" panose="02070309020205020404" pitchFamily="49" charset="0"/>
                          <a:cs typeface="Arial" panose="020B0604020202020204" pitchFamily="34" charset="0"/>
                        </a:rPr>
                        <a:t>2.3</a:t>
                      </a:r>
                      <a:endParaRPr kumimoji="0" lang="en-US" altLang="en-US" sz="1800" b="0" i="0" u="none" strike="noStrike" cap="none" normalizeH="0" baseline="0" smtClean="0">
                        <a:ln>
                          <a:noFill/>
                        </a:ln>
                        <a:solidFill>
                          <a:schemeClr val="tx1"/>
                        </a:solidFill>
                        <a:effectLst/>
                        <a:latin typeface="Courier New" panose="02070309020205020404" pitchFamily="49" charset="0"/>
                      </a:endParaRPr>
                    </a:p>
                  </a:txBody>
                  <a:tcPr anchor="b" horzOverflow="overflow">
                    <a:lnL>
                      <a:noFill/>
                    </a:lnL>
                    <a:lnR cap="flat">
                      <a:noFill/>
                    </a:lnR>
                    <a:lnT>
                      <a:noFill/>
                    </a:lnT>
                    <a:lnB>
                      <a:noFill/>
                    </a:lnB>
                    <a:lnTlToBr>
                      <a:noFill/>
                    </a:lnTlToBr>
                    <a:lnBlToTr>
                      <a:noFill/>
                    </a:lnBlToTr>
                    <a:noFill/>
                  </a:tcPr>
                </a:tc>
              </a:tr>
              <a:tr h="288925">
                <a:tc>
                  <a:txBody>
                    <a:bodyPr/>
                    <a:lstStyle>
                      <a:lvl1pPr marL="342900" indent="-342900">
                        <a:spcBef>
                          <a:spcPct val="20000"/>
                        </a:spcBef>
                        <a:defRPr sz="2400">
                          <a:solidFill>
                            <a:srgbClr val="000066"/>
                          </a:solidFill>
                          <a:latin typeface="Times New Roman" panose="02020603050405020304" pitchFamily="18" charset="0"/>
                        </a:defRPr>
                      </a:lvl1pPr>
                      <a:lvl2pPr marL="742950" indent="-285750">
                        <a:spcBef>
                          <a:spcPct val="20000"/>
                        </a:spcBef>
                        <a:defRPr sz="2000">
                          <a:solidFill>
                            <a:srgbClr val="000066"/>
                          </a:solidFill>
                          <a:latin typeface="Times New Roman" panose="02020603050405020304" pitchFamily="18" charset="0"/>
                        </a:defRPr>
                      </a:lvl2pPr>
                      <a:lvl3pPr marL="1143000" indent="-228600">
                        <a:spcBef>
                          <a:spcPct val="20000"/>
                        </a:spcBef>
                        <a:defRPr>
                          <a:solidFill>
                            <a:srgbClr val="000066"/>
                          </a:solidFill>
                          <a:latin typeface="Times New Roman" panose="02020603050405020304" pitchFamily="18" charset="0"/>
                        </a:defRPr>
                      </a:lvl3pPr>
                      <a:lvl4pPr marL="1600200" indent="-228600">
                        <a:spcBef>
                          <a:spcPct val="20000"/>
                        </a:spcBef>
                        <a:defRPr sz="1600">
                          <a:solidFill>
                            <a:srgbClr val="000066"/>
                          </a:solidFill>
                          <a:latin typeface="Times New Roman" panose="02020603050405020304" pitchFamily="18" charset="0"/>
                        </a:defRPr>
                      </a:lvl4pPr>
                      <a:lvl5pPr marL="2057400" indent="-228600">
                        <a:spcBef>
                          <a:spcPct val="20000"/>
                        </a:spcBef>
                        <a:defRPr>
                          <a:solidFill>
                            <a:srgbClr val="000066"/>
                          </a:solidFill>
                          <a:latin typeface="Times New Roman" panose="02020603050405020304" pitchFamily="18" charset="0"/>
                        </a:defRPr>
                      </a:lvl5pPr>
                      <a:lvl6pPr marL="2514600" indent="-228600" eaLnBrk="0" fontAlgn="base" hangingPunct="0">
                        <a:spcBef>
                          <a:spcPct val="20000"/>
                        </a:spcBef>
                        <a:spcAft>
                          <a:spcPct val="0"/>
                        </a:spcAft>
                        <a:defRPr>
                          <a:solidFill>
                            <a:srgbClr val="000066"/>
                          </a:solidFill>
                          <a:latin typeface="Times New Roman" panose="02020603050405020304" pitchFamily="18" charset="0"/>
                        </a:defRPr>
                      </a:lvl6pPr>
                      <a:lvl7pPr marL="2971800" indent="-228600" eaLnBrk="0" fontAlgn="base" hangingPunct="0">
                        <a:spcBef>
                          <a:spcPct val="20000"/>
                        </a:spcBef>
                        <a:spcAft>
                          <a:spcPct val="0"/>
                        </a:spcAft>
                        <a:defRPr>
                          <a:solidFill>
                            <a:srgbClr val="000066"/>
                          </a:solidFill>
                          <a:latin typeface="Times New Roman" panose="02020603050405020304" pitchFamily="18" charset="0"/>
                        </a:defRPr>
                      </a:lvl7pPr>
                      <a:lvl8pPr marL="3429000" indent="-228600" eaLnBrk="0" fontAlgn="base" hangingPunct="0">
                        <a:spcBef>
                          <a:spcPct val="20000"/>
                        </a:spcBef>
                        <a:spcAft>
                          <a:spcPct val="0"/>
                        </a:spcAft>
                        <a:defRPr>
                          <a:solidFill>
                            <a:srgbClr val="000066"/>
                          </a:solidFill>
                          <a:latin typeface="Times New Roman" panose="02020603050405020304" pitchFamily="18" charset="0"/>
                        </a:defRPr>
                      </a:lvl8pPr>
                      <a:lvl9pPr marL="3886200" indent="-228600" eaLnBrk="0" fontAlgn="base" hangingPunct="0">
                        <a:spcBef>
                          <a:spcPct val="20000"/>
                        </a:spcBef>
                        <a:spcAft>
                          <a:spcPct val="0"/>
                        </a:spcAft>
                        <a:defRPr>
                          <a:solidFill>
                            <a:srgbClr val="000066"/>
                          </a:solidFill>
                          <a:latin typeface="Times New Roman" panose="02020603050405020304" pitchFamily="18" charset="0"/>
                        </a:defRPr>
                      </a:lvl9p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ourier New" panose="02070309020205020404" pitchFamily="49" charset="0"/>
                          <a:cs typeface="Arial" panose="020B0604020202020204" pitchFamily="34" charset="0"/>
                        </a:rPr>
                        <a:t>80</a:t>
                      </a:r>
                      <a:endParaRPr kumimoji="0" lang="en-US" altLang="en-US" sz="1800" b="0" i="0" u="none" strike="noStrike" cap="none" normalizeH="0" baseline="0" smtClean="0">
                        <a:ln>
                          <a:noFill/>
                        </a:ln>
                        <a:solidFill>
                          <a:schemeClr val="tx1"/>
                        </a:solidFill>
                        <a:effectLst/>
                        <a:latin typeface="Courier New" panose="02070309020205020404" pitchFamily="49" charset="0"/>
                      </a:endParaRPr>
                    </a:p>
                  </a:txBody>
                  <a:tcPr anchor="b" horzOverflow="overflow">
                    <a:lnL cap="flat">
                      <a:noFill/>
                    </a:lnL>
                    <a:lnR>
                      <a:noFill/>
                    </a:lnR>
                    <a:lnT>
                      <a:noFill/>
                    </a:lnT>
                    <a:lnB cap="flat">
                      <a:noFill/>
                    </a:lnB>
                    <a:lnTlToBr>
                      <a:noFill/>
                    </a:lnTlToBr>
                    <a:lnBlToTr>
                      <a:noFill/>
                    </a:lnBlToTr>
                    <a:noFill/>
                  </a:tcPr>
                </a:tc>
                <a:tc>
                  <a:txBody>
                    <a:bodyPr/>
                    <a:lstStyle>
                      <a:lvl1pPr marL="342900" indent="-342900">
                        <a:spcBef>
                          <a:spcPct val="20000"/>
                        </a:spcBef>
                        <a:defRPr sz="2400">
                          <a:solidFill>
                            <a:srgbClr val="000066"/>
                          </a:solidFill>
                          <a:latin typeface="Times New Roman" panose="02020603050405020304" pitchFamily="18" charset="0"/>
                        </a:defRPr>
                      </a:lvl1pPr>
                      <a:lvl2pPr marL="742950" indent="-285750">
                        <a:spcBef>
                          <a:spcPct val="20000"/>
                        </a:spcBef>
                        <a:defRPr sz="2000">
                          <a:solidFill>
                            <a:srgbClr val="000066"/>
                          </a:solidFill>
                          <a:latin typeface="Times New Roman" panose="02020603050405020304" pitchFamily="18" charset="0"/>
                        </a:defRPr>
                      </a:lvl2pPr>
                      <a:lvl3pPr marL="1143000" indent="-228600">
                        <a:spcBef>
                          <a:spcPct val="20000"/>
                        </a:spcBef>
                        <a:defRPr>
                          <a:solidFill>
                            <a:srgbClr val="000066"/>
                          </a:solidFill>
                          <a:latin typeface="Times New Roman" panose="02020603050405020304" pitchFamily="18" charset="0"/>
                        </a:defRPr>
                      </a:lvl3pPr>
                      <a:lvl4pPr marL="1600200" indent="-228600">
                        <a:spcBef>
                          <a:spcPct val="20000"/>
                        </a:spcBef>
                        <a:defRPr sz="1600">
                          <a:solidFill>
                            <a:srgbClr val="000066"/>
                          </a:solidFill>
                          <a:latin typeface="Times New Roman" panose="02020603050405020304" pitchFamily="18" charset="0"/>
                        </a:defRPr>
                      </a:lvl4pPr>
                      <a:lvl5pPr marL="2057400" indent="-228600">
                        <a:spcBef>
                          <a:spcPct val="20000"/>
                        </a:spcBef>
                        <a:defRPr>
                          <a:solidFill>
                            <a:srgbClr val="000066"/>
                          </a:solidFill>
                          <a:latin typeface="Times New Roman" panose="02020603050405020304" pitchFamily="18" charset="0"/>
                        </a:defRPr>
                      </a:lvl5pPr>
                      <a:lvl6pPr marL="2514600" indent="-228600" eaLnBrk="0" fontAlgn="base" hangingPunct="0">
                        <a:spcBef>
                          <a:spcPct val="20000"/>
                        </a:spcBef>
                        <a:spcAft>
                          <a:spcPct val="0"/>
                        </a:spcAft>
                        <a:defRPr>
                          <a:solidFill>
                            <a:srgbClr val="000066"/>
                          </a:solidFill>
                          <a:latin typeface="Times New Roman" panose="02020603050405020304" pitchFamily="18" charset="0"/>
                        </a:defRPr>
                      </a:lvl6pPr>
                      <a:lvl7pPr marL="2971800" indent="-228600" eaLnBrk="0" fontAlgn="base" hangingPunct="0">
                        <a:spcBef>
                          <a:spcPct val="20000"/>
                        </a:spcBef>
                        <a:spcAft>
                          <a:spcPct val="0"/>
                        </a:spcAft>
                        <a:defRPr>
                          <a:solidFill>
                            <a:srgbClr val="000066"/>
                          </a:solidFill>
                          <a:latin typeface="Times New Roman" panose="02020603050405020304" pitchFamily="18" charset="0"/>
                        </a:defRPr>
                      </a:lvl7pPr>
                      <a:lvl8pPr marL="3429000" indent="-228600" eaLnBrk="0" fontAlgn="base" hangingPunct="0">
                        <a:spcBef>
                          <a:spcPct val="20000"/>
                        </a:spcBef>
                        <a:spcAft>
                          <a:spcPct val="0"/>
                        </a:spcAft>
                        <a:defRPr>
                          <a:solidFill>
                            <a:srgbClr val="000066"/>
                          </a:solidFill>
                          <a:latin typeface="Times New Roman" panose="02020603050405020304" pitchFamily="18" charset="0"/>
                        </a:defRPr>
                      </a:lvl8pPr>
                      <a:lvl9pPr marL="3886200" indent="-228600" eaLnBrk="0" fontAlgn="base" hangingPunct="0">
                        <a:spcBef>
                          <a:spcPct val="20000"/>
                        </a:spcBef>
                        <a:spcAft>
                          <a:spcPct val="0"/>
                        </a:spcAft>
                        <a:defRPr>
                          <a:solidFill>
                            <a:srgbClr val="000066"/>
                          </a:solidFill>
                          <a:latin typeface="Times New Roman" panose="02020603050405020304" pitchFamily="18" charset="0"/>
                        </a:defRPr>
                      </a:lvl9p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ourier New" panose="02070309020205020404" pitchFamily="49" charset="0"/>
                          <a:cs typeface="Arial" panose="020B0604020202020204" pitchFamily="34" charset="0"/>
                        </a:rPr>
                        <a:t>1.75</a:t>
                      </a:r>
                      <a:endParaRPr kumimoji="0" lang="en-US" altLang="en-US" sz="1800" b="0" i="0" u="none" strike="noStrike" cap="none" normalizeH="0" baseline="0" smtClean="0">
                        <a:ln>
                          <a:noFill/>
                        </a:ln>
                        <a:solidFill>
                          <a:schemeClr val="tx1"/>
                        </a:solidFill>
                        <a:effectLst/>
                        <a:latin typeface="Courier New" panose="02070309020205020404" pitchFamily="49" charset="0"/>
                      </a:endParaRPr>
                    </a:p>
                  </a:txBody>
                  <a:tcPr anchor="b" horzOverflow="overflow">
                    <a:lnL>
                      <a:noFill/>
                    </a:lnL>
                    <a:lnR cap="flat">
                      <a:noFill/>
                    </a:lnR>
                    <a:lnT>
                      <a:noFill/>
                    </a:lnT>
                    <a:lnB cap="flat">
                      <a:noFill/>
                    </a:lnB>
                    <a:lnTlToBr>
                      <a:noFill/>
                    </a:lnTlToBr>
                    <a:lnBlToTr>
                      <a:noFill/>
                    </a:lnBlToTr>
                    <a:noFill/>
                  </a:tcPr>
                </a:tc>
              </a:tr>
            </a:tbl>
          </a:graphicData>
        </a:graphic>
      </p:graphicFrame>
      <p:sp>
        <p:nvSpPr>
          <p:cNvPr id="11293" name="Rectangle 59"/>
          <p:cNvSpPr>
            <a:spLocks noChangeArrowheads="1"/>
          </p:cNvSpPr>
          <p:nvPr/>
        </p:nvSpPr>
        <p:spPr bwMode="auto">
          <a:xfrm>
            <a:off x="251520" y="5746750"/>
            <a:ext cx="7634288"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CA" altLang="en-US" sz="1400" dirty="0" err="1"/>
              <a:t>Bumann</a:t>
            </a:r>
            <a:r>
              <a:rPr lang="en-CA" altLang="en-US" sz="1400" dirty="0"/>
              <a:t>, D., </a:t>
            </a:r>
            <a:r>
              <a:rPr lang="en-CA" altLang="en-US" sz="1400" dirty="0" err="1"/>
              <a:t>Aksu</a:t>
            </a:r>
            <a:r>
              <a:rPr lang="en-CA" altLang="en-US" sz="1400" dirty="0"/>
              <a:t>, S., </a:t>
            </a:r>
            <a:r>
              <a:rPr lang="en-CA" altLang="en-US" sz="1400" dirty="0" err="1"/>
              <a:t>Wendland</a:t>
            </a:r>
            <a:r>
              <a:rPr lang="en-CA" altLang="en-US" sz="1400" dirty="0"/>
              <a:t>, M., </a:t>
            </a:r>
            <a:r>
              <a:rPr lang="en-CA" altLang="en-US" sz="1400" dirty="0" err="1"/>
              <a:t>Janek</a:t>
            </a:r>
            <a:r>
              <a:rPr lang="en-CA" altLang="en-US" sz="1400" dirty="0"/>
              <a:t>, K., </a:t>
            </a:r>
            <a:r>
              <a:rPr lang="en-CA" altLang="en-US" sz="1400" dirty="0" err="1"/>
              <a:t>Zimny</a:t>
            </a:r>
            <a:r>
              <a:rPr lang="en-CA" altLang="en-US" sz="1400" dirty="0"/>
              <a:t>-Arndt, U., </a:t>
            </a:r>
            <a:r>
              <a:rPr lang="en-CA" altLang="en-US" sz="1400" dirty="0" err="1"/>
              <a:t>Sabarth</a:t>
            </a:r>
            <a:r>
              <a:rPr lang="en-CA" altLang="en-US" sz="1400" dirty="0"/>
              <a:t>, N., Meyer, T.F., and </a:t>
            </a:r>
            <a:r>
              <a:rPr lang="en-CA" altLang="en-US" sz="1400" dirty="0" err="1"/>
              <a:t>Jungblut</a:t>
            </a:r>
            <a:r>
              <a:rPr lang="en-CA" altLang="en-US" sz="1400" dirty="0"/>
              <a:t>, P.R., 2002, Proteome analysis of secreted proteins of the gastric pathogen Helicobacter pylori. Infect. Immun. 70: 3396-3403.</a:t>
            </a:r>
          </a:p>
        </p:txBody>
      </p:sp>
    </p:spTree>
  </p:cSld>
  <p:clrMapOvr>
    <a:masterClrMapping/>
  </p:clrMapOvr>
</p:sld>
</file>

<file path=ppt/theme/theme1.xml><?xml version="1.0" encoding="utf-8"?>
<a:theme xmlns:a="http://schemas.openxmlformats.org/drawingml/2006/main" name="custom.pot">
  <a:themeElements>
    <a:clrScheme name="custom.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ustom.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custom.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ustom.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ustom.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ustom.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ustom.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ustom.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ustom.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Office\Templates\custom.pot</Template>
  <TotalTime>15992</TotalTime>
  <Words>1272</Words>
  <Application>Microsoft Office PowerPoint</Application>
  <PresentationFormat>On-screen Show (4:3)</PresentationFormat>
  <Paragraphs>356</Paragraphs>
  <Slides>15</Slides>
  <Notes>3</Notes>
  <HiddenSlides>1</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23" baseType="lpstr">
      <vt:lpstr>Arial</vt:lpstr>
      <vt:lpstr>Calibri</vt:lpstr>
      <vt:lpstr>Courier New</vt:lpstr>
      <vt:lpstr>Symbol</vt:lpstr>
      <vt:lpstr>Times New Roman</vt:lpstr>
      <vt:lpstr>custom.pot</vt:lpstr>
      <vt:lpstr>Equation</vt:lpstr>
      <vt:lpstr>Chart</vt:lpstr>
      <vt:lpstr>Transformation &amp; regression</vt:lpstr>
      <vt:lpstr>Commonly Encountered Funtions</vt:lpstr>
      <vt:lpstr>Growth curve of E. coli</vt:lpstr>
      <vt:lpstr>R functions</vt:lpstr>
      <vt:lpstr>Body weight of wild elephant</vt:lpstr>
      <vt:lpstr>R functions</vt:lpstr>
      <vt:lpstr>95% Confidence interval plot</vt:lpstr>
      <vt:lpstr>DNA and protein gel electrophoresis</vt:lpstr>
      <vt:lpstr>Protein  molecular mass</vt:lpstr>
      <vt:lpstr>Area and Radius</vt:lpstr>
      <vt:lpstr>Power transformation</vt:lpstr>
      <vt:lpstr>R functions</vt:lpstr>
      <vt:lpstr>Toxicity study: pesticide</vt:lpstr>
      <vt:lpstr>Probit and logit transformation</vt:lpstr>
      <vt:lpstr>R functions</vt:lpstr>
    </vt:vector>
  </TitlesOfParts>
  <Company>E&amp;B, HKU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Xuhua Xia</dc:creator>
  <cp:lastModifiedBy>Xuhua Xia</cp:lastModifiedBy>
  <cp:revision>87</cp:revision>
  <cp:lastPrinted>1998-12-08T02:38:12Z</cp:lastPrinted>
  <dcterms:created xsi:type="dcterms:W3CDTF">1997-09-16T14:28:46Z</dcterms:created>
  <dcterms:modified xsi:type="dcterms:W3CDTF">2016-11-15T14:22:28Z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3</vt:i4>
  </property>
  <property fmtid="{D5CDD505-2E9C-101B-9397-08002B2CF9AE}" pid="7" name="MailAddress">
    <vt:lpwstr>xxia@hkusua.hku.hk</vt:lpwstr>
  </property>
  <property fmtid="{D5CDD505-2E9C-101B-9397-08002B2CF9AE}" pid="8" name="HomePage">
    <vt:lpwstr>www.hku.hk/~xxia</vt:lpwstr>
  </property>
  <property fmtid="{D5CDD505-2E9C-101B-9397-08002B2CF9AE}" pid="9" name="Other">
    <vt:lpwstr/>
  </property>
  <property fmtid="{D5CDD505-2E9C-101B-9397-08002B2CF9AE}" pid="10" name="DownloadOriginal">
    <vt:bool>true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1</vt:i4>
  </property>
  <property fmtid="{D5CDD505-2E9C-101B-9397-08002B2CF9AE}" pid="21" name="OutputDir">
    <vt:lpwstr>c:\ms</vt:lpwstr>
  </property>
</Properties>
</file>