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9"/>
  </p:notesMasterIdLst>
  <p:handoutMasterIdLst>
    <p:handoutMasterId r:id="rId20"/>
  </p:handoutMasterIdLst>
  <p:sldIdLst>
    <p:sldId id="318" r:id="rId2"/>
    <p:sldId id="361" r:id="rId3"/>
    <p:sldId id="362" r:id="rId4"/>
    <p:sldId id="364" r:id="rId5"/>
    <p:sldId id="365" r:id="rId6"/>
    <p:sldId id="366" r:id="rId7"/>
    <p:sldId id="363" r:id="rId8"/>
    <p:sldId id="343" r:id="rId9"/>
    <p:sldId id="354" r:id="rId10"/>
    <p:sldId id="319" r:id="rId11"/>
    <p:sldId id="320" r:id="rId12"/>
    <p:sldId id="321" r:id="rId13"/>
    <p:sldId id="325" r:id="rId14"/>
    <p:sldId id="367" r:id="rId15"/>
    <p:sldId id="327" r:id="rId16"/>
    <p:sldId id="334" r:id="rId17"/>
    <p:sldId id="342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40000"/>
    <a:srgbClr val="FFFF66"/>
    <a:srgbClr val="6699FF"/>
    <a:srgbClr val="CCFF3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5" autoAdjust="0"/>
    <p:restoredTop sz="82236" autoAdjust="0"/>
  </p:normalViewPr>
  <p:slideViewPr>
    <p:cSldViewPr>
      <p:cViewPr varScale="1">
        <p:scale>
          <a:sx n="91" d="100"/>
          <a:sy n="91" d="100"/>
        </p:scale>
        <p:origin x="127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59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59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90E496D-D4DA-4696-8731-3975EC9AFA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7855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70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0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70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70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142747C-E455-49BB-983A-DA98FE1785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46610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2747C-E455-49BB-983A-DA98FE1785A4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1214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88E4A0-4D86-4D1E-9F24-6C20A0057B3F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514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en-CA" altLang="en-US" sz="2400"/>
          </a:p>
        </p:txBody>
      </p:sp>
    </p:spTree>
    <p:extLst>
      <p:ext uri="{BB962C8B-B14F-4D97-AF65-F5344CB8AC3E}">
        <p14:creationId xmlns:p14="http://schemas.microsoft.com/office/powerpoint/2010/main" val="8059818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2747C-E455-49BB-983A-DA98FE1785A4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1469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2747C-E455-49BB-983A-DA98FE1785A4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76686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A9DE8A-6466-4E8B-BECA-DBFDA4D0B65B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523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US" altLang="en-US"/>
              <a:t>The dependent variable is COST, it will necessarily increase with the amount of waste processed. So the correlation coefficients will not be negative, neither will the partial regression coefficients.</a:t>
            </a:r>
          </a:p>
          <a:p>
            <a:endParaRPr lang="en-US" altLang="en-US"/>
          </a:p>
          <a:p>
            <a:r>
              <a:rPr lang="en-US" altLang="en-US"/>
              <a:t>Should the test of the significance of the correlation coefficients be one-tailed or two-tailed?</a:t>
            </a:r>
          </a:p>
        </p:txBody>
      </p:sp>
    </p:spTree>
    <p:extLst>
      <p:ext uri="{BB962C8B-B14F-4D97-AF65-F5344CB8AC3E}">
        <p14:creationId xmlns:p14="http://schemas.microsoft.com/office/powerpoint/2010/main" val="35193828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2747C-E455-49BB-983A-DA98FE1785A4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5702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Xuhua Xia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22760700-1340-4B83-AF21-7F3C1335E4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4541327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Xuhua Xia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F6159171-7D01-4387-A880-EC0C80D633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466023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0"/>
            <a:ext cx="20383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0"/>
            <a:ext cx="59626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Xuhua Xia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96911CFF-4C1F-425B-B41D-4B17FB9E0E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529873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3400" y="990600"/>
            <a:ext cx="8153400" cy="5105400"/>
          </a:xfrm>
        </p:spPr>
        <p:txBody>
          <a:bodyPr/>
          <a:lstStyle/>
          <a:p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008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Xuhua Xia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62800" y="6324600"/>
            <a:ext cx="18288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CA4A3F9-497C-4849-B805-96C8C89194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6869925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990600"/>
            <a:ext cx="40005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990600"/>
            <a:ext cx="40005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4008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Xuhua Xia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162800" y="6324600"/>
            <a:ext cx="18288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B38BBEA-6CEF-49A5-9D4D-EB66061A5F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616642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Xuhua Xia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282A1458-47E4-48C2-AA3F-9830DA6DDA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434620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Xuhua Xia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7805E749-623E-4EE6-B05D-877FD933E7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417625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990600"/>
            <a:ext cx="40005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990600"/>
            <a:ext cx="40005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Xuhua Xia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917A9F7B-5C33-4CEF-BE59-7DE829EDF1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361823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Xuhua Xia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73B50BA1-CE36-4485-AF46-46CB206953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746874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Xuhua Xia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946BC82A-E015-46F8-8412-554EC0E127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337352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Xuhua Xia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1DAF515-8409-4709-B1E5-B3AF6C2F44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658949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Xuhua Xia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25F57F9A-F0C9-4863-82E4-63C1432370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350610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Xuhua Xia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FDA61F47-B272-4E95-8CB1-67A35F4954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492011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990600"/>
            <a:ext cx="81534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4008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</a:defRPr>
            </a:lvl1pPr>
          </a:lstStyle>
          <a:p>
            <a:r>
              <a:rPr lang="en-US" altLang="en-US"/>
              <a:t>Xuhua Xia</a:t>
            </a:r>
          </a:p>
        </p:txBody>
      </p:sp>
      <p:grpSp>
        <p:nvGrpSpPr>
          <p:cNvPr id="5126" name="Group 6"/>
          <p:cNvGrpSpPr>
            <a:grpSpLocks/>
          </p:cNvGrpSpPr>
          <p:nvPr/>
        </p:nvGrpSpPr>
        <p:grpSpPr bwMode="auto">
          <a:xfrm>
            <a:off x="0" y="838200"/>
            <a:ext cx="9132888" cy="152400"/>
            <a:chOff x="0" y="900"/>
            <a:chExt cx="5753" cy="96"/>
          </a:xfrm>
        </p:grpSpPr>
        <p:sp>
          <p:nvSpPr>
            <p:cNvPr id="5127" name="Rectangle 7"/>
            <p:cNvSpPr>
              <a:spLocks noChangeArrowheads="1"/>
            </p:cNvSpPr>
            <p:nvPr/>
          </p:nvSpPr>
          <p:spPr bwMode="auto">
            <a:xfrm>
              <a:off x="0" y="900"/>
              <a:ext cx="5753" cy="47"/>
            </a:xfrm>
            <a:prstGeom prst="rect">
              <a:avLst/>
            </a:prstGeom>
            <a:gradFill rotWithShape="0">
              <a:gsLst>
                <a:gs pos="0">
                  <a:srgbClr val="00C0C0">
                    <a:gamma/>
                    <a:shade val="49804"/>
                    <a:invGamma/>
                  </a:srgbClr>
                </a:gs>
                <a:gs pos="50000">
                  <a:srgbClr val="00C0C0"/>
                </a:gs>
                <a:gs pos="100000">
                  <a:srgbClr val="00C0C0">
                    <a:gamma/>
                    <a:shade val="49804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128" name="Rectangle 8"/>
            <p:cNvSpPr>
              <a:spLocks noChangeArrowheads="1"/>
            </p:cNvSpPr>
            <p:nvPr/>
          </p:nvSpPr>
          <p:spPr bwMode="auto">
            <a:xfrm>
              <a:off x="0" y="972"/>
              <a:ext cx="5753" cy="24"/>
            </a:xfrm>
            <a:prstGeom prst="rect">
              <a:avLst/>
            </a:prstGeom>
            <a:gradFill rotWithShape="0">
              <a:gsLst>
                <a:gs pos="0">
                  <a:srgbClr val="FF00FF">
                    <a:gamma/>
                    <a:shade val="69804"/>
                    <a:invGamma/>
                  </a:srgbClr>
                </a:gs>
                <a:gs pos="50000">
                  <a:srgbClr val="FF00FF"/>
                </a:gs>
                <a:gs pos="100000">
                  <a:srgbClr val="FF00FF">
                    <a:gamma/>
                    <a:shade val="69804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62800" y="6324600"/>
            <a:ext cx="1828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altLang="en-US"/>
              <a:t>Slide </a:t>
            </a:r>
            <a:fld id="{D1BCC79E-E52E-425A-BD46-144C4ABAFD73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5133" name="Picture 13" descr="CAREG-logo">
            <a:hlinkClick r:id="" action="ppaction://hlinkshowjump?jump=nextslide"/>
          </p:cNvPr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287338"/>
            <a:ext cx="755650" cy="477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4" name="Picture 14" descr="CAREG-logo">
            <a:hlinkClick r:id="" action="ppaction://hlinkshowjump?jump=previousslide"/>
          </p:cNvPr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214313"/>
            <a:ext cx="755650" cy="477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ransition/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40000"/>
        </a:spcBef>
        <a:spcAft>
          <a:spcPct val="0"/>
        </a:spcAft>
        <a:buChar char="•"/>
        <a:defRPr sz="2800" kern="1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10000"/>
        </a:spcAft>
        <a:buChar char="–"/>
        <a:defRPr sz="2400" kern="1200">
          <a:solidFill>
            <a:srgbClr val="000066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rgbClr val="000066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ern="1200">
          <a:solidFill>
            <a:srgbClr val="000066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rgbClr val="00006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341438"/>
            <a:ext cx="7772400" cy="1143000"/>
          </a:xfrm>
        </p:spPr>
        <p:txBody>
          <a:bodyPr anchor="ctr"/>
          <a:lstStyle/>
          <a:p>
            <a:r>
              <a:rPr lang="en-US" altLang="en-US" sz="3600"/>
              <a:t>Multiple regression</a:t>
            </a:r>
          </a:p>
        </p:txBody>
      </p:sp>
      <p:sp>
        <p:nvSpPr>
          <p:cNvPr id="406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836988"/>
            <a:ext cx="6400800" cy="1752600"/>
          </a:xfrm>
        </p:spPr>
        <p:txBody>
          <a:bodyPr/>
          <a:lstStyle/>
          <a:p>
            <a:r>
              <a:rPr lang="en-US" altLang="en-US" sz="2800"/>
              <a:t>Xuhua Xia</a:t>
            </a:r>
          </a:p>
          <a:p>
            <a:r>
              <a:rPr lang="en-US" altLang="en-US" sz="2800"/>
              <a:t>xxia@uottawa.ca</a:t>
            </a:r>
          </a:p>
          <a:p>
            <a:r>
              <a:rPr lang="en-US" altLang="en-US" sz="2800"/>
              <a:t>http://dambe.bio.uottawa.ca</a:t>
            </a:r>
          </a:p>
        </p:txBody>
      </p:sp>
      <p:grpSp>
        <p:nvGrpSpPr>
          <p:cNvPr id="406532" name="Group 4"/>
          <p:cNvGrpSpPr>
            <a:grpSpLocks/>
          </p:cNvGrpSpPr>
          <p:nvPr/>
        </p:nvGrpSpPr>
        <p:grpSpPr bwMode="auto">
          <a:xfrm>
            <a:off x="0" y="3349625"/>
            <a:ext cx="9132888" cy="152400"/>
            <a:chOff x="0" y="900"/>
            <a:chExt cx="5753" cy="96"/>
          </a:xfrm>
        </p:grpSpPr>
        <p:sp>
          <p:nvSpPr>
            <p:cNvPr id="406533" name="Rectangle 5"/>
            <p:cNvSpPr>
              <a:spLocks noChangeArrowheads="1"/>
            </p:cNvSpPr>
            <p:nvPr/>
          </p:nvSpPr>
          <p:spPr bwMode="auto">
            <a:xfrm>
              <a:off x="0" y="900"/>
              <a:ext cx="5753" cy="47"/>
            </a:xfrm>
            <a:prstGeom prst="rect">
              <a:avLst/>
            </a:prstGeom>
            <a:gradFill rotWithShape="0">
              <a:gsLst>
                <a:gs pos="0">
                  <a:srgbClr val="00C0C0">
                    <a:gamma/>
                    <a:shade val="49804"/>
                    <a:invGamma/>
                  </a:srgbClr>
                </a:gs>
                <a:gs pos="50000">
                  <a:srgbClr val="00C0C0"/>
                </a:gs>
                <a:gs pos="100000">
                  <a:srgbClr val="00C0C0">
                    <a:gamma/>
                    <a:shade val="49804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06534" name="Rectangle 6"/>
            <p:cNvSpPr>
              <a:spLocks noChangeArrowheads="1"/>
            </p:cNvSpPr>
            <p:nvPr/>
          </p:nvSpPr>
          <p:spPr bwMode="auto">
            <a:xfrm>
              <a:off x="0" y="972"/>
              <a:ext cx="5753" cy="24"/>
            </a:xfrm>
            <a:prstGeom prst="rect">
              <a:avLst/>
            </a:prstGeom>
            <a:gradFill rotWithShape="0">
              <a:gsLst>
                <a:gs pos="0">
                  <a:srgbClr val="FF00FF">
                    <a:gamma/>
                    <a:shade val="69804"/>
                    <a:invGamma/>
                  </a:srgbClr>
                </a:gs>
                <a:gs pos="50000">
                  <a:srgbClr val="FF00FF"/>
                </a:gs>
                <a:gs pos="100000">
                  <a:srgbClr val="FF00FF">
                    <a:gamma/>
                    <a:shade val="69804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Xuhua Xia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9E61068A-7705-406A-A688-5F90CB6336DA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513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dirty="0" smtClean="0"/>
              <a:t>Cost of Waste Processing</a:t>
            </a:r>
            <a:endParaRPr lang="en-US" altLang="en-US" sz="5400" dirty="0"/>
          </a:p>
        </p:txBody>
      </p:sp>
      <p:sp>
        <p:nvSpPr>
          <p:cNvPr id="51302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838200" y="1066800"/>
            <a:ext cx="7848600" cy="4495800"/>
          </a:xfrm>
          <a:noFill/>
          <a:ln/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dirty="0">
                <a:solidFill>
                  <a:schemeClr val="tx1"/>
                </a:solidFill>
              </a:rPr>
              <a:t>How </a:t>
            </a:r>
            <a:r>
              <a:rPr lang="en-US" altLang="en-US" dirty="0" smtClean="0">
                <a:solidFill>
                  <a:schemeClr val="tx1"/>
                </a:solidFill>
              </a:rPr>
              <a:t>to budget a waste-processing facility?</a:t>
            </a:r>
            <a:endParaRPr lang="en-US" altLang="en-US" dirty="0">
              <a:solidFill>
                <a:schemeClr val="tx1"/>
              </a:solidFill>
            </a:endParaRPr>
          </a:p>
          <a:p>
            <a:pPr marL="0" indent="0">
              <a:buFontTx/>
              <a:buNone/>
            </a:pPr>
            <a:r>
              <a:rPr lang="en-US" altLang="en-US" dirty="0">
                <a:solidFill>
                  <a:schemeClr val="tx1"/>
                </a:solidFill>
              </a:rPr>
              <a:t>The amounts of solid waste (SOLID), liquid waste (LIQUID), household waste (HOUSHOLD), and radioactive waste (RADIOACT), and the cost of processing these wastes (COST) were recorded for 19 pollution Control </a:t>
            </a:r>
            <a:r>
              <a:rPr lang="en-US" altLang="en-US">
                <a:solidFill>
                  <a:schemeClr val="tx1"/>
                </a:solidFill>
              </a:rPr>
              <a:t>centers</a:t>
            </a:r>
            <a:r>
              <a:rPr lang="en-US" altLang="en-US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FontTx/>
              <a:buNone/>
            </a:pPr>
            <a:r>
              <a:rPr lang="en-CA" altLang="en-US" smtClean="0">
                <a:solidFill>
                  <a:schemeClr val="tx1"/>
                </a:solidFill>
              </a:rPr>
              <a:t>Relevance to budgeting: given a city projected to produce 3 kilotons of SOLID, 8 kilotons of LIQUID, 1 kilogon of HOUSEHOLD and 2 kilotons of RADIOACT, estimate the cost of waste processing.</a:t>
            </a:r>
            <a:endParaRPr lang="en-US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Xuhua Xia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96C4CF3C-63A6-4DBC-A132-846FE6FAFC5A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515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Data </a:t>
            </a:r>
            <a:r>
              <a:rPr lang="en-US" altLang="en-US" smtClean="0"/>
              <a:t>Set (in kilotons)</a:t>
            </a:r>
            <a:endParaRPr lang="en-US" altLang="en-US"/>
          </a:p>
        </p:txBody>
      </p:sp>
      <p:sp>
        <p:nvSpPr>
          <p:cNvPr id="515075" name="Text Box 3"/>
          <p:cNvSpPr txBox="1">
            <a:spLocks noChangeArrowheads="1"/>
          </p:cNvSpPr>
          <p:nvPr/>
        </p:nvSpPr>
        <p:spPr bwMode="auto">
          <a:xfrm>
            <a:off x="381000" y="1295400"/>
            <a:ext cx="7315200" cy="498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dirty="0"/>
              <a:t>OBS	SOLID	LIQUID	HOUSHOLD 	RADIOACT	COST</a:t>
            </a:r>
            <a:endParaRPr lang="en-US" altLang="en-US" noProof="1"/>
          </a:p>
          <a:p>
            <a:r>
              <a:rPr lang="en-US" altLang="en-US" dirty="0"/>
              <a:t>1	3.437	5.791	3.268		10.649		27.698</a:t>
            </a:r>
            <a:endParaRPr lang="en-US" altLang="en-US" noProof="1"/>
          </a:p>
          <a:p>
            <a:r>
              <a:rPr lang="en-US" altLang="en-US" dirty="0"/>
              <a:t>2	12.801	4.558	5.751		14.375		57.634</a:t>
            </a:r>
            <a:endParaRPr lang="en-US" altLang="en-US" noProof="1"/>
          </a:p>
          <a:p>
            <a:r>
              <a:rPr lang="en-US" altLang="en-US" dirty="0"/>
              <a:t>3	6.136	6.223	15.175		2.811		47.172</a:t>
            </a:r>
            <a:endParaRPr lang="en-US" altLang="en-US" noProof="1"/>
          </a:p>
          <a:p>
            <a:r>
              <a:rPr lang="en-US" altLang="en-US" dirty="0"/>
              <a:t>4	11.685	3.212	0.639		0.694		49.295</a:t>
            </a:r>
            <a:endParaRPr lang="en-US" altLang="en-US" noProof="1"/>
          </a:p>
          <a:p>
            <a:r>
              <a:rPr lang="en-US" altLang="en-US" dirty="0"/>
              <a:t>5	5.733	3.220	0.534		2.052		24.115</a:t>
            </a:r>
            <a:endParaRPr lang="en-US" altLang="en-US" noProof="1"/>
          </a:p>
          <a:p>
            <a:r>
              <a:rPr lang="en-US" altLang="en-US" dirty="0"/>
              <a:t>6	3.021	4.348	0.839		2.356		33.612</a:t>
            </a:r>
            <a:endParaRPr lang="en-US" altLang="en-US" noProof="1"/>
          </a:p>
          <a:p>
            <a:r>
              <a:rPr lang="en-US" altLang="en-US" dirty="0"/>
              <a:t>7	1.689	0.634	0.318		2.209		9.512</a:t>
            </a:r>
            <a:endParaRPr lang="en-US" altLang="en-US" noProof="1"/>
          </a:p>
          <a:p>
            <a:r>
              <a:rPr lang="en-US" altLang="en-US" dirty="0"/>
              <a:t>8	2.339	1.895	0.610		0.605		14.755</a:t>
            </a:r>
            <a:endParaRPr lang="en-US" altLang="en-US" noProof="1"/>
          </a:p>
          <a:p>
            <a:r>
              <a:rPr lang="en-US" altLang="en-US" dirty="0"/>
              <a:t>9	1.025	0.834	0.734		2.825		10.570</a:t>
            </a:r>
            <a:endParaRPr lang="en-US" altLang="en-US" noProof="1"/>
          </a:p>
          <a:p>
            <a:r>
              <a:rPr lang="en-US" altLang="en-US" dirty="0"/>
              <a:t>10	2.936	1.419	0.331		0.231		15.394</a:t>
            </a:r>
            <a:endParaRPr lang="en-US" altLang="en-US" noProof="1"/>
          </a:p>
          <a:p>
            <a:r>
              <a:rPr lang="en-US" altLang="en-US" dirty="0"/>
              <a:t>11	5.049	4.195	1.589		1.957		27.843</a:t>
            </a:r>
            <a:endParaRPr lang="en-US" altLang="en-US" noProof="1"/>
          </a:p>
          <a:p>
            <a:r>
              <a:rPr lang="en-US" altLang="en-US" dirty="0"/>
              <a:t>12	1.693	3.602	0.837		1.582		17.717</a:t>
            </a:r>
            <a:endParaRPr lang="en-US" altLang="en-US" noProof="1"/>
          </a:p>
          <a:p>
            <a:r>
              <a:rPr lang="en-US" altLang="en-US" dirty="0"/>
              <a:t>13	1.187	2.679	0.459		18.837		20.253</a:t>
            </a:r>
            <a:endParaRPr lang="en-US" altLang="en-US" noProof="1"/>
          </a:p>
          <a:p>
            <a:r>
              <a:rPr lang="en-US" altLang="en-US" dirty="0"/>
              <a:t>14	9.730	3.951	3.780		0.524		37.465</a:t>
            </a:r>
            <a:endParaRPr lang="en-US" altLang="en-US" noProof="1"/>
          </a:p>
          <a:p>
            <a:r>
              <a:rPr lang="en-US" altLang="en-US" dirty="0"/>
              <a:t>15	14.325	4.300	10.781		36.863		101.334</a:t>
            </a:r>
            <a:endParaRPr lang="en-US" altLang="en-US" noProof="1"/>
          </a:p>
          <a:p>
            <a:r>
              <a:rPr lang="en-US" altLang="en-US" dirty="0"/>
              <a:t>16	7.737	9.043	1.394		1.524		47.427</a:t>
            </a:r>
            <a:endParaRPr lang="en-US" altLang="en-US" noProof="1"/>
          </a:p>
          <a:p>
            <a:r>
              <a:rPr lang="en-US" altLang="en-US" dirty="0"/>
              <a:t>17	7.538	4.538	2.565		5.109		35.944</a:t>
            </a:r>
            <a:endParaRPr lang="en-US" altLang="en-US" noProof="1"/>
          </a:p>
          <a:p>
            <a:r>
              <a:rPr lang="en-US" altLang="en-US" dirty="0"/>
              <a:t>18	10.211	4.994	3.081		3.681		45.945</a:t>
            </a:r>
            <a:endParaRPr lang="en-US" altLang="en-US" noProof="1"/>
          </a:p>
          <a:p>
            <a:r>
              <a:rPr lang="en-US" altLang="en-US" dirty="0"/>
              <a:t>19	8.697	3.005	1.378		3.338		46.890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Xuhua Xia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5E1E12F2-5DDD-462E-87AB-2D20FF0208D3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516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Objectives</a:t>
            </a:r>
          </a:p>
        </p:txBody>
      </p:sp>
      <p:sp>
        <p:nvSpPr>
          <p:cNvPr id="516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8153400" cy="4876800"/>
          </a:xfrm>
        </p:spPr>
        <p:txBody>
          <a:bodyPr/>
          <a:lstStyle/>
          <a:p>
            <a:r>
              <a:rPr lang="en-US" altLang="en-US" sz="2400" dirty="0" smtClean="0">
                <a:solidFill>
                  <a:schemeClr val="tx1"/>
                </a:solidFill>
              </a:rPr>
              <a:t>Construct </a:t>
            </a:r>
            <a:r>
              <a:rPr lang="en-US" altLang="en-US" sz="2400" dirty="0">
                <a:solidFill>
                  <a:schemeClr val="tx1"/>
                </a:solidFill>
              </a:rPr>
              <a:t>a regression equation to estimate the cost per ton attributable to each waste category.</a:t>
            </a:r>
          </a:p>
          <a:p>
            <a:r>
              <a:rPr lang="en-US" altLang="en-US" sz="2400" dirty="0">
                <a:solidFill>
                  <a:schemeClr val="tx1"/>
                </a:solidFill>
              </a:rPr>
              <a:t>Predict the cost of operating a center which manages a given amount of waste in each category.</a:t>
            </a:r>
          </a:p>
          <a:p>
            <a:r>
              <a:rPr lang="en-US" altLang="en-US" sz="2400" dirty="0" smtClean="0">
                <a:solidFill>
                  <a:schemeClr val="tx1"/>
                </a:solidFill>
              </a:rPr>
              <a:t>The coefficient </a:t>
            </a:r>
            <a:r>
              <a:rPr lang="en-US" altLang="en-US" sz="2400" dirty="0" smtClean="0">
                <a:solidFill>
                  <a:schemeClr val="tx1"/>
                </a:solidFill>
                <a:sym typeface="Symbol" panose="05050102010706020507" pitchFamily="18" charset="2"/>
              </a:rPr>
              <a:t></a:t>
            </a:r>
            <a:r>
              <a:rPr lang="en-US" altLang="en-US" sz="2400" baseline="-25000" dirty="0" err="1" smtClean="0">
                <a:solidFill>
                  <a:schemeClr val="tx1"/>
                </a:solidFill>
              </a:rPr>
              <a:t>i</a:t>
            </a:r>
            <a:r>
              <a:rPr lang="en-US" altLang="en-US" sz="2400" dirty="0" smtClean="0">
                <a:solidFill>
                  <a:schemeClr val="tx1"/>
                </a:solidFill>
              </a:rPr>
              <a:t> (and b</a:t>
            </a:r>
            <a:r>
              <a:rPr lang="en-US" altLang="en-US" sz="2400" baseline="-25000" dirty="0" smtClean="0">
                <a:solidFill>
                  <a:schemeClr val="tx1"/>
                </a:solidFill>
              </a:rPr>
              <a:t>i</a:t>
            </a:r>
            <a:r>
              <a:rPr lang="en-US" altLang="en-US" sz="2400" dirty="0" smtClean="0">
                <a:solidFill>
                  <a:schemeClr val="tx1"/>
                </a:solidFill>
              </a:rPr>
              <a:t>) is an estimate of the expected change in COST due to one unit increase in X</a:t>
            </a:r>
            <a:r>
              <a:rPr lang="en-US" altLang="en-US" sz="2400" baseline="-25000" dirty="0" smtClean="0">
                <a:solidFill>
                  <a:schemeClr val="tx1"/>
                </a:solidFill>
              </a:rPr>
              <a:t>i</a:t>
            </a:r>
            <a:r>
              <a:rPr lang="en-US" altLang="en-US" sz="2400" dirty="0" smtClean="0">
                <a:solidFill>
                  <a:schemeClr val="tx1"/>
                </a:solidFill>
              </a:rPr>
              <a:t>, holding all other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Xs</a:t>
            </a:r>
            <a:r>
              <a:rPr lang="en-US" altLang="en-US" sz="2400" dirty="0" smtClean="0">
                <a:solidFill>
                  <a:schemeClr val="tx1"/>
                </a:solidFill>
              </a:rPr>
              <a:t> fixed.</a:t>
            </a:r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979912"/>
              </p:ext>
            </p:extLst>
          </p:nvPr>
        </p:nvGraphicFramePr>
        <p:xfrm>
          <a:off x="1979712" y="4056400"/>
          <a:ext cx="4926012" cy="795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106" name="Equation" r:id="rId3" imgW="1333440" imgH="215640" progId="Equation.DSMT4">
                  <p:embed/>
                </p:oleObj>
              </mc:Choice>
              <mc:Fallback>
                <p:oleObj name="Equation" r:id="rId3" imgW="133344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4056400"/>
                        <a:ext cx="4926012" cy="795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143000" y="5013176"/>
            <a:ext cx="73152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/>
              <a:t>Cost = </a:t>
            </a:r>
            <a:r>
              <a:rPr lang="en-US" altLang="en-US" sz="2400" dirty="0" smtClean="0"/>
              <a:t>b</a:t>
            </a:r>
            <a:r>
              <a:rPr lang="en-US" altLang="en-US" sz="2400" baseline="-25000" dirty="0" smtClean="0"/>
              <a:t>0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+ b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SOLID + b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 LIQUID + b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 HOUSHOLD +</a:t>
            </a:r>
          </a:p>
          <a:p>
            <a:pPr>
              <a:spcBef>
                <a:spcPct val="50000"/>
              </a:spcBef>
            </a:pPr>
            <a:r>
              <a:rPr lang="en-US" altLang="en-US" sz="2400" dirty="0"/>
              <a:t>            b</a:t>
            </a:r>
            <a:r>
              <a:rPr lang="en-US" altLang="en-US" sz="2400" baseline="-25000" dirty="0"/>
              <a:t>4</a:t>
            </a:r>
            <a:r>
              <a:rPr lang="en-US" altLang="en-US" sz="2400" dirty="0"/>
              <a:t> RADIOACT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Relevant R functions</a:t>
            </a:r>
            <a:endParaRPr lang="en-US" altLang="en-US" dirty="0"/>
          </a:p>
        </p:txBody>
      </p:sp>
      <p:sp>
        <p:nvSpPr>
          <p:cNvPr id="520195" name="Text Box 3"/>
          <p:cNvSpPr txBox="1">
            <a:spLocks noChangeArrowheads="1"/>
          </p:cNvSpPr>
          <p:nvPr/>
        </p:nvSpPr>
        <p:spPr bwMode="auto">
          <a:xfrm>
            <a:off x="107950" y="981075"/>
            <a:ext cx="908685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dirty="0" err="1" smtClean="0">
                <a:latin typeface="Courier New" panose="02070309020205020404" pitchFamily="49" charset="0"/>
              </a:rPr>
              <a:t>cor</a:t>
            </a:r>
            <a:r>
              <a:rPr lang="en-US" altLang="en-US" dirty="0" smtClean="0">
                <a:latin typeface="Courier New" panose="02070309020205020404" pitchFamily="49" charset="0"/>
              </a:rPr>
              <a:t>(</a:t>
            </a:r>
            <a:r>
              <a:rPr lang="en-US" altLang="en-US" dirty="0" err="1" smtClean="0">
                <a:latin typeface="Courier New" panose="02070309020205020404" pitchFamily="49" charset="0"/>
              </a:rPr>
              <a:t>myD,method</a:t>
            </a:r>
            <a:r>
              <a:rPr lang="en-US" altLang="en-US" dirty="0" smtClean="0">
                <a:latin typeface="Courier New" panose="02070309020205020404" pitchFamily="49" charset="0"/>
              </a:rPr>
              <a:t>= "</a:t>
            </a:r>
            <a:r>
              <a:rPr lang="en-US" altLang="en-US" dirty="0" err="1" smtClean="0">
                <a:latin typeface="Courier New" panose="02070309020205020404" pitchFamily="49" charset="0"/>
              </a:rPr>
              <a:t>pearson|spearman</a:t>
            </a:r>
            <a:r>
              <a:rPr lang="en-US" altLang="en-US" dirty="0" smtClean="0">
                <a:latin typeface="Courier New" panose="02070309020205020404" pitchFamily="49" charset="0"/>
              </a:rPr>
              <a:t>")</a:t>
            </a:r>
          </a:p>
          <a:p>
            <a:r>
              <a:rPr lang="en-US" altLang="en-US" dirty="0" smtClean="0">
                <a:latin typeface="Courier New" panose="02070309020205020404" pitchFamily="49" charset="0"/>
              </a:rPr>
              <a:t>pairs(~SOLID+LIQUID+HOUSHOLD+RADIOACT+COST)</a:t>
            </a:r>
          </a:p>
          <a:p>
            <a:r>
              <a:rPr lang="en-US" altLang="en-US" dirty="0" smtClean="0">
                <a:latin typeface="Courier New" panose="02070309020205020404" pitchFamily="49" charset="0"/>
              </a:rPr>
              <a:t>fit&lt;-lm(COST~SOLID+LIQUID+HOUSHOLD+RADIOACT)</a:t>
            </a:r>
          </a:p>
          <a:p>
            <a:r>
              <a:rPr lang="en-US" altLang="en-US" dirty="0" err="1" smtClean="0">
                <a:latin typeface="Courier New" panose="02070309020205020404" pitchFamily="49" charset="0"/>
              </a:rPr>
              <a:t>anova</a:t>
            </a:r>
            <a:r>
              <a:rPr lang="en-US" altLang="en-US" dirty="0" smtClean="0">
                <a:latin typeface="Courier New" panose="02070309020205020404" pitchFamily="49" charset="0"/>
              </a:rPr>
              <a:t>(fit)</a:t>
            </a:r>
          </a:p>
          <a:p>
            <a:r>
              <a:rPr lang="en-US" altLang="en-US" dirty="0" smtClean="0">
                <a:latin typeface="Courier New" panose="02070309020205020404" pitchFamily="49" charset="0"/>
              </a:rPr>
              <a:t>summary(fit)</a:t>
            </a:r>
          </a:p>
        </p:txBody>
      </p:sp>
      <p:sp>
        <p:nvSpPr>
          <p:cNvPr id="6" name="Rectangle 5"/>
          <p:cNvSpPr/>
          <p:nvPr/>
        </p:nvSpPr>
        <p:spPr>
          <a:xfrm>
            <a:off x="-25400" y="2636912"/>
            <a:ext cx="9194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		  OBS     SOLID     LIQUID   HOUSHOLD   RADIOACT      COST</a:t>
            </a:r>
          </a:p>
          <a:p>
            <a:r>
              <a:rPr lang="en-CA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OBS       1.00000000 0.1973787 0.09089426 -0.1445098 0.09575228 0.2031621</a:t>
            </a:r>
          </a:p>
          <a:p>
            <a:r>
              <a:rPr lang="en-CA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SOLID     0.19737869 1.0000000 0.41246454  0.4622431 0.39385189 0.8816522</a:t>
            </a:r>
          </a:p>
          <a:p>
            <a:r>
              <a:rPr lang="en-CA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LIQUID    0.09089426 0.4124645 1.00000000  0.4220801 0.09742191 0.4989073</a:t>
            </a:r>
          </a:p>
          <a:p>
            <a:r>
              <a:rPr lang="en-CA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HOUSHOLD -0.14450985 0.4622431 0.42208006  1.0000000 0.45791558 0.6495992</a:t>
            </a:r>
          </a:p>
          <a:p>
            <a:r>
              <a:rPr lang="en-CA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RADIOACT  0.09575228 0.3938519 0.09742191  0.4579156 1.00000000 0.6600009</a:t>
            </a:r>
          </a:p>
          <a:p>
            <a:r>
              <a:rPr lang="en-CA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COST      0.20316213 0.8816522 0.49890726  0.6495992 0.66000091 1.0000000</a:t>
            </a:r>
            <a:endParaRPr lang="en-CA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26999" y="5261273"/>
            <a:ext cx="8153400" cy="78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40000"/>
              </a:spcBef>
              <a:spcAft>
                <a:spcPct val="0"/>
              </a:spcAft>
              <a:buChar char="•"/>
              <a:defRPr sz="2800" kern="120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10000"/>
              </a:spcAft>
              <a:buChar char="–"/>
              <a:defRPr sz="2400" kern="120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ern="120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1600" smtClean="0">
                <a:solidFill>
                  <a:schemeClr val="tx1"/>
                </a:solidFill>
              </a:rPr>
              <a:t>Which IV is likely to be the most important determinant of COST</a:t>
            </a:r>
            <a:r>
              <a:rPr lang="en-US" altLang="en-US" sz="1600" smtClean="0">
                <a:solidFill>
                  <a:schemeClr val="tx1"/>
                </a:solidFill>
              </a:rPr>
              <a:t>?</a:t>
            </a:r>
          </a:p>
          <a:p>
            <a:r>
              <a:rPr lang="en-CA" altLang="en-US" sz="1600" smtClean="0">
                <a:solidFill>
                  <a:schemeClr val="tx1"/>
                </a:solidFill>
              </a:rPr>
              <a:t>Which types of waste are strongly associated?</a:t>
            </a:r>
            <a:endParaRPr lang="en-US" altLang="en-US" sz="1600" smtClean="0">
              <a:solidFill>
                <a:schemeClr val="tx1"/>
              </a:solidFill>
            </a:endParaRPr>
          </a:p>
          <a:p>
            <a:r>
              <a:rPr lang="en-US" altLang="en-US" sz="1600" smtClean="0">
                <a:solidFill>
                  <a:schemeClr val="tx1"/>
                </a:solidFill>
              </a:rPr>
              <a:t>Is it possible for the correlation coefficients to be negative in this case? Relevance to one-tailed and two-tailed tests.</a:t>
            </a:r>
            <a:endParaRPr lang="en-US" alt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Scatter plot matrices</a:t>
            </a:r>
            <a:endParaRPr lang="en-CA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716423"/>
            <a:ext cx="6178141" cy="6168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489894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Regression output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522244" name="Text Box 4"/>
          <p:cNvSpPr txBox="1">
            <a:spLocks noChangeArrowheads="1"/>
          </p:cNvSpPr>
          <p:nvPr/>
        </p:nvSpPr>
        <p:spPr bwMode="auto">
          <a:xfrm>
            <a:off x="685800" y="1066800"/>
            <a:ext cx="7848600" cy="477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CA" smtClean="0">
                <a:latin typeface="Courier New" panose="02070309020205020404" pitchFamily="49" charset="0"/>
                <a:cs typeface="Courier New" panose="02070309020205020404" pitchFamily="49" charset="0"/>
              </a:rPr>
              <a:t>Analysis of Variance Table</a:t>
            </a:r>
          </a:p>
          <a:p>
            <a:endParaRPr lang="en-CA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CA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Response: COST</a:t>
            </a:r>
          </a:p>
          <a:p>
            <a:r>
              <a:rPr lang="en-CA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CA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Df</a:t>
            </a:r>
            <a:r>
              <a:rPr lang="en-CA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Sum </a:t>
            </a:r>
            <a:r>
              <a:rPr lang="en-CA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Sq</a:t>
            </a:r>
            <a:r>
              <a:rPr lang="en-CA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Mean </a:t>
            </a:r>
            <a:r>
              <a:rPr lang="en-CA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Sq</a:t>
            </a:r>
            <a:r>
              <a:rPr lang="en-CA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F value    </a:t>
            </a:r>
            <a:r>
              <a:rPr lang="en-CA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</a:t>
            </a:r>
            <a:r>
              <a:rPr lang="en-CA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(&gt;F)    </a:t>
            </a:r>
          </a:p>
          <a:p>
            <a:r>
              <a:rPr lang="en-CA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SOLID      1 6582.1  6582.1 173.5265 2.801e-09 ***</a:t>
            </a:r>
          </a:p>
          <a:p>
            <a:r>
              <a:rPr lang="en-CA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LIQUID     1  186.7   186.7   4.9213 0.0435698 *  </a:t>
            </a:r>
          </a:p>
          <a:p>
            <a:r>
              <a:rPr lang="en-CA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HOUSHOLD   1  489.9   489.9  12.9145 0.0029351 ** </a:t>
            </a:r>
          </a:p>
          <a:p>
            <a:r>
              <a:rPr lang="en-CA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RADIOACT   1  678.1   678.1  17.8773 0.0008431 ***</a:t>
            </a:r>
          </a:p>
          <a:p>
            <a:r>
              <a:rPr lang="en-CA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Residuals 14  531.0    37.9                       </a:t>
            </a:r>
          </a:p>
          <a:p>
            <a:endParaRPr lang="en-CA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CA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Coefficients:</a:t>
            </a:r>
          </a:p>
          <a:p>
            <a:r>
              <a:rPr lang="en-CA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Estimate Std. Error t value </a:t>
            </a:r>
            <a:r>
              <a:rPr lang="en-CA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</a:t>
            </a:r>
            <a:r>
              <a:rPr lang="en-CA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(&gt;|t|)    </a:t>
            </a:r>
          </a:p>
          <a:p>
            <a:r>
              <a:rPr lang="en-CA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(Intercept)   2.2884     3.3874   0.676 0.510316    </a:t>
            </a:r>
          </a:p>
          <a:p>
            <a:r>
              <a:rPr lang="en-CA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SOLID         3.2155     0.4222   7.617 2.41e-06 ***</a:t>
            </a:r>
          </a:p>
          <a:p>
            <a:r>
              <a:rPr lang="en-CA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LIQUID        1.6131     0.8517   1.894 0.079062 .  </a:t>
            </a:r>
          </a:p>
          <a:p>
            <a:r>
              <a:rPr lang="en-CA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HOUSHOLD      0.8148     0.4707   1.731 0.105420    </a:t>
            </a:r>
          </a:p>
          <a:p>
            <a:r>
              <a:rPr lang="en-CA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RADIOACT      0.8026     0.1898   4.228 0.000843 ***</a:t>
            </a:r>
          </a:p>
          <a:p>
            <a:endParaRPr lang="en-CA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Multiple R-squared:  0.9373,    </a:t>
            </a:r>
            <a:r>
              <a:rPr lang="en-US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Adjusted R-squared:  0.9194</a:t>
            </a:r>
            <a:endParaRPr lang="en-CA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88224" y="1340768"/>
            <a:ext cx="2664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>
                <a:solidFill>
                  <a:srgbClr val="FF0000"/>
                </a:solidFill>
              </a:rPr>
              <a:t>Type I and Type III SS</a:t>
            </a:r>
            <a:endParaRPr lang="en-CA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Xuhua Xia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20518404-CF77-498D-BD82-37D15070627C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533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Sums of Squares</a:t>
            </a:r>
          </a:p>
        </p:txBody>
      </p:sp>
      <p:sp>
        <p:nvSpPr>
          <p:cNvPr id="533507" name="Text Box 3"/>
          <p:cNvSpPr txBox="1">
            <a:spLocks noChangeArrowheads="1"/>
          </p:cNvSpPr>
          <p:nvPr/>
        </p:nvSpPr>
        <p:spPr bwMode="auto">
          <a:xfrm>
            <a:off x="228600" y="1335088"/>
            <a:ext cx="8915400" cy="4760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/>
              <a:t>SS(MODEL) = SS(SOLID LIQUID HOUSHOLD RADIOACT I INT) = 7936.74</a:t>
            </a:r>
            <a:endParaRPr lang="en-US" altLang="en-US" sz="1800" noProof="1"/>
          </a:p>
          <a:p>
            <a:endParaRPr lang="en-US" altLang="en-US" sz="1800" noProof="1"/>
          </a:p>
          <a:p>
            <a:r>
              <a:rPr lang="en-US" altLang="en-US" sz="1800"/>
              <a:t>Type I SS(SOLID) = SS(SOLID | INT) = 6582.09</a:t>
            </a:r>
            <a:endParaRPr lang="en-US" altLang="en-US" sz="1800" noProof="1"/>
          </a:p>
          <a:p>
            <a:r>
              <a:rPr lang="en-US" altLang="en-US" sz="1800"/>
              <a:t>Type I SS(LIQUID) = SS(LIQUID | INT,SOLID) = 186.67</a:t>
            </a:r>
            <a:endParaRPr lang="en-US" altLang="en-US" sz="1800" noProof="1"/>
          </a:p>
          <a:p>
            <a:r>
              <a:rPr lang="en-US" altLang="en-US" sz="1800"/>
              <a:t>Type I SS(HOUSHOLD) = SS(HOUSHOLD | INT,SOLID,LIQUID) = 489.86</a:t>
            </a:r>
            <a:endParaRPr lang="en-US" altLang="en-US" sz="1800" noProof="1"/>
          </a:p>
          <a:p>
            <a:r>
              <a:rPr lang="en-US" altLang="en-US" sz="1800"/>
              <a:t>Type I SS(RADIOACT) = SS(RADIOACT | INT,SOLID,LIQUID,HOUSHOLD) = 678.11</a:t>
            </a:r>
            <a:endParaRPr lang="en-US" altLang="en-US" sz="1800" noProof="1"/>
          </a:p>
          <a:p>
            <a:endParaRPr lang="en-US" altLang="en-US" sz="1800" noProof="1"/>
          </a:p>
          <a:p>
            <a:r>
              <a:rPr lang="en-US" altLang="en-US" sz="1800"/>
              <a:t>Type III SS(SOLID) = SS(SOLID | INT,LIQUID,HOUSHOLD,RADIOACT) = 2200.71</a:t>
            </a:r>
            <a:endParaRPr lang="en-US" altLang="en-US" sz="1800" noProof="1"/>
          </a:p>
          <a:p>
            <a:r>
              <a:rPr lang="en-US" altLang="en-US" sz="1800"/>
              <a:t>Type III SS(LIQUID) = (LIQUID | INT,SOLID,HOUSHOLD,RADIOACT) = 136.08</a:t>
            </a:r>
            <a:endParaRPr lang="en-US" altLang="en-US" sz="1800" noProof="1"/>
          </a:p>
          <a:p>
            <a:r>
              <a:rPr lang="en-US" altLang="en-US" sz="1800"/>
              <a:t>Type III SS(HOUSHOLD) = SS(HOUSHOLD | INT,SOLID,LIQUID,RADIOACT) = 113.66</a:t>
            </a:r>
            <a:endParaRPr lang="en-US" altLang="en-US" sz="1800" noProof="1"/>
          </a:p>
          <a:p>
            <a:r>
              <a:rPr lang="en-US" altLang="en-US" sz="1800"/>
              <a:t>Type III SS(RADIOACT)=SS(RADIOACT | INT,SOLID,LIQUID,HOUSHOLD)</a:t>
            </a:r>
          </a:p>
          <a:p>
            <a:endParaRPr lang="en-US" altLang="en-US" sz="1800"/>
          </a:p>
          <a:p>
            <a:r>
              <a:rPr lang="en-US" altLang="en-US" sz="1800"/>
              <a:t>Type I SSs are called </a:t>
            </a:r>
            <a:r>
              <a:rPr lang="en-US" altLang="en-US" sz="1800" b="1"/>
              <a:t>sequential </a:t>
            </a:r>
            <a:r>
              <a:rPr lang="en-US" altLang="en-US" sz="1800"/>
              <a:t>because they cumulatively account for the variation </a:t>
            </a:r>
            <a:endParaRPr lang="en-US" altLang="en-US" sz="1800" noProof="1"/>
          </a:p>
          <a:p>
            <a:r>
              <a:rPr lang="en-US" altLang="en-US" sz="1800"/>
              <a:t>related to the X variables. The Type I SSs add up to SS(MODEL).</a:t>
            </a:r>
            <a:endParaRPr lang="en-US" altLang="en-US" sz="1800" noProof="1"/>
          </a:p>
          <a:p>
            <a:endParaRPr lang="en-US" altLang="en-US" sz="1800" noProof="1"/>
          </a:p>
          <a:p>
            <a:r>
              <a:rPr lang="en-US" altLang="en-US" sz="1800"/>
              <a:t>Type III SSs are called </a:t>
            </a:r>
            <a:r>
              <a:rPr lang="en-US" altLang="en-US" sz="1800" b="1"/>
              <a:t>partial </a:t>
            </a:r>
            <a:r>
              <a:rPr lang="en-US" altLang="en-US" sz="1800"/>
              <a:t>because they account for the variation related to an X </a:t>
            </a:r>
            <a:endParaRPr lang="en-US" altLang="en-US" sz="1800" noProof="1"/>
          </a:p>
          <a:p>
            <a:r>
              <a:rPr lang="en-US" altLang="en-US" sz="1800"/>
              <a:t>variable </a:t>
            </a:r>
            <a:r>
              <a:rPr lang="en-US" altLang="en-US" sz="1800" b="1"/>
              <a:t>apart </a:t>
            </a:r>
            <a:r>
              <a:rPr lang="en-US" altLang="en-US" sz="1800"/>
              <a:t>from the variation related to all other variables in the model.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Prediction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Xuhua Xia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E6AD6993-7E34-49C5-BA13-FD83A5B5500B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2" name="TextBox 1"/>
          <p:cNvSpPr txBox="1"/>
          <p:nvPr/>
        </p:nvSpPr>
        <p:spPr>
          <a:xfrm>
            <a:off x="0" y="2045599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new&lt;-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data.frame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(SOLID=c(5),LIQUID=c(3.5),HOUSHOLD=c(0.5),RADIOACT=c(0.4))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predict(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fit,new,interval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="confidence")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fit 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lwr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upr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1 24.74052 20.98045 28.50059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predict(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fit,new,interval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="prediction")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fit 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lwr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upr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1 24.74052 11.00639 38.47465</a:t>
            </a:r>
          </a:p>
          <a:p>
            <a:endParaRPr lang="en-CA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196752"/>
            <a:ext cx="87400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mtClean="0"/>
              <a:t>Suppose we wish to know how much it would cost to operate a waste processing center that can handle 5.0 tons of SOLID, 3.5 tons of LIQUID, 0.5 tons of HOUSHOLD, and 0.4 tons of RADIOACT.</a:t>
            </a:r>
          </a:p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Xuhua Xia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A1CB7AA4-AC9F-473B-BC17-BBE2E8ACCE7C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570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Fisher on Experimental Design</a:t>
            </a:r>
          </a:p>
        </p:txBody>
      </p:sp>
      <p:sp>
        <p:nvSpPr>
          <p:cNvPr id="570371" name="Text Box 3"/>
          <p:cNvSpPr txBox="1">
            <a:spLocks noChangeArrowheads="1"/>
          </p:cNvSpPr>
          <p:nvPr/>
        </p:nvSpPr>
        <p:spPr bwMode="auto">
          <a:xfrm>
            <a:off x="990600" y="1981200"/>
            <a:ext cx="7391400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/>
              <a:t>No aphorism is more frequently repeated in connection with field trials, than that we must ask Nature few questions, or ideally, one question at a time. The writer is convinced that this view is wholly mistaken. Nature, he suggests, will respond to a logical and carefully thought-out questionnaire; indeed, if we ask her a single question, she will often refuse to answer until some other topic has been discussed.</a:t>
            </a:r>
          </a:p>
          <a:p>
            <a:pPr>
              <a:spcBef>
                <a:spcPct val="50000"/>
              </a:spcBef>
            </a:pPr>
            <a:endParaRPr lang="en-US" altLang="en-US" sz="2400"/>
          </a:p>
          <a:p>
            <a:pPr>
              <a:spcBef>
                <a:spcPct val="50000"/>
              </a:spcBef>
            </a:pPr>
            <a:r>
              <a:rPr lang="en-US" altLang="en-US" sz="2400"/>
              <a:t>--Ronald A. Fisher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Xuhua Xia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0A5CB70-FA54-41E7-91D6-A52125899B1F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571464" name="Rectangle 7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/>
              <a:t>Advantages of multiple regression</a:t>
            </a:r>
          </a:p>
        </p:txBody>
      </p:sp>
      <p:sp>
        <p:nvSpPr>
          <p:cNvPr id="571545" name="Text Box 153"/>
          <p:cNvSpPr txBox="1">
            <a:spLocks noChangeArrowheads="1"/>
          </p:cNvSpPr>
          <p:nvPr/>
        </p:nvSpPr>
        <p:spPr bwMode="auto">
          <a:xfrm>
            <a:off x="3203575" y="1125538"/>
            <a:ext cx="5788025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buAutoNum type="arabicParenR"/>
            </a:pPr>
            <a:r>
              <a:rPr lang="en-CA" altLang="en-US" dirty="0" smtClean="0"/>
              <a:t>Create a data file and read the data into R</a:t>
            </a:r>
          </a:p>
          <a:p>
            <a:pPr marL="342900" indent="-342900">
              <a:buAutoNum type="arabicParenR"/>
            </a:pPr>
            <a:r>
              <a:rPr lang="en-CA" altLang="en-US" dirty="0" smtClean="0"/>
              <a:t>Regress Y over X1. Statistically significant?</a:t>
            </a:r>
          </a:p>
          <a:p>
            <a:pPr marL="342900" indent="-342900">
              <a:buAutoNum type="arabicParenR"/>
            </a:pPr>
            <a:r>
              <a:rPr lang="en-CA" altLang="en-US" dirty="0" smtClean="0"/>
              <a:t>Regress Y over X2. Statistically significant?</a:t>
            </a:r>
          </a:p>
          <a:p>
            <a:pPr marL="342900" indent="-342900">
              <a:buAutoNum type="arabicParenR"/>
            </a:pPr>
            <a:endParaRPr lang="en-CA" altLang="en-US" dirty="0"/>
          </a:p>
          <a:p>
            <a:r>
              <a:rPr lang="en-CA" altLang="en-US" dirty="0" smtClean="0"/>
              <a:t>What is your conclusion at this point?</a:t>
            </a:r>
          </a:p>
          <a:p>
            <a:endParaRPr lang="en-CA" altLang="en-US" dirty="0"/>
          </a:p>
          <a:p>
            <a:r>
              <a:rPr lang="en-CA" altLang="en-US" dirty="0" smtClean="0"/>
              <a:t>4) Regress Y over both X1 and X2. Statistically significant?</a:t>
            </a:r>
          </a:p>
          <a:p>
            <a:endParaRPr lang="en-CA" altLang="en-US" dirty="0"/>
          </a:p>
          <a:p>
            <a:r>
              <a:rPr lang="en-CA" altLang="en-US" dirty="0" smtClean="0"/>
              <a:t>3D graphs:</a:t>
            </a:r>
          </a:p>
          <a:p>
            <a:r>
              <a:rPr lang="en-US" smtClean="0"/>
              <a:t>library(scatterplot3d) </a:t>
            </a:r>
          </a:p>
          <a:p>
            <a:r>
              <a:rPr lang="en-US" dirty="0" smtClean="0"/>
              <a:t>scatterplot3d(X1,X2,Y, </a:t>
            </a:r>
            <a:r>
              <a:rPr lang="en-US" dirty="0" err="1" smtClean="0"/>
              <a:t>pch</a:t>
            </a:r>
            <a:r>
              <a:rPr lang="en-US" dirty="0" smtClean="0"/>
              <a:t>=16, highlight.3d=</a:t>
            </a:r>
            <a:r>
              <a:rPr lang="en-US" dirty="0" err="1" smtClean="0"/>
              <a:t>TRUE,type</a:t>
            </a:r>
            <a:r>
              <a:rPr lang="en-US" dirty="0" smtClean="0"/>
              <a:t>="h",</a:t>
            </a:r>
          </a:p>
          <a:p>
            <a:r>
              <a:rPr lang="en-US" dirty="0"/>
              <a:t> </a:t>
            </a:r>
            <a:r>
              <a:rPr lang="en-US" dirty="0" smtClean="0"/>
              <a:t>   main="3D Scatterplot")</a:t>
            </a:r>
            <a:endParaRPr lang="en-CA" smtClean="0"/>
          </a:p>
          <a:p>
            <a:endParaRPr lang="en-CA" altLang="en-US" dirty="0" smtClean="0"/>
          </a:p>
          <a:p>
            <a:endParaRPr lang="en-CA" altLang="en-US" dirty="0"/>
          </a:p>
        </p:txBody>
      </p:sp>
      <p:sp>
        <p:nvSpPr>
          <p:cNvPr id="571546" name="Rectangle 154"/>
          <p:cNvSpPr>
            <a:spLocks noChangeArrowheads="1"/>
          </p:cNvSpPr>
          <p:nvPr/>
        </p:nvSpPr>
        <p:spPr bwMode="auto">
          <a:xfrm>
            <a:off x="250825" y="1098550"/>
            <a:ext cx="2952750" cy="519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CA" altLang="en-US" sz="1400" dirty="0"/>
              <a:t>X1	X2	Y</a:t>
            </a:r>
          </a:p>
          <a:p>
            <a:r>
              <a:rPr lang="en-CA" altLang="en-US" sz="1400" dirty="0"/>
              <a:t>1	4	14.0000</a:t>
            </a:r>
          </a:p>
          <a:p>
            <a:r>
              <a:rPr lang="en-CA" altLang="en-US" sz="1400" dirty="0"/>
              <a:t>1	5	17.9087</a:t>
            </a:r>
          </a:p>
          <a:p>
            <a:r>
              <a:rPr lang="en-CA" altLang="en-US" sz="1400" dirty="0"/>
              <a:t>1	6	16.3255</a:t>
            </a:r>
          </a:p>
          <a:p>
            <a:r>
              <a:rPr lang="en-CA" altLang="en-US" sz="1400" dirty="0"/>
              <a:t>2	3	14.4441</a:t>
            </a:r>
          </a:p>
          <a:p>
            <a:r>
              <a:rPr lang="en-CA" altLang="en-US" sz="1400" dirty="0"/>
              <a:t>2	4	15.2952</a:t>
            </a:r>
          </a:p>
          <a:p>
            <a:r>
              <a:rPr lang="en-CA" altLang="en-US" sz="1400" dirty="0"/>
              <a:t>2	5	19.1587</a:t>
            </a:r>
          </a:p>
          <a:p>
            <a:r>
              <a:rPr lang="en-CA" altLang="en-US" sz="1400" dirty="0"/>
              <a:t>2	6	16.0299</a:t>
            </a:r>
          </a:p>
          <a:p>
            <a:r>
              <a:rPr lang="en-CA" altLang="en-US" sz="1400" dirty="0"/>
              <a:t>2	5	17.0000</a:t>
            </a:r>
          </a:p>
          <a:p>
            <a:r>
              <a:rPr lang="en-CA" altLang="en-US" sz="1400" dirty="0"/>
              <a:t>3	3	14.7556</a:t>
            </a:r>
          </a:p>
          <a:p>
            <a:r>
              <a:rPr lang="en-CA" altLang="en-US" sz="1400" dirty="0"/>
              <a:t>3	4	17.6823</a:t>
            </a:r>
          </a:p>
          <a:p>
            <a:r>
              <a:rPr lang="en-CA" altLang="en-US" sz="1400" dirty="0"/>
              <a:t>3	5	20.5301</a:t>
            </a:r>
          </a:p>
          <a:p>
            <a:r>
              <a:rPr lang="en-CA" altLang="en-US" sz="1400" dirty="0"/>
              <a:t>3	6	21.6408</a:t>
            </a:r>
          </a:p>
          <a:p>
            <a:r>
              <a:rPr lang="en-CA" altLang="en-US" sz="1400" dirty="0"/>
              <a:t>4	3	15.0903</a:t>
            </a:r>
          </a:p>
          <a:p>
            <a:r>
              <a:rPr lang="en-CA" altLang="en-US" sz="1400" dirty="0"/>
              <a:t>4	4	18.1603</a:t>
            </a:r>
          </a:p>
          <a:p>
            <a:r>
              <a:rPr lang="en-CA" altLang="en-US" sz="1400" dirty="0"/>
              <a:t>4	5	22.2471</a:t>
            </a:r>
          </a:p>
          <a:p>
            <a:r>
              <a:rPr lang="en-CA" altLang="en-US" sz="1400" dirty="0"/>
              <a:t>5	2	14.4450</a:t>
            </a:r>
          </a:p>
          <a:p>
            <a:r>
              <a:rPr lang="en-CA" altLang="en-US" sz="1400" dirty="0"/>
              <a:t>5	3	16.5554</a:t>
            </a:r>
          </a:p>
          <a:p>
            <a:r>
              <a:rPr lang="en-CA" altLang="en-US" sz="1400" dirty="0"/>
              <a:t>5	4	21.0047</a:t>
            </a:r>
          </a:p>
          <a:p>
            <a:r>
              <a:rPr lang="en-CA" altLang="en-US" sz="1400" dirty="0"/>
              <a:t>5	5	22.0000</a:t>
            </a:r>
          </a:p>
          <a:p>
            <a:r>
              <a:rPr lang="en-CA" altLang="en-US" sz="1400" dirty="0"/>
              <a:t>6	1	19.0000</a:t>
            </a:r>
          </a:p>
          <a:p>
            <a:r>
              <a:rPr lang="en-CA" altLang="en-US" sz="1400" dirty="0"/>
              <a:t>6	2	18.0000</a:t>
            </a:r>
          </a:p>
          <a:p>
            <a:r>
              <a:rPr lang="en-CA" altLang="en-US" sz="1400" dirty="0"/>
              <a:t>6	3	18.1863</a:t>
            </a:r>
          </a:p>
          <a:p>
            <a:r>
              <a:rPr lang="en-CA" altLang="en-US" sz="1400" dirty="0"/>
              <a:t>6	4	21.0000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Xuhua Xia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A2795FF-4F89-40D8-A7A0-AC076A5F98F9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5765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/>
              <a:t>Regress Y on X1</a:t>
            </a:r>
          </a:p>
        </p:txBody>
      </p:sp>
      <p:sp>
        <p:nvSpPr>
          <p:cNvPr id="576518" name="Text Box 6"/>
          <p:cNvSpPr txBox="1">
            <a:spLocks noChangeArrowheads="1"/>
          </p:cNvSpPr>
          <p:nvPr/>
        </p:nvSpPr>
        <p:spPr bwMode="auto">
          <a:xfrm>
            <a:off x="107950" y="1412875"/>
            <a:ext cx="8929688" cy="349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CA" altLang="en-US" sz="1400">
                <a:latin typeface="Courier New" panose="02070309020205020404" pitchFamily="49" charset="0"/>
              </a:rPr>
              <a:t>                                   Sum of           Mean</a:t>
            </a:r>
          </a:p>
          <a:p>
            <a:r>
              <a:rPr lang="en-CA" altLang="en-US" sz="1400">
                <a:latin typeface="Courier New" panose="02070309020205020404" pitchFamily="49" charset="0"/>
              </a:rPr>
              <a:t>Source                   DF        Squares         Square    F Value    Pr &gt; F</a:t>
            </a:r>
          </a:p>
          <a:p>
            <a:r>
              <a:rPr lang="en-CA" altLang="en-US" sz="1400">
                <a:latin typeface="Courier New" panose="02070309020205020404" pitchFamily="49" charset="0"/>
              </a:rPr>
              <a:t>Model                     1       23.75494       23.75494       3.92    0.0610</a:t>
            </a:r>
          </a:p>
          <a:p>
            <a:r>
              <a:rPr lang="en-CA" altLang="en-US" sz="1400">
                <a:latin typeface="Courier New" panose="02070309020205020404" pitchFamily="49" charset="0"/>
              </a:rPr>
              <a:t>Error                    21      127.29837        6.06183</a:t>
            </a:r>
          </a:p>
          <a:p>
            <a:r>
              <a:rPr lang="en-CA" altLang="en-US" sz="1400">
                <a:latin typeface="Courier New" panose="02070309020205020404" pitchFamily="49" charset="0"/>
              </a:rPr>
              <a:t>Corrected Total          22      151.05331</a:t>
            </a:r>
          </a:p>
          <a:p>
            <a:endParaRPr lang="en-CA" altLang="en-US" sz="1400">
              <a:latin typeface="Courier New" panose="02070309020205020404" pitchFamily="49" charset="0"/>
            </a:endParaRPr>
          </a:p>
          <a:p>
            <a:r>
              <a:rPr lang="en-CA" altLang="en-US" sz="1400">
                <a:latin typeface="Courier New" panose="02070309020205020404" pitchFamily="49" charset="0"/>
              </a:rPr>
              <a:t>             Root MSE              2.46208    R-Square     0.1573</a:t>
            </a:r>
          </a:p>
          <a:p>
            <a:r>
              <a:rPr lang="en-CA" altLang="en-US" sz="1400">
                <a:latin typeface="Courier New" panose="02070309020205020404" pitchFamily="49" charset="0"/>
              </a:rPr>
              <a:t>             Dependent Mean       17.84609    Adj R-Sq     0.1171</a:t>
            </a:r>
          </a:p>
          <a:p>
            <a:r>
              <a:rPr lang="en-CA" altLang="en-US" sz="1400">
                <a:latin typeface="Courier New" panose="02070309020205020404" pitchFamily="49" charset="0"/>
              </a:rPr>
              <a:t>             Coeff Var            13.79618</a:t>
            </a:r>
          </a:p>
          <a:p>
            <a:endParaRPr lang="en-CA" altLang="en-US" sz="1400">
              <a:latin typeface="Courier New" panose="02070309020205020404" pitchFamily="49" charset="0"/>
            </a:endParaRPr>
          </a:p>
          <a:p>
            <a:r>
              <a:rPr lang="en-CA" altLang="en-US" sz="1400">
                <a:latin typeface="Courier New" panose="02070309020205020404" pitchFamily="49" charset="0"/>
              </a:rPr>
              <a:t>                             Parameter Estimates</a:t>
            </a:r>
          </a:p>
          <a:p>
            <a:endParaRPr lang="en-CA" altLang="en-US" sz="1400">
              <a:latin typeface="Courier New" panose="02070309020205020404" pitchFamily="49" charset="0"/>
            </a:endParaRPr>
          </a:p>
          <a:p>
            <a:r>
              <a:rPr lang="en-CA" altLang="en-US" sz="1400">
                <a:latin typeface="Courier New" panose="02070309020205020404" pitchFamily="49" charset="0"/>
              </a:rPr>
              <a:t>                          Parameter       Standard</a:t>
            </a:r>
          </a:p>
          <a:p>
            <a:r>
              <a:rPr lang="en-CA" altLang="en-US" sz="1400">
                <a:latin typeface="Courier New" panose="02070309020205020404" pitchFamily="49" charset="0"/>
              </a:rPr>
              <a:t>     Variable     DF       Estimate          Error    t Value    Pr &gt; |t|</a:t>
            </a:r>
          </a:p>
          <a:p>
            <a:r>
              <a:rPr lang="en-CA" altLang="en-US" sz="1400">
                <a:latin typeface="Courier New" panose="02070309020205020404" pitchFamily="49" charset="0"/>
              </a:rPr>
              <a:t>     Intercept     1       15.72908        1.18626      13.26      &lt;.0001</a:t>
            </a:r>
          </a:p>
          <a:p>
            <a:r>
              <a:rPr lang="en-CA" altLang="en-US" sz="1400">
                <a:latin typeface="Courier New" panose="02070309020205020404" pitchFamily="49" charset="0"/>
              </a:rPr>
              <a:t>     X1            1        0.60113        0.30366       1.98      0.0610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Xuhua Xia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94A2D3AA-96A1-45A5-9B68-B5D0B96010DB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578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/>
              <a:t>Regress Y on X2</a:t>
            </a:r>
          </a:p>
        </p:txBody>
      </p:sp>
      <p:sp>
        <p:nvSpPr>
          <p:cNvPr id="578563" name="Text Box 3"/>
          <p:cNvSpPr txBox="1">
            <a:spLocks noChangeArrowheads="1"/>
          </p:cNvSpPr>
          <p:nvPr/>
        </p:nvSpPr>
        <p:spPr bwMode="auto">
          <a:xfrm>
            <a:off x="107950" y="1412875"/>
            <a:ext cx="8929688" cy="434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CA" altLang="en-US" sz="1400">
                <a:latin typeface="Courier New" panose="02070309020205020404" pitchFamily="49" charset="0"/>
              </a:rPr>
              <a:t>                                   Sum of           Mean</a:t>
            </a:r>
          </a:p>
          <a:p>
            <a:r>
              <a:rPr lang="en-CA" altLang="en-US" sz="1400">
                <a:latin typeface="Courier New" panose="02070309020205020404" pitchFamily="49" charset="0"/>
              </a:rPr>
              <a:t>Source                   DF        Squares         Square    F Value    Pr &gt; F</a:t>
            </a:r>
          </a:p>
          <a:p>
            <a:endParaRPr lang="en-CA" altLang="en-US" sz="1400">
              <a:latin typeface="Courier New" panose="02070309020205020404" pitchFamily="49" charset="0"/>
            </a:endParaRPr>
          </a:p>
          <a:p>
            <a:r>
              <a:rPr lang="en-CA" altLang="en-US" sz="1400">
                <a:latin typeface="Courier New" panose="02070309020205020404" pitchFamily="49" charset="0"/>
              </a:rPr>
              <a:t>Model                     1       16.79007       16.79007       2.63    0.1200</a:t>
            </a:r>
          </a:p>
          <a:p>
            <a:r>
              <a:rPr lang="en-CA" altLang="en-US" sz="1400">
                <a:latin typeface="Courier New" panose="02070309020205020404" pitchFamily="49" charset="0"/>
              </a:rPr>
              <a:t>Error                    21      134.26324        6.39349</a:t>
            </a:r>
          </a:p>
          <a:p>
            <a:r>
              <a:rPr lang="en-CA" altLang="en-US" sz="1400">
                <a:latin typeface="Courier New" panose="02070309020205020404" pitchFamily="49" charset="0"/>
              </a:rPr>
              <a:t>Corrected Total          22      151.05331</a:t>
            </a:r>
          </a:p>
          <a:p>
            <a:endParaRPr lang="en-CA" altLang="en-US" sz="1400">
              <a:latin typeface="Courier New" panose="02070309020205020404" pitchFamily="49" charset="0"/>
            </a:endParaRPr>
          </a:p>
          <a:p>
            <a:endParaRPr lang="en-CA" altLang="en-US" sz="1400">
              <a:latin typeface="Courier New" panose="02070309020205020404" pitchFamily="49" charset="0"/>
            </a:endParaRPr>
          </a:p>
          <a:p>
            <a:r>
              <a:rPr lang="en-CA" altLang="en-US" sz="1400">
                <a:latin typeface="Courier New" panose="02070309020205020404" pitchFamily="49" charset="0"/>
              </a:rPr>
              <a:t>             Root MSE              2.52853    R-Square     0.1112</a:t>
            </a:r>
          </a:p>
          <a:p>
            <a:r>
              <a:rPr lang="en-CA" altLang="en-US" sz="1400">
                <a:latin typeface="Courier New" panose="02070309020205020404" pitchFamily="49" charset="0"/>
              </a:rPr>
              <a:t>             Dependent Mean       17.84609    Adj R-Sq     0.0688</a:t>
            </a:r>
          </a:p>
          <a:p>
            <a:r>
              <a:rPr lang="en-CA" altLang="en-US" sz="1400">
                <a:latin typeface="Courier New" panose="02070309020205020404" pitchFamily="49" charset="0"/>
              </a:rPr>
              <a:t>             Coeff Var            14.16857</a:t>
            </a:r>
          </a:p>
          <a:p>
            <a:endParaRPr lang="en-CA" altLang="en-US" sz="1400">
              <a:latin typeface="Courier New" panose="02070309020205020404" pitchFamily="49" charset="0"/>
            </a:endParaRPr>
          </a:p>
          <a:p>
            <a:endParaRPr lang="en-CA" altLang="en-US" sz="1400">
              <a:latin typeface="Courier New" panose="02070309020205020404" pitchFamily="49" charset="0"/>
            </a:endParaRPr>
          </a:p>
          <a:p>
            <a:r>
              <a:rPr lang="en-CA" altLang="en-US" sz="1400">
                <a:latin typeface="Courier New" panose="02070309020205020404" pitchFamily="49" charset="0"/>
              </a:rPr>
              <a:t>                             Parameter Estimates</a:t>
            </a:r>
          </a:p>
          <a:p>
            <a:endParaRPr lang="en-CA" altLang="en-US" sz="1400">
              <a:latin typeface="Courier New" panose="02070309020205020404" pitchFamily="49" charset="0"/>
            </a:endParaRPr>
          </a:p>
          <a:p>
            <a:r>
              <a:rPr lang="en-CA" altLang="en-US" sz="1400">
                <a:latin typeface="Courier New" panose="02070309020205020404" pitchFamily="49" charset="0"/>
              </a:rPr>
              <a:t>                          Parameter       Standard</a:t>
            </a:r>
          </a:p>
          <a:p>
            <a:r>
              <a:rPr lang="en-CA" altLang="en-US" sz="1400">
                <a:latin typeface="Courier New" panose="02070309020205020404" pitchFamily="49" charset="0"/>
              </a:rPr>
              <a:t>     Variable     DF       Estimate          Error    t Value    Pr &gt; |t|</a:t>
            </a:r>
          </a:p>
          <a:p>
            <a:endParaRPr lang="en-CA" altLang="en-US" sz="1400">
              <a:latin typeface="Courier New" panose="02070309020205020404" pitchFamily="49" charset="0"/>
            </a:endParaRPr>
          </a:p>
          <a:p>
            <a:r>
              <a:rPr lang="en-CA" altLang="en-US" sz="1400">
                <a:latin typeface="Courier New" panose="02070309020205020404" pitchFamily="49" charset="0"/>
              </a:rPr>
              <a:t>     Intercept     1       15.25456        1.68386       9.06      &lt;.0001</a:t>
            </a:r>
          </a:p>
          <a:p>
            <a:r>
              <a:rPr lang="en-CA" altLang="en-US" sz="1400">
                <a:latin typeface="Courier New" panose="02070309020205020404" pitchFamily="49" charset="0"/>
              </a:rPr>
              <a:t>     X2            1        0.64788        0.39980       1.62      0.1200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Xuhua Xia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F3131E1D-4957-455F-88C1-F79C0106C6CE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579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/>
              <a:t>Regress Y on both X1 and X2</a:t>
            </a:r>
          </a:p>
        </p:txBody>
      </p:sp>
      <p:sp>
        <p:nvSpPr>
          <p:cNvPr id="579587" name="Text Box 3"/>
          <p:cNvSpPr txBox="1">
            <a:spLocks noChangeArrowheads="1"/>
          </p:cNvSpPr>
          <p:nvPr/>
        </p:nvSpPr>
        <p:spPr bwMode="auto">
          <a:xfrm>
            <a:off x="107950" y="1412875"/>
            <a:ext cx="8929688" cy="477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CA" altLang="en-US" sz="1400">
              <a:latin typeface="Courier New" panose="02070309020205020404" pitchFamily="49" charset="0"/>
            </a:endParaRPr>
          </a:p>
          <a:p>
            <a:r>
              <a:rPr lang="en-CA" altLang="en-US" sz="1400">
                <a:latin typeface="Courier New" panose="02070309020205020404" pitchFamily="49" charset="0"/>
              </a:rPr>
              <a:t>                                    Sum of           Mean</a:t>
            </a:r>
          </a:p>
          <a:p>
            <a:r>
              <a:rPr lang="en-CA" altLang="en-US" sz="1400">
                <a:latin typeface="Courier New" panose="02070309020205020404" pitchFamily="49" charset="0"/>
              </a:rPr>
              <a:t>Source                   DF        Squares         Square    F Value    Pr &gt; F</a:t>
            </a:r>
          </a:p>
          <a:p>
            <a:endParaRPr lang="en-CA" altLang="en-US" sz="1400">
              <a:latin typeface="Courier New" panose="02070309020205020404" pitchFamily="49" charset="0"/>
            </a:endParaRPr>
          </a:p>
          <a:p>
            <a:r>
              <a:rPr lang="en-CA" altLang="en-US" sz="1400">
                <a:latin typeface="Courier New" panose="02070309020205020404" pitchFamily="49" charset="0"/>
              </a:rPr>
              <a:t>Model                     2      101.95009       50.97505      20.76    &lt;.0001</a:t>
            </a:r>
          </a:p>
          <a:p>
            <a:r>
              <a:rPr lang="en-CA" altLang="en-US" sz="1400">
                <a:latin typeface="Courier New" panose="02070309020205020404" pitchFamily="49" charset="0"/>
              </a:rPr>
              <a:t>Error                    20       49.10322        2.45516</a:t>
            </a:r>
          </a:p>
          <a:p>
            <a:r>
              <a:rPr lang="en-CA" altLang="en-US" sz="1400">
                <a:latin typeface="Courier New" panose="02070309020205020404" pitchFamily="49" charset="0"/>
              </a:rPr>
              <a:t>Corrected Total          22      151.05331</a:t>
            </a:r>
          </a:p>
          <a:p>
            <a:endParaRPr lang="en-CA" altLang="en-US" sz="1400">
              <a:latin typeface="Courier New" panose="02070309020205020404" pitchFamily="49" charset="0"/>
            </a:endParaRPr>
          </a:p>
          <a:p>
            <a:endParaRPr lang="en-CA" altLang="en-US" sz="1400">
              <a:latin typeface="Courier New" panose="02070309020205020404" pitchFamily="49" charset="0"/>
            </a:endParaRPr>
          </a:p>
          <a:p>
            <a:r>
              <a:rPr lang="en-CA" altLang="en-US" sz="1400">
                <a:latin typeface="Courier New" panose="02070309020205020404" pitchFamily="49" charset="0"/>
              </a:rPr>
              <a:t>             Root MSE              1.56690    R-Square     0.6749</a:t>
            </a:r>
          </a:p>
          <a:p>
            <a:r>
              <a:rPr lang="en-CA" altLang="en-US" sz="1400">
                <a:latin typeface="Courier New" panose="02070309020205020404" pitchFamily="49" charset="0"/>
              </a:rPr>
              <a:t>             Dependent Mean       17.84609    Adj R-Sq     0.6424</a:t>
            </a:r>
          </a:p>
          <a:p>
            <a:r>
              <a:rPr lang="en-CA" altLang="en-US" sz="1400">
                <a:latin typeface="Courier New" panose="02070309020205020404" pitchFamily="49" charset="0"/>
              </a:rPr>
              <a:t>             Coeff Var             8.78005</a:t>
            </a:r>
          </a:p>
          <a:p>
            <a:endParaRPr lang="en-CA" altLang="en-US" sz="1400">
              <a:latin typeface="Courier New" panose="02070309020205020404" pitchFamily="49" charset="0"/>
            </a:endParaRPr>
          </a:p>
          <a:p>
            <a:endParaRPr lang="en-CA" altLang="en-US" sz="1400">
              <a:latin typeface="Courier New" panose="02070309020205020404" pitchFamily="49" charset="0"/>
            </a:endParaRPr>
          </a:p>
          <a:p>
            <a:r>
              <a:rPr lang="en-CA" altLang="en-US" sz="1400">
                <a:latin typeface="Courier New" panose="02070309020205020404" pitchFamily="49" charset="0"/>
              </a:rPr>
              <a:t>                             Parameter Estimates</a:t>
            </a:r>
          </a:p>
          <a:p>
            <a:endParaRPr lang="en-CA" altLang="en-US" sz="1400">
              <a:latin typeface="Courier New" panose="02070309020205020404" pitchFamily="49" charset="0"/>
            </a:endParaRPr>
          </a:p>
          <a:p>
            <a:r>
              <a:rPr lang="en-CA" altLang="en-US" sz="1400">
                <a:latin typeface="Courier New" panose="02070309020205020404" pitchFamily="49" charset="0"/>
              </a:rPr>
              <a:t>                          Parameter       Standard</a:t>
            </a:r>
          </a:p>
          <a:p>
            <a:r>
              <a:rPr lang="en-CA" altLang="en-US" sz="1400">
                <a:latin typeface="Courier New" panose="02070309020205020404" pitchFamily="49" charset="0"/>
              </a:rPr>
              <a:t>     Variable     DF       Estimate          Error    t Value    Pr &gt; |t|</a:t>
            </a:r>
          </a:p>
          <a:p>
            <a:endParaRPr lang="en-CA" altLang="en-US" sz="1400">
              <a:latin typeface="Courier New" panose="02070309020205020404" pitchFamily="49" charset="0"/>
            </a:endParaRPr>
          </a:p>
          <a:p>
            <a:r>
              <a:rPr lang="en-CA" altLang="en-US" sz="1400">
                <a:latin typeface="Courier New" panose="02070309020205020404" pitchFamily="49" charset="0"/>
              </a:rPr>
              <a:t>     Intercept     1        5.79331        1.91560       3.02      0.0067</a:t>
            </a:r>
          </a:p>
          <a:p>
            <a:r>
              <a:rPr lang="en-CA" altLang="en-US" sz="1400">
                <a:latin typeface="Courier New" panose="02070309020205020404" pitchFamily="49" charset="0"/>
              </a:rPr>
              <a:t>     X1            1        1.42882        0.24260       5.89      &lt;.0001</a:t>
            </a:r>
          </a:p>
          <a:p>
            <a:r>
              <a:rPr lang="en-CA" altLang="en-US" sz="1400">
                <a:latin typeface="Courier New" panose="02070309020205020404" pitchFamily="49" charset="0"/>
              </a:rPr>
              <a:t>     X2            1        1.75521        0.31101       5.64      &lt;.0001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/>
              <a:t>3D Scatter plot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332656"/>
            <a:ext cx="6768752" cy="675867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Xuhua Xia</a:t>
            </a: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3984128-CC83-48FF-B5BA-892B0906553B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545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Multiple Regression</a:t>
            </a:r>
          </a:p>
        </p:txBody>
      </p:sp>
      <p:sp>
        <p:nvSpPr>
          <p:cNvPr id="545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990600"/>
            <a:ext cx="8286750" cy="5246688"/>
          </a:xfrm>
        </p:spPr>
        <p:txBody>
          <a:bodyPr/>
          <a:lstStyle/>
          <a:p>
            <a:r>
              <a:rPr lang="en-US" altLang="en-US" sz="2000" dirty="0">
                <a:solidFill>
                  <a:schemeClr val="tx1"/>
                </a:solidFill>
              </a:rPr>
              <a:t>Various types of regression: </a:t>
            </a:r>
          </a:p>
          <a:p>
            <a:pPr lvl="1"/>
            <a:r>
              <a:rPr lang="en-US" altLang="en-US" sz="2000" dirty="0">
                <a:solidFill>
                  <a:schemeClr val="tx1"/>
                </a:solidFill>
              </a:rPr>
              <a:t>Simple linear regression</a:t>
            </a:r>
          </a:p>
          <a:p>
            <a:pPr lvl="1"/>
            <a:r>
              <a:rPr lang="en-US" altLang="en-US" sz="2000" dirty="0">
                <a:solidFill>
                  <a:schemeClr val="tx1"/>
                </a:solidFill>
              </a:rPr>
              <a:t>Multiple linear regression</a:t>
            </a:r>
          </a:p>
          <a:p>
            <a:pPr lvl="1"/>
            <a:r>
              <a:rPr lang="en-US" altLang="en-US" sz="2000" dirty="0">
                <a:solidFill>
                  <a:schemeClr val="tx1"/>
                </a:solidFill>
              </a:rPr>
              <a:t>N</a:t>
            </a:r>
            <a:r>
              <a:rPr lang="en-US" altLang="en-US" sz="2000" dirty="0" smtClean="0">
                <a:solidFill>
                  <a:schemeClr val="tx1"/>
                </a:solidFill>
              </a:rPr>
              <a:t>onlinear regression (for functions that cannot be linearized by transformation)</a:t>
            </a:r>
            <a:endParaRPr lang="en-US" altLang="en-US" sz="2000" dirty="0">
              <a:solidFill>
                <a:schemeClr val="tx1"/>
              </a:solidFill>
            </a:endParaRPr>
          </a:p>
          <a:p>
            <a:r>
              <a:rPr lang="en-US" altLang="en-US" sz="2000" dirty="0">
                <a:solidFill>
                  <a:schemeClr val="tx1"/>
                </a:solidFill>
              </a:rPr>
              <a:t>In this module we deal only with multiple linear regression.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Multiple regression is an extension of simple regression</a:t>
            </a:r>
            <a:br>
              <a:rPr lang="en-US" altLang="en-US" sz="2000" dirty="0">
                <a:solidFill>
                  <a:schemeClr val="tx1"/>
                </a:solidFill>
              </a:rPr>
            </a:br>
            <a:r>
              <a:rPr lang="en-US" altLang="en-US" sz="2000" dirty="0">
                <a:solidFill>
                  <a:schemeClr val="tx1"/>
                </a:solidFill>
              </a:rPr>
              <a:t>Y</a:t>
            </a:r>
            <a:r>
              <a:rPr lang="en-US" altLang="en-US" sz="2000" baseline="-25000" dirty="0">
                <a:solidFill>
                  <a:schemeClr val="tx1"/>
                </a:solidFill>
              </a:rPr>
              <a:t>i</a:t>
            </a:r>
            <a:r>
              <a:rPr lang="en-US" altLang="en-US" sz="2000" dirty="0">
                <a:solidFill>
                  <a:schemeClr val="tx1"/>
                </a:solidFill>
              </a:rPr>
              <a:t> = </a:t>
            </a:r>
            <a:r>
              <a:rPr lang="en-US" altLang="en-US" sz="2000" dirty="0">
                <a:solidFill>
                  <a:schemeClr val="tx1"/>
                </a:solidFill>
                <a:sym typeface="Symbol" panose="05050102010706020507" pitchFamily="18" charset="2"/>
              </a:rPr>
              <a:t> +  X</a:t>
            </a:r>
            <a:r>
              <a:rPr lang="en-US" altLang="en-US" sz="2000" baseline="-25000" dirty="0">
                <a:solidFill>
                  <a:schemeClr val="tx1"/>
                </a:solidFill>
                <a:sym typeface="Symbol" panose="05050102010706020507" pitchFamily="18" charset="2"/>
              </a:rPr>
              <a:t>i</a:t>
            </a:r>
            <a:r>
              <a:rPr lang="en-US" altLang="en-US" sz="2000" dirty="0">
                <a:solidFill>
                  <a:schemeClr val="tx1"/>
                </a:solidFill>
                <a:sym typeface="Symbol" panose="05050102010706020507" pitchFamily="18" charset="2"/>
              </a:rPr>
              <a:t> + </a:t>
            </a:r>
            <a:r>
              <a:rPr lang="en-US" altLang="en-US" sz="2000" baseline="-25000" dirty="0" err="1">
                <a:solidFill>
                  <a:schemeClr val="tx1"/>
                </a:solidFill>
                <a:sym typeface="Symbol" panose="05050102010706020507" pitchFamily="18" charset="2"/>
              </a:rPr>
              <a:t>i</a:t>
            </a:r>
            <a:r>
              <a:rPr lang="en-US" altLang="en-US" sz="2000" dirty="0">
                <a:solidFill>
                  <a:schemeClr val="tx1"/>
                </a:solidFill>
              </a:rPr>
              <a:t/>
            </a:r>
            <a:br>
              <a:rPr lang="en-US" altLang="en-US" sz="2000" dirty="0">
                <a:solidFill>
                  <a:schemeClr val="tx1"/>
                </a:solidFill>
              </a:rPr>
            </a:br>
            <a:r>
              <a:rPr lang="en-US" altLang="en-US" sz="2000" dirty="0">
                <a:solidFill>
                  <a:schemeClr val="tx1"/>
                </a:solidFill>
              </a:rPr>
              <a:t>Y</a:t>
            </a:r>
            <a:r>
              <a:rPr lang="en-US" altLang="en-US" sz="2000" baseline="-25000" dirty="0">
                <a:solidFill>
                  <a:schemeClr val="tx1"/>
                </a:solidFill>
              </a:rPr>
              <a:t>i</a:t>
            </a:r>
            <a:r>
              <a:rPr lang="en-US" altLang="en-US" sz="2000" dirty="0">
                <a:solidFill>
                  <a:schemeClr val="tx1"/>
                </a:solidFill>
              </a:rPr>
              <a:t> = </a:t>
            </a:r>
            <a:r>
              <a:rPr lang="en-US" altLang="en-US" sz="2000" dirty="0">
                <a:solidFill>
                  <a:schemeClr val="tx1"/>
                </a:solidFill>
                <a:sym typeface="Symbol" panose="05050102010706020507" pitchFamily="18" charset="2"/>
              </a:rPr>
              <a:t> + </a:t>
            </a:r>
            <a:r>
              <a:rPr lang="en-US" altLang="en-US" sz="2000" baseline="-25000" dirty="0">
                <a:solidFill>
                  <a:schemeClr val="tx1"/>
                </a:solidFill>
                <a:sym typeface="Symbol" panose="05050102010706020507" pitchFamily="18" charset="2"/>
              </a:rPr>
              <a:t>1</a:t>
            </a:r>
            <a:r>
              <a:rPr lang="en-US" altLang="en-US" sz="2000" dirty="0">
                <a:solidFill>
                  <a:schemeClr val="tx1"/>
                </a:solidFill>
                <a:sym typeface="Symbol" panose="05050102010706020507" pitchFamily="18" charset="2"/>
              </a:rPr>
              <a:t> X</a:t>
            </a:r>
            <a:r>
              <a:rPr lang="en-US" altLang="en-US" sz="2000" baseline="-25000" dirty="0">
                <a:solidFill>
                  <a:schemeClr val="tx1"/>
                </a:solidFill>
                <a:sym typeface="Symbol" panose="05050102010706020507" pitchFamily="18" charset="2"/>
              </a:rPr>
              <a:t>1i</a:t>
            </a:r>
            <a:r>
              <a:rPr lang="en-US" altLang="en-US" sz="2000" dirty="0">
                <a:solidFill>
                  <a:schemeClr val="tx1"/>
                </a:solidFill>
                <a:sym typeface="Symbol" panose="05050102010706020507" pitchFamily="18" charset="2"/>
              </a:rPr>
              <a:t> + </a:t>
            </a:r>
            <a:r>
              <a:rPr lang="en-US" altLang="en-US" sz="2000" baseline="-25000" dirty="0">
                <a:solidFill>
                  <a:schemeClr val="tx1"/>
                </a:solidFill>
                <a:sym typeface="Symbol" panose="05050102010706020507" pitchFamily="18" charset="2"/>
              </a:rPr>
              <a:t>2</a:t>
            </a:r>
            <a:r>
              <a:rPr lang="en-US" altLang="en-US" sz="2000" dirty="0">
                <a:solidFill>
                  <a:schemeClr val="tx1"/>
                </a:solidFill>
                <a:sym typeface="Symbol" panose="05050102010706020507" pitchFamily="18" charset="2"/>
              </a:rPr>
              <a:t> X</a:t>
            </a:r>
            <a:r>
              <a:rPr lang="en-US" altLang="en-US" sz="2000" baseline="-25000" dirty="0">
                <a:solidFill>
                  <a:schemeClr val="tx1"/>
                </a:solidFill>
                <a:sym typeface="Symbol" panose="05050102010706020507" pitchFamily="18" charset="2"/>
              </a:rPr>
              <a:t>2i</a:t>
            </a:r>
            <a:r>
              <a:rPr lang="en-US" altLang="en-US" sz="2000" dirty="0">
                <a:solidFill>
                  <a:schemeClr val="tx1"/>
                </a:solidFill>
                <a:sym typeface="Symbol" panose="05050102010706020507" pitchFamily="18" charset="2"/>
              </a:rPr>
              <a:t> + </a:t>
            </a:r>
            <a:r>
              <a:rPr lang="en-US" altLang="en-US" sz="2000" baseline="-25000" dirty="0" err="1">
                <a:solidFill>
                  <a:schemeClr val="tx1"/>
                </a:solidFill>
                <a:sym typeface="Symbol" panose="05050102010706020507" pitchFamily="18" charset="2"/>
              </a:rPr>
              <a:t>i</a:t>
            </a:r>
            <a:r>
              <a:rPr lang="en-US" altLang="en-US" sz="2000" dirty="0">
                <a:solidFill>
                  <a:schemeClr val="tx1"/>
                </a:solidFill>
              </a:rPr>
              <a:t/>
            </a:r>
            <a:br>
              <a:rPr lang="en-US" altLang="en-US" sz="2000" dirty="0">
                <a:solidFill>
                  <a:schemeClr val="tx1"/>
                </a:solidFill>
              </a:rPr>
            </a:br>
            <a:endParaRPr lang="en-US" altLang="en-US" sz="2000" dirty="0">
              <a:solidFill>
                <a:schemeClr val="tx1"/>
              </a:solidFill>
            </a:endParaRPr>
          </a:p>
          <a:p>
            <a:r>
              <a:rPr lang="en-US" altLang="en-US" sz="2000" dirty="0">
                <a:solidFill>
                  <a:schemeClr val="tx1"/>
                </a:solidFill>
              </a:rPr>
              <a:t>Partial regression coefficients</a:t>
            </a:r>
          </a:p>
          <a:p>
            <a:r>
              <a:rPr lang="en-US" altLang="en-US" sz="2000" dirty="0">
                <a:solidFill>
                  <a:schemeClr val="tx1"/>
                </a:solidFill>
                <a:sym typeface="Symbol" panose="05050102010706020507" pitchFamily="18" charset="2"/>
              </a:rPr>
              <a:t></a:t>
            </a:r>
            <a:r>
              <a:rPr lang="en-US" altLang="en-US" sz="2000" baseline="-25000" dirty="0">
                <a:solidFill>
                  <a:schemeClr val="tx1"/>
                </a:solidFill>
                <a:sym typeface="Symbol" panose="05050102010706020507" pitchFamily="18" charset="2"/>
              </a:rPr>
              <a:t>1</a:t>
            </a:r>
            <a:r>
              <a:rPr lang="en-US" altLang="en-US" sz="2000" dirty="0">
                <a:solidFill>
                  <a:schemeClr val="tx1"/>
                </a:solidFill>
                <a:sym typeface="Symbol" panose="05050102010706020507" pitchFamily="18" charset="2"/>
              </a:rPr>
              <a:t> expresses how much Y would change for each unit change in </a:t>
            </a:r>
            <a:r>
              <a:rPr lang="en-US" altLang="en-US" sz="2000" dirty="0" smtClean="0">
                <a:solidFill>
                  <a:schemeClr val="tx1"/>
                </a:solidFill>
                <a:sym typeface="Symbol" panose="05050102010706020507" pitchFamily="18" charset="2"/>
              </a:rPr>
              <a:t>X</a:t>
            </a:r>
            <a:r>
              <a:rPr lang="en-US" altLang="en-US" sz="2000" baseline="-25000" dirty="0" smtClean="0">
                <a:solidFill>
                  <a:schemeClr val="tx1"/>
                </a:solidFill>
                <a:sym typeface="Symbol" panose="05050102010706020507" pitchFamily="18" charset="2"/>
              </a:rPr>
              <a:t>1</a:t>
            </a:r>
            <a:r>
              <a:rPr lang="en-US" altLang="en-US" sz="2000" dirty="0">
                <a:solidFill>
                  <a:schemeClr val="tx1"/>
                </a:solidFill>
                <a:sym typeface="Symbol" panose="05050102010706020507" pitchFamily="18" charset="2"/>
              </a:rPr>
              <a:t> </a:t>
            </a:r>
            <a:r>
              <a:rPr lang="en-US" altLang="en-US" sz="2000" dirty="0" smtClean="0">
                <a:solidFill>
                  <a:schemeClr val="tx1"/>
                </a:solidFill>
                <a:sym typeface="Symbol" panose="05050102010706020507" pitchFamily="18" charset="2"/>
              </a:rPr>
              <a:t>when </a:t>
            </a:r>
            <a:r>
              <a:rPr lang="en-US" altLang="en-US" sz="2000" dirty="0">
                <a:solidFill>
                  <a:schemeClr val="tx1"/>
                </a:solidFill>
                <a:sym typeface="Symbol" panose="05050102010706020507" pitchFamily="18" charset="2"/>
              </a:rPr>
              <a:t>X</a:t>
            </a:r>
            <a:r>
              <a:rPr lang="en-US" altLang="en-US" sz="2000" baseline="-25000" dirty="0">
                <a:solidFill>
                  <a:schemeClr val="tx1"/>
                </a:solidFill>
                <a:sym typeface="Symbol" panose="05050102010706020507" pitchFamily="18" charset="2"/>
              </a:rPr>
              <a:t>2</a:t>
            </a:r>
            <a:r>
              <a:rPr lang="en-US" altLang="en-US" sz="2000" dirty="0">
                <a:solidFill>
                  <a:schemeClr val="tx1"/>
                </a:solidFill>
              </a:rPr>
              <a:t> is held constant. </a:t>
            </a:r>
            <a:r>
              <a:rPr lang="en-US" altLang="en-US" sz="2000" dirty="0">
                <a:solidFill>
                  <a:schemeClr val="tx1"/>
                </a:solidFill>
                <a:sym typeface="Symbol" panose="05050102010706020507" pitchFamily="18" charset="2"/>
              </a:rPr>
              <a:t></a:t>
            </a:r>
            <a:r>
              <a:rPr lang="en-US" altLang="en-US" sz="2000" baseline="-25000" dirty="0">
                <a:solidFill>
                  <a:schemeClr val="tx1"/>
                </a:solidFill>
                <a:sym typeface="Symbol" panose="05050102010706020507" pitchFamily="18" charset="2"/>
              </a:rPr>
              <a:t>2</a:t>
            </a:r>
            <a:r>
              <a:rPr lang="en-US" altLang="en-US" sz="2000" dirty="0">
                <a:solidFill>
                  <a:schemeClr val="tx1"/>
                </a:solidFill>
                <a:sym typeface="Symbol" panose="05050102010706020507" pitchFamily="18" charset="2"/>
              </a:rPr>
              <a:t> expresses how much Y would change for each unit change in </a:t>
            </a:r>
            <a:r>
              <a:rPr lang="en-US" altLang="en-US" sz="2000" dirty="0" smtClean="0">
                <a:solidFill>
                  <a:schemeClr val="tx1"/>
                </a:solidFill>
                <a:sym typeface="Symbol" panose="05050102010706020507" pitchFamily="18" charset="2"/>
              </a:rPr>
              <a:t>X</a:t>
            </a:r>
            <a:r>
              <a:rPr lang="en-US" altLang="en-US" sz="2000" baseline="-25000" dirty="0" smtClean="0">
                <a:solidFill>
                  <a:schemeClr val="tx1"/>
                </a:solidFill>
                <a:sym typeface="Symbol" panose="05050102010706020507" pitchFamily="18" charset="2"/>
              </a:rPr>
              <a:t>2</a:t>
            </a:r>
            <a:r>
              <a:rPr lang="en-US" altLang="en-US" sz="2000" dirty="0">
                <a:solidFill>
                  <a:schemeClr val="tx1"/>
                </a:solidFill>
                <a:sym typeface="Symbol" panose="05050102010706020507" pitchFamily="18" charset="2"/>
              </a:rPr>
              <a:t> </a:t>
            </a:r>
            <a:r>
              <a:rPr lang="en-US" altLang="en-US" sz="2000" dirty="0" smtClean="0">
                <a:solidFill>
                  <a:schemeClr val="tx1"/>
                </a:solidFill>
                <a:sym typeface="Symbol" panose="05050102010706020507" pitchFamily="18" charset="2"/>
              </a:rPr>
              <a:t>when </a:t>
            </a:r>
            <a:r>
              <a:rPr lang="en-US" altLang="en-US" sz="2000" dirty="0">
                <a:solidFill>
                  <a:schemeClr val="tx1"/>
                </a:solidFill>
                <a:sym typeface="Symbol" panose="05050102010706020507" pitchFamily="18" charset="2"/>
              </a:rPr>
              <a:t>X</a:t>
            </a:r>
            <a:r>
              <a:rPr lang="en-US" altLang="en-US" sz="2000" baseline="-25000" dirty="0">
                <a:solidFill>
                  <a:schemeClr val="tx1"/>
                </a:solidFill>
                <a:sym typeface="Symbol" panose="05050102010706020507" pitchFamily="18" charset="2"/>
              </a:rPr>
              <a:t>1</a:t>
            </a:r>
            <a:r>
              <a:rPr lang="en-US" altLang="en-US" sz="2000" dirty="0">
                <a:solidFill>
                  <a:schemeClr val="tx1"/>
                </a:solidFill>
              </a:rPr>
              <a:t> is held constant</a:t>
            </a:r>
            <a:r>
              <a:rPr lang="en-US" altLang="en-US" sz="2000" dirty="0" smtClean="0">
                <a:solidFill>
                  <a:schemeClr val="tx1"/>
                </a:solidFill>
              </a:rPr>
              <a:t>.</a:t>
            </a:r>
            <a:endParaRPr lang="en-US" altLang="en-US" sz="2000" dirty="0">
              <a:solidFill>
                <a:schemeClr val="tx1"/>
              </a:solidFill>
            </a:endParaRPr>
          </a:p>
        </p:txBody>
      </p:sp>
      <p:grpSp>
        <p:nvGrpSpPr>
          <p:cNvPr id="545796" name="Group 4"/>
          <p:cNvGrpSpPr>
            <a:grpSpLocks/>
          </p:cNvGrpSpPr>
          <p:nvPr/>
        </p:nvGrpSpPr>
        <p:grpSpPr bwMode="auto">
          <a:xfrm>
            <a:off x="1979712" y="4324350"/>
            <a:ext cx="762000" cy="304800"/>
            <a:chOff x="1200" y="2304"/>
            <a:chExt cx="480" cy="192"/>
          </a:xfrm>
        </p:grpSpPr>
        <p:sp>
          <p:nvSpPr>
            <p:cNvPr id="545797" name="Line 5"/>
            <p:cNvSpPr>
              <a:spLocks noChangeShapeType="1"/>
            </p:cNvSpPr>
            <p:nvPr/>
          </p:nvSpPr>
          <p:spPr bwMode="auto">
            <a:xfrm flipH="1" flipV="1">
              <a:off x="1200" y="2304"/>
              <a:ext cx="240" cy="192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45798" name="Line 6"/>
            <p:cNvSpPr>
              <a:spLocks noChangeShapeType="1"/>
            </p:cNvSpPr>
            <p:nvPr/>
          </p:nvSpPr>
          <p:spPr bwMode="auto">
            <a:xfrm flipV="1">
              <a:off x="1488" y="2304"/>
              <a:ext cx="192" cy="192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  <p:graphicFrame>
        <p:nvGraphicFramePr>
          <p:cNvPr id="545801" name="Object 9"/>
          <p:cNvGraphicFramePr>
            <a:graphicFrameLocks noGrp="1" noChangeAspect="1"/>
          </p:cNvGraphicFramePr>
          <p:nvPr>
            <p:ph sz="half" idx="2"/>
          </p:nvPr>
        </p:nvGraphicFramePr>
        <p:xfrm>
          <a:off x="4787900" y="3716338"/>
          <a:ext cx="3887788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5811" name="Equation" r:id="rId3" imgW="1333440" imgH="215640" progId="Equation.DSMT4">
                  <p:embed/>
                </p:oleObj>
              </mc:Choice>
              <mc:Fallback>
                <p:oleObj name="Equation" r:id="rId3" imgW="1333440" imgH="2156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3716338"/>
                        <a:ext cx="3887788" cy="630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3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Xuhua Xia</a:t>
            </a:r>
          </a:p>
        </p:txBody>
      </p:sp>
      <p:sp>
        <p:nvSpPr>
          <p:cNvPr id="5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F0F111E-6EA5-4C25-B3F0-431F9720D130}" type="slidenum">
              <a:rPr lang="en-US" altLang="en-US"/>
              <a:pPr/>
              <a:t>9</a:t>
            </a:fld>
            <a:endParaRPr lang="en-US" altLang="en-US"/>
          </a:p>
        </p:txBody>
      </p:sp>
      <p:grpSp>
        <p:nvGrpSpPr>
          <p:cNvPr id="557059" name="Group 3"/>
          <p:cNvGrpSpPr>
            <a:grpSpLocks/>
          </p:cNvGrpSpPr>
          <p:nvPr/>
        </p:nvGrpSpPr>
        <p:grpSpPr bwMode="auto">
          <a:xfrm flipH="1">
            <a:off x="762000" y="2419350"/>
            <a:ext cx="1143000" cy="577850"/>
            <a:chOff x="432" y="864"/>
            <a:chExt cx="720" cy="432"/>
          </a:xfrm>
        </p:grpSpPr>
        <p:sp>
          <p:nvSpPr>
            <p:cNvPr id="557060" name="Line 4"/>
            <p:cNvSpPr>
              <a:spLocks noChangeShapeType="1"/>
            </p:cNvSpPr>
            <p:nvPr/>
          </p:nvSpPr>
          <p:spPr bwMode="auto">
            <a:xfrm>
              <a:off x="432" y="864"/>
              <a:ext cx="720" cy="144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57061" name="Line 5"/>
            <p:cNvSpPr>
              <a:spLocks noChangeShapeType="1"/>
            </p:cNvSpPr>
            <p:nvPr/>
          </p:nvSpPr>
          <p:spPr bwMode="auto">
            <a:xfrm flipV="1">
              <a:off x="432" y="1104"/>
              <a:ext cx="720" cy="192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557062" name="Line 6"/>
          <p:cNvSpPr>
            <a:spLocks noChangeShapeType="1"/>
          </p:cNvSpPr>
          <p:nvPr/>
        </p:nvSpPr>
        <p:spPr bwMode="auto">
          <a:xfrm>
            <a:off x="762000" y="2290763"/>
            <a:ext cx="12192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57063" name="Line 7"/>
          <p:cNvSpPr>
            <a:spLocks noChangeShapeType="1"/>
          </p:cNvSpPr>
          <p:nvPr/>
        </p:nvSpPr>
        <p:spPr bwMode="auto">
          <a:xfrm>
            <a:off x="762000" y="3125788"/>
            <a:ext cx="12192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grpSp>
        <p:nvGrpSpPr>
          <p:cNvPr id="557064" name="Group 8"/>
          <p:cNvGrpSpPr>
            <a:grpSpLocks/>
          </p:cNvGrpSpPr>
          <p:nvPr/>
        </p:nvGrpSpPr>
        <p:grpSpPr bwMode="auto">
          <a:xfrm flipH="1">
            <a:off x="3505200" y="1018431"/>
            <a:ext cx="1143000" cy="577850"/>
            <a:chOff x="432" y="864"/>
            <a:chExt cx="720" cy="432"/>
          </a:xfrm>
        </p:grpSpPr>
        <p:sp>
          <p:nvSpPr>
            <p:cNvPr id="557065" name="Line 9"/>
            <p:cNvSpPr>
              <a:spLocks noChangeShapeType="1"/>
            </p:cNvSpPr>
            <p:nvPr/>
          </p:nvSpPr>
          <p:spPr bwMode="auto">
            <a:xfrm>
              <a:off x="432" y="864"/>
              <a:ext cx="720" cy="144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57066" name="Line 10"/>
            <p:cNvSpPr>
              <a:spLocks noChangeShapeType="1"/>
            </p:cNvSpPr>
            <p:nvPr/>
          </p:nvSpPr>
          <p:spPr bwMode="auto">
            <a:xfrm flipV="1">
              <a:off x="432" y="1104"/>
              <a:ext cx="720" cy="192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557067" name="Group 11"/>
          <p:cNvGrpSpPr>
            <a:grpSpLocks/>
          </p:cNvGrpSpPr>
          <p:nvPr/>
        </p:nvGrpSpPr>
        <p:grpSpPr bwMode="auto">
          <a:xfrm>
            <a:off x="7010400" y="1105744"/>
            <a:ext cx="1143000" cy="577850"/>
            <a:chOff x="432" y="864"/>
            <a:chExt cx="720" cy="432"/>
          </a:xfrm>
        </p:grpSpPr>
        <p:sp>
          <p:nvSpPr>
            <p:cNvPr id="557068" name="Line 12"/>
            <p:cNvSpPr>
              <a:spLocks noChangeShapeType="1"/>
            </p:cNvSpPr>
            <p:nvPr/>
          </p:nvSpPr>
          <p:spPr bwMode="auto">
            <a:xfrm>
              <a:off x="432" y="864"/>
              <a:ext cx="720" cy="144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57069" name="Line 13"/>
            <p:cNvSpPr>
              <a:spLocks noChangeShapeType="1"/>
            </p:cNvSpPr>
            <p:nvPr/>
          </p:nvSpPr>
          <p:spPr bwMode="auto">
            <a:xfrm flipV="1">
              <a:off x="432" y="1104"/>
              <a:ext cx="720" cy="192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557070" name="Line 14"/>
          <p:cNvSpPr>
            <a:spLocks noChangeShapeType="1"/>
          </p:cNvSpPr>
          <p:nvPr/>
        </p:nvSpPr>
        <p:spPr bwMode="auto">
          <a:xfrm>
            <a:off x="7010400" y="2278063"/>
            <a:ext cx="11430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57071" name="Line 15"/>
          <p:cNvSpPr>
            <a:spLocks noChangeShapeType="1"/>
          </p:cNvSpPr>
          <p:nvPr/>
        </p:nvSpPr>
        <p:spPr bwMode="auto">
          <a:xfrm flipV="1">
            <a:off x="7010400" y="2406650"/>
            <a:ext cx="1143000" cy="25717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57072" name="Line 16"/>
          <p:cNvSpPr>
            <a:spLocks noChangeShapeType="1"/>
          </p:cNvSpPr>
          <p:nvPr/>
        </p:nvSpPr>
        <p:spPr bwMode="auto">
          <a:xfrm>
            <a:off x="7010400" y="2727325"/>
            <a:ext cx="1143000" cy="19367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57073" name="Line 17"/>
          <p:cNvSpPr>
            <a:spLocks noChangeShapeType="1"/>
          </p:cNvSpPr>
          <p:nvPr/>
        </p:nvSpPr>
        <p:spPr bwMode="auto">
          <a:xfrm flipV="1">
            <a:off x="7010400" y="3048000"/>
            <a:ext cx="1143000" cy="65088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57074" name="Line 18"/>
          <p:cNvSpPr>
            <a:spLocks noChangeShapeType="1"/>
          </p:cNvSpPr>
          <p:nvPr/>
        </p:nvSpPr>
        <p:spPr bwMode="auto">
          <a:xfrm>
            <a:off x="7010400" y="1362919"/>
            <a:ext cx="10668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57075" name="Text Box 19"/>
          <p:cNvSpPr txBox="1">
            <a:spLocks noChangeArrowheads="1"/>
          </p:cNvSpPr>
          <p:nvPr/>
        </p:nvSpPr>
        <p:spPr bwMode="auto">
          <a:xfrm>
            <a:off x="304800" y="2097088"/>
            <a:ext cx="450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Y</a:t>
            </a:r>
            <a:r>
              <a:rPr lang="en-US" altLang="en-US" sz="2000" baseline="-25000"/>
              <a:t>3</a:t>
            </a:r>
            <a:endParaRPr lang="en-US" altLang="en-US" sz="2400"/>
          </a:p>
        </p:txBody>
      </p:sp>
      <p:sp>
        <p:nvSpPr>
          <p:cNvPr id="557076" name="Line 20"/>
          <p:cNvSpPr>
            <a:spLocks noChangeShapeType="1"/>
          </p:cNvSpPr>
          <p:nvPr/>
        </p:nvSpPr>
        <p:spPr bwMode="auto">
          <a:xfrm>
            <a:off x="685800" y="1326406"/>
            <a:ext cx="12192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57077" name="Text Box 21"/>
          <p:cNvSpPr txBox="1">
            <a:spLocks noChangeArrowheads="1"/>
          </p:cNvSpPr>
          <p:nvPr/>
        </p:nvSpPr>
        <p:spPr bwMode="auto">
          <a:xfrm>
            <a:off x="1905000" y="1132731"/>
            <a:ext cx="450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Y</a:t>
            </a:r>
            <a:r>
              <a:rPr lang="en-US" altLang="en-US" sz="2000" baseline="-25000"/>
              <a:t>1</a:t>
            </a:r>
            <a:endParaRPr lang="en-US" altLang="en-US" sz="2400"/>
          </a:p>
        </p:txBody>
      </p:sp>
      <p:sp>
        <p:nvSpPr>
          <p:cNvPr id="557078" name="Text Box 22"/>
          <p:cNvSpPr txBox="1">
            <a:spLocks noChangeArrowheads="1"/>
          </p:cNvSpPr>
          <p:nvPr/>
        </p:nvSpPr>
        <p:spPr bwMode="auto">
          <a:xfrm>
            <a:off x="304800" y="1132731"/>
            <a:ext cx="450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Y</a:t>
            </a:r>
            <a:r>
              <a:rPr lang="en-US" altLang="en-US" sz="2000" baseline="-25000"/>
              <a:t>2</a:t>
            </a:r>
            <a:endParaRPr lang="en-US" altLang="en-US" sz="2400"/>
          </a:p>
        </p:txBody>
      </p:sp>
      <p:sp>
        <p:nvSpPr>
          <p:cNvPr id="557079" name="Text Box 23"/>
          <p:cNvSpPr txBox="1">
            <a:spLocks noChangeArrowheads="1"/>
          </p:cNvSpPr>
          <p:nvPr/>
        </p:nvSpPr>
        <p:spPr bwMode="auto">
          <a:xfrm>
            <a:off x="1905000" y="2149475"/>
            <a:ext cx="450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Y</a:t>
            </a:r>
            <a:r>
              <a:rPr lang="en-US" altLang="en-US" sz="2000" baseline="-25000"/>
              <a:t>1</a:t>
            </a:r>
            <a:endParaRPr lang="en-US" altLang="en-US" sz="2400"/>
          </a:p>
        </p:txBody>
      </p:sp>
      <p:sp>
        <p:nvSpPr>
          <p:cNvPr id="557080" name="Text Box 24"/>
          <p:cNvSpPr txBox="1">
            <a:spLocks noChangeArrowheads="1"/>
          </p:cNvSpPr>
          <p:nvPr/>
        </p:nvSpPr>
        <p:spPr bwMode="auto">
          <a:xfrm>
            <a:off x="304800" y="2867025"/>
            <a:ext cx="450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Y</a:t>
            </a:r>
            <a:r>
              <a:rPr lang="en-US" altLang="en-US" sz="2000" baseline="-25000"/>
              <a:t>5</a:t>
            </a:r>
            <a:endParaRPr lang="en-US" altLang="en-US" sz="2400"/>
          </a:p>
        </p:txBody>
      </p:sp>
      <p:sp>
        <p:nvSpPr>
          <p:cNvPr id="557081" name="Text Box 25"/>
          <p:cNvSpPr txBox="1">
            <a:spLocks noChangeArrowheads="1"/>
          </p:cNvSpPr>
          <p:nvPr/>
        </p:nvSpPr>
        <p:spPr bwMode="auto">
          <a:xfrm>
            <a:off x="4648200" y="889844"/>
            <a:ext cx="450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Y</a:t>
            </a:r>
            <a:r>
              <a:rPr lang="en-US" altLang="en-US" sz="2000" baseline="-25000"/>
              <a:t>1</a:t>
            </a:r>
            <a:endParaRPr lang="en-US" altLang="en-US" sz="2400"/>
          </a:p>
        </p:txBody>
      </p:sp>
      <p:sp>
        <p:nvSpPr>
          <p:cNvPr id="557082" name="Text Box 26"/>
          <p:cNvSpPr txBox="1">
            <a:spLocks noChangeArrowheads="1"/>
          </p:cNvSpPr>
          <p:nvPr/>
        </p:nvSpPr>
        <p:spPr bwMode="auto">
          <a:xfrm>
            <a:off x="1905000" y="2921000"/>
            <a:ext cx="450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Y</a:t>
            </a:r>
            <a:r>
              <a:rPr lang="en-US" altLang="en-US" sz="2000" baseline="-25000"/>
              <a:t>2</a:t>
            </a:r>
            <a:endParaRPr lang="en-US" altLang="en-US" sz="2400"/>
          </a:p>
        </p:txBody>
      </p:sp>
      <p:sp>
        <p:nvSpPr>
          <p:cNvPr id="557083" name="Text Box 27"/>
          <p:cNvSpPr txBox="1">
            <a:spLocks noChangeArrowheads="1"/>
          </p:cNvSpPr>
          <p:nvPr/>
        </p:nvSpPr>
        <p:spPr bwMode="auto">
          <a:xfrm>
            <a:off x="3124200" y="1081931"/>
            <a:ext cx="450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Y</a:t>
            </a:r>
            <a:r>
              <a:rPr lang="en-US" altLang="en-US" sz="2000" baseline="-25000"/>
              <a:t>3</a:t>
            </a:r>
            <a:endParaRPr lang="en-US" altLang="en-US" sz="2400"/>
          </a:p>
        </p:txBody>
      </p:sp>
      <p:sp>
        <p:nvSpPr>
          <p:cNvPr id="557084" name="Text Box 28"/>
          <p:cNvSpPr txBox="1">
            <a:spLocks noChangeArrowheads="1"/>
          </p:cNvSpPr>
          <p:nvPr/>
        </p:nvSpPr>
        <p:spPr bwMode="auto">
          <a:xfrm>
            <a:off x="4648200" y="1467694"/>
            <a:ext cx="450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Y</a:t>
            </a:r>
            <a:r>
              <a:rPr lang="en-US" altLang="en-US" sz="2000" baseline="-25000"/>
              <a:t>2</a:t>
            </a:r>
            <a:endParaRPr lang="en-US" altLang="en-US" sz="2400"/>
          </a:p>
        </p:txBody>
      </p:sp>
      <p:sp>
        <p:nvSpPr>
          <p:cNvPr id="557085" name="Text Box 29"/>
          <p:cNvSpPr txBox="1">
            <a:spLocks noChangeArrowheads="1"/>
          </p:cNvSpPr>
          <p:nvPr/>
        </p:nvSpPr>
        <p:spPr bwMode="auto">
          <a:xfrm>
            <a:off x="6635750" y="2149475"/>
            <a:ext cx="450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Y</a:t>
            </a:r>
            <a:r>
              <a:rPr lang="en-US" altLang="en-US" sz="2000" baseline="-25000"/>
              <a:t>3</a:t>
            </a:r>
            <a:endParaRPr lang="en-US" altLang="en-US" sz="2400"/>
          </a:p>
        </p:txBody>
      </p:sp>
      <p:sp>
        <p:nvSpPr>
          <p:cNvPr id="557086" name="Text Box 30"/>
          <p:cNvSpPr txBox="1">
            <a:spLocks noChangeArrowheads="1"/>
          </p:cNvSpPr>
          <p:nvPr/>
        </p:nvSpPr>
        <p:spPr bwMode="auto">
          <a:xfrm>
            <a:off x="6635750" y="2921000"/>
            <a:ext cx="450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Y</a:t>
            </a:r>
            <a:r>
              <a:rPr lang="en-US" altLang="en-US" sz="2000" baseline="-25000"/>
              <a:t>5</a:t>
            </a:r>
            <a:endParaRPr lang="en-US" altLang="en-US" sz="2400"/>
          </a:p>
        </p:txBody>
      </p:sp>
      <p:sp>
        <p:nvSpPr>
          <p:cNvPr id="557087" name="Text Box 31"/>
          <p:cNvSpPr txBox="1">
            <a:spLocks noChangeArrowheads="1"/>
          </p:cNvSpPr>
          <p:nvPr/>
        </p:nvSpPr>
        <p:spPr bwMode="auto">
          <a:xfrm>
            <a:off x="6635750" y="913656"/>
            <a:ext cx="450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Y</a:t>
            </a:r>
            <a:r>
              <a:rPr lang="en-US" altLang="en-US" sz="2000" baseline="-25000"/>
              <a:t>2</a:t>
            </a:r>
            <a:endParaRPr lang="en-US" altLang="en-US" sz="2400"/>
          </a:p>
        </p:txBody>
      </p:sp>
      <p:sp>
        <p:nvSpPr>
          <p:cNvPr id="557088" name="Text Box 32"/>
          <p:cNvSpPr txBox="1">
            <a:spLocks noChangeArrowheads="1"/>
          </p:cNvSpPr>
          <p:nvPr/>
        </p:nvSpPr>
        <p:spPr bwMode="auto">
          <a:xfrm>
            <a:off x="6635750" y="1170831"/>
            <a:ext cx="450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Y</a:t>
            </a:r>
            <a:r>
              <a:rPr lang="en-US" altLang="en-US" sz="2000" baseline="-25000"/>
              <a:t>3</a:t>
            </a:r>
            <a:endParaRPr lang="en-US" altLang="en-US" sz="2400"/>
          </a:p>
        </p:txBody>
      </p:sp>
      <p:sp>
        <p:nvSpPr>
          <p:cNvPr id="557089" name="Text Box 33"/>
          <p:cNvSpPr txBox="1">
            <a:spLocks noChangeArrowheads="1"/>
          </p:cNvSpPr>
          <p:nvPr/>
        </p:nvSpPr>
        <p:spPr bwMode="auto">
          <a:xfrm>
            <a:off x="6635750" y="1555006"/>
            <a:ext cx="450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Y</a:t>
            </a:r>
            <a:r>
              <a:rPr lang="en-US" altLang="en-US" sz="2000" baseline="-25000"/>
              <a:t>4</a:t>
            </a:r>
            <a:endParaRPr lang="en-US" altLang="en-US" sz="2400"/>
          </a:p>
        </p:txBody>
      </p:sp>
      <p:sp>
        <p:nvSpPr>
          <p:cNvPr id="557090" name="Text Box 34"/>
          <p:cNvSpPr txBox="1">
            <a:spLocks noChangeArrowheads="1"/>
          </p:cNvSpPr>
          <p:nvPr/>
        </p:nvSpPr>
        <p:spPr bwMode="auto">
          <a:xfrm>
            <a:off x="6635750" y="2533650"/>
            <a:ext cx="450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Y</a:t>
            </a:r>
            <a:r>
              <a:rPr lang="en-US" altLang="en-US" sz="2000" baseline="-25000"/>
              <a:t>4</a:t>
            </a:r>
            <a:endParaRPr lang="en-US" altLang="en-US" sz="2400"/>
          </a:p>
        </p:txBody>
      </p:sp>
      <p:sp>
        <p:nvSpPr>
          <p:cNvPr id="557091" name="Text Box 35"/>
          <p:cNvSpPr txBox="1">
            <a:spLocks noChangeArrowheads="1"/>
          </p:cNvSpPr>
          <p:nvPr/>
        </p:nvSpPr>
        <p:spPr bwMode="auto">
          <a:xfrm>
            <a:off x="8077200" y="2149475"/>
            <a:ext cx="450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Y</a:t>
            </a:r>
            <a:r>
              <a:rPr lang="en-US" altLang="en-US" sz="2000" baseline="-25000"/>
              <a:t>1</a:t>
            </a:r>
            <a:endParaRPr lang="en-US" altLang="en-US" sz="2400"/>
          </a:p>
        </p:txBody>
      </p:sp>
      <p:sp>
        <p:nvSpPr>
          <p:cNvPr id="557092" name="Text Box 36"/>
          <p:cNvSpPr txBox="1">
            <a:spLocks noChangeArrowheads="1"/>
          </p:cNvSpPr>
          <p:nvPr/>
        </p:nvSpPr>
        <p:spPr bwMode="auto">
          <a:xfrm>
            <a:off x="8077200" y="2790825"/>
            <a:ext cx="450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Y</a:t>
            </a:r>
            <a:r>
              <a:rPr lang="en-US" altLang="en-US" sz="2000" baseline="-25000"/>
              <a:t>2</a:t>
            </a:r>
            <a:endParaRPr lang="en-US" altLang="en-US" sz="2400"/>
          </a:p>
        </p:txBody>
      </p:sp>
      <p:sp>
        <p:nvSpPr>
          <p:cNvPr id="557093" name="Text Box 37"/>
          <p:cNvSpPr txBox="1">
            <a:spLocks noChangeArrowheads="1"/>
          </p:cNvSpPr>
          <p:nvPr/>
        </p:nvSpPr>
        <p:spPr bwMode="auto">
          <a:xfrm>
            <a:off x="8077200" y="1142256"/>
            <a:ext cx="450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Y</a:t>
            </a:r>
            <a:r>
              <a:rPr lang="en-US" altLang="en-US" sz="2000" baseline="-25000"/>
              <a:t>1</a:t>
            </a:r>
            <a:endParaRPr lang="en-US" altLang="en-US" sz="2400"/>
          </a:p>
        </p:txBody>
      </p:sp>
      <p:sp>
        <p:nvSpPr>
          <p:cNvPr id="557094" name="Text Box 38"/>
          <p:cNvSpPr txBox="1">
            <a:spLocks noChangeArrowheads="1"/>
          </p:cNvSpPr>
          <p:nvPr/>
        </p:nvSpPr>
        <p:spPr bwMode="auto">
          <a:xfrm>
            <a:off x="381000" y="2482850"/>
            <a:ext cx="450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Y</a:t>
            </a:r>
            <a:r>
              <a:rPr lang="en-US" altLang="en-US" sz="2000" baseline="-25000"/>
              <a:t>4</a:t>
            </a:r>
            <a:endParaRPr lang="en-US" altLang="en-US" sz="2400"/>
          </a:p>
        </p:txBody>
      </p:sp>
      <p:grpSp>
        <p:nvGrpSpPr>
          <p:cNvPr id="557095" name="Group 39"/>
          <p:cNvGrpSpPr>
            <a:grpSpLocks/>
          </p:cNvGrpSpPr>
          <p:nvPr/>
        </p:nvGrpSpPr>
        <p:grpSpPr bwMode="auto">
          <a:xfrm>
            <a:off x="3740150" y="2535238"/>
            <a:ext cx="1143000" cy="577850"/>
            <a:chOff x="2208" y="1536"/>
            <a:chExt cx="720" cy="432"/>
          </a:xfrm>
        </p:grpSpPr>
        <p:sp>
          <p:nvSpPr>
            <p:cNvPr id="557096" name="Line 40"/>
            <p:cNvSpPr>
              <a:spLocks noChangeShapeType="1"/>
            </p:cNvSpPr>
            <p:nvPr/>
          </p:nvSpPr>
          <p:spPr bwMode="auto">
            <a:xfrm flipH="1">
              <a:off x="2208" y="1536"/>
              <a:ext cx="720" cy="192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57097" name="Line 41"/>
            <p:cNvSpPr>
              <a:spLocks noChangeShapeType="1"/>
            </p:cNvSpPr>
            <p:nvPr/>
          </p:nvSpPr>
          <p:spPr bwMode="auto">
            <a:xfrm flipH="1" flipV="1">
              <a:off x="2208" y="1728"/>
              <a:ext cx="720" cy="24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557098" name="Line 42"/>
          <p:cNvSpPr>
            <a:spLocks noChangeShapeType="1"/>
          </p:cNvSpPr>
          <p:nvPr/>
        </p:nvSpPr>
        <p:spPr bwMode="auto">
          <a:xfrm>
            <a:off x="3740150" y="3178175"/>
            <a:ext cx="12192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57099" name="Line 43"/>
          <p:cNvSpPr>
            <a:spLocks noChangeShapeType="1"/>
          </p:cNvSpPr>
          <p:nvPr/>
        </p:nvSpPr>
        <p:spPr bwMode="auto">
          <a:xfrm>
            <a:off x="3740150" y="2278063"/>
            <a:ext cx="12192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grpSp>
        <p:nvGrpSpPr>
          <p:cNvPr id="557100" name="Group 44"/>
          <p:cNvGrpSpPr>
            <a:grpSpLocks/>
          </p:cNvGrpSpPr>
          <p:nvPr/>
        </p:nvGrpSpPr>
        <p:grpSpPr bwMode="auto">
          <a:xfrm>
            <a:off x="3740150" y="2343150"/>
            <a:ext cx="1143000" cy="577850"/>
            <a:chOff x="2208" y="1536"/>
            <a:chExt cx="720" cy="432"/>
          </a:xfrm>
        </p:grpSpPr>
        <p:sp>
          <p:nvSpPr>
            <p:cNvPr id="557101" name="Line 45"/>
            <p:cNvSpPr>
              <a:spLocks noChangeShapeType="1"/>
            </p:cNvSpPr>
            <p:nvPr/>
          </p:nvSpPr>
          <p:spPr bwMode="auto">
            <a:xfrm flipH="1">
              <a:off x="2208" y="1536"/>
              <a:ext cx="720" cy="192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57102" name="Line 46"/>
            <p:cNvSpPr>
              <a:spLocks noChangeShapeType="1"/>
            </p:cNvSpPr>
            <p:nvPr/>
          </p:nvSpPr>
          <p:spPr bwMode="auto">
            <a:xfrm flipH="1" flipV="1">
              <a:off x="2208" y="1728"/>
              <a:ext cx="720" cy="24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557103" name="Text Box 47"/>
          <p:cNvSpPr txBox="1">
            <a:spLocks noChangeArrowheads="1"/>
          </p:cNvSpPr>
          <p:nvPr/>
        </p:nvSpPr>
        <p:spPr bwMode="auto">
          <a:xfrm>
            <a:off x="3359150" y="2082800"/>
            <a:ext cx="450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Y</a:t>
            </a:r>
            <a:r>
              <a:rPr lang="en-US" altLang="en-US" sz="2000" baseline="-25000"/>
              <a:t>3</a:t>
            </a:r>
            <a:endParaRPr lang="en-US" altLang="en-US" sz="2400"/>
          </a:p>
        </p:txBody>
      </p:sp>
      <p:sp>
        <p:nvSpPr>
          <p:cNvPr id="557104" name="Text Box 48"/>
          <p:cNvSpPr txBox="1">
            <a:spLocks noChangeArrowheads="1"/>
          </p:cNvSpPr>
          <p:nvPr/>
        </p:nvSpPr>
        <p:spPr bwMode="auto">
          <a:xfrm>
            <a:off x="3365500" y="2984500"/>
            <a:ext cx="450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Y</a:t>
            </a:r>
            <a:r>
              <a:rPr lang="en-US" altLang="en-US" sz="2000" baseline="-25000"/>
              <a:t>6</a:t>
            </a:r>
            <a:endParaRPr lang="en-US" altLang="en-US" sz="2400"/>
          </a:p>
        </p:txBody>
      </p:sp>
      <p:sp>
        <p:nvSpPr>
          <p:cNvPr id="557105" name="Text Box 49"/>
          <p:cNvSpPr txBox="1">
            <a:spLocks noChangeArrowheads="1"/>
          </p:cNvSpPr>
          <p:nvPr/>
        </p:nvSpPr>
        <p:spPr bwMode="auto">
          <a:xfrm>
            <a:off x="4883150" y="2147888"/>
            <a:ext cx="450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Y</a:t>
            </a:r>
            <a:r>
              <a:rPr lang="en-US" altLang="en-US" sz="2000" baseline="-25000"/>
              <a:t>1</a:t>
            </a:r>
            <a:endParaRPr lang="en-US" altLang="en-US" sz="2400"/>
          </a:p>
        </p:txBody>
      </p:sp>
      <p:sp>
        <p:nvSpPr>
          <p:cNvPr id="557106" name="Text Box 50"/>
          <p:cNvSpPr txBox="1">
            <a:spLocks noChangeArrowheads="1"/>
          </p:cNvSpPr>
          <p:nvPr/>
        </p:nvSpPr>
        <p:spPr bwMode="auto">
          <a:xfrm>
            <a:off x="4883150" y="2921000"/>
            <a:ext cx="450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Y</a:t>
            </a:r>
            <a:r>
              <a:rPr lang="en-US" altLang="en-US" sz="2000" baseline="-25000"/>
              <a:t>2</a:t>
            </a:r>
            <a:endParaRPr lang="en-US" altLang="en-US" sz="2400"/>
          </a:p>
        </p:txBody>
      </p:sp>
      <p:sp>
        <p:nvSpPr>
          <p:cNvPr id="557107" name="Text Box 51"/>
          <p:cNvSpPr txBox="1">
            <a:spLocks noChangeArrowheads="1"/>
          </p:cNvSpPr>
          <p:nvPr/>
        </p:nvSpPr>
        <p:spPr bwMode="auto">
          <a:xfrm>
            <a:off x="3365500" y="2403475"/>
            <a:ext cx="450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Y</a:t>
            </a:r>
            <a:r>
              <a:rPr lang="en-US" altLang="en-US" sz="2000" baseline="-25000"/>
              <a:t>4</a:t>
            </a:r>
            <a:endParaRPr lang="en-US" altLang="en-US" sz="2400"/>
          </a:p>
        </p:txBody>
      </p:sp>
      <p:sp>
        <p:nvSpPr>
          <p:cNvPr id="557108" name="Text Box 52"/>
          <p:cNvSpPr txBox="1">
            <a:spLocks noChangeArrowheads="1"/>
          </p:cNvSpPr>
          <p:nvPr/>
        </p:nvSpPr>
        <p:spPr bwMode="auto">
          <a:xfrm>
            <a:off x="3365500" y="2662238"/>
            <a:ext cx="450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Y</a:t>
            </a:r>
            <a:r>
              <a:rPr lang="en-US" altLang="en-US" sz="2000" baseline="-25000"/>
              <a:t>5</a:t>
            </a:r>
            <a:endParaRPr lang="en-US" altLang="en-US" sz="2400"/>
          </a:p>
        </p:txBody>
      </p:sp>
      <p:sp>
        <p:nvSpPr>
          <p:cNvPr id="557109" name="Text Box 53"/>
          <p:cNvSpPr txBox="1">
            <a:spLocks noChangeArrowheads="1"/>
          </p:cNvSpPr>
          <p:nvPr/>
        </p:nvSpPr>
        <p:spPr bwMode="auto">
          <a:xfrm>
            <a:off x="974725" y="1735981"/>
            <a:ext cx="67548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A			  B				C</a:t>
            </a:r>
          </a:p>
        </p:txBody>
      </p:sp>
      <p:sp>
        <p:nvSpPr>
          <p:cNvPr id="557110" name="Text Box 54"/>
          <p:cNvSpPr txBox="1">
            <a:spLocks noChangeArrowheads="1"/>
          </p:cNvSpPr>
          <p:nvPr/>
        </p:nvSpPr>
        <p:spPr bwMode="auto">
          <a:xfrm>
            <a:off x="1046163" y="3194050"/>
            <a:ext cx="67262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D			  E				F</a:t>
            </a:r>
          </a:p>
        </p:txBody>
      </p:sp>
      <p:sp>
        <p:nvSpPr>
          <p:cNvPr id="557111" name="Line 55"/>
          <p:cNvSpPr>
            <a:spLocks noChangeShapeType="1"/>
          </p:cNvSpPr>
          <p:nvPr/>
        </p:nvSpPr>
        <p:spPr bwMode="auto">
          <a:xfrm flipV="1">
            <a:off x="8229600" y="2419350"/>
            <a:ext cx="0" cy="385763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57112" name="Rectangle 56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190500"/>
            <a:ext cx="7772400" cy="647700"/>
          </a:xfrm>
        </p:spPr>
        <p:txBody>
          <a:bodyPr/>
          <a:lstStyle/>
          <a:p>
            <a:r>
              <a:rPr lang="en-US" altLang="en-US" sz="4800">
                <a:solidFill>
                  <a:schemeClr val="tx1"/>
                </a:solidFill>
              </a:rPr>
              <a:t>Path Diagrams</a:t>
            </a:r>
            <a:r>
              <a:rPr lang="en-US" altLang="en-US" sz="3200">
                <a:solidFill>
                  <a:schemeClr val="tx1"/>
                </a:solidFill>
              </a:rPr>
              <a:t> 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557113" name="Rectangle 57"/>
          <p:cNvSpPr>
            <a:spLocks noChangeArrowheads="1"/>
          </p:cNvSpPr>
          <p:nvPr/>
        </p:nvSpPr>
        <p:spPr bwMode="auto">
          <a:xfrm>
            <a:off x="250825" y="3673475"/>
            <a:ext cx="8569325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en-US" sz="1800"/>
              <a:t>Different structural explanations for the observed correlation r</a:t>
            </a:r>
            <a:r>
              <a:rPr lang="en-US" altLang="en-US" sz="1800" baseline="-25000"/>
              <a:t>12</a:t>
            </a:r>
            <a:r>
              <a:rPr lang="en-US" altLang="en-US" sz="1800"/>
              <a:t> between Y</a:t>
            </a:r>
            <a:r>
              <a:rPr lang="en-US" altLang="en-US" sz="1800" baseline="-25000"/>
              <a:t>1</a:t>
            </a:r>
            <a:r>
              <a:rPr lang="en-US" altLang="en-US" sz="1800"/>
              <a:t> and Y</a:t>
            </a:r>
            <a:r>
              <a:rPr lang="en-US" altLang="en-US" sz="1800" baseline="-25000"/>
              <a:t>2</a:t>
            </a:r>
            <a:r>
              <a:rPr lang="en-US" altLang="en-US" sz="1800"/>
              <a:t> (assuming only linear relations between variables). A. Y</a:t>
            </a:r>
            <a:r>
              <a:rPr lang="en-US" altLang="en-US" sz="1800" baseline="-25000"/>
              <a:t>2</a:t>
            </a:r>
            <a:r>
              <a:rPr lang="en-US" altLang="en-US" sz="1800"/>
              <a:t> is the entire cause of the variation of Y</a:t>
            </a:r>
            <a:r>
              <a:rPr lang="en-US" altLang="en-US" sz="1800" baseline="-25000"/>
              <a:t>1</a:t>
            </a:r>
            <a:r>
              <a:rPr lang="en-US" altLang="en-US" sz="1800"/>
              <a:t> . In such a case the true r</a:t>
            </a:r>
            <a:r>
              <a:rPr lang="en-US" altLang="en-US" sz="1800" baseline="-25000"/>
              <a:t>12</a:t>
            </a:r>
            <a:r>
              <a:rPr lang="en-US" altLang="en-US" sz="1800" baseline="30000"/>
              <a:t>2</a:t>
            </a:r>
            <a:r>
              <a:rPr lang="en-US" altLang="en-US" sz="1800"/>
              <a:t> equals 1. B. The common cause Y</a:t>
            </a:r>
            <a:r>
              <a:rPr lang="en-US" altLang="en-US" sz="1800" baseline="-25000"/>
              <a:t>3</a:t>
            </a:r>
            <a:r>
              <a:rPr lang="en-US" altLang="en-US" sz="1800"/>
              <a:t> totally determines variables Y</a:t>
            </a:r>
            <a:r>
              <a:rPr lang="en-US" altLang="en-US" sz="1800" baseline="-25000"/>
              <a:t>1</a:t>
            </a:r>
            <a:r>
              <a:rPr lang="en-US" altLang="en-US" sz="1800"/>
              <a:t> and Y</a:t>
            </a:r>
            <a:r>
              <a:rPr lang="en-US" altLang="en-US" sz="1800" baseline="-25000"/>
              <a:t>2</a:t>
            </a:r>
            <a:r>
              <a:rPr lang="en-US" altLang="en-US" sz="1800"/>
              <a:t>. Again, true r</a:t>
            </a:r>
            <a:r>
              <a:rPr lang="en-US" altLang="en-US" sz="1800" baseline="-25000"/>
              <a:t>12</a:t>
            </a:r>
            <a:r>
              <a:rPr lang="en-US" altLang="en-US" sz="1800" baseline="30000"/>
              <a:t>2</a:t>
            </a:r>
            <a:r>
              <a:rPr lang="en-US" altLang="en-US" sz="1800"/>
              <a:t> should be 1. C. In this case, Y</a:t>
            </a:r>
            <a:r>
              <a:rPr lang="en-US" altLang="en-US" sz="1800" baseline="-25000"/>
              <a:t>2</a:t>
            </a:r>
            <a:r>
              <a:rPr lang="en-US" altLang="en-US" sz="1800"/>
              <a:t> is one of several causes of Y</a:t>
            </a:r>
            <a:r>
              <a:rPr lang="en-US" altLang="en-US" sz="1800" baseline="-25000"/>
              <a:t>1</a:t>
            </a:r>
            <a:r>
              <a:rPr lang="en-US" altLang="en-US" sz="1800"/>
              <a:t>, and r</a:t>
            </a:r>
            <a:r>
              <a:rPr lang="en-US" altLang="en-US" sz="1800" baseline="-25000"/>
              <a:t>12</a:t>
            </a:r>
            <a:r>
              <a:rPr lang="en-US" altLang="en-US" sz="1800" baseline="30000"/>
              <a:t>2</a:t>
            </a:r>
            <a:r>
              <a:rPr lang="en-US" altLang="en-US" sz="1800"/>
              <a:t> will be less than 1. D. The correlation between variables Y</a:t>
            </a:r>
            <a:r>
              <a:rPr lang="en-US" altLang="en-US" sz="1800" baseline="-25000"/>
              <a:t>1</a:t>
            </a:r>
            <a:r>
              <a:rPr lang="en-US" altLang="en-US" sz="1800"/>
              <a:t> and Y2 is due to a common cause Y</a:t>
            </a:r>
            <a:r>
              <a:rPr lang="en-US" altLang="en-US" sz="1800" baseline="-25000"/>
              <a:t>4</a:t>
            </a:r>
            <a:r>
              <a:rPr lang="en-US" altLang="en-US" sz="1800"/>
              <a:t>. Since other causes, Y</a:t>
            </a:r>
            <a:r>
              <a:rPr lang="en-US" altLang="en-US" sz="1800" baseline="-25000"/>
              <a:t>3</a:t>
            </a:r>
            <a:r>
              <a:rPr lang="en-US" altLang="en-US" sz="1800"/>
              <a:t> and Y</a:t>
            </a:r>
            <a:r>
              <a:rPr lang="en-US" altLang="en-US" sz="1800" baseline="-25000"/>
              <a:t>5</a:t>
            </a:r>
            <a:r>
              <a:rPr lang="en-US" altLang="en-US" sz="1800"/>
              <a:t>, also determine Y</a:t>
            </a:r>
            <a:r>
              <a:rPr lang="en-US" altLang="en-US" sz="1800" baseline="-25000"/>
              <a:t>1</a:t>
            </a:r>
            <a:r>
              <a:rPr lang="en-US" altLang="en-US" sz="1800"/>
              <a:t> and Y</a:t>
            </a:r>
            <a:r>
              <a:rPr lang="en-US" altLang="en-US" sz="1800" baseline="-25000"/>
              <a:t>2</a:t>
            </a:r>
            <a:r>
              <a:rPr lang="en-US" altLang="en-US" sz="1800"/>
              <a:t>, respectively, r</a:t>
            </a:r>
            <a:r>
              <a:rPr lang="en-US" altLang="en-US" sz="1800" baseline="-25000"/>
              <a:t>12</a:t>
            </a:r>
            <a:r>
              <a:rPr lang="en-US" altLang="en-US" sz="1800" baseline="30000"/>
              <a:t>2</a:t>
            </a:r>
            <a:r>
              <a:rPr lang="en-US" altLang="en-US" sz="1800"/>
              <a:t> will be less than 1. E. The correlation between variables Y</a:t>
            </a:r>
            <a:r>
              <a:rPr lang="en-US" altLang="en-US" sz="1800" baseline="-25000"/>
              <a:t>1</a:t>
            </a:r>
            <a:r>
              <a:rPr lang="en-US" altLang="en-US" sz="1800"/>
              <a:t> and Y</a:t>
            </a:r>
            <a:r>
              <a:rPr lang="en-US" altLang="en-US" sz="1800" baseline="-25000"/>
              <a:t>2</a:t>
            </a:r>
            <a:r>
              <a:rPr lang="en-US" altLang="en-US" sz="1800"/>
              <a:t> is due to two common causes, Y</a:t>
            </a:r>
            <a:r>
              <a:rPr lang="en-US" altLang="en-US" sz="1800" baseline="-25000"/>
              <a:t>4</a:t>
            </a:r>
            <a:r>
              <a:rPr lang="en-US" altLang="en-US" sz="1800"/>
              <a:t> and Y</a:t>
            </a:r>
            <a:r>
              <a:rPr lang="en-US" altLang="en-US" sz="1800" baseline="-25000"/>
              <a:t>5</a:t>
            </a:r>
            <a:r>
              <a:rPr lang="en-US" altLang="en-US" sz="1800"/>
              <a:t>. F. The correlation between variables Y</a:t>
            </a:r>
            <a:r>
              <a:rPr lang="en-US" altLang="en-US" sz="1800" baseline="-25000"/>
              <a:t>1</a:t>
            </a:r>
            <a:r>
              <a:rPr lang="en-US" altLang="en-US" sz="1800"/>
              <a:t> and Y</a:t>
            </a:r>
            <a:r>
              <a:rPr lang="en-US" altLang="en-US" sz="1800" baseline="-25000"/>
              <a:t>2</a:t>
            </a:r>
            <a:r>
              <a:rPr lang="en-US" altLang="en-US" sz="1800"/>
              <a:t> is due to the direct effect of Y</a:t>
            </a:r>
            <a:r>
              <a:rPr lang="en-US" altLang="en-US" sz="1800" baseline="-25000"/>
              <a:t>2</a:t>
            </a:r>
            <a:r>
              <a:rPr lang="en-US" altLang="en-US" sz="1800"/>
              <a:t> on Y</a:t>
            </a:r>
            <a:r>
              <a:rPr lang="en-US" altLang="en-US" sz="1800" baseline="-25000"/>
              <a:t>1</a:t>
            </a:r>
            <a:r>
              <a:rPr lang="en-US" altLang="en-US" sz="1800"/>
              <a:t>, as well as to a common cause, Y</a:t>
            </a:r>
            <a:r>
              <a:rPr lang="en-US" altLang="en-US" sz="1800" baseline="-25000"/>
              <a:t>4</a:t>
            </a:r>
            <a:r>
              <a:rPr lang="en-US" altLang="en-US" sz="180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Xia">
  <a:themeElements>
    <a:clrScheme name="Xi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Xi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Xi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i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i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i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i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i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i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Office\Templates\Presentation Designs\Xia.pot</Template>
  <TotalTime>28625</TotalTime>
  <Words>1370</Words>
  <Application>Microsoft Office PowerPoint</Application>
  <PresentationFormat>On-screen Show (4:3)</PresentationFormat>
  <Paragraphs>274</Paragraphs>
  <Slides>17</Slides>
  <Notes>6</Notes>
  <HiddenSlides>1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Courier New</vt:lpstr>
      <vt:lpstr>Symbol</vt:lpstr>
      <vt:lpstr>Times New Roman</vt:lpstr>
      <vt:lpstr>Xia</vt:lpstr>
      <vt:lpstr>Equation</vt:lpstr>
      <vt:lpstr>Multiple regression</vt:lpstr>
      <vt:lpstr>Fisher on Experimental Design</vt:lpstr>
      <vt:lpstr>Advantages of multiple regression</vt:lpstr>
      <vt:lpstr>Regress Y on X1</vt:lpstr>
      <vt:lpstr>Regress Y on X2</vt:lpstr>
      <vt:lpstr>Regress Y on both X1 and X2</vt:lpstr>
      <vt:lpstr>3D Scatter plot</vt:lpstr>
      <vt:lpstr>Multiple Regression</vt:lpstr>
      <vt:lpstr>Path Diagrams </vt:lpstr>
      <vt:lpstr>Cost of Waste Processing</vt:lpstr>
      <vt:lpstr>The Data Set (in kilotons)</vt:lpstr>
      <vt:lpstr>The Objectives</vt:lpstr>
      <vt:lpstr>Relevant R functions</vt:lpstr>
      <vt:lpstr>Scatter plot matrices</vt:lpstr>
      <vt:lpstr>Regression output</vt:lpstr>
      <vt:lpstr>Sums of Squares</vt:lpstr>
      <vt:lpstr>Prediction</vt:lpstr>
    </vt:vector>
  </TitlesOfParts>
  <Company>HKU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Molecular Evolution of Pasteurella multocida During Vaccine Development</dc:title>
  <dc:creator>X. Xia</dc:creator>
  <cp:lastModifiedBy>Xuhua Xia</cp:lastModifiedBy>
  <cp:revision>128</cp:revision>
  <dcterms:created xsi:type="dcterms:W3CDTF">1999-07-07T07:21:34Z</dcterms:created>
  <dcterms:modified xsi:type="dcterms:W3CDTF">2016-11-08T14:26:26Z</dcterms:modified>
</cp:coreProperties>
</file>