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0"/>
  </p:notesMasterIdLst>
  <p:handoutMasterIdLst>
    <p:handoutMasterId r:id="rId21"/>
  </p:handoutMasterIdLst>
  <p:sldIdLst>
    <p:sldId id="318" r:id="rId2"/>
    <p:sldId id="430" r:id="rId3"/>
    <p:sldId id="431" r:id="rId4"/>
    <p:sldId id="392" r:id="rId5"/>
    <p:sldId id="393" r:id="rId6"/>
    <p:sldId id="377" r:id="rId7"/>
    <p:sldId id="408" r:id="rId8"/>
    <p:sldId id="370" r:id="rId9"/>
    <p:sldId id="371" r:id="rId10"/>
    <p:sldId id="372" r:id="rId11"/>
    <p:sldId id="385" r:id="rId12"/>
    <p:sldId id="428" r:id="rId13"/>
    <p:sldId id="410" r:id="rId14"/>
    <p:sldId id="386" r:id="rId15"/>
    <p:sldId id="411" r:id="rId16"/>
    <p:sldId id="359" r:id="rId17"/>
    <p:sldId id="388" r:id="rId18"/>
    <p:sldId id="366" r:id="rId19"/>
  </p:sldIdLst>
  <p:sldSz cx="9144000" cy="6858000" type="screen4x3"/>
  <p:notesSz cx="7315200" cy="9601200"/>
  <p:defaultTextStyle>
    <a:defPPr>
      <a:defRPr lang="en-US"/>
    </a:defPPr>
    <a:lvl1pPr algn="l" rtl="0" fontAlgn="base">
      <a:spcBef>
        <a:spcPct val="0"/>
      </a:spcBef>
      <a:spcAft>
        <a:spcPct val="0"/>
      </a:spcAft>
      <a:defRPr sz="16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16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16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16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1600" kern="1200">
        <a:solidFill>
          <a:schemeClr val="tx1"/>
        </a:solidFill>
        <a:latin typeface="Times New Roman" panose="02020603050405020304" pitchFamily="18" charset="0"/>
        <a:ea typeface="+mn-ea"/>
        <a:cs typeface="+mn-cs"/>
      </a:defRPr>
    </a:lvl5pPr>
    <a:lvl6pPr marL="2286000" algn="l" defTabSz="914400" rtl="0" eaLnBrk="1" latinLnBrk="0" hangingPunct="1">
      <a:defRPr sz="1600" kern="1200">
        <a:solidFill>
          <a:schemeClr val="tx1"/>
        </a:solidFill>
        <a:latin typeface="Times New Roman" panose="02020603050405020304" pitchFamily="18" charset="0"/>
        <a:ea typeface="+mn-ea"/>
        <a:cs typeface="+mn-cs"/>
      </a:defRPr>
    </a:lvl6pPr>
    <a:lvl7pPr marL="2743200" algn="l" defTabSz="914400" rtl="0" eaLnBrk="1" latinLnBrk="0" hangingPunct="1">
      <a:defRPr sz="1600" kern="1200">
        <a:solidFill>
          <a:schemeClr val="tx1"/>
        </a:solidFill>
        <a:latin typeface="Times New Roman" panose="02020603050405020304" pitchFamily="18" charset="0"/>
        <a:ea typeface="+mn-ea"/>
        <a:cs typeface="+mn-cs"/>
      </a:defRPr>
    </a:lvl7pPr>
    <a:lvl8pPr marL="3200400" algn="l" defTabSz="914400" rtl="0" eaLnBrk="1" latinLnBrk="0" hangingPunct="1">
      <a:defRPr sz="1600" kern="1200">
        <a:solidFill>
          <a:schemeClr val="tx1"/>
        </a:solidFill>
        <a:latin typeface="Times New Roman" panose="02020603050405020304" pitchFamily="18" charset="0"/>
        <a:ea typeface="+mn-ea"/>
        <a:cs typeface="+mn-cs"/>
      </a:defRPr>
    </a:lvl8pPr>
    <a:lvl9pPr marL="3657600" algn="l" defTabSz="914400" rtl="0" eaLnBrk="1" latinLnBrk="0" hangingPunct="1">
      <a:defRPr sz="16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FF3300"/>
    <a:srgbClr val="666699"/>
    <a:srgbClr val="FFFF99"/>
    <a:srgbClr val="008000"/>
    <a:srgbClr val="040000"/>
    <a:srgbClr val="FFFF66"/>
    <a:srgbClr val="33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86988" autoAdjust="0"/>
  </p:normalViewPr>
  <p:slideViewPr>
    <p:cSldViewPr>
      <p:cViewPr varScale="1">
        <p:scale>
          <a:sx n="94" d="100"/>
          <a:sy n="94" d="100"/>
        </p:scale>
        <p:origin x="13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lvl1pPr>
          </a:lstStyle>
          <a:p>
            <a:pPr>
              <a:defRPr/>
            </a:pPr>
            <a:endParaRPr lang="en-US"/>
          </a:p>
        </p:txBody>
      </p:sp>
      <p:sp>
        <p:nvSpPr>
          <p:cNvPr id="25907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vl1pPr>
          </a:lstStyle>
          <a:p>
            <a:pPr>
              <a:defRPr/>
            </a:pPr>
            <a:endParaRPr lang="en-US"/>
          </a:p>
        </p:txBody>
      </p:sp>
      <p:sp>
        <p:nvSpPr>
          <p:cNvPr id="25907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lvl1pPr>
          </a:lstStyle>
          <a:p>
            <a:pPr>
              <a:defRPr/>
            </a:pPr>
            <a:endParaRPr lang="en-US"/>
          </a:p>
        </p:txBody>
      </p:sp>
      <p:sp>
        <p:nvSpPr>
          <p:cNvPr id="25907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vl1pPr>
          </a:lstStyle>
          <a:p>
            <a:fld id="{3A909AE0-B4F3-4A30-AD48-757FE5CBF4BE}" type="slidenum">
              <a:rPr lang="en-US" altLang="en-US"/>
              <a:pPr/>
              <a:t>‹#›</a:t>
            </a:fld>
            <a:endParaRPr lang="en-US" altLang="en-US"/>
          </a:p>
        </p:txBody>
      </p:sp>
    </p:spTree>
    <p:extLst>
      <p:ext uri="{BB962C8B-B14F-4D97-AF65-F5344CB8AC3E}">
        <p14:creationId xmlns:p14="http://schemas.microsoft.com/office/powerpoint/2010/main" val="3628350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lvl1pPr>
          </a:lstStyle>
          <a:p>
            <a:pPr>
              <a:defRPr/>
            </a:pPr>
            <a:endParaRPr lang="en-US"/>
          </a:p>
        </p:txBody>
      </p:sp>
      <p:sp>
        <p:nvSpPr>
          <p:cNvPr id="27033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4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034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lvl1pPr>
          </a:lstStyle>
          <a:p>
            <a:pPr>
              <a:defRPr/>
            </a:pPr>
            <a:endParaRPr lang="en-US"/>
          </a:p>
        </p:txBody>
      </p:sp>
      <p:sp>
        <p:nvSpPr>
          <p:cNvPr id="27034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lvl1pPr>
          </a:lstStyle>
          <a:p>
            <a:fld id="{028D0EAF-045C-4700-8A3C-4CEF3BEA9B62}" type="slidenum">
              <a:rPr lang="en-US" altLang="en-US"/>
              <a:pPr/>
              <a:t>‹#›</a:t>
            </a:fld>
            <a:endParaRPr lang="en-US" altLang="en-US"/>
          </a:p>
        </p:txBody>
      </p:sp>
    </p:spTree>
    <p:extLst>
      <p:ext uri="{BB962C8B-B14F-4D97-AF65-F5344CB8AC3E}">
        <p14:creationId xmlns:p14="http://schemas.microsoft.com/office/powerpoint/2010/main" val="2722748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Let me first emphasize the point that taking a systems biology perspective in doing biological research is not new. Its root can be traced at least to Ronald Fisher......</a:t>
            </a:r>
            <a:endParaRPr lang="en-CA" altLang="en-US" dirty="0" smtClean="0"/>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fld id="{753CE29B-33CC-4F82-9EBB-C0346703B1C1}" type="slidenum">
              <a:rPr lang="en-US" altLang="en-US" sz="1300"/>
              <a:pPr/>
              <a:t>1</a:t>
            </a:fld>
            <a:endParaRPr lang="en-US" altLang="en-US" sz="1300"/>
          </a:p>
        </p:txBody>
      </p:sp>
    </p:spTree>
    <p:extLst>
      <p:ext uri="{BB962C8B-B14F-4D97-AF65-F5344CB8AC3E}">
        <p14:creationId xmlns:p14="http://schemas.microsoft.com/office/powerpoint/2010/main" val="2017853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extLst>
      <p:ext uri="{BB962C8B-B14F-4D97-AF65-F5344CB8AC3E}">
        <p14:creationId xmlns:p14="http://schemas.microsoft.com/office/powerpoint/2010/main" val="3311592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mtClean="0"/>
          </a:p>
        </p:txBody>
      </p:sp>
    </p:spTree>
    <p:extLst>
      <p:ext uri="{BB962C8B-B14F-4D97-AF65-F5344CB8AC3E}">
        <p14:creationId xmlns:p14="http://schemas.microsoft.com/office/powerpoint/2010/main" val="3184852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t>The vaccinia virus saved millions of lives. Its infection does not cause serious disease, but the infected person is protected against the deadly smallpox virus. So the smallpox vaccine is in fact vaccinia virus.</a:t>
            </a:r>
          </a:p>
          <a:p>
            <a:endParaRPr lang="en-CA" altLang="en-US" smtClean="0"/>
          </a:p>
          <a:p>
            <a:r>
              <a:rPr lang="en-CA" altLang="en-US" smtClean="0"/>
              <a:t>VV has a peculiar property that its early genes have short poly(A) in</a:t>
            </a:r>
            <a:r>
              <a:rPr lang="en-CA" altLang="zh-CN" smtClean="0"/>
              <a:t> its 5’ UTR, mostly shorter than 10, but its late genes have very long poly(A), often longer than 30. This graphic model offers a potential explanation. The early genes are translated </a:t>
            </a:r>
            <a:endParaRPr lang="en-CA" altLang="en-US" smtClean="0">
              <a:ea typeface="SimSun" panose="02010600030101010101" pitchFamily="2" charset="-122"/>
            </a:endParaRPr>
          </a:p>
        </p:txBody>
      </p:sp>
    </p:spTree>
    <p:extLst>
      <p:ext uri="{BB962C8B-B14F-4D97-AF65-F5344CB8AC3E}">
        <p14:creationId xmlns:p14="http://schemas.microsoft.com/office/powerpoint/2010/main" val="1314077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smtClean="0"/>
              <a:t>So far we have explored the factors contributing to efficient translation initiation for the conventional cap-dependent translation involving the routine repertoire of eukaryotic translation initiation factors. However, many viral proteins, especially proteins of retroviruses, are produced when the host cap-dependent translation mechanism has been shutdown. It is now known that almost all organisms have a set of genes that are typically translated in a cap-independent manner. That is, they are usually not translated or only weakly translated when the cap-dependent translation mechanism is working well, but increased their translation when the cap-dependent translation has been shutdown. These genes typically function in stressful conditions. For example, when food become limited in the yeast. How are the mRNA from these genes translated? What factors contribute to their efficient translation?</a:t>
            </a:r>
          </a:p>
          <a:p>
            <a:pPr marL="228600" indent="-228600">
              <a:buFontTx/>
              <a:buAutoNum type="arabicPeriod"/>
            </a:pPr>
            <a:endParaRPr lang="en-US" altLang="en-US" smtClean="0"/>
          </a:p>
          <a:p>
            <a:pPr marL="228600" indent="-228600">
              <a:buFontTx/>
              <a:buAutoNum type="arabicPeriod"/>
            </a:pPr>
            <a:r>
              <a:rPr lang="en-US" altLang="en-US" smtClean="0"/>
              <a:t>The mechanism of translation for these genes are now known to be through internal ribosomal entry</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fld id="{8A28324E-C19B-4FA7-AC6D-A3C1E7722B5E}" type="slidenum">
              <a:rPr lang="en-US" altLang="en-US" sz="1300"/>
              <a:pPr/>
              <a:t>14</a:t>
            </a:fld>
            <a:endParaRPr lang="en-US" altLang="en-US" sz="1300"/>
          </a:p>
        </p:txBody>
      </p:sp>
    </p:spTree>
    <p:extLst>
      <p:ext uri="{BB962C8B-B14F-4D97-AF65-F5344CB8AC3E}">
        <p14:creationId xmlns:p14="http://schemas.microsoft.com/office/powerpoint/2010/main" val="2458923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During the last few years, several papers have been published in Nature and Science proposing the following hypothesis. The ribosomal small and large subunits are recruited by translation initiation factors. If you have a sequence that form the secondary or tertiary structure that can mimic the structure of translation initiation factors positioned on mRNA, then the RNA secondary structure can function in the same way as the translation initiation factors. Several papers in Nature and Science presented RNA structures indeed mimic that of the translation initiation factor complex.</a:t>
            </a:r>
          </a:p>
          <a:p>
            <a:endParaRPr lang="en-US" altLang="zh-CN" smtClean="0"/>
          </a:p>
          <a:p>
            <a:r>
              <a:rPr lang="en-US" altLang="zh-CN" smtClean="0"/>
              <a:t>Marilyn Kozak criticized this hypothesis vehemently, claiming that these pretty structural pictures are nothing more than being pretty. She has got a good point, as no one is able to show that RNA sequences forming such structures can actually facilitate internal ribosomal entry.</a:t>
            </a:r>
          </a:p>
          <a:p>
            <a:endParaRPr lang="en-US" altLang="zh-CN" smtClean="0"/>
          </a:p>
          <a:p>
            <a:r>
              <a:rPr lang="en-US" altLang="zh-CN" smtClean="0"/>
              <a:t>At one point I was very enthusiatic about the structural hypothesis, and I thought that Marilyn Kozak was too old to appreciate the potential of structural biology. So I compiled IRES sequences to check if their secondary structural stability has anything to do with IRES activities. Surprisingly, the opposite was found……</a:t>
            </a:r>
          </a:p>
          <a:p>
            <a:endParaRPr lang="en-CA" altLang="en-US" smtClean="0"/>
          </a:p>
        </p:txBody>
      </p:sp>
    </p:spTree>
    <p:extLst>
      <p:ext uri="{BB962C8B-B14F-4D97-AF65-F5344CB8AC3E}">
        <p14:creationId xmlns:p14="http://schemas.microsoft.com/office/powerpoint/2010/main" val="173857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smtClean="0"/>
              <a:t>Here is an illustration of internal ribosome entry. The first gene is translated by the regular cap-dependent mechanism, i.e., the ribosome binds to the cap and scan down to find the translation initiation codon to start translation elongation. The second gene cannot be translated in this way because a strong secondary structure prevents the ribosome from scanning downstream. However, some sequence segments, when inserted into the 5’UTR</a:t>
            </a:r>
            <a:r>
              <a:rPr lang="en-US" altLang="zh-CN" smtClean="0"/>
              <a:t> of the second gene</a:t>
            </a:r>
            <a:r>
              <a:rPr lang="en-US" altLang="en-US" smtClean="0"/>
              <a:t>, can allow the ribosome to bind to the 5’UTR of this downstream message internally to allow it to be translated. The sequence segment that allows the ribosome to enter internally is called internal ribosome entry site or (IRES)</a:t>
            </a:r>
            <a:r>
              <a:rPr lang="en-US" altLang="zh-CN" smtClean="0"/>
              <a:t>. IRES activity measures how well these IRESs can facilitate internal ribosomal entry.</a:t>
            </a:r>
            <a:endParaRPr lang="en-US" altLang="en-US" smtClean="0"/>
          </a:p>
          <a:p>
            <a:pPr marL="228600" indent="-228600">
              <a:buFontTx/>
              <a:buAutoNum type="arabicPeriod"/>
            </a:pPr>
            <a:endParaRPr lang="en-US" altLang="en-US" smtClean="0"/>
          </a:p>
          <a:p>
            <a:pPr marL="228600" indent="-228600">
              <a:buFontTx/>
              <a:buAutoNum type="arabicPeriod"/>
            </a:pPr>
            <a:r>
              <a:rPr lang="en-US" altLang="zh-CN" smtClean="0"/>
              <a:t>IRESs and IRES activities have been determined in a number of yeast and fruitfly genes. Here is the relationship between IRES activity and the stability of IRES secondary structure. The X-axis is the minimum folding energy. The more negative, the more stable. We see a consistent pattern. That is, IRES activity decreases rapidly with increasing secondary structure. Thus, a strong IRES is one without any secondary structure</a:t>
            </a:r>
            <a:r>
              <a:rPr lang="en-US" altLang="en-US" smtClean="0"/>
              <a:t>.</a:t>
            </a:r>
          </a:p>
          <a:p>
            <a:pPr marL="228600" indent="-228600">
              <a:buFontTx/>
              <a:buAutoNum type="arabicPeriod"/>
            </a:pPr>
            <a:endParaRPr lang="en-US" altLang="en-US" smtClean="0"/>
          </a:p>
          <a:p>
            <a:pPr marL="228600" indent="-228600">
              <a:buFontTx/>
              <a:buAutoNum type="arabicPeriod"/>
            </a:pPr>
            <a:r>
              <a:rPr lang="en-US" altLang="zh-CN" smtClean="0"/>
              <a:t>But is the reverse is also true</a:t>
            </a:r>
            <a:r>
              <a:rPr lang="zh-CN" altLang="en-US" smtClean="0"/>
              <a:t>？ </a:t>
            </a:r>
            <a:r>
              <a:rPr lang="en-US" altLang="zh-CN" smtClean="0"/>
              <a:t>That is, will a sequence without any secondary structure necessarily have IRES activities? It would be nice it this is also true, but unfortunately it is not. Both poly(A) and poly(U) will form no stable secondary structure, but poly(A) enhanced translation initiation but poly(U) does not. Far more poly(A)s are present in verified IRESs than poly(U)s.</a:t>
            </a:r>
            <a:endParaRPr lang="en-US" altLang="en-US" smtClean="0"/>
          </a:p>
          <a:p>
            <a:pPr marL="228600" indent="-228600">
              <a:buFontTx/>
              <a:buAutoNum type="arabicPeriod"/>
            </a:pPr>
            <a:endParaRPr lang="en-US" altLang="en-US" smtClean="0"/>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fld id="{DB0F1D2E-FD07-4489-A7E6-A3189B9B22AC}" type="slidenum">
              <a:rPr lang="en-US" altLang="en-US" sz="1300"/>
              <a:pPr/>
              <a:t>16</a:t>
            </a:fld>
            <a:endParaRPr lang="en-US" altLang="en-US" sz="1300"/>
          </a:p>
        </p:txBody>
      </p:sp>
    </p:spTree>
    <p:extLst>
      <p:ext uri="{BB962C8B-B14F-4D97-AF65-F5344CB8AC3E}">
        <p14:creationId xmlns:p14="http://schemas.microsoft.com/office/powerpoint/2010/main" val="34938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smtClean="0"/>
              <a:t>So far we have explored the factors contributing to efficient translation initiation</a:t>
            </a:r>
            <a:r>
              <a:rPr lang="en-US" altLang="zh-CN" smtClean="0"/>
              <a:t>. The mission of the translation initiation factors is to ultimately assemble the small and large ribosomal subunits at the translation initiation codon AUG. However, there are multiple AUGs in the mRNA sequence, but only one is typically used as the translation initiation codon. How could translation initiation factor</a:t>
            </a:r>
            <a:r>
              <a:rPr lang="en-US" altLang="en-US" smtClean="0"/>
              <a:t> </a:t>
            </a:r>
            <a:r>
              <a:rPr lang="en-US" altLang="zh-CN" smtClean="0"/>
              <a:t>determine which is the true translation initiation codon?</a:t>
            </a:r>
          </a:p>
          <a:p>
            <a:pPr marL="228600" indent="-228600">
              <a:buFontTx/>
              <a:buAutoNum type="arabicPeriod"/>
            </a:pPr>
            <a:endParaRPr lang="en-US" altLang="zh-CN" smtClean="0"/>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fld id="{DD6A2B2D-F573-482E-B939-40E491670A02}" type="slidenum">
              <a:rPr lang="en-US" altLang="en-US" sz="1300"/>
              <a:pPr/>
              <a:t>17</a:t>
            </a:fld>
            <a:endParaRPr lang="en-US" altLang="en-US" sz="1300"/>
          </a:p>
        </p:txBody>
      </p:sp>
    </p:spTree>
    <p:extLst>
      <p:ext uri="{BB962C8B-B14F-4D97-AF65-F5344CB8AC3E}">
        <p14:creationId xmlns:p14="http://schemas.microsoft.com/office/powerpoint/2010/main" val="1703228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zh-CN" smtClean="0"/>
              <a:t>All molecular biology textbooks will say the same, that nucleotides flanking the AUG are important. For vertebrate species, the initiation consensus sequence is RCCaugG</a:t>
            </a:r>
          </a:p>
          <a:p>
            <a:pPr marL="228600" indent="-228600">
              <a:buFontTx/>
              <a:buAutoNum type="arabicPeriod"/>
            </a:pPr>
            <a:endParaRPr lang="en-US" altLang="zh-CN" smtClean="0"/>
          </a:p>
          <a:p>
            <a:pPr marL="228600" indent="-228600">
              <a:buFontTx/>
              <a:buAutoNum type="arabicPeriod"/>
            </a:pPr>
            <a:r>
              <a:rPr lang="en-US" altLang="zh-CN" smtClean="0"/>
              <a:t>One lesson I learned from this is that we should always keep our mind open.</a:t>
            </a:r>
            <a:endParaRPr lang="en-CA" altLang="en-US" smtClean="0"/>
          </a:p>
        </p:txBody>
      </p:sp>
    </p:spTree>
    <p:extLst>
      <p:ext uri="{BB962C8B-B14F-4D97-AF65-F5344CB8AC3E}">
        <p14:creationId xmlns:p14="http://schemas.microsoft.com/office/powerpoint/2010/main" val="3202376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1144588" y="685800"/>
            <a:ext cx="4572000" cy="3429000"/>
          </a:xfrm>
          <a:ln/>
        </p:spPr>
      </p:sp>
      <p:sp>
        <p:nvSpPr>
          <p:cNvPr id="3" name="Notes Placeholder 2"/>
          <p:cNvSpPr>
            <a:spLocks noGrp="1"/>
          </p:cNvSpPr>
          <p:nvPr>
            <p:ph type="body" idx="1"/>
          </p:nvPr>
        </p:nvSpPr>
        <p:spPr>
          <a:xfrm>
            <a:off x="685800" y="434340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a:defRPr/>
            </a:pPr>
            <a:r>
              <a:rPr lang="en-US" dirty="0" smtClean="0"/>
              <a:t>This slide shows something peculiar in the 5’UTR of protein-coding genes in the baker’s yeast.</a:t>
            </a:r>
          </a:p>
          <a:p>
            <a:pPr marL="228600" indent="-228600">
              <a:buFontTx/>
              <a:buAutoNum type="arabicPeriod"/>
              <a:defRPr/>
            </a:pPr>
            <a:r>
              <a:rPr lang="en-US" dirty="0" smtClean="0"/>
              <a:t>The axes</a:t>
            </a:r>
          </a:p>
          <a:p>
            <a:pPr marL="228600" indent="-228600">
              <a:buFontTx/>
              <a:buAutoNum type="arabicPeriod"/>
              <a:defRPr/>
            </a:pPr>
            <a:r>
              <a:rPr lang="en-US" dirty="0" smtClean="0"/>
              <a:t>A dramatic increase in A and a corresponding decrease in U.</a:t>
            </a:r>
          </a:p>
          <a:p>
            <a:pPr marL="228600" indent="-228600">
              <a:buFontTx/>
              <a:buAutoNum type="arabicPeriod"/>
              <a:defRPr/>
            </a:pPr>
            <a:r>
              <a:rPr lang="en-US" dirty="0" smtClean="0"/>
              <a:t>Does this pattern have anything to do with translation efficiency? Among the 6000 or so yeast genes, some are highly expressed, i.e., have high protein production, and some are lowly expressed. Is this pattern more dramatic for the highly expressed genes than the lowly expressed genes?</a:t>
            </a:r>
          </a:p>
        </p:txBody>
      </p:sp>
      <p:sp>
        <p:nvSpPr>
          <p:cNvPr id="28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1400">
                <a:solidFill>
                  <a:schemeClr val="tx1"/>
                </a:solidFill>
                <a:latin typeface="Times New Roman" panose="02020603050405020304" pitchFamily="18" charset="0"/>
              </a:defRPr>
            </a:lvl1pPr>
            <a:lvl2pPr marL="703263" indent="-271463">
              <a:defRPr sz="1400">
                <a:solidFill>
                  <a:schemeClr val="tx1"/>
                </a:solidFill>
                <a:latin typeface="Times New Roman" panose="02020603050405020304" pitchFamily="18" charset="0"/>
              </a:defRPr>
            </a:lvl2pPr>
            <a:lvl3pPr marL="1081088" indent="-215900">
              <a:defRPr sz="1400">
                <a:solidFill>
                  <a:schemeClr val="tx1"/>
                </a:solidFill>
                <a:latin typeface="Times New Roman" panose="02020603050405020304" pitchFamily="18" charset="0"/>
              </a:defRPr>
            </a:lvl3pPr>
            <a:lvl4pPr marL="1512888" indent="-215900">
              <a:defRPr sz="1400">
                <a:solidFill>
                  <a:schemeClr val="tx1"/>
                </a:solidFill>
                <a:latin typeface="Times New Roman" panose="02020603050405020304" pitchFamily="18" charset="0"/>
              </a:defRPr>
            </a:lvl4pPr>
            <a:lvl5pPr marL="1946275" indent="-215900">
              <a:defRPr sz="1400">
                <a:solidFill>
                  <a:schemeClr val="tx1"/>
                </a:solidFill>
                <a:latin typeface="Times New Roman" panose="02020603050405020304" pitchFamily="18" charset="0"/>
              </a:defRPr>
            </a:lvl5pPr>
            <a:lvl6pPr marL="2403475" indent="-215900" eaLnBrk="0" fontAlgn="base" hangingPunct="0">
              <a:spcBef>
                <a:spcPct val="0"/>
              </a:spcBef>
              <a:spcAft>
                <a:spcPct val="0"/>
              </a:spcAft>
              <a:defRPr sz="1400">
                <a:solidFill>
                  <a:schemeClr val="tx1"/>
                </a:solidFill>
                <a:latin typeface="Times New Roman" panose="02020603050405020304" pitchFamily="18" charset="0"/>
              </a:defRPr>
            </a:lvl6pPr>
            <a:lvl7pPr marL="2860675" indent="-215900" eaLnBrk="0" fontAlgn="base" hangingPunct="0">
              <a:spcBef>
                <a:spcPct val="0"/>
              </a:spcBef>
              <a:spcAft>
                <a:spcPct val="0"/>
              </a:spcAft>
              <a:defRPr sz="1400">
                <a:solidFill>
                  <a:schemeClr val="tx1"/>
                </a:solidFill>
                <a:latin typeface="Times New Roman" panose="02020603050405020304" pitchFamily="18" charset="0"/>
              </a:defRPr>
            </a:lvl7pPr>
            <a:lvl8pPr marL="3317875" indent="-215900" eaLnBrk="0" fontAlgn="base" hangingPunct="0">
              <a:spcBef>
                <a:spcPct val="0"/>
              </a:spcBef>
              <a:spcAft>
                <a:spcPct val="0"/>
              </a:spcAft>
              <a:defRPr sz="1400">
                <a:solidFill>
                  <a:schemeClr val="tx1"/>
                </a:solidFill>
                <a:latin typeface="Times New Roman" panose="02020603050405020304" pitchFamily="18" charset="0"/>
              </a:defRPr>
            </a:lvl8pPr>
            <a:lvl9pPr marL="3775075" indent="-215900" eaLnBrk="0" fontAlgn="base" hangingPunct="0">
              <a:spcBef>
                <a:spcPct val="0"/>
              </a:spcBef>
              <a:spcAft>
                <a:spcPct val="0"/>
              </a:spcAft>
              <a:defRPr sz="1400">
                <a:solidFill>
                  <a:schemeClr val="tx1"/>
                </a:solidFill>
                <a:latin typeface="Times New Roman" panose="02020603050405020304" pitchFamily="18" charset="0"/>
              </a:defRPr>
            </a:lvl9pPr>
          </a:lstStyle>
          <a:p>
            <a:pPr algn="r"/>
            <a:fld id="{FF98AB4E-DA98-4680-B120-3577E0ABA0B6}" type="slidenum">
              <a:rPr lang="en-US" altLang="en-US" sz="1200"/>
              <a:pPr algn="r"/>
              <a:t>2</a:t>
            </a:fld>
            <a:endParaRPr lang="en-US" altLang="en-US" sz="1200"/>
          </a:p>
        </p:txBody>
      </p:sp>
    </p:spTree>
    <p:extLst>
      <p:ext uri="{BB962C8B-B14F-4D97-AF65-F5344CB8AC3E}">
        <p14:creationId xmlns:p14="http://schemas.microsoft.com/office/powerpoint/2010/main" val="66677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144588" y="685800"/>
            <a:ext cx="4572000" cy="3429000"/>
          </a:xfrm>
          <a:ln/>
        </p:spPr>
      </p:sp>
      <p:sp>
        <p:nvSpPr>
          <p:cNvPr id="30723"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r>
              <a:rPr lang="en-US" altLang="en-US" dirty="0" smtClean="0"/>
              <a:t>These two figures contrasts the pattern between the highly expressed and the lowly expressed genes. The pattern is apparently more dramatic for the highly expressed genes than the lowly expressed genes. This pattern suggests that an increase in A and a reduction in U may have something to do with translation efficiency.</a:t>
            </a:r>
          </a:p>
        </p:txBody>
      </p:sp>
      <p:sp>
        <p:nvSpPr>
          <p:cNvPr id="307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1400">
                <a:solidFill>
                  <a:schemeClr val="tx1"/>
                </a:solidFill>
                <a:latin typeface="Times New Roman" panose="02020603050405020304" pitchFamily="18" charset="0"/>
              </a:defRPr>
            </a:lvl1pPr>
            <a:lvl2pPr marL="703263" indent="-271463">
              <a:defRPr sz="1400">
                <a:solidFill>
                  <a:schemeClr val="tx1"/>
                </a:solidFill>
                <a:latin typeface="Times New Roman" panose="02020603050405020304" pitchFamily="18" charset="0"/>
              </a:defRPr>
            </a:lvl2pPr>
            <a:lvl3pPr marL="1081088" indent="-215900">
              <a:defRPr sz="1400">
                <a:solidFill>
                  <a:schemeClr val="tx1"/>
                </a:solidFill>
                <a:latin typeface="Times New Roman" panose="02020603050405020304" pitchFamily="18" charset="0"/>
              </a:defRPr>
            </a:lvl3pPr>
            <a:lvl4pPr marL="1512888" indent="-215900">
              <a:defRPr sz="1400">
                <a:solidFill>
                  <a:schemeClr val="tx1"/>
                </a:solidFill>
                <a:latin typeface="Times New Roman" panose="02020603050405020304" pitchFamily="18" charset="0"/>
              </a:defRPr>
            </a:lvl4pPr>
            <a:lvl5pPr marL="1946275" indent="-215900">
              <a:defRPr sz="1400">
                <a:solidFill>
                  <a:schemeClr val="tx1"/>
                </a:solidFill>
                <a:latin typeface="Times New Roman" panose="02020603050405020304" pitchFamily="18" charset="0"/>
              </a:defRPr>
            </a:lvl5pPr>
            <a:lvl6pPr marL="2403475" indent="-215900" eaLnBrk="0" fontAlgn="base" hangingPunct="0">
              <a:spcBef>
                <a:spcPct val="0"/>
              </a:spcBef>
              <a:spcAft>
                <a:spcPct val="0"/>
              </a:spcAft>
              <a:defRPr sz="1400">
                <a:solidFill>
                  <a:schemeClr val="tx1"/>
                </a:solidFill>
                <a:latin typeface="Times New Roman" panose="02020603050405020304" pitchFamily="18" charset="0"/>
              </a:defRPr>
            </a:lvl6pPr>
            <a:lvl7pPr marL="2860675" indent="-215900" eaLnBrk="0" fontAlgn="base" hangingPunct="0">
              <a:spcBef>
                <a:spcPct val="0"/>
              </a:spcBef>
              <a:spcAft>
                <a:spcPct val="0"/>
              </a:spcAft>
              <a:defRPr sz="1400">
                <a:solidFill>
                  <a:schemeClr val="tx1"/>
                </a:solidFill>
                <a:latin typeface="Times New Roman" panose="02020603050405020304" pitchFamily="18" charset="0"/>
              </a:defRPr>
            </a:lvl7pPr>
            <a:lvl8pPr marL="3317875" indent="-215900" eaLnBrk="0" fontAlgn="base" hangingPunct="0">
              <a:spcBef>
                <a:spcPct val="0"/>
              </a:spcBef>
              <a:spcAft>
                <a:spcPct val="0"/>
              </a:spcAft>
              <a:defRPr sz="1400">
                <a:solidFill>
                  <a:schemeClr val="tx1"/>
                </a:solidFill>
                <a:latin typeface="Times New Roman" panose="02020603050405020304" pitchFamily="18" charset="0"/>
              </a:defRPr>
            </a:lvl8pPr>
            <a:lvl9pPr marL="3775075" indent="-215900" eaLnBrk="0" fontAlgn="base" hangingPunct="0">
              <a:spcBef>
                <a:spcPct val="0"/>
              </a:spcBef>
              <a:spcAft>
                <a:spcPct val="0"/>
              </a:spcAft>
              <a:defRPr sz="1400">
                <a:solidFill>
                  <a:schemeClr val="tx1"/>
                </a:solidFill>
                <a:latin typeface="Times New Roman" panose="02020603050405020304" pitchFamily="18" charset="0"/>
              </a:defRPr>
            </a:lvl9pPr>
          </a:lstStyle>
          <a:p>
            <a:pPr algn="r"/>
            <a:fld id="{3BD96B53-5A68-4E16-96F6-C2AEF7819BC0}" type="slidenum">
              <a:rPr lang="en-US" altLang="en-US" sz="1200"/>
              <a:pPr algn="r"/>
              <a:t>3</a:t>
            </a:fld>
            <a:endParaRPr lang="en-US" altLang="en-US" sz="1200"/>
          </a:p>
        </p:txBody>
      </p:sp>
    </p:spTree>
    <p:extLst>
      <p:ext uri="{BB962C8B-B14F-4D97-AF65-F5344CB8AC3E}">
        <p14:creationId xmlns:p14="http://schemas.microsoft.com/office/powerpoint/2010/main" val="57322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smtClean="0"/>
              <a:t>Here is an oversimplified model of translation for the baker’s yeast. It represents the effort of many scientists who maps physical interactions among proteins, who take microscopic images to confirm the dynamic nature of the physical interactions and who perform structural modeling to understand what cellular environment would be conducive to the interactions. While I myself do not map protein interactions, do not do imaging or cellular components and hardly do any structural modeling, I have tremendous respect to those who have done all these hard works. </a:t>
            </a:r>
          </a:p>
          <a:p>
            <a:pPr marL="228600" indent="-228600"/>
            <a:endParaRPr lang="en-US" altLang="en-US" smtClean="0"/>
          </a:p>
          <a:p>
            <a:pPr marL="228600" indent="-228600"/>
            <a:r>
              <a:rPr lang="en-US" altLang="en-US" smtClean="0"/>
              <a:t>The system has many essential items missing. For example, we did not include energy, which is of course essential for cellular function, just as electricity is essential for the success of this symposium. However, because electricity is constant and quite reliable, it is essentially a constant, and a constant is not interesting modeling factors that contribute to the success of a symposium. I am pretty sure that the organizers did not bother to measure the fluctuations in voltage in any of the electric sockets here. Or did you?</a:t>
            </a:r>
          </a:p>
          <a:p>
            <a:pPr marL="228600" indent="-228600"/>
            <a:endParaRPr lang="en-US" altLang="en-US" smtClean="0"/>
          </a:p>
          <a:p>
            <a:pPr marL="228600" indent="-228600"/>
            <a:r>
              <a:rPr lang="en-US" altLang="en-US" smtClean="0"/>
              <a:t>For the same reason, we do not need to include everything that seems essential to the system as long as they do not affect the behaviour of the system within the temporal and spatial scales.</a:t>
            </a:r>
          </a:p>
          <a:p>
            <a:pPr marL="228600" indent="-228600"/>
            <a:r>
              <a:rPr lang="en-US" altLang="en-US" smtClean="0"/>
              <a:t>To paraphrase Albert Einstein, we should strive to make the system as simple as possible, but not simpler.</a:t>
            </a:r>
          </a:p>
          <a:p>
            <a:pPr marL="228600" indent="-228600"/>
            <a:endParaRPr lang="en-US" altLang="en-US" smtClean="0"/>
          </a:p>
          <a:p>
            <a:pPr marL="228600" indent="-228600"/>
            <a:r>
              <a:rPr lang="en-US" altLang="en-US" smtClean="0"/>
              <a:t>Let me give a short introduction to the players of this simple system.</a:t>
            </a:r>
          </a:p>
          <a:p>
            <a:pPr marL="228600" indent="-228600"/>
            <a:endParaRPr lang="en-US" altLang="en-US" smtClean="0"/>
          </a:p>
          <a:p>
            <a:pPr marL="228600" indent="-228600">
              <a:buFontTx/>
              <a:buChar char="•"/>
            </a:pPr>
            <a:r>
              <a:rPr lang="en-US" altLang="en-US" smtClean="0"/>
              <a:t>mRNA: cap, 5’ UTR, initiation codon, termination codon, poly(A) tail</a:t>
            </a:r>
          </a:p>
          <a:p>
            <a:pPr marL="228600" indent="-228600">
              <a:buFontTx/>
              <a:buChar char="•"/>
            </a:pPr>
            <a:r>
              <a:rPr lang="en-US" altLang="en-US" smtClean="0"/>
              <a:t>Cap and poly(A) tail help to stabilize mRNA against degradation, and also facilitate the recycling of the ribosomes.</a:t>
            </a:r>
          </a:p>
          <a:p>
            <a:pPr marL="228600" indent="-228600">
              <a:buFontTx/>
              <a:buChar char="•"/>
            </a:pPr>
            <a:r>
              <a:rPr lang="en-US" altLang="en-US" smtClean="0"/>
              <a:t>Translation itself has three subprocesses: initiation elongation and termination.</a:t>
            </a:r>
          </a:p>
          <a:p>
            <a:pPr marL="228600" indent="-228600">
              <a:buFontTx/>
              <a:buChar char="•"/>
            </a:pPr>
            <a:r>
              <a:rPr lang="en-US" altLang="en-US" smtClean="0"/>
              <a:t>Translation initiation requires not only mRNA, but also translation ribosome and translation initiation factors that help position the ribosome on the mRNA. These initiation factors are loaded onto the 5’ UTR. In this sense, the 5’ UTR is the loading dock for translation factors and ribosomal subunits.</a:t>
            </a:r>
          </a:p>
          <a:p>
            <a:pPr marL="228600" indent="-228600">
              <a:buFontTx/>
              <a:buChar char="•"/>
            </a:pPr>
            <a:r>
              <a:rPr lang="en-US" altLang="en-US" smtClean="0"/>
              <a:t>Initiation factors: the most essential ones are eIF-1, eIF-1A and eIF-2. But for efficient translation , eIF-4F is essential. Here eIF-4F is depicted with three components, eIF4E (cap-binding), eIF4A and eIF4G.</a:t>
            </a:r>
          </a:p>
          <a:p>
            <a:pPr marL="228600" indent="-228600">
              <a:buFontTx/>
              <a:buChar char="•"/>
            </a:pPr>
            <a:r>
              <a:rPr lang="en-US" altLang="en-US" smtClean="0"/>
              <a:t>Initiation factors interact with the 5’ UTR, which is the loading dock for ribosomes. Efficient initiation means that many ribosomes can be loaded onto the 5’ UTR in a short time. Different mRNA molecules are known to have dramatically different translation initiation efficiency, and it is very natural to infer that the difference must be at least partially attributable to the difference in 5’UTR among mRNA molecules.</a:t>
            </a:r>
          </a:p>
          <a:p>
            <a:pPr marL="228600" indent="-228600"/>
            <a:endParaRPr lang="en-US" altLang="en-US" smtClean="0"/>
          </a:p>
          <a:p>
            <a:pPr marL="228600" indent="-228600"/>
            <a:r>
              <a:rPr lang="en-US" altLang="en-US" smtClean="0"/>
              <a:t>The key input of this system is the mRNA, amino acids, and energy, and the key output of this system is the translated protein. These input and output determine the system behaviour, which is the protein production rate.</a:t>
            </a:r>
          </a:p>
          <a:p>
            <a:pPr marL="228600" indent="-228600"/>
            <a:endParaRPr lang="en-US" altLang="en-US" smtClean="0"/>
          </a:p>
          <a:p>
            <a:pPr marL="228600" indent="-228600"/>
            <a:r>
              <a:rPr lang="en-US" altLang="en-US" smtClean="0"/>
              <a:t>One key observation is that different mRNA input often leads to different protein synthesis rate. Some mRNA gets translated very efficiently, whereas others don’t. Why? Addressing this question not only have biological significance, but also industrial significance as well because many drugs are proteins in nature and increasing protein synthesis rate is important.</a:t>
            </a:r>
          </a:p>
          <a:p>
            <a:pPr marL="228600" indent="-228600"/>
            <a:endParaRPr lang="en-US" altLang="en-US" smtClean="0"/>
          </a:p>
          <a:p>
            <a:pPr marL="228600" indent="-228600"/>
            <a:r>
              <a:rPr lang="en-US" altLang="en-US" smtClean="0"/>
              <a:t>As a first approximation, let’s see if differences in 5’ UTR is sufficient to explain the system behaviour, i.e., different translation rate. So we need to characterize the 5’ UTR, and Takashi Ito’s laboratory just developed a new method for this purpose in 2006.</a:t>
            </a:r>
          </a:p>
          <a:p>
            <a:pPr marL="228600" indent="-228600"/>
            <a:endParaRPr lang="en-US" altLang="en-US" smtClean="0"/>
          </a:p>
          <a:p>
            <a:pPr marL="228600" indent="-228600"/>
            <a:r>
              <a:rPr lang="en-US" altLang="en-US" smtClean="0"/>
              <a:t>With the 5’ UTR for thousands of yeast genes, we made a simple plot:</a:t>
            </a:r>
          </a:p>
          <a:p>
            <a:pPr marL="228600" indent="-228600"/>
            <a:endParaRPr lang="en-US" altLang="en-US" smtClean="0"/>
          </a:p>
        </p:txBody>
      </p:sp>
      <p:sp>
        <p:nvSpPr>
          <p:cNvPr id="2355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pPr algn="r" eaLnBrk="0" hangingPunct="0"/>
            <a:fld id="{E078EBC8-09B9-4604-B76C-719A88F9B37C}" type="slidenum">
              <a:rPr lang="en-US" altLang="en-US" sz="1300"/>
              <a:pPr algn="r" eaLnBrk="0" hangingPunct="0"/>
              <a:t>4</a:t>
            </a:fld>
            <a:endParaRPr lang="en-US" altLang="en-US" sz="1300"/>
          </a:p>
        </p:txBody>
      </p:sp>
    </p:spTree>
    <p:extLst>
      <p:ext uri="{BB962C8B-B14F-4D97-AF65-F5344CB8AC3E}">
        <p14:creationId xmlns:p14="http://schemas.microsoft.com/office/powerpoint/2010/main" val="77065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smtClean="0"/>
              <a:t>The patterns shown in previous slides reminded us some early studies in Daniel Gallie’s lab on translation involving in vitro translation systems derived from rabbit reticulocyte and wheat germ. eIF-4F and eIF-4B were shown to bind to pre-AUG poly(A) and enhance translation. Exogenous poly(A) added to the translation system will sequester these initiation factors away from pre-AUG poly(A) and inhibit translation. Addition of PABP will restore the translation initiation efficiency, presumably because these PABP would bind to the poly(A) and free the translation initiation factors to bind to pre-AUG poly(A).</a:t>
            </a:r>
          </a:p>
          <a:p>
            <a:pPr marL="228600" indent="-228600">
              <a:buFontTx/>
              <a:buAutoNum type="arabicPeriod"/>
            </a:pPr>
            <a:r>
              <a:rPr lang="en-US" altLang="en-US" smtClean="0"/>
              <a:t>These studies also suggest that PABP has an additional function preventing the poly(A) tail from sequestering translation initiation factors.</a:t>
            </a:r>
          </a:p>
          <a:p>
            <a:pPr marL="228600" indent="-228600">
              <a:buFontTx/>
              <a:buAutoNum type="arabicPeriod"/>
            </a:pPr>
            <a:r>
              <a:rPr lang="en-US" altLang="en-US" smtClean="0"/>
              <a:t>One question that will immediately arise in your mind is what would happen if PABP binds also binds to pre-AUG poly(A) so it will displace the binding of translation factors and inhibit translation? PABP is one the most abundant proteins in the cell and it will bind to poly(A), regardless of where the poly(A) is.</a:t>
            </a:r>
          </a:p>
          <a:p>
            <a:pPr marL="228600" indent="-228600">
              <a:buFontTx/>
              <a:buAutoNum type="arabicPeriod"/>
            </a:pPr>
            <a:r>
              <a:rPr lang="en-US" altLang="en-US" smtClean="0"/>
              <a:t>With this question in mind, let’s examine a few more studies on pre-AUG poly(A).</a:t>
            </a:r>
          </a:p>
        </p:txBody>
      </p:sp>
      <p:sp>
        <p:nvSpPr>
          <p:cNvPr id="31747"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pPr algn="r" eaLnBrk="0" hangingPunct="0"/>
            <a:fld id="{CA564F8F-9CD4-430C-95E0-D60CF30EC266}" type="slidenum">
              <a:rPr lang="en-US" altLang="en-US" sz="1300"/>
              <a:pPr algn="r" eaLnBrk="0" hangingPunct="0"/>
              <a:t>5</a:t>
            </a:fld>
            <a:endParaRPr lang="en-US" altLang="en-US" sz="1300"/>
          </a:p>
        </p:txBody>
      </p:sp>
    </p:spTree>
    <p:extLst>
      <p:ext uri="{BB962C8B-B14F-4D97-AF65-F5344CB8AC3E}">
        <p14:creationId xmlns:p14="http://schemas.microsoft.com/office/powerpoint/2010/main" val="90432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smtClean="0"/>
              <a:t>The first study showed that longer poly(A) is more efficient in binding to the 48S initiation complex. However, the study is done without PABP. By the way, it is also done without eIF-4G, which I will come back later.</a:t>
            </a:r>
          </a:p>
          <a:p>
            <a:pPr marL="228600" indent="-228600">
              <a:buFontTx/>
              <a:buAutoNum type="arabicPeriod"/>
            </a:pPr>
            <a:r>
              <a:rPr lang="en-US" altLang="en-US" smtClean="0"/>
              <a:t>The second group of studies suggest that PABP has a fixed length in its binding site. In the baker’s yeast, the binding site is 12 consecutive A’s.</a:t>
            </a:r>
          </a:p>
          <a:p>
            <a:pPr marL="228600" indent="-228600">
              <a:buFontTx/>
              <a:buAutoNum type="arabicPeriod"/>
            </a:pPr>
            <a:r>
              <a:rPr lang="en-US" altLang="en-US" smtClean="0"/>
              <a:t>These studies led us to infer that if the pre-AUG poly(A) is shorter than 12, then it can escape the binding of PABP, but will short poly(A) tracts still be sufficient to bind to translation initiation factors? If they are, then we expect those yeast genes with short pre-AUG poly(A) to produce more proteins than those without poly(A) or with poly(A) whose length is 12 or longer.</a:t>
            </a:r>
          </a:p>
          <a:p>
            <a:pPr marL="228600" indent="-228600">
              <a:buFontTx/>
              <a:buAutoNum type="arabicPeriod"/>
            </a:pPr>
            <a:endParaRPr lang="en-US" altLang="en-US" smtClean="0"/>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fld id="{C29500CA-713E-4D3E-A3EE-944632889129}" type="slidenum">
              <a:rPr lang="en-US" altLang="en-US" sz="1300"/>
              <a:pPr/>
              <a:t>6</a:t>
            </a:fld>
            <a:endParaRPr lang="en-US" altLang="en-US" sz="1300"/>
          </a:p>
        </p:txBody>
      </p:sp>
    </p:spTree>
    <p:extLst>
      <p:ext uri="{BB962C8B-B14F-4D97-AF65-F5344CB8AC3E}">
        <p14:creationId xmlns:p14="http://schemas.microsoft.com/office/powerpoint/2010/main" val="3981995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Protein synthesis rate adjusted for mRNA and </a:t>
            </a: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fld id="{3F7D07AB-9E4E-4A92-ADA4-6B229385923E}" type="slidenum">
              <a:rPr lang="en-US" altLang="en-US" sz="1300"/>
              <a:pPr/>
              <a:t>8</a:t>
            </a:fld>
            <a:endParaRPr lang="en-US" altLang="en-US" sz="1300"/>
          </a:p>
        </p:txBody>
      </p:sp>
    </p:spTree>
    <p:extLst>
      <p:ext uri="{BB962C8B-B14F-4D97-AF65-F5344CB8AC3E}">
        <p14:creationId xmlns:p14="http://schemas.microsoft.com/office/powerpoint/2010/main" val="2565093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Occupancy is the proportion of mRNA in polysomes.</a:t>
            </a: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600">
                <a:solidFill>
                  <a:schemeClr val="tx1"/>
                </a:solidFill>
                <a:latin typeface="Times New Roman" panose="02020603050405020304" pitchFamily="18" charset="0"/>
              </a:defRPr>
            </a:lvl1pPr>
            <a:lvl2pPr marL="742950" indent="-285750" defTabSz="966788">
              <a:defRPr sz="1600">
                <a:solidFill>
                  <a:schemeClr val="tx1"/>
                </a:solidFill>
                <a:latin typeface="Times New Roman" panose="02020603050405020304" pitchFamily="18" charset="0"/>
              </a:defRPr>
            </a:lvl2pPr>
            <a:lvl3pPr marL="1143000" indent="-228600" defTabSz="966788">
              <a:defRPr sz="1600">
                <a:solidFill>
                  <a:schemeClr val="tx1"/>
                </a:solidFill>
                <a:latin typeface="Times New Roman" panose="02020603050405020304" pitchFamily="18" charset="0"/>
              </a:defRPr>
            </a:lvl3pPr>
            <a:lvl4pPr marL="1600200" indent="-228600" defTabSz="966788">
              <a:defRPr sz="1600">
                <a:solidFill>
                  <a:schemeClr val="tx1"/>
                </a:solidFill>
                <a:latin typeface="Times New Roman" panose="02020603050405020304" pitchFamily="18" charset="0"/>
              </a:defRPr>
            </a:lvl4pPr>
            <a:lvl5pPr marL="2057400" indent="-228600" defTabSz="966788">
              <a:defRPr sz="1600">
                <a:solidFill>
                  <a:schemeClr val="tx1"/>
                </a:solidFill>
                <a:latin typeface="Times New Roman" panose="02020603050405020304" pitchFamily="18" charset="0"/>
              </a:defRPr>
            </a:lvl5pPr>
            <a:lvl6pPr marL="2514600" indent="-228600" defTabSz="966788" fontAlgn="base">
              <a:spcBef>
                <a:spcPct val="0"/>
              </a:spcBef>
              <a:spcAft>
                <a:spcPct val="0"/>
              </a:spcAft>
              <a:defRPr sz="1600">
                <a:solidFill>
                  <a:schemeClr val="tx1"/>
                </a:solidFill>
                <a:latin typeface="Times New Roman" panose="02020603050405020304" pitchFamily="18" charset="0"/>
              </a:defRPr>
            </a:lvl6pPr>
            <a:lvl7pPr marL="2971800" indent="-228600" defTabSz="966788" fontAlgn="base">
              <a:spcBef>
                <a:spcPct val="0"/>
              </a:spcBef>
              <a:spcAft>
                <a:spcPct val="0"/>
              </a:spcAft>
              <a:defRPr sz="1600">
                <a:solidFill>
                  <a:schemeClr val="tx1"/>
                </a:solidFill>
                <a:latin typeface="Times New Roman" panose="02020603050405020304" pitchFamily="18" charset="0"/>
              </a:defRPr>
            </a:lvl7pPr>
            <a:lvl8pPr marL="3429000" indent="-228600" defTabSz="966788" fontAlgn="base">
              <a:spcBef>
                <a:spcPct val="0"/>
              </a:spcBef>
              <a:spcAft>
                <a:spcPct val="0"/>
              </a:spcAft>
              <a:defRPr sz="1600">
                <a:solidFill>
                  <a:schemeClr val="tx1"/>
                </a:solidFill>
                <a:latin typeface="Times New Roman" panose="02020603050405020304" pitchFamily="18" charset="0"/>
              </a:defRPr>
            </a:lvl8pPr>
            <a:lvl9pPr marL="3886200" indent="-228600" defTabSz="966788" fontAlgn="base">
              <a:spcBef>
                <a:spcPct val="0"/>
              </a:spcBef>
              <a:spcAft>
                <a:spcPct val="0"/>
              </a:spcAft>
              <a:defRPr sz="1600">
                <a:solidFill>
                  <a:schemeClr val="tx1"/>
                </a:solidFill>
                <a:latin typeface="Times New Roman" panose="02020603050405020304" pitchFamily="18" charset="0"/>
              </a:defRPr>
            </a:lvl9pPr>
          </a:lstStyle>
          <a:p>
            <a:fld id="{4AEDCFE0-5DC1-4489-BB71-2A72A3F7F87F}" type="slidenum">
              <a:rPr lang="en-US" altLang="en-US" sz="1300"/>
              <a:pPr/>
              <a:t>9</a:t>
            </a:fld>
            <a:endParaRPr lang="en-US" altLang="en-US" sz="1300"/>
          </a:p>
        </p:txBody>
      </p:sp>
    </p:spTree>
    <p:extLst>
      <p:ext uri="{BB962C8B-B14F-4D97-AF65-F5344CB8AC3E}">
        <p14:creationId xmlns:p14="http://schemas.microsoft.com/office/powerpoint/2010/main" val="303175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en-US" dirty="0" smtClean="0"/>
              <a:t>Mean density adjusted for mRNA length. </a:t>
            </a:r>
          </a:p>
          <a:p>
            <a:pPr eaLnBrk="0" hangingPunct="0"/>
            <a:r>
              <a:rPr lang="en-US" altLang="en-US" dirty="0" smtClean="0"/>
              <a:t>The confounding effect of elongation efficiency</a:t>
            </a:r>
          </a:p>
          <a:p>
            <a:endParaRPr lang="en-CA" altLang="en-US" dirty="0" smtClean="0"/>
          </a:p>
        </p:txBody>
      </p:sp>
    </p:spTree>
    <p:extLst>
      <p:ext uri="{BB962C8B-B14F-4D97-AF65-F5344CB8AC3E}">
        <p14:creationId xmlns:p14="http://schemas.microsoft.com/office/powerpoint/2010/main" val="241736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5" name="Rectangle 12"/>
          <p:cNvSpPr>
            <a:spLocks noGrp="1" noChangeArrowheads="1"/>
          </p:cNvSpPr>
          <p:nvPr>
            <p:ph type="ftr" sz="quarter" idx="11"/>
          </p:nvPr>
        </p:nvSpPr>
        <p:spPr>
          <a:ln/>
        </p:spPr>
        <p:txBody>
          <a:bodyPr/>
          <a:lstStyle>
            <a:lvl1pPr>
              <a:defRPr/>
            </a:lvl1pPr>
          </a:lstStyle>
          <a:p>
            <a:r>
              <a:rPr lang="en-US" altLang="en-US"/>
              <a:t>Slide </a:t>
            </a:r>
            <a:fld id="{F94E0284-EC8F-4451-B7F7-B17089D38074}" type="slidenum">
              <a:rPr lang="en-US" altLang="en-US"/>
              <a:pPr/>
              <a:t>‹#›</a:t>
            </a:fld>
            <a:endParaRPr lang="en-US" altLang="en-US"/>
          </a:p>
        </p:txBody>
      </p:sp>
    </p:spTree>
    <p:extLst>
      <p:ext uri="{BB962C8B-B14F-4D97-AF65-F5344CB8AC3E}">
        <p14:creationId xmlns:p14="http://schemas.microsoft.com/office/powerpoint/2010/main" val="104251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5" name="Rectangle 12"/>
          <p:cNvSpPr>
            <a:spLocks noGrp="1" noChangeArrowheads="1"/>
          </p:cNvSpPr>
          <p:nvPr>
            <p:ph type="ftr" sz="quarter" idx="11"/>
          </p:nvPr>
        </p:nvSpPr>
        <p:spPr>
          <a:ln/>
        </p:spPr>
        <p:txBody>
          <a:bodyPr/>
          <a:lstStyle>
            <a:lvl1pPr>
              <a:defRPr/>
            </a:lvl1pPr>
          </a:lstStyle>
          <a:p>
            <a:r>
              <a:rPr lang="en-US" altLang="en-US"/>
              <a:t>Slide </a:t>
            </a:r>
            <a:fld id="{17243FB4-129B-4471-A878-60DFE2F6B972}" type="slidenum">
              <a:rPr lang="en-US" altLang="en-US"/>
              <a:pPr/>
              <a:t>‹#›</a:t>
            </a:fld>
            <a:endParaRPr lang="en-US" altLang="en-US"/>
          </a:p>
        </p:txBody>
      </p:sp>
    </p:spTree>
    <p:extLst>
      <p:ext uri="{BB962C8B-B14F-4D97-AF65-F5344CB8AC3E}">
        <p14:creationId xmlns:p14="http://schemas.microsoft.com/office/powerpoint/2010/main" val="99454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0"/>
            <a:ext cx="2038350" cy="6096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533400" y="0"/>
            <a:ext cx="59626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5" name="Rectangle 12"/>
          <p:cNvSpPr>
            <a:spLocks noGrp="1" noChangeArrowheads="1"/>
          </p:cNvSpPr>
          <p:nvPr>
            <p:ph type="ftr" sz="quarter" idx="11"/>
          </p:nvPr>
        </p:nvSpPr>
        <p:spPr>
          <a:ln/>
        </p:spPr>
        <p:txBody>
          <a:bodyPr/>
          <a:lstStyle>
            <a:lvl1pPr>
              <a:defRPr/>
            </a:lvl1pPr>
          </a:lstStyle>
          <a:p>
            <a:r>
              <a:rPr lang="en-US" altLang="en-US"/>
              <a:t>Slide </a:t>
            </a:r>
            <a:fld id="{D4005A23-5BBD-4A0F-8DE0-0ECD73FE3804}" type="slidenum">
              <a:rPr lang="en-US" altLang="en-US"/>
              <a:pPr/>
              <a:t>‹#›</a:t>
            </a:fld>
            <a:endParaRPr lang="en-US" altLang="en-US"/>
          </a:p>
        </p:txBody>
      </p:sp>
    </p:spTree>
    <p:extLst>
      <p:ext uri="{BB962C8B-B14F-4D97-AF65-F5344CB8AC3E}">
        <p14:creationId xmlns:p14="http://schemas.microsoft.com/office/powerpoint/2010/main" val="4193430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533400" y="990600"/>
            <a:ext cx="8153400" cy="5105400"/>
          </a:xfrm>
        </p:spPr>
        <p:txBody>
          <a:bodyPr/>
          <a:lstStyle/>
          <a:p>
            <a:pPr lvl="0"/>
            <a:endParaRPr lang="en-CA" noProof="0"/>
          </a:p>
        </p:txBody>
      </p:sp>
      <p:sp>
        <p:nvSpPr>
          <p:cNvPr id="4"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5" name="Rectangle 12"/>
          <p:cNvSpPr>
            <a:spLocks noGrp="1" noChangeArrowheads="1"/>
          </p:cNvSpPr>
          <p:nvPr>
            <p:ph type="ftr" sz="quarter" idx="11"/>
          </p:nvPr>
        </p:nvSpPr>
        <p:spPr>
          <a:ln/>
        </p:spPr>
        <p:txBody>
          <a:bodyPr/>
          <a:lstStyle>
            <a:lvl1pPr>
              <a:defRPr/>
            </a:lvl1pPr>
          </a:lstStyle>
          <a:p>
            <a:r>
              <a:rPr lang="en-US" altLang="en-US"/>
              <a:t>Slide </a:t>
            </a:r>
            <a:fld id="{87B6559B-6DB5-4BF8-A752-3333C195681B}" type="slidenum">
              <a:rPr lang="en-US" altLang="en-US"/>
              <a:pPr/>
              <a:t>‹#›</a:t>
            </a:fld>
            <a:endParaRPr lang="en-US" altLang="en-US"/>
          </a:p>
        </p:txBody>
      </p:sp>
    </p:spTree>
    <p:extLst>
      <p:ext uri="{BB962C8B-B14F-4D97-AF65-F5344CB8AC3E}">
        <p14:creationId xmlns:p14="http://schemas.microsoft.com/office/powerpoint/2010/main" val="2100710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5" name="Rectangle 12"/>
          <p:cNvSpPr>
            <a:spLocks noGrp="1" noChangeArrowheads="1"/>
          </p:cNvSpPr>
          <p:nvPr>
            <p:ph type="ftr" sz="quarter" idx="11"/>
          </p:nvPr>
        </p:nvSpPr>
        <p:spPr>
          <a:ln/>
        </p:spPr>
        <p:txBody>
          <a:bodyPr/>
          <a:lstStyle>
            <a:lvl1pPr>
              <a:defRPr/>
            </a:lvl1pPr>
          </a:lstStyle>
          <a:p>
            <a:r>
              <a:rPr lang="en-US" altLang="en-US"/>
              <a:t>Slide </a:t>
            </a:r>
            <a:fld id="{35EEDACC-488E-4A23-BA9E-D0F23C432273}" type="slidenum">
              <a:rPr lang="en-US" altLang="en-US"/>
              <a:pPr/>
              <a:t>‹#›</a:t>
            </a:fld>
            <a:endParaRPr lang="en-US" altLang="en-US"/>
          </a:p>
        </p:txBody>
      </p:sp>
    </p:spTree>
    <p:extLst>
      <p:ext uri="{BB962C8B-B14F-4D97-AF65-F5344CB8AC3E}">
        <p14:creationId xmlns:p14="http://schemas.microsoft.com/office/powerpoint/2010/main" val="2716030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5" name="Rectangle 12"/>
          <p:cNvSpPr>
            <a:spLocks noGrp="1" noChangeArrowheads="1"/>
          </p:cNvSpPr>
          <p:nvPr>
            <p:ph type="ftr" sz="quarter" idx="11"/>
          </p:nvPr>
        </p:nvSpPr>
        <p:spPr>
          <a:ln/>
        </p:spPr>
        <p:txBody>
          <a:bodyPr/>
          <a:lstStyle>
            <a:lvl1pPr>
              <a:defRPr/>
            </a:lvl1pPr>
          </a:lstStyle>
          <a:p>
            <a:r>
              <a:rPr lang="en-US" altLang="en-US"/>
              <a:t>Slide </a:t>
            </a:r>
            <a:fld id="{59AD1A1C-2E46-41F0-A4FF-B55A61CF04B1}" type="slidenum">
              <a:rPr lang="en-US" altLang="en-US"/>
              <a:pPr/>
              <a:t>‹#›</a:t>
            </a:fld>
            <a:endParaRPr lang="en-US" altLang="en-US"/>
          </a:p>
        </p:txBody>
      </p:sp>
    </p:spTree>
    <p:extLst>
      <p:ext uri="{BB962C8B-B14F-4D97-AF65-F5344CB8AC3E}">
        <p14:creationId xmlns:p14="http://schemas.microsoft.com/office/powerpoint/2010/main" val="129706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533400" y="9906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86300" y="990600"/>
            <a:ext cx="4000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6" name="Rectangle 12"/>
          <p:cNvSpPr>
            <a:spLocks noGrp="1" noChangeArrowheads="1"/>
          </p:cNvSpPr>
          <p:nvPr>
            <p:ph type="ftr" sz="quarter" idx="11"/>
          </p:nvPr>
        </p:nvSpPr>
        <p:spPr>
          <a:ln/>
        </p:spPr>
        <p:txBody>
          <a:bodyPr/>
          <a:lstStyle>
            <a:lvl1pPr>
              <a:defRPr/>
            </a:lvl1pPr>
          </a:lstStyle>
          <a:p>
            <a:r>
              <a:rPr lang="en-US" altLang="en-US"/>
              <a:t>Slide </a:t>
            </a:r>
            <a:fld id="{F3281A38-11CD-43A4-923A-54607288E6F7}" type="slidenum">
              <a:rPr lang="en-US" altLang="en-US"/>
              <a:pPr/>
              <a:t>‹#›</a:t>
            </a:fld>
            <a:endParaRPr lang="en-US" altLang="en-US"/>
          </a:p>
        </p:txBody>
      </p:sp>
    </p:spTree>
    <p:extLst>
      <p:ext uri="{BB962C8B-B14F-4D97-AF65-F5344CB8AC3E}">
        <p14:creationId xmlns:p14="http://schemas.microsoft.com/office/powerpoint/2010/main" val="41379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8" name="Rectangle 12"/>
          <p:cNvSpPr>
            <a:spLocks noGrp="1" noChangeArrowheads="1"/>
          </p:cNvSpPr>
          <p:nvPr>
            <p:ph type="ftr" sz="quarter" idx="11"/>
          </p:nvPr>
        </p:nvSpPr>
        <p:spPr>
          <a:ln/>
        </p:spPr>
        <p:txBody>
          <a:bodyPr/>
          <a:lstStyle>
            <a:lvl1pPr>
              <a:defRPr/>
            </a:lvl1pPr>
          </a:lstStyle>
          <a:p>
            <a:r>
              <a:rPr lang="en-US" altLang="en-US"/>
              <a:t>Slide </a:t>
            </a:r>
            <a:fld id="{9B1A0241-8F9E-4BA2-99AC-0FA16409681C}" type="slidenum">
              <a:rPr lang="en-US" altLang="en-US"/>
              <a:pPr/>
              <a:t>‹#›</a:t>
            </a:fld>
            <a:endParaRPr lang="en-US" altLang="en-US"/>
          </a:p>
        </p:txBody>
      </p:sp>
    </p:spTree>
    <p:extLst>
      <p:ext uri="{BB962C8B-B14F-4D97-AF65-F5344CB8AC3E}">
        <p14:creationId xmlns:p14="http://schemas.microsoft.com/office/powerpoint/2010/main" val="81221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4" name="Rectangle 12"/>
          <p:cNvSpPr>
            <a:spLocks noGrp="1" noChangeArrowheads="1"/>
          </p:cNvSpPr>
          <p:nvPr>
            <p:ph type="ftr" sz="quarter" idx="11"/>
          </p:nvPr>
        </p:nvSpPr>
        <p:spPr>
          <a:ln/>
        </p:spPr>
        <p:txBody>
          <a:bodyPr/>
          <a:lstStyle>
            <a:lvl1pPr>
              <a:defRPr/>
            </a:lvl1pPr>
          </a:lstStyle>
          <a:p>
            <a:r>
              <a:rPr lang="en-US" altLang="en-US"/>
              <a:t>Slide </a:t>
            </a:r>
            <a:fld id="{DA54BF14-DF72-44AC-A5D3-09A9AE2DEEC4}" type="slidenum">
              <a:rPr lang="en-US" altLang="en-US"/>
              <a:pPr/>
              <a:t>‹#›</a:t>
            </a:fld>
            <a:endParaRPr lang="en-US" altLang="en-US"/>
          </a:p>
        </p:txBody>
      </p:sp>
    </p:spTree>
    <p:extLst>
      <p:ext uri="{BB962C8B-B14F-4D97-AF65-F5344CB8AC3E}">
        <p14:creationId xmlns:p14="http://schemas.microsoft.com/office/powerpoint/2010/main" val="163909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3" name="Rectangle 12"/>
          <p:cNvSpPr>
            <a:spLocks noGrp="1" noChangeArrowheads="1"/>
          </p:cNvSpPr>
          <p:nvPr>
            <p:ph type="ftr" sz="quarter" idx="11"/>
          </p:nvPr>
        </p:nvSpPr>
        <p:spPr>
          <a:ln/>
        </p:spPr>
        <p:txBody>
          <a:bodyPr/>
          <a:lstStyle>
            <a:lvl1pPr>
              <a:defRPr/>
            </a:lvl1pPr>
          </a:lstStyle>
          <a:p>
            <a:r>
              <a:rPr lang="en-US" altLang="en-US"/>
              <a:t>Slide </a:t>
            </a:r>
            <a:fld id="{B01611A8-4387-47DC-87B1-94B9244C0D83}" type="slidenum">
              <a:rPr lang="en-US" altLang="en-US"/>
              <a:pPr/>
              <a:t>‹#›</a:t>
            </a:fld>
            <a:endParaRPr lang="en-US" altLang="en-US"/>
          </a:p>
        </p:txBody>
      </p:sp>
    </p:spTree>
    <p:extLst>
      <p:ext uri="{BB962C8B-B14F-4D97-AF65-F5344CB8AC3E}">
        <p14:creationId xmlns:p14="http://schemas.microsoft.com/office/powerpoint/2010/main" val="334839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6" name="Rectangle 12"/>
          <p:cNvSpPr>
            <a:spLocks noGrp="1" noChangeArrowheads="1"/>
          </p:cNvSpPr>
          <p:nvPr>
            <p:ph type="ftr" sz="quarter" idx="11"/>
          </p:nvPr>
        </p:nvSpPr>
        <p:spPr>
          <a:ln/>
        </p:spPr>
        <p:txBody>
          <a:bodyPr/>
          <a:lstStyle>
            <a:lvl1pPr>
              <a:defRPr/>
            </a:lvl1pPr>
          </a:lstStyle>
          <a:p>
            <a:r>
              <a:rPr lang="en-US" altLang="en-US"/>
              <a:t>Slide </a:t>
            </a:r>
            <a:fld id="{0CA3761F-8A6D-44DC-AA91-37469FB4C228}" type="slidenum">
              <a:rPr lang="en-US" altLang="en-US"/>
              <a:pPr/>
              <a:t>‹#›</a:t>
            </a:fld>
            <a:endParaRPr lang="en-US" altLang="en-US"/>
          </a:p>
        </p:txBody>
      </p:sp>
    </p:spTree>
    <p:extLst>
      <p:ext uri="{BB962C8B-B14F-4D97-AF65-F5344CB8AC3E}">
        <p14:creationId xmlns:p14="http://schemas.microsoft.com/office/powerpoint/2010/main" val="611123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Xuhua Xia</a:t>
            </a:r>
          </a:p>
        </p:txBody>
      </p:sp>
      <p:sp>
        <p:nvSpPr>
          <p:cNvPr id="6" name="Rectangle 12"/>
          <p:cNvSpPr>
            <a:spLocks noGrp="1" noChangeArrowheads="1"/>
          </p:cNvSpPr>
          <p:nvPr>
            <p:ph type="ftr" sz="quarter" idx="11"/>
          </p:nvPr>
        </p:nvSpPr>
        <p:spPr>
          <a:ln/>
        </p:spPr>
        <p:txBody>
          <a:bodyPr/>
          <a:lstStyle>
            <a:lvl1pPr>
              <a:defRPr/>
            </a:lvl1pPr>
          </a:lstStyle>
          <a:p>
            <a:r>
              <a:rPr lang="en-US" altLang="en-US"/>
              <a:t>Slide </a:t>
            </a:r>
            <a:fld id="{FBB6F87A-0A6E-4F9A-8862-969CE8500DF1}" type="slidenum">
              <a:rPr lang="en-US" altLang="en-US"/>
              <a:pPr/>
              <a:t>‹#›</a:t>
            </a:fld>
            <a:endParaRPr lang="en-US" altLang="en-US"/>
          </a:p>
        </p:txBody>
      </p:sp>
    </p:spTree>
    <p:extLst>
      <p:ext uri="{BB962C8B-B14F-4D97-AF65-F5344CB8AC3E}">
        <p14:creationId xmlns:p14="http://schemas.microsoft.com/office/powerpoint/2010/main" val="1787536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Rectangle 3"/>
          <p:cNvSpPr>
            <a:spLocks noGrp="1" noChangeArrowheads="1"/>
          </p:cNvSpPr>
          <p:nvPr>
            <p:ph type="body" idx="1"/>
          </p:nvPr>
        </p:nvSpPr>
        <p:spPr bwMode="auto">
          <a:xfrm>
            <a:off x="533400" y="990600"/>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5124" name="Rectangle 4"/>
          <p:cNvSpPr>
            <a:spLocks noGrp="1" noChangeArrowheads="1"/>
          </p:cNvSpPr>
          <p:nvPr>
            <p:ph type="dt" sz="half" idx="2"/>
          </p:nvPr>
        </p:nvSpPr>
        <p:spPr bwMode="auto">
          <a:xfrm>
            <a:off x="609600" y="64008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66"/>
                </a:solidFill>
              </a:defRPr>
            </a:lvl1pPr>
          </a:lstStyle>
          <a:p>
            <a:pPr>
              <a:defRPr/>
            </a:pPr>
            <a:r>
              <a:rPr lang="en-US"/>
              <a:t>Xuhua Xia</a:t>
            </a:r>
          </a:p>
        </p:txBody>
      </p:sp>
      <p:grpSp>
        <p:nvGrpSpPr>
          <p:cNvPr id="25605" name="Group 6"/>
          <p:cNvGrpSpPr>
            <a:grpSpLocks/>
          </p:cNvGrpSpPr>
          <p:nvPr/>
        </p:nvGrpSpPr>
        <p:grpSpPr bwMode="auto">
          <a:xfrm>
            <a:off x="0" y="838200"/>
            <a:ext cx="9132888" cy="152400"/>
            <a:chOff x="0" y="900"/>
            <a:chExt cx="5753" cy="96"/>
          </a:xfrm>
        </p:grpSpPr>
        <p:sp>
          <p:nvSpPr>
            <p:cNvPr id="5127" name="Rectangle 7"/>
            <p:cNvSpPr>
              <a:spLocks noChangeArrowheads="1"/>
            </p:cNvSpPr>
            <p:nvPr/>
          </p:nvSpPr>
          <p:spPr bwMode="auto">
            <a:xfrm>
              <a:off x="0" y="900"/>
              <a:ext cx="5753" cy="47"/>
            </a:xfrm>
            <a:prstGeom prst="rect">
              <a:avLst/>
            </a:prstGeom>
            <a:gradFill rotWithShape="0">
              <a:gsLst>
                <a:gs pos="0">
                  <a:srgbClr val="00C0C0">
                    <a:gamma/>
                    <a:shade val="49804"/>
                    <a:invGamma/>
                  </a:srgbClr>
                </a:gs>
                <a:gs pos="50000">
                  <a:srgbClr val="00C0C0"/>
                </a:gs>
                <a:gs pos="100000">
                  <a:srgbClr val="00C0C0">
                    <a:gamma/>
                    <a:shade val="49804"/>
                    <a:invGamma/>
                  </a:srgbClr>
                </a:gs>
              </a:gsLst>
              <a:lin ang="0" scaled="1"/>
            </a:gradFill>
            <a:ln w="12700">
              <a:noFill/>
              <a:miter lim="800000"/>
              <a:headEnd/>
              <a:tailEnd/>
            </a:ln>
            <a:effectLst/>
          </p:spPr>
          <p:txBody>
            <a:bodyPr wrap="none" anchor="ctr"/>
            <a:lstStyle/>
            <a:p>
              <a:pPr eaLnBrk="0" hangingPunct="0">
                <a:defRPr/>
              </a:pPr>
              <a:endParaRPr lang="en-CA"/>
            </a:p>
          </p:txBody>
        </p:sp>
        <p:sp>
          <p:nvSpPr>
            <p:cNvPr id="5128" name="Rectangle 8"/>
            <p:cNvSpPr>
              <a:spLocks noChangeArrowheads="1"/>
            </p:cNvSpPr>
            <p:nvPr/>
          </p:nvSpPr>
          <p:spPr bwMode="auto">
            <a:xfrm>
              <a:off x="0" y="972"/>
              <a:ext cx="5753" cy="24"/>
            </a:xfrm>
            <a:prstGeom prst="rect">
              <a:avLst/>
            </a:prstGeom>
            <a:gradFill rotWithShape="0">
              <a:gsLst>
                <a:gs pos="0">
                  <a:srgbClr val="FF00FF">
                    <a:gamma/>
                    <a:shade val="69804"/>
                    <a:invGamma/>
                  </a:srgbClr>
                </a:gs>
                <a:gs pos="50000">
                  <a:srgbClr val="FF00FF"/>
                </a:gs>
                <a:gs pos="100000">
                  <a:srgbClr val="FF00FF">
                    <a:gamma/>
                    <a:shade val="69804"/>
                    <a:invGamma/>
                  </a:srgbClr>
                </a:gs>
              </a:gsLst>
              <a:lin ang="0" scaled="1"/>
            </a:gradFill>
            <a:ln w="12700">
              <a:noFill/>
              <a:miter lim="800000"/>
              <a:headEnd/>
              <a:tailEnd/>
            </a:ln>
            <a:effectLst/>
          </p:spPr>
          <p:txBody>
            <a:bodyPr wrap="none" anchor="ctr"/>
            <a:lstStyle/>
            <a:p>
              <a:pPr eaLnBrk="0" hangingPunct="0">
                <a:defRPr/>
              </a:pPr>
              <a:endParaRPr lang="en-CA"/>
            </a:p>
          </p:txBody>
        </p:sp>
      </p:grpSp>
      <p:sp>
        <p:nvSpPr>
          <p:cNvPr id="5129" name="AutoShape 9">
            <a:hlinkClick r:id="" action="ppaction://hlinkshowjump?jump=previousslide" highlightClick="1"/>
          </p:cNvPr>
          <p:cNvSpPr>
            <a:spLocks noChangeArrowheads="1"/>
          </p:cNvSpPr>
          <p:nvPr/>
        </p:nvSpPr>
        <p:spPr bwMode="auto">
          <a:xfrm>
            <a:off x="152400" y="152400"/>
            <a:ext cx="457200" cy="457200"/>
          </a:xfrm>
          <a:prstGeom prst="actionButtonBackPrevious">
            <a:avLst/>
          </a:prstGeom>
          <a:solidFill>
            <a:schemeClr val="accent1"/>
          </a:solidFill>
          <a:ln w="9525">
            <a:solidFill>
              <a:schemeClr val="tx1"/>
            </a:solidFill>
            <a:miter lim="800000"/>
            <a:headEnd/>
            <a:tailEnd/>
          </a:ln>
          <a:effectLst/>
        </p:spPr>
        <p:txBody>
          <a:bodyPr wrap="none" anchor="ctr"/>
          <a:lstStyle/>
          <a:p>
            <a:pPr eaLnBrk="0" hangingPunct="0">
              <a:defRPr/>
            </a:pPr>
            <a:endParaRPr lang="en-CA"/>
          </a:p>
        </p:txBody>
      </p:sp>
      <p:sp>
        <p:nvSpPr>
          <p:cNvPr id="5130" name="AutoShape 10">
            <a:hlinkClick r:id="" action="ppaction://hlinkshowjump?jump=nextslide" highlightClick="1"/>
          </p:cNvPr>
          <p:cNvSpPr>
            <a:spLocks noChangeArrowheads="1"/>
          </p:cNvSpPr>
          <p:nvPr/>
        </p:nvSpPr>
        <p:spPr bwMode="auto">
          <a:xfrm>
            <a:off x="8610600" y="152400"/>
            <a:ext cx="457200" cy="457200"/>
          </a:xfrm>
          <a:prstGeom prst="actionButtonForwardNext">
            <a:avLst/>
          </a:prstGeom>
          <a:solidFill>
            <a:schemeClr val="accent1"/>
          </a:solidFill>
          <a:ln w="9525">
            <a:solidFill>
              <a:schemeClr val="tx1"/>
            </a:solidFill>
            <a:miter lim="800000"/>
            <a:headEnd/>
            <a:tailEnd/>
          </a:ln>
          <a:effectLst/>
        </p:spPr>
        <p:txBody>
          <a:bodyPr wrap="none" anchor="ctr"/>
          <a:lstStyle/>
          <a:p>
            <a:pPr eaLnBrk="0" hangingPunct="0">
              <a:defRPr/>
            </a:pPr>
            <a:endParaRPr lang="en-CA"/>
          </a:p>
        </p:txBody>
      </p:sp>
      <p:sp>
        <p:nvSpPr>
          <p:cNvPr id="5132" name="Rectangle 12"/>
          <p:cNvSpPr>
            <a:spLocks noGrp="1" noChangeArrowheads="1"/>
          </p:cNvSpPr>
          <p:nvPr>
            <p:ph type="ftr" sz="quarter" idx="3"/>
          </p:nvPr>
        </p:nvSpPr>
        <p:spPr bwMode="auto">
          <a:xfrm>
            <a:off x="7162800" y="6324600"/>
            <a:ext cx="1828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r>
              <a:rPr lang="en-US" altLang="en-US"/>
              <a:t>Slide </a:t>
            </a:r>
            <a:fld id="{FF99390D-8E02-4A86-80E2-D36F832B5A1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p:txStyles>
    <p:titleStyle>
      <a:lvl1pPr algn="ctr" rtl="0" eaLnBrk="0" fontAlgn="base" hangingPunct="0">
        <a:spcBef>
          <a:spcPct val="0"/>
        </a:spcBef>
        <a:spcAft>
          <a:spcPct val="0"/>
        </a:spcAft>
        <a:defRPr sz="4000">
          <a:solidFill>
            <a:srgbClr val="000066"/>
          </a:solidFill>
          <a:latin typeface="+mj-lt"/>
          <a:ea typeface="+mj-ea"/>
          <a:cs typeface="+mj-cs"/>
        </a:defRPr>
      </a:lvl1pPr>
      <a:lvl2pPr algn="ctr" rtl="0" eaLnBrk="0" fontAlgn="base" hangingPunct="0">
        <a:spcBef>
          <a:spcPct val="0"/>
        </a:spcBef>
        <a:spcAft>
          <a:spcPct val="0"/>
        </a:spcAft>
        <a:defRPr sz="4000">
          <a:solidFill>
            <a:srgbClr val="000066"/>
          </a:solidFill>
          <a:latin typeface="Times New Roman" pitchFamily="18" charset="0"/>
        </a:defRPr>
      </a:lvl2pPr>
      <a:lvl3pPr algn="ctr" rtl="0" eaLnBrk="0" fontAlgn="base" hangingPunct="0">
        <a:spcBef>
          <a:spcPct val="0"/>
        </a:spcBef>
        <a:spcAft>
          <a:spcPct val="0"/>
        </a:spcAft>
        <a:defRPr sz="4000">
          <a:solidFill>
            <a:srgbClr val="000066"/>
          </a:solidFill>
          <a:latin typeface="Times New Roman" pitchFamily="18" charset="0"/>
        </a:defRPr>
      </a:lvl3pPr>
      <a:lvl4pPr algn="ctr" rtl="0" eaLnBrk="0" fontAlgn="base" hangingPunct="0">
        <a:spcBef>
          <a:spcPct val="0"/>
        </a:spcBef>
        <a:spcAft>
          <a:spcPct val="0"/>
        </a:spcAft>
        <a:defRPr sz="4000">
          <a:solidFill>
            <a:srgbClr val="000066"/>
          </a:solidFill>
          <a:latin typeface="Times New Roman" pitchFamily="18" charset="0"/>
        </a:defRPr>
      </a:lvl4pPr>
      <a:lvl5pPr algn="ctr" rtl="0" eaLnBrk="0" fontAlgn="base" hangingPunct="0">
        <a:spcBef>
          <a:spcPct val="0"/>
        </a:spcBef>
        <a:spcAft>
          <a:spcPct val="0"/>
        </a:spcAft>
        <a:defRPr sz="4000">
          <a:solidFill>
            <a:srgbClr val="000066"/>
          </a:solidFill>
          <a:latin typeface="Times New Roman" pitchFamily="18" charset="0"/>
        </a:defRPr>
      </a:lvl5pPr>
      <a:lvl6pPr marL="457200" algn="ctr" rtl="0" eaLnBrk="0" fontAlgn="base" hangingPunct="0">
        <a:spcBef>
          <a:spcPct val="0"/>
        </a:spcBef>
        <a:spcAft>
          <a:spcPct val="0"/>
        </a:spcAft>
        <a:defRPr sz="4000">
          <a:solidFill>
            <a:srgbClr val="000066"/>
          </a:solidFill>
          <a:latin typeface="Times New Roman" pitchFamily="18" charset="0"/>
        </a:defRPr>
      </a:lvl6pPr>
      <a:lvl7pPr marL="914400" algn="ctr" rtl="0" eaLnBrk="0" fontAlgn="base" hangingPunct="0">
        <a:spcBef>
          <a:spcPct val="0"/>
        </a:spcBef>
        <a:spcAft>
          <a:spcPct val="0"/>
        </a:spcAft>
        <a:defRPr sz="4000">
          <a:solidFill>
            <a:srgbClr val="000066"/>
          </a:solidFill>
          <a:latin typeface="Times New Roman" pitchFamily="18" charset="0"/>
        </a:defRPr>
      </a:lvl7pPr>
      <a:lvl8pPr marL="1371600" algn="ctr" rtl="0" eaLnBrk="0" fontAlgn="base" hangingPunct="0">
        <a:spcBef>
          <a:spcPct val="0"/>
        </a:spcBef>
        <a:spcAft>
          <a:spcPct val="0"/>
        </a:spcAft>
        <a:defRPr sz="4000">
          <a:solidFill>
            <a:srgbClr val="000066"/>
          </a:solidFill>
          <a:latin typeface="Times New Roman" pitchFamily="18" charset="0"/>
        </a:defRPr>
      </a:lvl8pPr>
      <a:lvl9pPr marL="1828800" algn="ctr" rtl="0" eaLnBrk="0" fontAlgn="base" hangingPunct="0">
        <a:spcBef>
          <a:spcPct val="0"/>
        </a:spcBef>
        <a:spcAft>
          <a:spcPct val="0"/>
        </a:spcAft>
        <a:defRPr sz="4000">
          <a:solidFill>
            <a:srgbClr val="000066"/>
          </a:solidFill>
          <a:latin typeface="Times New Roman" pitchFamily="18" charset="0"/>
        </a:defRPr>
      </a:lvl9pPr>
    </p:titleStyle>
    <p:bodyStyle>
      <a:lvl1pPr marL="342900" indent="-342900" algn="l" rtl="0" eaLnBrk="0" fontAlgn="base" hangingPunct="0">
        <a:spcBef>
          <a:spcPct val="40000"/>
        </a:spcBef>
        <a:spcAft>
          <a:spcPct val="0"/>
        </a:spcAft>
        <a:buChar char="•"/>
        <a:defRPr sz="2800">
          <a:solidFill>
            <a:srgbClr val="000066"/>
          </a:solidFill>
          <a:latin typeface="+mn-lt"/>
          <a:ea typeface="+mn-ea"/>
          <a:cs typeface="+mn-cs"/>
        </a:defRPr>
      </a:lvl1pPr>
      <a:lvl2pPr marL="742950" indent="-285750" algn="l" rtl="0" eaLnBrk="0" fontAlgn="base" hangingPunct="0">
        <a:spcBef>
          <a:spcPct val="20000"/>
        </a:spcBef>
        <a:spcAft>
          <a:spcPct val="10000"/>
        </a:spcAft>
        <a:buChar char="–"/>
        <a:defRPr sz="2400">
          <a:solidFill>
            <a:srgbClr val="000066"/>
          </a:solidFill>
          <a:latin typeface="+mn-lt"/>
        </a:defRPr>
      </a:lvl2pPr>
      <a:lvl3pPr marL="1143000" indent="-228600" algn="l" rtl="0" eaLnBrk="0" fontAlgn="base" hangingPunct="0">
        <a:spcBef>
          <a:spcPct val="20000"/>
        </a:spcBef>
        <a:spcAft>
          <a:spcPct val="0"/>
        </a:spcAft>
        <a:buChar char="•"/>
        <a:defRPr sz="2000">
          <a:solidFill>
            <a:srgbClr val="000066"/>
          </a:solidFill>
          <a:latin typeface="+mn-lt"/>
        </a:defRPr>
      </a:lvl3pPr>
      <a:lvl4pPr marL="1600200" indent="-228600" algn="l" rtl="0" eaLnBrk="0" fontAlgn="base" hangingPunct="0">
        <a:spcBef>
          <a:spcPct val="20000"/>
        </a:spcBef>
        <a:spcAft>
          <a:spcPct val="0"/>
        </a:spcAft>
        <a:buChar char="–"/>
        <a:defRPr sz="2000">
          <a:solidFill>
            <a:srgbClr val="000066"/>
          </a:solidFill>
          <a:latin typeface="+mn-lt"/>
        </a:defRPr>
      </a:lvl4pPr>
      <a:lvl5pPr marL="2057400" indent="-228600" algn="l" rtl="0" eaLnBrk="0" fontAlgn="base" hangingPunct="0">
        <a:spcBef>
          <a:spcPct val="20000"/>
        </a:spcBef>
        <a:spcAft>
          <a:spcPct val="0"/>
        </a:spcAft>
        <a:buChar char="»"/>
        <a:defRPr sz="2000">
          <a:solidFill>
            <a:srgbClr val="000066"/>
          </a:solidFill>
          <a:latin typeface="+mn-lt"/>
        </a:defRPr>
      </a:lvl5pPr>
      <a:lvl6pPr marL="2514600" indent="-228600" algn="l" rtl="0" eaLnBrk="0" fontAlgn="base" hangingPunct="0">
        <a:spcBef>
          <a:spcPct val="20000"/>
        </a:spcBef>
        <a:spcAft>
          <a:spcPct val="0"/>
        </a:spcAft>
        <a:buChar char="»"/>
        <a:defRPr sz="2000">
          <a:solidFill>
            <a:srgbClr val="000066"/>
          </a:solidFill>
          <a:latin typeface="+mn-lt"/>
        </a:defRPr>
      </a:lvl6pPr>
      <a:lvl7pPr marL="2971800" indent="-228600" algn="l" rtl="0" eaLnBrk="0" fontAlgn="base" hangingPunct="0">
        <a:spcBef>
          <a:spcPct val="20000"/>
        </a:spcBef>
        <a:spcAft>
          <a:spcPct val="0"/>
        </a:spcAft>
        <a:buChar char="»"/>
        <a:defRPr sz="2000">
          <a:solidFill>
            <a:srgbClr val="000066"/>
          </a:solidFill>
          <a:latin typeface="+mn-lt"/>
        </a:defRPr>
      </a:lvl7pPr>
      <a:lvl8pPr marL="3429000" indent="-228600" algn="l" rtl="0" eaLnBrk="0" fontAlgn="base" hangingPunct="0">
        <a:spcBef>
          <a:spcPct val="20000"/>
        </a:spcBef>
        <a:spcAft>
          <a:spcPct val="0"/>
        </a:spcAft>
        <a:buChar char="»"/>
        <a:defRPr sz="2000">
          <a:solidFill>
            <a:srgbClr val="000066"/>
          </a:solidFill>
          <a:latin typeface="+mn-lt"/>
        </a:defRPr>
      </a:lvl8pPr>
      <a:lvl9pPr marL="3886200" indent="-228600" algn="l" rtl="0" eaLnBrk="0" fontAlgn="base" hangingPunct="0">
        <a:spcBef>
          <a:spcPct val="20000"/>
        </a:spcBef>
        <a:spcAft>
          <a:spcPct val="0"/>
        </a:spcAft>
        <a:buChar char="»"/>
        <a:defRPr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8.e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9.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10.jpeg"/><Relationship Id="rId5" Type="http://schemas.openxmlformats.org/officeDocument/2006/relationships/image" Target="../media/image5.emf"/><Relationship Id="rId4" Type="http://schemas.openxmlformats.org/officeDocument/2006/relationships/oleObject" Target="../embeddings/Microsoft_Excel_97-2003_Worksheet2.xls"/></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7.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611188" y="1341438"/>
            <a:ext cx="7772400" cy="1143000"/>
          </a:xfrm>
        </p:spPr>
        <p:txBody>
          <a:bodyPr/>
          <a:lstStyle/>
          <a:p>
            <a:r>
              <a:rPr lang="en-CA" altLang="en-US" b="1" dirty="0" smtClean="0"/>
              <a:t>Bioinformatics and translation initiation in eukaryotes</a:t>
            </a:r>
            <a:endParaRPr lang="en-US" altLang="en-US" b="1" dirty="0" smtClean="0"/>
          </a:p>
        </p:txBody>
      </p:sp>
      <p:sp>
        <p:nvSpPr>
          <p:cNvPr id="16386" name="Rectangle 3"/>
          <p:cNvSpPr>
            <a:spLocks noGrp="1" noChangeArrowheads="1"/>
          </p:cNvSpPr>
          <p:nvPr>
            <p:ph type="subTitle" idx="1"/>
          </p:nvPr>
        </p:nvSpPr>
        <p:spPr>
          <a:xfrm>
            <a:off x="1447800" y="3836988"/>
            <a:ext cx="6400800" cy="1752600"/>
          </a:xfrm>
        </p:spPr>
        <p:txBody>
          <a:bodyPr/>
          <a:lstStyle/>
          <a:p>
            <a:pPr>
              <a:lnSpc>
                <a:spcPct val="80000"/>
              </a:lnSpc>
            </a:pPr>
            <a:r>
              <a:rPr lang="en-US" altLang="en-US" sz="1800" dirty="0" smtClean="0"/>
              <a:t>Xuhua Xia</a:t>
            </a:r>
          </a:p>
          <a:p>
            <a:pPr>
              <a:lnSpc>
                <a:spcPct val="80000"/>
              </a:lnSpc>
            </a:pPr>
            <a:r>
              <a:rPr lang="en-US" altLang="en-US" sz="1800" dirty="0" smtClean="0"/>
              <a:t>Department of Biology</a:t>
            </a:r>
          </a:p>
          <a:p>
            <a:pPr>
              <a:lnSpc>
                <a:spcPct val="80000"/>
              </a:lnSpc>
            </a:pPr>
            <a:r>
              <a:rPr lang="en-US" altLang="en-US" sz="1800" dirty="0" smtClean="0"/>
              <a:t>University of Ottawa</a:t>
            </a:r>
          </a:p>
          <a:p>
            <a:pPr>
              <a:lnSpc>
                <a:spcPct val="80000"/>
              </a:lnSpc>
            </a:pPr>
            <a:r>
              <a:rPr lang="en-US" altLang="en-US" sz="1800" dirty="0" smtClean="0"/>
              <a:t>xxia@uottawa.ca</a:t>
            </a:r>
          </a:p>
          <a:p>
            <a:pPr>
              <a:lnSpc>
                <a:spcPct val="80000"/>
              </a:lnSpc>
            </a:pPr>
            <a:r>
              <a:rPr lang="en-US" altLang="en-US" sz="1800" dirty="0" smtClean="0"/>
              <a:t>http://dambe.bio.uottawa.ca</a:t>
            </a:r>
          </a:p>
        </p:txBody>
      </p:sp>
      <p:grpSp>
        <p:nvGrpSpPr>
          <p:cNvPr id="16387" name="Group 4"/>
          <p:cNvGrpSpPr>
            <a:grpSpLocks/>
          </p:cNvGrpSpPr>
          <p:nvPr/>
        </p:nvGrpSpPr>
        <p:grpSpPr bwMode="auto">
          <a:xfrm>
            <a:off x="0" y="3349625"/>
            <a:ext cx="9132888" cy="152400"/>
            <a:chOff x="0" y="900"/>
            <a:chExt cx="5753" cy="96"/>
          </a:xfrm>
        </p:grpSpPr>
        <p:sp>
          <p:nvSpPr>
            <p:cNvPr id="16389" name="Rectangle 5"/>
            <p:cNvSpPr>
              <a:spLocks noChangeArrowheads="1"/>
            </p:cNvSpPr>
            <p:nvPr/>
          </p:nvSpPr>
          <p:spPr bwMode="auto">
            <a:xfrm>
              <a:off x="0" y="900"/>
              <a:ext cx="5753" cy="47"/>
            </a:xfrm>
            <a:prstGeom prst="rect">
              <a:avLst/>
            </a:prstGeom>
            <a:gradFill rotWithShape="0">
              <a:gsLst>
                <a:gs pos="0">
                  <a:srgbClr val="006060"/>
                </a:gs>
                <a:gs pos="50000">
                  <a:srgbClr val="00C0C0"/>
                </a:gs>
                <a:gs pos="100000">
                  <a:srgbClr val="00606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16390" name="Rectangle 6"/>
            <p:cNvSpPr>
              <a:spLocks noChangeArrowheads="1"/>
            </p:cNvSpPr>
            <p:nvPr/>
          </p:nvSpPr>
          <p:spPr bwMode="auto">
            <a:xfrm>
              <a:off x="0" y="972"/>
              <a:ext cx="5753" cy="24"/>
            </a:xfrm>
            <a:prstGeom prst="rect">
              <a:avLst/>
            </a:prstGeom>
            <a:gradFill rotWithShape="0">
              <a:gsLst>
                <a:gs pos="0">
                  <a:srgbClr val="B200B2"/>
                </a:gs>
                <a:gs pos="50000">
                  <a:srgbClr val="FF00FF"/>
                </a:gs>
                <a:gs pos="100000">
                  <a:srgbClr val="B200B2"/>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72175"/>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p:txBody>
          <a:bodyPr/>
          <a:lstStyle/>
          <a:p>
            <a:r>
              <a:rPr lang="en-US" altLang="en-US" smtClean="0"/>
              <a:t>Ribosomal density</a:t>
            </a:r>
          </a:p>
        </p:txBody>
      </p:sp>
      <p:sp>
        <p:nvSpPr>
          <p:cNvPr id="614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smtClean="0">
                <a:solidFill>
                  <a:srgbClr val="000066"/>
                </a:solidFill>
              </a:rPr>
              <a:t>Xuhua Xia</a:t>
            </a:r>
          </a:p>
        </p:txBody>
      </p:sp>
      <p:sp>
        <p:nvSpPr>
          <p:cNvPr id="614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a:t>Slide </a:t>
            </a:r>
            <a:fld id="{A70D2C0C-BD69-439F-8C01-DB2AEB48416E}" type="slidenum">
              <a:rPr lang="en-US" altLang="en-US" sz="1400"/>
              <a:pPr/>
              <a:t>10</a:t>
            </a:fld>
            <a:endParaRPr lang="en-US" altLang="en-US" sz="1400"/>
          </a:p>
        </p:txBody>
      </p:sp>
      <p:sp>
        <p:nvSpPr>
          <p:cNvPr id="615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aphicFrame>
        <p:nvGraphicFramePr>
          <p:cNvPr id="6146" name="Object 1"/>
          <p:cNvGraphicFramePr>
            <a:graphicFrameLocks noChangeAspect="1"/>
          </p:cNvGraphicFramePr>
          <p:nvPr/>
        </p:nvGraphicFramePr>
        <p:xfrm>
          <a:off x="1654175" y="1125538"/>
          <a:ext cx="6157913" cy="4608512"/>
        </p:xfrm>
        <a:graphic>
          <a:graphicData uri="http://schemas.openxmlformats.org/presentationml/2006/ole">
            <mc:AlternateContent xmlns:mc="http://schemas.openxmlformats.org/markup-compatibility/2006">
              <mc:Choice xmlns:v="urn:schemas-microsoft-com:vml" Requires="v">
                <p:oleObj spid="_x0000_s6167" name="Slide" r:id="rId4" imgW="4610185" imgH="3458071" progId="PowerPoint.Slide.8">
                  <p:embed/>
                </p:oleObj>
              </mc:Choice>
              <mc:Fallback>
                <p:oleObj name="Slide" r:id="rId4" imgW="4610185" imgH="3458071" progId="PowerPoint.Slide.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1125538"/>
                        <a:ext cx="6157913" cy="4608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1" name="TextBox 6"/>
          <p:cNvSpPr txBox="1">
            <a:spLocks noChangeArrowheads="1"/>
          </p:cNvSpPr>
          <p:nvPr/>
        </p:nvSpPr>
        <p:spPr bwMode="auto">
          <a:xfrm>
            <a:off x="2195513" y="5734050"/>
            <a:ext cx="48244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dirty="0"/>
              <a:t>Mean density adjusted for mRNA length. </a:t>
            </a:r>
          </a:p>
          <a:p>
            <a:pPr eaLnBrk="0" hangingPunct="0"/>
            <a:r>
              <a:rPr lang="en-US" altLang="en-US" dirty="0"/>
              <a:t>The confounding effect of elongation efficiency</a:t>
            </a:r>
          </a:p>
        </p:txBody>
      </p:sp>
      <p:sp>
        <p:nvSpPr>
          <p:cNvPr id="6152" name="Freeform 7"/>
          <p:cNvSpPr>
            <a:spLocks noChangeArrowheads="1"/>
          </p:cNvSpPr>
          <p:nvPr/>
        </p:nvSpPr>
        <p:spPr bwMode="auto">
          <a:xfrm>
            <a:off x="190500" y="1238250"/>
            <a:ext cx="1436688" cy="374650"/>
          </a:xfrm>
          <a:custGeom>
            <a:avLst/>
            <a:gdLst>
              <a:gd name="T0" fmla="*/ 0 w 1436915"/>
              <a:gd name="T1" fmla="*/ 373444 h 374952"/>
              <a:gd name="T2" fmla="*/ 304560 w 1436915"/>
              <a:gd name="T3" fmla="*/ 84326 h 374952"/>
              <a:gd name="T4" fmla="*/ 841164 w 1436915"/>
              <a:gd name="T5" fmla="*/ 243341 h 374952"/>
              <a:gd name="T6" fmla="*/ 1145724 w 1436915"/>
              <a:gd name="T7" fmla="*/ 26504 h 374952"/>
              <a:gd name="T8" fmla="*/ 1435780 w 1436915"/>
              <a:gd name="T9" fmla="*/ 843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6153" name="Oval 8"/>
          <p:cNvSpPr>
            <a:spLocks noChangeArrowheads="1"/>
          </p:cNvSpPr>
          <p:nvPr/>
        </p:nvSpPr>
        <p:spPr bwMode="auto">
          <a:xfrm>
            <a:off x="403225" y="1284288"/>
            <a:ext cx="142875" cy="142875"/>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6154" name="Oval 9"/>
          <p:cNvSpPr>
            <a:spLocks noChangeArrowheads="1"/>
          </p:cNvSpPr>
          <p:nvPr/>
        </p:nvSpPr>
        <p:spPr bwMode="auto">
          <a:xfrm>
            <a:off x="619125" y="1284288"/>
            <a:ext cx="142875" cy="142875"/>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6155" name="Oval 10"/>
          <p:cNvSpPr>
            <a:spLocks noChangeArrowheads="1"/>
          </p:cNvSpPr>
          <p:nvPr/>
        </p:nvSpPr>
        <p:spPr bwMode="auto">
          <a:xfrm>
            <a:off x="977900" y="1427163"/>
            <a:ext cx="144463" cy="144462"/>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6156" name="Oval 11"/>
          <p:cNvSpPr>
            <a:spLocks noChangeArrowheads="1"/>
          </p:cNvSpPr>
          <p:nvPr/>
        </p:nvSpPr>
        <p:spPr bwMode="auto">
          <a:xfrm>
            <a:off x="1266825" y="1211263"/>
            <a:ext cx="144463" cy="144462"/>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6157" name="Freeform 22"/>
          <p:cNvSpPr>
            <a:spLocks noChangeArrowheads="1"/>
          </p:cNvSpPr>
          <p:nvPr/>
        </p:nvSpPr>
        <p:spPr bwMode="auto">
          <a:xfrm>
            <a:off x="250825" y="4724400"/>
            <a:ext cx="1438275" cy="376238"/>
          </a:xfrm>
          <a:custGeom>
            <a:avLst/>
            <a:gdLst>
              <a:gd name="T0" fmla="*/ 0 w 1436915"/>
              <a:gd name="T1" fmla="*/ 381426 h 374952"/>
              <a:gd name="T2" fmla="*/ 306246 w 1436915"/>
              <a:gd name="T3" fmla="*/ 86126 h 374952"/>
              <a:gd name="T4" fmla="*/ 845820 w 1436915"/>
              <a:gd name="T5" fmla="*/ 248543 h 374952"/>
              <a:gd name="T6" fmla="*/ 1152064 w 1436915"/>
              <a:gd name="T7" fmla="*/ 27069 h 374952"/>
              <a:gd name="T8" fmla="*/ 1443728 w 1436915"/>
              <a:gd name="T9" fmla="*/ 861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6158" name="Oval 23"/>
          <p:cNvSpPr>
            <a:spLocks noChangeArrowheads="1"/>
          </p:cNvSpPr>
          <p:nvPr/>
        </p:nvSpPr>
        <p:spPr bwMode="auto">
          <a:xfrm>
            <a:off x="539750" y="4724400"/>
            <a:ext cx="144463" cy="144463"/>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6159" name="Text Box 8"/>
          <p:cNvSpPr txBox="1">
            <a:spLocks noChangeArrowheads="1"/>
          </p:cNvSpPr>
          <p:nvPr/>
        </p:nvSpPr>
        <p:spPr bwMode="auto">
          <a:xfrm>
            <a:off x="4859338" y="6381750"/>
            <a:ext cx="2592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a:t>Xia et al. 2011 Genetics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4"/>
          <p:cNvSpPr>
            <a:spLocks noGrp="1"/>
          </p:cNvSpPr>
          <p:nvPr>
            <p:ph type="title"/>
          </p:nvPr>
        </p:nvSpPr>
        <p:spPr/>
        <p:txBody>
          <a:bodyPr/>
          <a:lstStyle/>
          <a:p>
            <a:r>
              <a:rPr lang="en-US" altLang="en-US" smtClean="0"/>
              <a:t>Tentative Conclusions</a:t>
            </a:r>
          </a:p>
        </p:txBody>
      </p:sp>
      <p:sp>
        <p:nvSpPr>
          <p:cNvPr id="46082" name="Content Placeholder 5"/>
          <p:cNvSpPr>
            <a:spLocks noGrp="1"/>
          </p:cNvSpPr>
          <p:nvPr>
            <p:ph idx="1"/>
          </p:nvPr>
        </p:nvSpPr>
        <p:spPr/>
        <p:txBody>
          <a:bodyPr/>
          <a:lstStyle/>
          <a:p>
            <a:r>
              <a:rPr lang="en-CA" altLang="en-US" smtClean="0"/>
              <a:t>Pre-AUG poly(A) can bind to translation initiation factors to enhance translation initiation, but long (≥12) pre-AUG poly(A) will bind to Pab1p, resulting in repression of translation. </a:t>
            </a:r>
          </a:p>
          <a:p>
            <a:r>
              <a:rPr lang="en-CA" altLang="en-US" smtClean="0"/>
              <a:t>This interpretation is consistent with the observation that, when PABP is absent, longer pre-AUG poly(A) is associated with more efficient translation initiation. </a:t>
            </a:r>
          </a:p>
          <a:p>
            <a:r>
              <a:rPr lang="en-CA" altLang="en-US" smtClean="0"/>
              <a:t>This interpretation is consistent with the observation that pre-AUG poly(A) is short in the early genes but long in the late genes of vaccinia virus.</a:t>
            </a:r>
          </a:p>
          <a:p>
            <a:endParaRPr lang="en-US" altLang="en-US" smtClean="0"/>
          </a:p>
        </p:txBody>
      </p:sp>
      <p:sp>
        <p:nvSpPr>
          <p:cNvPr id="46083"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smtClean="0">
                <a:solidFill>
                  <a:srgbClr val="000066"/>
                </a:solidFill>
              </a:rPr>
              <a:t>Xuhua Xia</a:t>
            </a:r>
          </a:p>
        </p:txBody>
      </p:sp>
      <p:sp>
        <p:nvSpPr>
          <p:cNvPr id="46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a:t>Slide </a:t>
            </a:r>
            <a:fld id="{969B8D3D-21C6-47F7-917F-2F2703DBD0DF}" type="slidenum">
              <a:rPr lang="en-US" altLang="en-US" sz="1400"/>
              <a:pPr/>
              <a:t>11</a:t>
            </a:fld>
            <a:endParaRPr lang="en-US" altLang="en-US" sz="1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idx="4294967295"/>
          </p:nvPr>
        </p:nvSpPr>
        <p:spPr/>
        <p:txBody>
          <a:bodyPr/>
          <a:lstStyle/>
          <a:p>
            <a:r>
              <a:rPr lang="en-US" altLang="en-US" smtClean="0"/>
              <a:t>Yeast cyclin gene</a:t>
            </a:r>
          </a:p>
        </p:txBody>
      </p:sp>
      <p:sp>
        <p:nvSpPr>
          <p:cNvPr id="124931" name="Date Placeholder 2"/>
          <p:cNvSpPr txBox="1">
            <a:spLocks noGrp="1"/>
          </p:cNvSpPr>
          <p:nvPr/>
        </p:nvSpPr>
        <p:spPr bwMode="auto">
          <a:xfrm>
            <a:off x="609600" y="64008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1400">
                <a:solidFill>
                  <a:srgbClr val="000066"/>
                </a:solidFill>
              </a:rPr>
              <a:t>Xuhua Xia</a:t>
            </a:r>
          </a:p>
        </p:txBody>
      </p:sp>
      <p:sp>
        <p:nvSpPr>
          <p:cNvPr id="124932" name="Footer Placeholder 3"/>
          <p:cNvSpPr txBox="1">
            <a:spLocks noGrp="1"/>
          </p:cNvSpPr>
          <p:nvPr/>
        </p:nvSpPr>
        <p:spPr bwMode="auto">
          <a:xfrm>
            <a:off x="7162800" y="6324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eaLnBrk="0" hangingPunct="0"/>
            <a:r>
              <a:rPr lang="en-US" altLang="en-US" sz="1400"/>
              <a:t>Slide </a:t>
            </a:r>
            <a:fld id="{F36C9D9D-3976-451D-88AB-FBD85341FD70}" type="slidenum">
              <a:rPr lang="en-US" altLang="en-US" sz="1400"/>
              <a:pPr algn="ctr" eaLnBrk="0" hangingPunct="0"/>
              <a:t>12</a:t>
            </a:fld>
            <a:endParaRPr lang="en-US" altLang="en-US" sz="1400"/>
          </a:p>
        </p:txBody>
      </p:sp>
      <p:sp>
        <p:nvSpPr>
          <p:cNvPr id="12493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aphicFrame>
        <p:nvGraphicFramePr>
          <p:cNvPr id="124934" name="Object 1"/>
          <p:cNvGraphicFramePr>
            <a:graphicFrameLocks noChangeAspect="1"/>
          </p:cNvGraphicFramePr>
          <p:nvPr/>
        </p:nvGraphicFramePr>
        <p:xfrm>
          <a:off x="755650" y="981075"/>
          <a:ext cx="7056438" cy="5295900"/>
        </p:xfrm>
        <a:graphic>
          <a:graphicData uri="http://schemas.openxmlformats.org/presentationml/2006/ole">
            <mc:AlternateContent xmlns:mc="http://schemas.openxmlformats.org/markup-compatibility/2006">
              <mc:Choice xmlns:v="urn:schemas-microsoft-com:vml" Requires="v">
                <p:oleObj spid="_x0000_s124942" name="Slide" r:id="rId4" imgW="4571831" imgH="3428932" progId="PowerPoint.Slide.8">
                  <p:embed/>
                </p:oleObj>
              </mc:Choice>
              <mc:Fallback>
                <p:oleObj name="Slide" r:id="rId4" imgW="4571831" imgH="3428932" progId="PowerPoint.Slide.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981075"/>
                        <a:ext cx="7056438" cy="529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935" name="TextBox 6"/>
          <p:cNvSpPr txBox="1">
            <a:spLocks noChangeArrowheads="1"/>
          </p:cNvSpPr>
          <p:nvPr/>
        </p:nvSpPr>
        <p:spPr bwMode="auto">
          <a:xfrm>
            <a:off x="4067175" y="1196975"/>
            <a:ext cx="295275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CA" altLang="en-US" i="1" dirty="0"/>
              <a:t>PCL5/YHR071W </a:t>
            </a:r>
            <a:r>
              <a:rPr lang="en-CA" altLang="en-US" dirty="0"/>
              <a:t>mRNA: A</a:t>
            </a:r>
            <a:r>
              <a:rPr lang="en-CA" altLang="en-US" baseline="-25000" dirty="0"/>
              <a:t>29</a:t>
            </a:r>
          </a:p>
          <a:p>
            <a:pPr eaLnBrk="0" hangingPunct="0"/>
            <a:endParaRPr lang="en-CA" altLang="en-US" baseline="-25000" dirty="0"/>
          </a:p>
          <a:p>
            <a:pPr eaLnBrk="0" hangingPunct="0"/>
            <a:r>
              <a:rPr lang="en-CA" altLang="en-US" dirty="0"/>
              <a:t>Pcl5 protein: </a:t>
            </a:r>
          </a:p>
          <a:p>
            <a:pPr eaLnBrk="0" hangingPunct="0"/>
            <a:r>
              <a:rPr lang="en-CA" altLang="en-US" dirty="0"/>
              <a:t>half-life = 2-3 minutes</a:t>
            </a:r>
          </a:p>
          <a:p>
            <a:pPr eaLnBrk="0" hangingPunct="0"/>
            <a:endParaRPr lang="en-CA" altLang="en-US" dirty="0"/>
          </a:p>
          <a:p>
            <a:pPr eaLnBrk="0" hangingPunct="0"/>
            <a:r>
              <a:rPr lang="en-CA" altLang="en-US" dirty="0"/>
              <a:t>Low abundance:</a:t>
            </a:r>
          </a:p>
          <a:p>
            <a:pPr eaLnBrk="0" hangingPunct="0"/>
            <a:r>
              <a:rPr lang="en-CA" altLang="en-US" dirty="0"/>
              <a:t>Rapid degradation or inefficient translation initiation? </a:t>
            </a:r>
            <a:endParaRPr lang="en-US"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CA" altLang="en-US" smtClean="0"/>
              <a:t>A graphic model</a:t>
            </a:r>
          </a:p>
        </p:txBody>
      </p:sp>
      <p:grpSp>
        <p:nvGrpSpPr>
          <p:cNvPr id="8196" name="Group 13"/>
          <p:cNvGrpSpPr>
            <a:grpSpLocks/>
          </p:cNvGrpSpPr>
          <p:nvPr/>
        </p:nvGrpSpPr>
        <p:grpSpPr bwMode="auto">
          <a:xfrm>
            <a:off x="395288" y="908050"/>
            <a:ext cx="8137525" cy="5616575"/>
            <a:chOff x="249" y="754"/>
            <a:chExt cx="5358" cy="3264"/>
          </a:xfrm>
        </p:grpSpPr>
        <p:graphicFrame>
          <p:nvGraphicFramePr>
            <p:cNvPr id="8194" name="Object 3"/>
            <p:cNvGraphicFramePr>
              <a:graphicFrameLocks noChangeAspect="1"/>
            </p:cNvGraphicFramePr>
            <p:nvPr/>
          </p:nvGraphicFramePr>
          <p:xfrm>
            <a:off x="249" y="754"/>
            <a:ext cx="5358" cy="3264"/>
          </p:xfrm>
          <a:graphic>
            <a:graphicData uri="http://schemas.openxmlformats.org/presentationml/2006/ole">
              <mc:AlternateContent xmlns:mc="http://schemas.openxmlformats.org/markup-compatibility/2006">
                <mc:Choice xmlns:v="urn:schemas-microsoft-com:vml" Requires="v">
                  <p:oleObj spid="_x0000_s8208" name="Chart" r:id="rId4" imgW="8505886" imgH="5181729" progId="Excel.Sheet.8">
                    <p:embed/>
                  </p:oleObj>
                </mc:Choice>
                <mc:Fallback>
                  <p:oleObj name="Chart" r:id="rId4" imgW="8505886" imgH="5181729"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 y="754"/>
                          <a:ext cx="5358" cy="3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8" name="Text Box 4"/>
            <p:cNvSpPr txBox="1">
              <a:spLocks noChangeArrowheads="1"/>
            </p:cNvSpPr>
            <p:nvPr/>
          </p:nvSpPr>
          <p:spPr bwMode="auto">
            <a:xfrm rot="-2826821">
              <a:off x="2550" y="1108"/>
              <a:ext cx="72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sz="1800"/>
                <a:t>eIFs</a:t>
              </a:r>
            </a:p>
          </p:txBody>
        </p:sp>
        <p:sp>
          <p:nvSpPr>
            <p:cNvPr id="8199" name="Text Box 5"/>
            <p:cNvSpPr txBox="1">
              <a:spLocks noChangeArrowheads="1"/>
            </p:cNvSpPr>
            <p:nvPr/>
          </p:nvSpPr>
          <p:spPr bwMode="auto">
            <a:xfrm rot="-2826821">
              <a:off x="3911" y="2242"/>
              <a:ext cx="72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sz="1800"/>
                <a:t>PABP</a:t>
              </a:r>
            </a:p>
          </p:txBody>
        </p:sp>
        <p:sp>
          <p:nvSpPr>
            <p:cNvPr id="8200" name="Line 6"/>
            <p:cNvSpPr>
              <a:spLocks noChangeShapeType="1"/>
            </p:cNvSpPr>
            <p:nvPr/>
          </p:nvSpPr>
          <p:spPr bwMode="auto">
            <a:xfrm>
              <a:off x="3288" y="1071"/>
              <a:ext cx="0" cy="19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grpSp>
      <p:pic>
        <p:nvPicPr>
          <p:cNvPr id="8197" name="Picture 14" descr="File:Vaccinia virus PHIL 2143 lores.jpg"/>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692275" y="1587500"/>
            <a:ext cx="1655763" cy="127317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smtClean="0">
                <a:solidFill>
                  <a:srgbClr val="000066"/>
                </a:solidFill>
              </a:rPr>
              <a:t>Xuhua Xia</a:t>
            </a:r>
          </a:p>
        </p:txBody>
      </p:sp>
      <p:sp>
        <p:nvSpPr>
          <p:cNvPr id="51202" name="Rectangle 4"/>
          <p:cNvSpPr>
            <a:spLocks noGrp="1" noChangeArrowheads="1"/>
          </p:cNvSpPr>
          <p:nvPr>
            <p:ph type="title"/>
          </p:nvPr>
        </p:nvSpPr>
        <p:spPr/>
        <p:txBody>
          <a:bodyPr/>
          <a:lstStyle/>
          <a:p>
            <a:r>
              <a:rPr lang="en-CA" altLang="en-US" smtClean="0"/>
              <a:t>Internal ribosome entry</a:t>
            </a:r>
          </a:p>
        </p:txBody>
      </p:sp>
      <p:grpSp>
        <p:nvGrpSpPr>
          <p:cNvPr id="51203" name="Group 116"/>
          <p:cNvGrpSpPr>
            <a:grpSpLocks/>
          </p:cNvGrpSpPr>
          <p:nvPr/>
        </p:nvGrpSpPr>
        <p:grpSpPr bwMode="auto">
          <a:xfrm>
            <a:off x="755650" y="1125538"/>
            <a:ext cx="7993063" cy="5476875"/>
            <a:chOff x="476" y="709"/>
            <a:chExt cx="5035" cy="3450"/>
          </a:xfrm>
        </p:grpSpPr>
        <p:sp>
          <p:nvSpPr>
            <p:cNvPr id="51204" name="Freeform 117"/>
            <p:cNvSpPr>
              <a:spLocks/>
            </p:cNvSpPr>
            <p:nvPr/>
          </p:nvSpPr>
          <p:spPr bwMode="auto">
            <a:xfrm>
              <a:off x="1519" y="1434"/>
              <a:ext cx="3190" cy="1905"/>
            </a:xfrm>
            <a:custGeom>
              <a:avLst/>
              <a:gdLst>
                <a:gd name="T0" fmla="*/ 0 w 3190"/>
                <a:gd name="T1" fmla="*/ 34 h 1950"/>
                <a:gd name="T2" fmla="*/ 2495 w 3190"/>
                <a:gd name="T3" fmla="*/ 34 h 1950"/>
                <a:gd name="T4" fmla="*/ 2994 w 3190"/>
                <a:gd name="T5" fmla="*/ 241 h 1950"/>
                <a:gd name="T6" fmla="*/ 3085 w 3190"/>
                <a:gd name="T7" fmla="*/ 448 h 1950"/>
                <a:gd name="T8" fmla="*/ 3175 w 3190"/>
                <a:gd name="T9" fmla="*/ 944 h 1950"/>
                <a:gd name="T10" fmla="*/ 2994 w 3190"/>
                <a:gd name="T11" fmla="*/ 1357 h 1950"/>
                <a:gd name="T12" fmla="*/ 2676 w 3190"/>
                <a:gd name="T13" fmla="*/ 1521 h 1950"/>
                <a:gd name="T14" fmla="*/ 2314 w 3190"/>
                <a:gd name="T15" fmla="*/ 1563 h 1950"/>
                <a:gd name="T16" fmla="*/ 2177 w 3190"/>
                <a:gd name="T17" fmla="*/ 1563 h 1950"/>
                <a:gd name="T18" fmla="*/ 2087 w 3190"/>
                <a:gd name="T19" fmla="*/ 1563 h 1950"/>
                <a:gd name="T20" fmla="*/ 1996 w 3190"/>
                <a:gd name="T21" fmla="*/ 1604 h 1950"/>
                <a:gd name="T22" fmla="*/ 1860 w 3190"/>
                <a:gd name="T23" fmla="*/ 1687 h 1950"/>
                <a:gd name="T24" fmla="*/ 1406 w 3190"/>
                <a:gd name="T25" fmla="*/ 1769 h 1950"/>
                <a:gd name="T26" fmla="*/ 1089 w 3190"/>
                <a:gd name="T27" fmla="*/ 1728 h 19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90"/>
                <a:gd name="T43" fmla="*/ 0 h 1950"/>
                <a:gd name="T44" fmla="*/ 3190 w 3190"/>
                <a:gd name="T45" fmla="*/ 1950 h 19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90" h="1950">
                  <a:moveTo>
                    <a:pt x="0" y="38"/>
                  </a:moveTo>
                  <a:cubicBezTo>
                    <a:pt x="1032" y="38"/>
                    <a:pt x="1996" y="0"/>
                    <a:pt x="2495" y="38"/>
                  </a:cubicBezTo>
                  <a:cubicBezTo>
                    <a:pt x="2994" y="76"/>
                    <a:pt x="2896" y="189"/>
                    <a:pt x="2994" y="265"/>
                  </a:cubicBezTo>
                  <a:cubicBezTo>
                    <a:pt x="3092" y="341"/>
                    <a:pt x="3055" y="364"/>
                    <a:pt x="3085" y="492"/>
                  </a:cubicBezTo>
                  <a:cubicBezTo>
                    <a:pt x="3115" y="620"/>
                    <a:pt x="3190" y="870"/>
                    <a:pt x="3175" y="1036"/>
                  </a:cubicBezTo>
                  <a:cubicBezTo>
                    <a:pt x="3160" y="1202"/>
                    <a:pt x="3077" y="1384"/>
                    <a:pt x="2994" y="1490"/>
                  </a:cubicBezTo>
                  <a:cubicBezTo>
                    <a:pt x="2911" y="1596"/>
                    <a:pt x="2789" y="1633"/>
                    <a:pt x="2676" y="1671"/>
                  </a:cubicBezTo>
                  <a:cubicBezTo>
                    <a:pt x="2563" y="1709"/>
                    <a:pt x="2397" y="1709"/>
                    <a:pt x="2314" y="1717"/>
                  </a:cubicBezTo>
                  <a:cubicBezTo>
                    <a:pt x="2231" y="1725"/>
                    <a:pt x="2215" y="1717"/>
                    <a:pt x="2177" y="1717"/>
                  </a:cubicBezTo>
                  <a:cubicBezTo>
                    <a:pt x="2139" y="1717"/>
                    <a:pt x="2117" y="1710"/>
                    <a:pt x="2087" y="1717"/>
                  </a:cubicBezTo>
                  <a:cubicBezTo>
                    <a:pt x="2057" y="1724"/>
                    <a:pt x="2034" y="1739"/>
                    <a:pt x="1996" y="1762"/>
                  </a:cubicBezTo>
                  <a:cubicBezTo>
                    <a:pt x="1958" y="1785"/>
                    <a:pt x="1958" y="1823"/>
                    <a:pt x="1860" y="1853"/>
                  </a:cubicBezTo>
                  <a:cubicBezTo>
                    <a:pt x="1762" y="1883"/>
                    <a:pt x="1534" y="1936"/>
                    <a:pt x="1406" y="1943"/>
                  </a:cubicBezTo>
                  <a:cubicBezTo>
                    <a:pt x="1278" y="1950"/>
                    <a:pt x="1183" y="1924"/>
                    <a:pt x="1089" y="189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205" name="Freeform 6"/>
            <p:cNvSpPr>
              <a:spLocks/>
            </p:cNvSpPr>
            <p:nvPr/>
          </p:nvSpPr>
          <p:spPr bwMode="auto">
            <a:xfrm>
              <a:off x="3693" y="2289"/>
              <a:ext cx="544" cy="817"/>
            </a:xfrm>
            <a:custGeom>
              <a:avLst/>
              <a:gdLst>
                <a:gd name="T0" fmla="*/ 0 w 144"/>
                <a:gd name="T1" fmla="*/ 2147483647 h 635"/>
                <a:gd name="T2" fmla="*/ 2147483647 w 144"/>
                <a:gd name="T3" fmla="*/ 2147483647 h 635"/>
                <a:gd name="T4" fmla="*/ 2147483647 w 144"/>
                <a:gd name="T5" fmla="*/ 2147483647 h 635"/>
                <a:gd name="T6" fmla="*/ 2147483647 w 144"/>
                <a:gd name="T7" fmla="*/ 2147483647 h 635"/>
                <a:gd name="T8" fmla="*/ 2147483647 w 144"/>
                <a:gd name="T9" fmla="*/ 0 h 635"/>
                <a:gd name="T10" fmla="*/ 0 60000 65536"/>
                <a:gd name="T11" fmla="*/ 0 60000 65536"/>
                <a:gd name="T12" fmla="*/ 0 60000 65536"/>
                <a:gd name="T13" fmla="*/ 0 60000 65536"/>
                <a:gd name="T14" fmla="*/ 0 60000 65536"/>
                <a:gd name="T15" fmla="*/ 0 w 144"/>
                <a:gd name="T16" fmla="*/ 0 h 635"/>
                <a:gd name="T17" fmla="*/ 144 w 144"/>
                <a:gd name="T18" fmla="*/ 635 h 635"/>
              </a:gdLst>
              <a:ahLst/>
              <a:cxnLst>
                <a:cxn ang="T10">
                  <a:pos x="T0" y="T1"/>
                </a:cxn>
                <a:cxn ang="T11">
                  <a:pos x="T2" y="T3"/>
                </a:cxn>
                <a:cxn ang="T12">
                  <a:pos x="T4" y="T5"/>
                </a:cxn>
                <a:cxn ang="T13">
                  <a:pos x="T6" y="T7"/>
                </a:cxn>
                <a:cxn ang="T14">
                  <a:pos x="T8" y="T9"/>
                </a:cxn>
              </a:cxnLst>
              <a:rect l="T15" t="T16" r="T17" b="T18"/>
              <a:pathLst>
                <a:path w="144" h="635">
                  <a:moveTo>
                    <a:pt x="0" y="635"/>
                  </a:moveTo>
                  <a:cubicBezTo>
                    <a:pt x="34" y="627"/>
                    <a:pt x="68" y="620"/>
                    <a:pt x="91" y="590"/>
                  </a:cubicBezTo>
                  <a:cubicBezTo>
                    <a:pt x="114" y="560"/>
                    <a:pt x="144" y="506"/>
                    <a:pt x="137" y="453"/>
                  </a:cubicBezTo>
                  <a:cubicBezTo>
                    <a:pt x="130" y="400"/>
                    <a:pt x="46" y="347"/>
                    <a:pt x="46" y="272"/>
                  </a:cubicBezTo>
                  <a:cubicBezTo>
                    <a:pt x="46" y="197"/>
                    <a:pt x="91" y="98"/>
                    <a:pt x="137" y="0"/>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206" name="Freeform 7"/>
            <p:cNvSpPr>
              <a:spLocks/>
            </p:cNvSpPr>
            <p:nvPr/>
          </p:nvSpPr>
          <p:spPr bwMode="auto">
            <a:xfrm>
              <a:off x="3938" y="1524"/>
              <a:ext cx="362" cy="46"/>
            </a:xfrm>
            <a:custGeom>
              <a:avLst/>
              <a:gdLst>
                <a:gd name="T0" fmla="*/ 2147483647 w 227"/>
                <a:gd name="T1" fmla="*/ 0 h 196"/>
                <a:gd name="T2" fmla="*/ 2147483647 w 227"/>
                <a:gd name="T3" fmla="*/ 1529107 h 196"/>
                <a:gd name="T4" fmla="*/ 2147483647 w 227"/>
                <a:gd name="T5" fmla="*/ 1529107 h 196"/>
                <a:gd name="T6" fmla="*/ 2147483647 w 227"/>
                <a:gd name="T7" fmla="*/ 1529107 h 196"/>
                <a:gd name="T8" fmla="*/ 0 w 227"/>
                <a:gd name="T9" fmla="*/ 1529107 h 196"/>
                <a:gd name="T10" fmla="*/ 0 60000 65536"/>
                <a:gd name="T11" fmla="*/ 0 60000 65536"/>
                <a:gd name="T12" fmla="*/ 0 60000 65536"/>
                <a:gd name="T13" fmla="*/ 0 60000 65536"/>
                <a:gd name="T14" fmla="*/ 0 60000 65536"/>
                <a:gd name="T15" fmla="*/ 0 w 227"/>
                <a:gd name="T16" fmla="*/ 0 h 196"/>
                <a:gd name="T17" fmla="*/ 227 w 227"/>
                <a:gd name="T18" fmla="*/ 196 h 196"/>
              </a:gdLst>
              <a:ahLst/>
              <a:cxnLst>
                <a:cxn ang="T10">
                  <a:pos x="T0" y="T1"/>
                </a:cxn>
                <a:cxn ang="T11">
                  <a:pos x="T2" y="T3"/>
                </a:cxn>
                <a:cxn ang="T12">
                  <a:pos x="T4" y="T5"/>
                </a:cxn>
                <a:cxn ang="T13">
                  <a:pos x="T6" y="T7"/>
                </a:cxn>
                <a:cxn ang="T14">
                  <a:pos x="T8" y="T9"/>
                </a:cxn>
              </a:cxnLst>
              <a:rect l="T15" t="T16" r="T17" b="T18"/>
              <a:pathLst>
                <a:path w="227" h="196">
                  <a:moveTo>
                    <a:pt x="227" y="0"/>
                  </a:moveTo>
                  <a:cubicBezTo>
                    <a:pt x="170" y="15"/>
                    <a:pt x="114" y="30"/>
                    <a:pt x="91" y="45"/>
                  </a:cubicBezTo>
                  <a:cubicBezTo>
                    <a:pt x="68" y="60"/>
                    <a:pt x="99" y="68"/>
                    <a:pt x="91" y="91"/>
                  </a:cubicBezTo>
                  <a:cubicBezTo>
                    <a:pt x="83" y="114"/>
                    <a:pt x="60" y="166"/>
                    <a:pt x="45" y="181"/>
                  </a:cubicBezTo>
                  <a:cubicBezTo>
                    <a:pt x="30" y="196"/>
                    <a:pt x="15" y="188"/>
                    <a:pt x="0" y="181"/>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207" name="Rectangle 9"/>
            <p:cNvSpPr>
              <a:spLocks noChangeArrowheads="1"/>
            </p:cNvSpPr>
            <p:nvPr/>
          </p:nvSpPr>
          <p:spPr bwMode="auto">
            <a:xfrm>
              <a:off x="2554" y="1334"/>
              <a:ext cx="544" cy="13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spcBef>
                  <a:spcPct val="50000"/>
                </a:spcBef>
              </a:pPr>
              <a:r>
                <a:rPr lang="en-CA" altLang="en-US" sz="1400">
                  <a:latin typeface="Arial" panose="020B0604020202020204" pitchFamily="34" charset="0"/>
                </a:rPr>
                <a:t>AAAAAA</a:t>
              </a:r>
            </a:p>
          </p:txBody>
        </p:sp>
        <p:sp>
          <p:nvSpPr>
            <p:cNvPr id="51208" name="Rectangle 10"/>
            <p:cNvSpPr>
              <a:spLocks noChangeArrowheads="1"/>
            </p:cNvSpPr>
            <p:nvPr/>
          </p:nvSpPr>
          <p:spPr bwMode="auto">
            <a:xfrm>
              <a:off x="3620" y="1343"/>
              <a:ext cx="318" cy="13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spcBef>
                  <a:spcPct val="50000"/>
                </a:spcBef>
              </a:pPr>
              <a:r>
                <a:rPr lang="en-CA" altLang="en-US" sz="1400">
                  <a:latin typeface="Arial" panose="020B0604020202020204" pitchFamily="34" charset="0"/>
                </a:rPr>
                <a:t>AUG</a:t>
              </a:r>
            </a:p>
          </p:txBody>
        </p:sp>
        <p:sp>
          <p:nvSpPr>
            <p:cNvPr id="51209" name="Oval 15"/>
            <p:cNvSpPr>
              <a:spLocks noChangeArrowheads="1"/>
            </p:cNvSpPr>
            <p:nvPr/>
          </p:nvSpPr>
          <p:spPr bwMode="auto">
            <a:xfrm rot="2761596">
              <a:off x="1624" y="2567"/>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51210" name="Oval 16"/>
            <p:cNvSpPr>
              <a:spLocks noChangeArrowheads="1"/>
            </p:cNvSpPr>
            <p:nvPr/>
          </p:nvSpPr>
          <p:spPr bwMode="auto">
            <a:xfrm rot="2184578">
              <a:off x="1987" y="2839"/>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51211" name="Oval 17"/>
            <p:cNvSpPr>
              <a:spLocks noChangeArrowheads="1"/>
            </p:cNvSpPr>
            <p:nvPr/>
          </p:nvSpPr>
          <p:spPr bwMode="auto">
            <a:xfrm rot="1764439">
              <a:off x="2350" y="3021"/>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151570" name="AutoShape 18"/>
            <p:cNvSpPr>
              <a:spLocks noChangeArrowheads="1"/>
            </p:cNvSpPr>
            <p:nvPr/>
          </p:nvSpPr>
          <p:spPr bwMode="auto">
            <a:xfrm>
              <a:off x="3016" y="1434"/>
              <a:ext cx="182" cy="137"/>
            </a:xfrm>
            <a:prstGeom prst="plaque">
              <a:avLst>
                <a:gd name="adj" fmla="val 16667"/>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lgn="ctr">
                <a:defRPr/>
              </a:pPr>
              <a:r>
                <a:rPr lang="en-CA" sz="1400">
                  <a:latin typeface="Arial" charset="0"/>
                </a:rPr>
                <a:t>4B</a:t>
              </a:r>
            </a:p>
          </p:txBody>
        </p:sp>
        <p:sp>
          <p:nvSpPr>
            <p:cNvPr id="51213" name="Oval 19"/>
            <p:cNvSpPr>
              <a:spLocks noChangeArrowheads="1"/>
            </p:cNvSpPr>
            <p:nvPr/>
          </p:nvSpPr>
          <p:spPr bwMode="auto">
            <a:xfrm rot="4206853">
              <a:off x="1111" y="1842"/>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51214" name="Oval 24"/>
            <p:cNvSpPr>
              <a:spLocks noChangeArrowheads="1"/>
            </p:cNvSpPr>
            <p:nvPr/>
          </p:nvSpPr>
          <p:spPr bwMode="auto">
            <a:xfrm>
              <a:off x="4300" y="1388"/>
              <a:ext cx="227" cy="227"/>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215" name="Oval 25"/>
            <p:cNvSpPr>
              <a:spLocks noChangeArrowheads="1"/>
            </p:cNvSpPr>
            <p:nvPr/>
          </p:nvSpPr>
          <p:spPr bwMode="auto">
            <a:xfrm>
              <a:off x="4074" y="1524"/>
              <a:ext cx="363"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216" name="Oval 26"/>
            <p:cNvSpPr>
              <a:spLocks noChangeArrowheads="1"/>
            </p:cNvSpPr>
            <p:nvPr/>
          </p:nvSpPr>
          <p:spPr bwMode="auto">
            <a:xfrm rot="-2342183">
              <a:off x="3469" y="2878"/>
              <a:ext cx="290" cy="278"/>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217" name="Oval 27"/>
            <p:cNvSpPr>
              <a:spLocks noChangeArrowheads="1"/>
            </p:cNvSpPr>
            <p:nvPr/>
          </p:nvSpPr>
          <p:spPr bwMode="auto">
            <a:xfrm rot="-2342183">
              <a:off x="3444" y="3112"/>
              <a:ext cx="454" cy="458"/>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endParaRPr lang="en-CA" altLang="en-US" sz="1800">
                <a:latin typeface="Arial" panose="020B0604020202020204" pitchFamily="34" charset="0"/>
              </a:endParaRPr>
            </a:p>
          </p:txBody>
        </p:sp>
        <p:sp>
          <p:nvSpPr>
            <p:cNvPr id="51218" name="WordArt 29"/>
            <p:cNvSpPr>
              <a:spLocks noChangeArrowheads="1" noChangeShapeType="1" noTextEdit="1"/>
            </p:cNvSpPr>
            <p:nvPr/>
          </p:nvSpPr>
          <p:spPr bwMode="auto">
            <a:xfrm rot="2834751">
              <a:off x="859" y="1928"/>
              <a:ext cx="2358" cy="912"/>
            </a:xfrm>
            <a:prstGeom prst="rect">
              <a:avLst/>
            </a:prstGeom>
          </p:spPr>
          <p:txBody>
            <a:bodyPr spcFirstLastPara="1" wrap="none" fromWordArt="1">
              <a:prstTxWarp prst="textArchDown">
                <a:avLst>
                  <a:gd name="adj" fmla="val 498688"/>
                </a:avLst>
              </a:prstTxWarp>
            </a:bodyPr>
            <a:lstStyle/>
            <a:p>
              <a:pPr algn="ctr"/>
              <a:r>
                <a:rPr lang="en-CA" kern="10">
                  <a:ln w="9525">
                    <a:solidFill>
                      <a:srgbClr val="000000"/>
                    </a:solidFill>
                    <a:round/>
                    <a:headEnd/>
                    <a:tailEnd/>
                  </a:ln>
                  <a:solidFill>
                    <a:srgbClr val="000000"/>
                  </a:solidFill>
                  <a:latin typeface="Courier New" panose="02070309020205020404" pitchFamily="49" charset="0"/>
                  <a:cs typeface="Courier New" panose="02070309020205020404" pitchFamily="49" charset="0"/>
                </a:rPr>
                <a:t>AAAAAAAAAAAAAAAAAAAAAAAAAAAAAAAAAAAAAAAA</a:t>
              </a:r>
            </a:p>
          </p:txBody>
        </p:sp>
        <p:sp>
          <p:nvSpPr>
            <p:cNvPr id="151582" name="AutoShape 30"/>
            <p:cNvSpPr>
              <a:spLocks noChangeArrowheads="1"/>
            </p:cNvSpPr>
            <p:nvPr/>
          </p:nvSpPr>
          <p:spPr bwMode="auto">
            <a:xfrm>
              <a:off x="1746" y="1434"/>
              <a:ext cx="181" cy="136"/>
            </a:xfrm>
            <a:prstGeom prst="plaque">
              <a:avLst>
                <a:gd name="adj" fmla="val 16667"/>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lgn="ctr">
                <a:defRPr/>
              </a:pPr>
              <a:r>
                <a:rPr lang="en-CA" sz="1400">
                  <a:latin typeface="Arial" charset="0"/>
                </a:rPr>
                <a:t>4B</a:t>
              </a:r>
            </a:p>
          </p:txBody>
        </p:sp>
        <p:sp>
          <p:nvSpPr>
            <p:cNvPr id="51220" name="Oval 31"/>
            <p:cNvSpPr>
              <a:spLocks noChangeArrowheads="1"/>
            </p:cNvSpPr>
            <p:nvPr/>
          </p:nvSpPr>
          <p:spPr bwMode="auto">
            <a:xfrm rot="3110206">
              <a:off x="1338" y="2205"/>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51221" name="Oval 24"/>
            <p:cNvSpPr>
              <a:spLocks noChangeArrowheads="1"/>
            </p:cNvSpPr>
            <p:nvPr/>
          </p:nvSpPr>
          <p:spPr bwMode="auto">
            <a:xfrm>
              <a:off x="1766" y="1071"/>
              <a:ext cx="479"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222" name="TextBox 38"/>
            <p:cNvSpPr txBox="1">
              <a:spLocks noChangeArrowheads="1"/>
            </p:cNvSpPr>
            <p:nvPr/>
          </p:nvSpPr>
          <p:spPr bwMode="auto">
            <a:xfrm>
              <a:off x="748" y="3657"/>
              <a:ext cx="20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2400">
                  <a:solidFill>
                    <a:srgbClr val="FF0000"/>
                  </a:solidFill>
                </a:rPr>
                <a:t>Not drawn to scale</a:t>
              </a:r>
            </a:p>
          </p:txBody>
        </p:sp>
        <p:sp>
          <p:nvSpPr>
            <p:cNvPr id="51223" name="TextBox 39"/>
            <p:cNvSpPr txBox="1">
              <a:spLocks noChangeArrowheads="1"/>
            </p:cNvSpPr>
            <p:nvPr/>
          </p:nvSpPr>
          <p:spPr bwMode="auto">
            <a:xfrm>
              <a:off x="1066" y="754"/>
              <a:ext cx="59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Cap</a:t>
              </a:r>
            </a:p>
          </p:txBody>
        </p:sp>
        <p:sp>
          <p:nvSpPr>
            <p:cNvPr id="51224" name="TextBox 40"/>
            <p:cNvSpPr txBox="1">
              <a:spLocks noChangeArrowheads="1"/>
            </p:cNvSpPr>
            <p:nvPr/>
          </p:nvSpPr>
          <p:spPr bwMode="auto">
            <a:xfrm>
              <a:off x="4513" y="845"/>
              <a:ext cx="59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Initiation codon</a:t>
              </a:r>
            </a:p>
          </p:txBody>
        </p:sp>
        <p:sp>
          <p:nvSpPr>
            <p:cNvPr id="51225" name="TextBox 41"/>
            <p:cNvSpPr txBox="1">
              <a:spLocks noChangeArrowheads="1"/>
            </p:cNvSpPr>
            <p:nvPr/>
          </p:nvSpPr>
          <p:spPr bwMode="auto">
            <a:xfrm>
              <a:off x="1565" y="709"/>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Small subunit</a:t>
              </a:r>
            </a:p>
          </p:txBody>
        </p:sp>
        <p:sp>
          <p:nvSpPr>
            <p:cNvPr id="51226" name="TextBox 42"/>
            <p:cNvSpPr txBox="1">
              <a:spLocks noChangeArrowheads="1"/>
            </p:cNvSpPr>
            <p:nvPr/>
          </p:nvSpPr>
          <p:spPr bwMode="auto">
            <a:xfrm>
              <a:off x="2699" y="2115"/>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Large subunit</a:t>
              </a:r>
            </a:p>
          </p:txBody>
        </p:sp>
        <p:sp>
          <p:nvSpPr>
            <p:cNvPr id="51227" name="TextBox 43"/>
            <p:cNvSpPr txBox="1">
              <a:spLocks noChangeArrowheads="1"/>
            </p:cNvSpPr>
            <p:nvPr/>
          </p:nvSpPr>
          <p:spPr bwMode="auto">
            <a:xfrm>
              <a:off x="476" y="3203"/>
              <a:ext cx="10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Poly-A tail</a:t>
              </a:r>
            </a:p>
          </p:txBody>
        </p:sp>
        <p:sp>
          <p:nvSpPr>
            <p:cNvPr id="51228" name="TextBox 44"/>
            <p:cNvSpPr txBox="1">
              <a:spLocks noChangeArrowheads="1"/>
            </p:cNvSpPr>
            <p:nvPr/>
          </p:nvSpPr>
          <p:spPr bwMode="auto">
            <a:xfrm>
              <a:off x="4468" y="3249"/>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Polypeptide</a:t>
              </a:r>
            </a:p>
          </p:txBody>
        </p:sp>
        <p:cxnSp>
          <p:nvCxnSpPr>
            <p:cNvPr id="51229" name="Straight Connector 46"/>
            <p:cNvCxnSpPr>
              <a:cxnSpLocks noChangeShapeType="1"/>
            </p:cNvCxnSpPr>
            <p:nvPr/>
          </p:nvCxnSpPr>
          <p:spPr bwMode="auto">
            <a:xfrm rot="16200000" flipH="1">
              <a:off x="1179" y="1094"/>
              <a:ext cx="318" cy="1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1230" name="Straight Connector 48"/>
            <p:cNvCxnSpPr>
              <a:cxnSpLocks noChangeShapeType="1"/>
              <a:stCxn id="51225" idx="2"/>
              <a:endCxn id="51221" idx="0"/>
            </p:cNvCxnSpPr>
            <p:nvPr/>
          </p:nvCxnSpPr>
          <p:spPr bwMode="auto">
            <a:xfrm flipH="1">
              <a:off x="2006" y="922"/>
              <a:ext cx="81" cy="1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1231" name="Straight Connector 50"/>
            <p:cNvCxnSpPr>
              <a:cxnSpLocks noChangeShapeType="1"/>
              <a:stCxn id="51224" idx="1"/>
            </p:cNvCxnSpPr>
            <p:nvPr/>
          </p:nvCxnSpPr>
          <p:spPr bwMode="auto">
            <a:xfrm rot="10800000" flipV="1">
              <a:off x="3969" y="1028"/>
              <a:ext cx="544" cy="31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1232" name="Straight Connector 53"/>
            <p:cNvCxnSpPr>
              <a:cxnSpLocks noChangeShapeType="1"/>
              <a:stCxn id="51228" idx="0"/>
            </p:cNvCxnSpPr>
            <p:nvPr/>
          </p:nvCxnSpPr>
          <p:spPr bwMode="auto">
            <a:xfrm rot="16200000" flipV="1">
              <a:off x="4116" y="2376"/>
              <a:ext cx="817" cy="9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1233" name="Straight Connector 55"/>
            <p:cNvCxnSpPr>
              <a:cxnSpLocks noChangeShapeType="1"/>
              <a:stCxn id="51226" idx="0"/>
            </p:cNvCxnSpPr>
            <p:nvPr/>
          </p:nvCxnSpPr>
          <p:spPr bwMode="auto">
            <a:xfrm rot="5400000" flipH="1" flipV="1">
              <a:off x="3187" y="1922"/>
              <a:ext cx="227" cy="15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1234" name="Straight Connector 57"/>
            <p:cNvCxnSpPr>
              <a:cxnSpLocks noChangeShapeType="1"/>
            </p:cNvCxnSpPr>
            <p:nvPr/>
          </p:nvCxnSpPr>
          <p:spPr bwMode="auto">
            <a:xfrm flipV="1">
              <a:off x="998" y="2840"/>
              <a:ext cx="793" cy="3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235" name="TextBox 58"/>
            <p:cNvSpPr txBox="1">
              <a:spLocks noChangeArrowheads="1"/>
            </p:cNvSpPr>
            <p:nvPr/>
          </p:nvSpPr>
          <p:spPr bwMode="auto">
            <a:xfrm rot="9860903">
              <a:off x="2970" y="3205"/>
              <a:ext cx="408" cy="1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1400"/>
                <a:t>UAA</a:t>
              </a:r>
            </a:p>
          </p:txBody>
        </p:sp>
        <p:sp>
          <p:nvSpPr>
            <p:cNvPr id="51236" name="TextBox 59"/>
            <p:cNvSpPr txBox="1">
              <a:spLocks noChangeArrowheads="1"/>
            </p:cNvSpPr>
            <p:nvPr/>
          </p:nvSpPr>
          <p:spPr bwMode="auto">
            <a:xfrm>
              <a:off x="3016" y="3793"/>
              <a:ext cx="104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Termination codon</a:t>
              </a:r>
            </a:p>
          </p:txBody>
        </p:sp>
        <p:cxnSp>
          <p:nvCxnSpPr>
            <p:cNvPr id="51237" name="Straight Connector 61"/>
            <p:cNvCxnSpPr>
              <a:cxnSpLocks noChangeShapeType="1"/>
              <a:stCxn id="51236" idx="0"/>
              <a:endCxn id="51235" idx="0"/>
            </p:cNvCxnSpPr>
            <p:nvPr/>
          </p:nvCxnSpPr>
          <p:spPr bwMode="auto">
            <a:xfrm flipH="1" flipV="1">
              <a:off x="3199" y="3393"/>
              <a:ext cx="339" cy="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238" name="Rectangle 151"/>
            <p:cNvSpPr>
              <a:spLocks noChangeArrowheads="1"/>
            </p:cNvSpPr>
            <p:nvPr/>
          </p:nvSpPr>
          <p:spPr bwMode="auto">
            <a:xfrm>
              <a:off x="1202" y="1344"/>
              <a:ext cx="3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a:t>m</a:t>
              </a:r>
              <a:r>
                <a:rPr lang="en-US" altLang="en-US" baseline="30000"/>
                <a:t>7</a:t>
              </a:r>
              <a:r>
                <a:rPr lang="en-US" altLang="en-US"/>
                <a:t>G</a:t>
              </a:r>
              <a:endParaRPr lang="en-CA" altLang="en-US"/>
            </a:p>
          </p:txBody>
        </p:sp>
        <p:grpSp>
          <p:nvGrpSpPr>
            <p:cNvPr id="51239" name="Group 152"/>
            <p:cNvGrpSpPr>
              <a:grpSpLocks/>
            </p:cNvGrpSpPr>
            <p:nvPr/>
          </p:nvGrpSpPr>
          <p:grpSpPr bwMode="auto">
            <a:xfrm>
              <a:off x="1110" y="1344"/>
              <a:ext cx="636" cy="408"/>
              <a:chOff x="1110" y="1344"/>
              <a:chExt cx="636" cy="408"/>
            </a:xfrm>
          </p:grpSpPr>
          <p:sp>
            <p:nvSpPr>
              <p:cNvPr id="51258" name="Rectangle 23"/>
              <p:cNvSpPr>
                <a:spLocks noChangeArrowheads="1"/>
              </p:cNvSpPr>
              <p:nvPr/>
            </p:nvSpPr>
            <p:spPr bwMode="auto">
              <a:xfrm>
                <a:off x="1156" y="1572"/>
                <a:ext cx="590" cy="180"/>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51259" name="AutoShape 154"/>
              <p:cNvSpPr>
                <a:spLocks noChangeArrowheads="1"/>
              </p:cNvSpPr>
              <p:nvPr/>
            </p:nvSpPr>
            <p:spPr bwMode="auto">
              <a:xfrm rot="-5664582">
                <a:off x="1179" y="1275"/>
                <a:ext cx="272" cy="4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260" name="AutoShape 155"/>
              <p:cNvSpPr>
                <a:spLocks noChangeArrowheads="1"/>
              </p:cNvSpPr>
              <p:nvPr/>
            </p:nvSpPr>
            <p:spPr bwMode="auto">
              <a:xfrm>
                <a:off x="1564" y="1434"/>
                <a:ext cx="182" cy="13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grpSp>
        <p:grpSp>
          <p:nvGrpSpPr>
            <p:cNvPr id="51240" name="Group 156"/>
            <p:cNvGrpSpPr>
              <a:grpSpLocks/>
            </p:cNvGrpSpPr>
            <p:nvPr/>
          </p:nvGrpSpPr>
          <p:grpSpPr bwMode="auto">
            <a:xfrm>
              <a:off x="2425" y="1071"/>
              <a:ext cx="500" cy="273"/>
              <a:chOff x="2562" y="1025"/>
              <a:chExt cx="500" cy="273"/>
            </a:xfrm>
          </p:grpSpPr>
          <p:sp>
            <p:nvSpPr>
              <p:cNvPr id="51256" name="Rectangle 23"/>
              <p:cNvSpPr>
                <a:spLocks noChangeArrowheads="1"/>
              </p:cNvSpPr>
              <p:nvPr/>
            </p:nvSpPr>
            <p:spPr bwMode="auto">
              <a:xfrm>
                <a:off x="2562" y="1117"/>
                <a:ext cx="499" cy="181"/>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51257" name="AutoShape 158"/>
              <p:cNvSpPr>
                <a:spLocks noChangeArrowheads="1"/>
              </p:cNvSpPr>
              <p:nvPr/>
            </p:nvSpPr>
            <p:spPr bwMode="auto">
              <a:xfrm>
                <a:off x="2880" y="1025"/>
                <a:ext cx="182" cy="13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grpSp>
        <p:sp>
          <p:nvSpPr>
            <p:cNvPr id="2" name="AutoShape 18"/>
            <p:cNvSpPr>
              <a:spLocks noChangeArrowheads="1"/>
            </p:cNvSpPr>
            <p:nvPr/>
          </p:nvSpPr>
          <p:spPr bwMode="auto">
            <a:xfrm rot="450231">
              <a:off x="1787" y="2386"/>
              <a:ext cx="227" cy="172"/>
            </a:xfrm>
            <a:prstGeom prst="plaque">
              <a:avLst>
                <a:gd name="adj" fmla="val 16667"/>
              </a:avLst>
            </a:prstGeom>
            <a:gradFill rotWithShape="1">
              <a:gsLst>
                <a:gs pos="0">
                  <a:srgbClr val="525252"/>
                </a:gs>
                <a:gs pos="50000">
                  <a:schemeClr val="folHlink"/>
                </a:gs>
                <a:gs pos="100000">
                  <a:srgbClr val="525252"/>
                </a:gs>
              </a:gsLst>
              <a:lin ang="5400000" scaled="1"/>
            </a:gradFill>
            <a:ln w="9525">
              <a:solidFill>
                <a:schemeClr val="tx1"/>
              </a:solidFill>
              <a:miter lim="800000"/>
              <a:headEnd/>
              <a:tailEnd/>
            </a:ln>
          </p:spPr>
          <p:txBody>
            <a:bodyPr wrap="none" anchor="ctr"/>
            <a:lstStyle/>
            <a:p>
              <a:pPr algn="ctr">
                <a:defRPr/>
              </a:pPr>
              <a:r>
                <a:rPr lang="en-CA" sz="1400">
                  <a:latin typeface="Arial" charset="0"/>
                </a:rPr>
                <a:t>4B</a:t>
              </a:r>
            </a:p>
          </p:txBody>
        </p:sp>
        <p:sp>
          <p:nvSpPr>
            <p:cNvPr id="51242" name="Rectangle 23"/>
            <p:cNvSpPr>
              <a:spLocks noChangeArrowheads="1"/>
            </p:cNvSpPr>
            <p:nvPr/>
          </p:nvSpPr>
          <p:spPr bwMode="auto">
            <a:xfrm rot="451647">
              <a:off x="2109" y="2634"/>
              <a:ext cx="499" cy="181"/>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51243" name="AutoShape 161"/>
            <p:cNvSpPr>
              <a:spLocks noChangeArrowheads="1"/>
            </p:cNvSpPr>
            <p:nvPr/>
          </p:nvSpPr>
          <p:spPr bwMode="auto">
            <a:xfrm rot="451647">
              <a:off x="2441" y="2478"/>
              <a:ext cx="140" cy="172"/>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sp>
          <p:nvSpPr>
            <p:cNvPr id="51244" name="Oval 162"/>
            <p:cNvSpPr>
              <a:spLocks noChangeArrowheads="1"/>
            </p:cNvSpPr>
            <p:nvPr/>
          </p:nvSpPr>
          <p:spPr bwMode="auto">
            <a:xfrm>
              <a:off x="1746" y="1298"/>
              <a:ext cx="227"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3</a:t>
              </a:r>
            </a:p>
          </p:txBody>
        </p:sp>
        <p:sp>
          <p:nvSpPr>
            <p:cNvPr id="51245" name="Oval 163"/>
            <p:cNvSpPr>
              <a:spLocks noChangeArrowheads="1"/>
            </p:cNvSpPr>
            <p:nvPr/>
          </p:nvSpPr>
          <p:spPr bwMode="auto">
            <a:xfrm>
              <a:off x="1973" y="1298"/>
              <a:ext cx="91" cy="136"/>
            </a:xfrm>
            <a:prstGeom prst="ellipse">
              <a:avLst/>
            </a:pr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1</a:t>
              </a:r>
            </a:p>
          </p:txBody>
        </p:sp>
        <p:sp>
          <p:nvSpPr>
            <p:cNvPr id="51246" name="Oval 164"/>
            <p:cNvSpPr>
              <a:spLocks noChangeArrowheads="1"/>
            </p:cNvSpPr>
            <p:nvPr/>
          </p:nvSpPr>
          <p:spPr bwMode="auto">
            <a:xfrm>
              <a:off x="2018" y="1207"/>
              <a:ext cx="137" cy="13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2</a:t>
              </a:r>
            </a:p>
          </p:txBody>
        </p:sp>
        <p:sp>
          <p:nvSpPr>
            <p:cNvPr id="51247" name="Oval 165"/>
            <p:cNvSpPr>
              <a:spLocks noChangeArrowheads="1"/>
            </p:cNvSpPr>
            <p:nvPr/>
          </p:nvSpPr>
          <p:spPr bwMode="auto">
            <a:xfrm>
              <a:off x="1882" y="1207"/>
              <a:ext cx="137" cy="136"/>
            </a:xfrm>
            <a:prstGeom prst="ellipse">
              <a:avLst/>
            </a:prstGeom>
            <a:solidFill>
              <a:srgbClr val="33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5</a:t>
              </a:r>
            </a:p>
          </p:txBody>
        </p:sp>
        <p:grpSp>
          <p:nvGrpSpPr>
            <p:cNvPr id="51248" name="Group 166"/>
            <p:cNvGrpSpPr>
              <a:grpSpLocks/>
            </p:cNvGrpSpPr>
            <p:nvPr/>
          </p:nvGrpSpPr>
          <p:grpSpPr bwMode="auto">
            <a:xfrm>
              <a:off x="3061" y="1071"/>
              <a:ext cx="499" cy="363"/>
              <a:chOff x="3016" y="1026"/>
              <a:chExt cx="499" cy="363"/>
            </a:xfrm>
          </p:grpSpPr>
          <p:sp>
            <p:nvSpPr>
              <p:cNvPr id="51251" name="Oval 24"/>
              <p:cNvSpPr>
                <a:spLocks noChangeArrowheads="1"/>
              </p:cNvSpPr>
              <p:nvPr/>
            </p:nvSpPr>
            <p:spPr bwMode="auto">
              <a:xfrm>
                <a:off x="3036" y="1026"/>
                <a:ext cx="479"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252" name="Oval 168"/>
              <p:cNvSpPr>
                <a:spLocks noChangeArrowheads="1"/>
              </p:cNvSpPr>
              <p:nvPr/>
            </p:nvSpPr>
            <p:spPr bwMode="auto">
              <a:xfrm>
                <a:off x="3016" y="1253"/>
                <a:ext cx="227"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3</a:t>
                </a:r>
              </a:p>
            </p:txBody>
          </p:sp>
          <p:sp>
            <p:nvSpPr>
              <p:cNvPr id="51253" name="Oval 169"/>
              <p:cNvSpPr>
                <a:spLocks noChangeArrowheads="1"/>
              </p:cNvSpPr>
              <p:nvPr/>
            </p:nvSpPr>
            <p:spPr bwMode="auto">
              <a:xfrm>
                <a:off x="3243" y="1253"/>
                <a:ext cx="91" cy="136"/>
              </a:xfrm>
              <a:prstGeom prst="ellipse">
                <a:avLst/>
              </a:pr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1</a:t>
                </a:r>
              </a:p>
            </p:txBody>
          </p:sp>
          <p:sp>
            <p:nvSpPr>
              <p:cNvPr id="51254" name="Oval 170"/>
              <p:cNvSpPr>
                <a:spLocks noChangeArrowheads="1"/>
              </p:cNvSpPr>
              <p:nvPr/>
            </p:nvSpPr>
            <p:spPr bwMode="auto">
              <a:xfrm>
                <a:off x="3288" y="1162"/>
                <a:ext cx="137" cy="13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2</a:t>
                </a:r>
              </a:p>
            </p:txBody>
          </p:sp>
          <p:sp>
            <p:nvSpPr>
              <p:cNvPr id="51255" name="Oval 171"/>
              <p:cNvSpPr>
                <a:spLocks noChangeArrowheads="1"/>
              </p:cNvSpPr>
              <p:nvPr/>
            </p:nvSpPr>
            <p:spPr bwMode="auto">
              <a:xfrm>
                <a:off x="3152" y="1162"/>
                <a:ext cx="137" cy="136"/>
              </a:xfrm>
              <a:prstGeom prst="ellipse">
                <a:avLst/>
              </a:prstGeom>
              <a:solidFill>
                <a:srgbClr val="33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5</a:t>
                </a:r>
              </a:p>
            </p:txBody>
          </p:sp>
        </p:grpSp>
        <p:sp>
          <p:nvSpPr>
            <p:cNvPr id="51249" name="Text Box 172"/>
            <p:cNvSpPr txBox="1">
              <a:spLocks noChangeArrowheads="1"/>
            </p:cNvSpPr>
            <p:nvPr/>
          </p:nvSpPr>
          <p:spPr bwMode="auto">
            <a:xfrm>
              <a:off x="3016" y="874"/>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sz="2400"/>
                <a:t>?</a:t>
              </a:r>
            </a:p>
          </p:txBody>
        </p:sp>
        <p:sp>
          <p:nvSpPr>
            <p:cNvPr id="51250" name="Oval 25"/>
            <p:cNvSpPr>
              <a:spLocks noChangeArrowheads="1"/>
            </p:cNvSpPr>
            <p:nvPr/>
          </p:nvSpPr>
          <p:spPr bwMode="auto">
            <a:xfrm>
              <a:off x="3243" y="1525"/>
              <a:ext cx="499" cy="499"/>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
          <p:cNvSpPr>
            <a:spLocks noGrp="1" noChangeArrowheads="1"/>
          </p:cNvSpPr>
          <p:nvPr>
            <p:ph type="title"/>
          </p:nvPr>
        </p:nvSpPr>
        <p:spPr/>
        <p:txBody>
          <a:bodyPr/>
          <a:lstStyle/>
          <a:p>
            <a:r>
              <a:rPr lang="en-CA" altLang="en-US" sz="3600" smtClean="0"/>
              <a:t>Internal Ribosomal Entry</a:t>
            </a:r>
            <a:r>
              <a:rPr lang="en-CA" altLang="zh-CN" sz="3600" smtClean="0">
                <a:ea typeface="SimSun" panose="02010600030101010101" pitchFamily="2" charset="-122"/>
              </a:rPr>
              <a:t> Site (IRES)</a:t>
            </a:r>
            <a:endParaRPr lang="en-CA" altLang="en-US" sz="3600" smtClean="0"/>
          </a:p>
        </p:txBody>
      </p:sp>
      <p:sp>
        <p:nvSpPr>
          <p:cNvPr id="53250" name="Text Box 8"/>
          <p:cNvSpPr txBox="1">
            <a:spLocks noChangeArrowheads="1"/>
          </p:cNvSpPr>
          <p:nvPr/>
        </p:nvSpPr>
        <p:spPr bwMode="auto">
          <a:xfrm>
            <a:off x="539750" y="4221163"/>
            <a:ext cx="8280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CA" altLang="en-US" b="1"/>
              <a:t>Figure 1. </a:t>
            </a:r>
            <a:r>
              <a:rPr lang="en-CA" altLang="en-US"/>
              <a:t>SSS/IRES-dependent translation initiation.</a:t>
            </a:r>
          </a:p>
          <a:p>
            <a:r>
              <a:rPr lang="en-CA" altLang="en-US"/>
              <a:t>A prediction of secondary structure of HIV-1 Vif 5´UTR, adapted and modified from Yilmaz et al. 2006.</a:t>
            </a:r>
          </a:p>
          <a:p>
            <a:endParaRPr lang="en-CA" altLang="en-US"/>
          </a:p>
          <a:p>
            <a:r>
              <a:rPr lang="en-CA" altLang="en-US"/>
              <a:t>Khalouei and Xia 2008</a:t>
            </a:r>
          </a:p>
        </p:txBody>
      </p:sp>
      <p:pic>
        <p:nvPicPr>
          <p:cNvPr id="53251" name="Picture 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9750" y="1341438"/>
            <a:ext cx="8353425" cy="2771775"/>
          </a:xfrm>
        </p:spPr>
      </p:pic>
      <p:sp>
        <p:nvSpPr>
          <p:cNvPr id="53252" name="Rectangle 5"/>
          <p:cNvSpPr>
            <a:spLocks noChangeArrowheads="1"/>
          </p:cNvSpPr>
          <p:nvPr/>
        </p:nvSpPr>
        <p:spPr bwMode="auto">
          <a:xfrm>
            <a:off x="1908175" y="3141663"/>
            <a:ext cx="2159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3253" name="Rectangle 6"/>
          <p:cNvSpPr>
            <a:spLocks noChangeArrowheads="1"/>
          </p:cNvSpPr>
          <p:nvPr/>
        </p:nvSpPr>
        <p:spPr bwMode="auto">
          <a:xfrm>
            <a:off x="3779838" y="3284538"/>
            <a:ext cx="2159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3254" name="Rectangle 7"/>
          <p:cNvSpPr>
            <a:spLocks noChangeArrowheads="1"/>
          </p:cNvSpPr>
          <p:nvPr/>
        </p:nvSpPr>
        <p:spPr bwMode="auto">
          <a:xfrm>
            <a:off x="4787900" y="2997200"/>
            <a:ext cx="2159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3255" name="Rectangle 8"/>
          <p:cNvSpPr>
            <a:spLocks noChangeArrowheads="1"/>
          </p:cNvSpPr>
          <p:nvPr/>
        </p:nvSpPr>
        <p:spPr bwMode="auto">
          <a:xfrm rot="-2700000">
            <a:off x="2122488" y="1989138"/>
            <a:ext cx="2174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3256" name="Rectangle 9"/>
          <p:cNvSpPr>
            <a:spLocks noChangeArrowheads="1"/>
          </p:cNvSpPr>
          <p:nvPr/>
        </p:nvSpPr>
        <p:spPr bwMode="auto">
          <a:xfrm rot="5400000">
            <a:off x="2482850" y="3644901"/>
            <a:ext cx="217487"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3257" name="Line 10"/>
          <p:cNvSpPr>
            <a:spLocks noChangeShapeType="1"/>
          </p:cNvSpPr>
          <p:nvPr/>
        </p:nvSpPr>
        <p:spPr bwMode="auto">
          <a:xfrm>
            <a:off x="1908175" y="2924175"/>
            <a:ext cx="0" cy="1009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53258" name="Line 11"/>
          <p:cNvSpPr>
            <a:spLocks noChangeShapeType="1"/>
          </p:cNvSpPr>
          <p:nvPr/>
        </p:nvSpPr>
        <p:spPr bwMode="auto">
          <a:xfrm>
            <a:off x="2411413" y="3933825"/>
            <a:ext cx="36036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7" name="Picture 5" descr="fetchOb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8790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7" descr="fetchObj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3390900"/>
            <a:ext cx="471646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8"/>
          <p:cNvSpPr txBox="1">
            <a:spLocks noChangeArrowheads="1"/>
          </p:cNvSpPr>
          <p:nvPr/>
        </p:nvSpPr>
        <p:spPr bwMode="auto">
          <a:xfrm>
            <a:off x="5364163" y="260350"/>
            <a:ext cx="35290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spcBef>
                <a:spcPct val="50000"/>
              </a:spcBef>
            </a:pPr>
            <a:r>
              <a:rPr lang="en-CA" altLang="en-US" sz="1800"/>
              <a:t>Xia and Holcik 2009 PLoS One</a:t>
            </a:r>
          </a:p>
          <a:p>
            <a:pPr eaLnBrk="0" hangingPunct="0">
              <a:spcBef>
                <a:spcPct val="50000"/>
              </a:spcBef>
            </a:pPr>
            <a:r>
              <a:rPr lang="en-CA" altLang="en-US" sz="1800"/>
              <a:t>IRES activity for</a:t>
            </a:r>
          </a:p>
          <a:p>
            <a:pPr eaLnBrk="0" hangingPunct="0">
              <a:spcBef>
                <a:spcPct val="50000"/>
              </a:spcBef>
            </a:pPr>
            <a:r>
              <a:rPr lang="en-CA" altLang="en-US" sz="1800"/>
              <a:t>Yeast from Gilbert et al. 2007 Science.</a:t>
            </a:r>
          </a:p>
          <a:p>
            <a:pPr eaLnBrk="0" hangingPunct="0">
              <a:spcBef>
                <a:spcPct val="50000"/>
              </a:spcBef>
            </a:pPr>
            <a:r>
              <a:rPr lang="en-CA" altLang="en-US" sz="1800"/>
              <a:t>Drosophila from Vazquez-Pianzola et al. Cell Death Differ 14: 286-295.</a:t>
            </a:r>
          </a:p>
        </p:txBody>
      </p:sp>
      <p:sp>
        <p:nvSpPr>
          <p:cNvPr id="55300" name="Text Box 9"/>
          <p:cNvSpPr txBox="1">
            <a:spLocks noChangeArrowheads="1"/>
          </p:cNvSpPr>
          <p:nvPr/>
        </p:nvSpPr>
        <p:spPr bwMode="auto">
          <a:xfrm>
            <a:off x="1476375" y="115888"/>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spcBef>
                <a:spcPct val="50000"/>
              </a:spcBef>
            </a:pPr>
            <a:r>
              <a:rPr lang="en-CA" altLang="en-US" sz="1400">
                <a:solidFill>
                  <a:srgbClr val="FF3300"/>
                </a:solidFill>
              </a:rPr>
              <a:t>Yeast</a:t>
            </a:r>
          </a:p>
        </p:txBody>
      </p:sp>
      <p:sp>
        <p:nvSpPr>
          <p:cNvPr id="55301" name="Text Box 10"/>
          <p:cNvSpPr txBox="1">
            <a:spLocks noChangeArrowheads="1"/>
          </p:cNvSpPr>
          <p:nvPr/>
        </p:nvSpPr>
        <p:spPr bwMode="auto">
          <a:xfrm>
            <a:off x="5724525" y="3500438"/>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spcBef>
                <a:spcPct val="50000"/>
              </a:spcBef>
            </a:pPr>
            <a:r>
              <a:rPr lang="en-CA" altLang="en-US" sz="1400">
                <a:solidFill>
                  <a:srgbClr val="FF3300"/>
                </a:solidFill>
              </a:rPr>
              <a:t>Fruitfly</a:t>
            </a:r>
          </a:p>
        </p:txBody>
      </p:sp>
      <p:pic>
        <p:nvPicPr>
          <p:cNvPr id="5530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49725"/>
            <a:ext cx="47529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TextBox 7"/>
          <p:cNvSpPr txBox="1">
            <a:spLocks noChangeArrowheads="1"/>
          </p:cNvSpPr>
          <p:nvPr/>
        </p:nvSpPr>
        <p:spPr bwMode="auto">
          <a:xfrm>
            <a:off x="1908175" y="6021388"/>
            <a:ext cx="792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IRES?</a:t>
            </a:r>
          </a:p>
        </p:txBody>
      </p:sp>
      <p:cxnSp>
        <p:nvCxnSpPr>
          <p:cNvPr id="55304" name="Straight Connector 9"/>
          <p:cNvCxnSpPr>
            <a:cxnSpLocks noChangeShapeType="1"/>
            <a:stCxn id="55303" idx="0"/>
          </p:cNvCxnSpPr>
          <p:nvPr/>
        </p:nvCxnSpPr>
        <p:spPr bwMode="auto">
          <a:xfrm rot="16200000" flipV="1">
            <a:off x="1962151" y="5680075"/>
            <a:ext cx="647700" cy="349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5305" name="Rectangle 10"/>
          <p:cNvSpPr>
            <a:spLocks noChangeArrowheads="1"/>
          </p:cNvSpPr>
          <p:nvPr/>
        </p:nvSpPr>
        <p:spPr bwMode="auto">
          <a:xfrm>
            <a:off x="2051050" y="4005263"/>
            <a:ext cx="2663825" cy="1079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5306" name="Rectangle 11"/>
          <p:cNvSpPr>
            <a:spLocks noChangeArrowheads="1"/>
          </p:cNvSpPr>
          <p:nvPr/>
        </p:nvSpPr>
        <p:spPr bwMode="auto">
          <a:xfrm>
            <a:off x="3203575" y="5373688"/>
            <a:ext cx="792163" cy="431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smtClean="0">
                <a:solidFill>
                  <a:srgbClr val="000066"/>
                </a:solidFill>
              </a:rPr>
              <a:t>Xuhua Xia</a:t>
            </a:r>
          </a:p>
        </p:txBody>
      </p:sp>
      <p:sp>
        <p:nvSpPr>
          <p:cNvPr id="57346" name="Rectangle 4"/>
          <p:cNvSpPr>
            <a:spLocks noGrp="1" noChangeArrowheads="1"/>
          </p:cNvSpPr>
          <p:nvPr>
            <p:ph type="title"/>
          </p:nvPr>
        </p:nvSpPr>
        <p:spPr/>
        <p:txBody>
          <a:bodyPr/>
          <a:lstStyle/>
          <a:p>
            <a:r>
              <a:rPr lang="en-CA" altLang="en-US" smtClean="0"/>
              <a:t>Translation initiation consensus</a:t>
            </a:r>
          </a:p>
        </p:txBody>
      </p:sp>
      <p:grpSp>
        <p:nvGrpSpPr>
          <p:cNvPr id="57347" name="Group 115"/>
          <p:cNvGrpSpPr>
            <a:grpSpLocks/>
          </p:cNvGrpSpPr>
          <p:nvPr/>
        </p:nvGrpSpPr>
        <p:grpSpPr bwMode="auto">
          <a:xfrm>
            <a:off x="755650" y="1125538"/>
            <a:ext cx="7993063" cy="5476875"/>
            <a:chOff x="476" y="709"/>
            <a:chExt cx="5035" cy="3450"/>
          </a:xfrm>
        </p:grpSpPr>
        <p:sp>
          <p:nvSpPr>
            <p:cNvPr id="57348" name="Freeform 116"/>
            <p:cNvSpPr>
              <a:spLocks/>
            </p:cNvSpPr>
            <p:nvPr/>
          </p:nvSpPr>
          <p:spPr bwMode="auto">
            <a:xfrm>
              <a:off x="1519" y="1434"/>
              <a:ext cx="3190" cy="1905"/>
            </a:xfrm>
            <a:custGeom>
              <a:avLst/>
              <a:gdLst>
                <a:gd name="T0" fmla="*/ 0 w 3190"/>
                <a:gd name="T1" fmla="*/ 34 h 1950"/>
                <a:gd name="T2" fmla="*/ 2495 w 3190"/>
                <a:gd name="T3" fmla="*/ 34 h 1950"/>
                <a:gd name="T4" fmla="*/ 2994 w 3190"/>
                <a:gd name="T5" fmla="*/ 241 h 1950"/>
                <a:gd name="T6" fmla="*/ 3085 w 3190"/>
                <a:gd name="T7" fmla="*/ 448 h 1950"/>
                <a:gd name="T8" fmla="*/ 3175 w 3190"/>
                <a:gd name="T9" fmla="*/ 944 h 1950"/>
                <a:gd name="T10" fmla="*/ 2994 w 3190"/>
                <a:gd name="T11" fmla="*/ 1357 h 1950"/>
                <a:gd name="T12" fmla="*/ 2676 w 3190"/>
                <a:gd name="T13" fmla="*/ 1521 h 1950"/>
                <a:gd name="T14" fmla="*/ 2314 w 3190"/>
                <a:gd name="T15" fmla="*/ 1563 h 1950"/>
                <a:gd name="T16" fmla="*/ 2177 w 3190"/>
                <a:gd name="T17" fmla="*/ 1563 h 1950"/>
                <a:gd name="T18" fmla="*/ 2087 w 3190"/>
                <a:gd name="T19" fmla="*/ 1563 h 1950"/>
                <a:gd name="T20" fmla="*/ 1996 w 3190"/>
                <a:gd name="T21" fmla="*/ 1604 h 1950"/>
                <a:gd name="T22" fmla="*/ 1860 w 3190"/>
                <a:gd name="T23" fmla="*/ 1687 h 1950"/>
                <a:gd name="T24" fmla="*/ 1406 w 3190"/>
                <a:gd name="T25" fmla="*/ 1769 h 1950"/>
                <a:gd name="T26" fmla="*/ 1089 w 3190"/>
                <a:gd name="T27" fmla="*/ 1728 h 19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90"/>
                <a:gd name="T43" fmla="*/ 0 h 1950"/>
                <a:gd name="T44" fmla="*/ 3190 w 3190"/>
                <a:gd name="T45" fmla="*/ 1950 h 19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90" h="1950">
                  <a:moveTo>
                    <a:pt x="0" y="38"/>
                  </a:moveTo>
                  <a:cubicBezTo>
                    <a:pt x="1032" y="38"/>
                    <a:pt x="1996" y="0"/>
                    <a:pt x="2495" y="38"/>
                  </a:cubicBezTo>
                  <a:cubicBezTo>
                    <a:pt x="2994" y="76"/>
                    <a:pt x="2896" y="189"/>
                    <a:pt x="2994" y="265"/>
                  </a:cubicBezTo>
                  <a:cubicBezTo>
                    <a:pt x="3092" y="341"/>
                    <a:pt x="3055" y="364"/>
                    <a:pt x="3085" y="492"/>
                  </a:cubicBezTo>
                  <a:cubicBezTo>
                    <a:pt x="3115" y="620"/>
                    <a:pt x="3190" y="870"/>
                    <a:pt x="3175" y="1036"/>
                  </a:cubicBezTo>
                  <a:cubicBezTo>
                    <a:pt x="3160" y="1202"/>
                    <a:pt x="3077" y="1384"/>
                    <a:pt x="2994" y="1490"/>
                  </a:cubicBezTo>
                  <a:cubicBezTo>
                    <a:pt x="2911" y="1596"/>
                    <a:pt x="2789" y="1633"/>
                    <a:pt x="2676" y="1671"/>
                  </a:cubicBezTo>
                  <a:cubicBezTo>
                    <a:pt x="2563" y="1709"/>
                    <a:pt x="2397" y="1709"/>
                    <a:pt x="2314" y="1717"/>
                  </a:cubicBezTo>
                  <a:cubicBezTo>
                    <a:pt x="2231" y="1725"/>
                    <a:pt x="2215" y="1717"/>
                    <a:pt x="2177" y="1717"/>
                  </a:cubicBezTo>
                  <a:cubicBezTo>
                    <a:pt x="2139" y="1717"/>
                    <a:pt x="2117" y="1710"/>
                    <a:pt x="2087" y="1717"/>
                  </a:cubicBezTo>
                  <a:cubicBezTo>
                    <a:pt x="2057" y="1724"/>
                    <a:pt x="2034" y="1739"/>
                    <a:pt x="1996" y="1762"/>
                  </a:cubicBezTo>
                  <a:cubicBezTo>
                    <a:pt x="1958" y="1785"/>
                    <a:pt x="1958" y="1823"/>
                    <a:pt x="1860" y="1853"/>
                  </a:cubicBezTo>
                  <a:cubicBezTo>
                    <a:pt x="1762" y="1883"/>
                    <a:pt x="1534" y="1936"/>
                    <a:pt x="1406" y="1943"/>
                  </a:cubicBezTo>
                  <a:cubicBezTo>
                    <a:pt x="1278" y="1950"/>
                    <a:pt x="1183" y="1924"/>
                    <a:pt x="1089" y="189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7349" name="Freeform 6"/>
            <p:cNvSpPr>
              <a:spLocks/>
            </p:cNvSpPr>
            <p:nvPr/>
          </p:nvSpPr>
          <p:spPr bwMode="auto">
            <a:xfrm>
              <a:off x="3693" y="2289"/>
              <a:ext cx="544" cy="817"/>
            </a:xfrm>
            <a:custGeom>
              <a:avLst/>
              <a:gdLst>
                <a:gd name="T0" fmla="*/ 0 w 144"/>
                <a:gd name="T1" fmla="*/ 2147483647 h 635"/>
                <a:gd name="T2" fmla="*/ 2147483647 w 144"/>
                <a:gd name="T3" fmla="*/ 2147483647 h 635"/>
                <a:gd name="T4" fmla="*/ 2147483647 w 144"/>
                <a:gd name="T5" fmla="*/ 2147483647 h 635"/>
                <a:gd name="T6" fmla="*/ 2147483647 w 144"/>
                <a:gd name="T7" fmla="*/ 2147483647 h 635"/>
                <a:gd name="T8" fmla="*/ 2147483647 w 144"/>
                <a:gd name="T9" fmla="*/ 0 h 635"/>
                <a:gd name="T10" fmla="*/ 0 60000 65536"/>
                <a:gd name="T11" fmla="*/ 0 60000 65536"/>
                <a:gd name="T12" fmla="*/ 0 60000 65536"/>
                <a:gd name="T13" fmla="*/ 0 60000 65536"/>
                <a:gd name="T14" fmla="*/ 0 60000 65536"/>
                <a:gd name="T15" fmla="*/ 0 w 144"/>
                <a:gd name="T16" fmla="*/ 0 h 635"/>
                <a:gd name="T17" fmla="*/ 144 w 144"/>
                <a:gd name="T18" fmla="*/ 635 h 635"/>
              </a:gdLst>
              <a:ahLst/>
              <a:cxnLst>
                <a:cxn ang="T10">
                  <a:pos x="T0" y="T1"/>
                </a:cxn>
                <a:cxn ang="T11">
                  <a:pos x="T2" y="T3"/>
                </a:cxn>
                <a:cxn ang="T12">
                  <a:pos x="T4" y="T5"/>
                </a:cxn>
                <a:cxn ang="T13">
                  <a:pos x="T6" y="T7"/>
                </a:cxn>
                <a:cxn ang="T14">
                  <a:pos x="T8" y="T9"/>
                </a:cxn>
              </a:cxnLst>
              <a:rect l="T15" t="T16" r="T17" b="T18"/>
              <a:pathLst>
                <a:path w="144" h="635">
                  <a:moveTo>
                    <a:pt x="0" y="635"/>
                  </a:moveTo>
                  <a:cubicBezTo>
                    <a:pt x="34" y="627"/>
                    <a:pt x="68" y="620"/>
                    <a:pt x="91" y="590"/>
                  </a:cubicBezTo>
                  <a:cubicBezTo>
                    <a:pt x="114" y="560"/>
                    <a:pt x="144" y="506"/>
                    <a:pt x="137" y="453"/>
                  </a:cubicBezTo>
                  <a:cubicBezTo>
                    <a:pt x="130" y="400"/>
                    <a:pt x="46" y="347"/>
                    <a:pt x="46" y="272"/>
                  </a:cubicBezTo>
                  <a:cubicBezTo>
                    <a:pt x="46" y="197"/>
                    <a:pt x="91" y="98"/>
                    <a:pt x="137" y="0"/>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7350" name="Freeform 7"/>
            <p:cNvSpPr>
              <a:spLocks/>
            </p:cNvSpPr>
            <p:nvPr/>
          </p:nvSpPr>
          <p:spPr bwMode="auto">
            <a:xfrm>
              <a:off x="3938" y="1524"/>
              <a:ext cx="362" cy="46"/>
            </a:xfrm>
            <a:custGeom>
              <a:avLst/>
              <a:gdLst>
                <a:gd name="T0" fmla="*/ 2147483647 w 227"/>
                <a:gd name="T1" fmla="*/ 0 h 196"/>
                <a:gd name="T2" fmla="*/ 2147483647 w 227"/>
                <a:gd name="T3" fmla="*/ 1529107 h 196"/>
                <a:gd name="T4" fmla="*/ 2147483647 w 227"/>
                <a:gd name="T5" fmla="*/ 1529107 h 196"/>
                <a:gd name="T6" fmla="*/ 2147483647 w 227"/>
                <a:gd name="T7" fmla="*/ 1529107 h 196"/>
                <a:gd name="T8" fmla="*/ 0 w 227"/>
                <a:gd name="T9" fmla="*/ 1529107 h 196"/>
                <a:gd name="T10" fmla="*/ 0 60000 65536"/>
                <a:gd name="T11" fmla="*/ 0 60000 65536"/>
                <a:gd name="T12" fmla="*/ 0 60000 65536"/>
                <a:gd name="T13" fmla="*/ 0 60000 65536"/>
                <a:gd name="T14" fmla="*/ 0 60000 65536"/>
                <a:gd name="T15" fmla="*/ 0 w 227"/>
                <a:gd name="T16" fmla="*/ 0 h 196"/>
                <a:gd name="T17" fmla="*/ 227 w 227"/>
                <a:gd name="T18" fmla="*/ 196 h 196"/>
              </a:gdLst>
              <a:ahLst/>
              <a:cxnLst>
                <a:cxn ang="T10">
                  <a:pos x="T0" y="T1"/>
                </a:cxn>
                <a:cxn ang="T11">
                  <a:pos x="T2" y="T3"/>
                </a:cxn>
                <a:cxn ang="T12">
                  <a:pos x="T4" y="T5"/>
                </a:cxn>
                <a:cxn ang="T13">
                  <a:pos x="T6" y="T7"/>
                </a:cxn>
                <a:cxn ang="T14">
                  <a:pos x="T8" y="T9"/>
                </a:cxn>
              </a:cxnLst>
              <a:rect l="T15" t="T16" r="T17" b="T18"/>
              <a:pathLst>
                <a:path w="227" h="196">
                  <a:moveTo>
                    <a:pt x="227" y="0"/>
                  </a:moveTo>
                  <a:cubicBezTo>
                    <a:pt x="170" y="15"/>
                    <a:pt x="114" y="30"/>
                    <a:pt x="91" y="45"/>
                  </a:cubicBezTo>
                  <a:cubicBezTo>
                    <a:pt x="68" y="60"/>
                    <a:pt x="99" y="68"/>
                    <a:pt x="91" y="91"/>
                  </a:cubicBezTo>
                  <a:cubicBezTo>
                    <a:pt x="83" y="114"/>
                    <a:pt x="60" y="166"/>
                    <a:pt x="45" y="181"/>
                  </a:cubicBezTo>
                  <a:cubicBezTo>
                    <a:pt x="30" y="196"/>
                    <a:pt x="15" y="188"/>
                    <a:pt x="0" y="181"/>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7351" name="Rectangle 9"/>
            <p:cNvSpPr>
              <a:spLocks noChangeArrowheads="1"/>
            </p:cNvSpPr>
            <p:nvPr/>
          </p:nvSpPr>
          <p:spPr bwMode="auto">
            <a:xfrm>
              <a:off x="2554" y="1334"/>
              <a:ext cx="544" cy="13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spcBef>
                  <a:spcPct val="50000"/>
                </a:spcBef>
              </a:pPr>
              <a:r>
                <a:rPr lang="en-CA" altLang="en-US" sz="1400">
                  <a:latin typeface="Arial" panose="020B0604020202020204" pitchFamily="34" charset="0"/>
                </a:rPr>
                <a:t>AAAAAA</a:t>
              </a:r>
            </a:p>
          </p:txBody>
        </p:sp>
        <p:sp>
          <p:nvSpPr>
            <p:cNvPr id="57352" name="Rectangle 10"/>
            <p:cNvSpPr>
              <a:spLocks noChangeArrowheads="1"/>
            </p:cNvSpPr>
            <p:nvPr/>
          </p:nvSpPr>
          <p:spPr bwMode="auto">
            <a:xfrm>
              <a:off x="3620" y="1343"/>
              <a:ext cx="318" cy="13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spcBef>
                  <a:spcPct val="50000"/>
                </a:spcBef>
              </a:pPr>
              <a:r>
                <a:rPr lang="en-CA" altLang="en-US" sz="1400">
                  <a:latin typeface="Arial" panose="020B0604020202020204" pitchFamily="34" charset="0"/>
                </a:rPr>
                <a:t>AUG</a:t>
              </a:r>
            </a:p>
          </p:txBody>
        </p:sp>
        <p:sp>
          <p:nvSpPr>
            <p:cNvPr id="57353" name="Oval 15"/>
            <p:cNvSpPr>
              <a:spLocks noChangeArrowheads="1"/>
            </p:cNvSpPr>
            <p:nvPr/>
          </p:nvSpPr>
          <p:spPr bwMode="auto">
            <a:xfrm rot="2761596">
              <a:off x="1624" y="2567"/>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57354" name="Oval 16"/>
            <p:cNvSpPr>
              <a:spLocks noChangeArrowheads="1"/>
            </p:cNvSpPr>
            <p:nvPr/>
          </p:nvSpPr>
          <p:spPr bwMode="auto">
            <a:xfrm rot="2184578">
              <a:off x="1987" y="2839"/>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57355" name="Oval 17"/>
            <p:cNvSpPr>
              <a:spLocks noChangeArrowheads="1"/>
            </p:cNvSpPr>
            <p:nvPr/>
          </p:nvSpPr>
          <p:spPr bwMode="auto">
            <a:xfrm rot="1764439">
              <a:off x="2350" y="3021"/>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151570" name="AutoShape 18"/>
            <p:cNvSpPr>
              <a:spLocks noChangeArrowheads="1"/>
            </p:cNvSpPr>
            <p:nvPr/>
          </p:nvSpPr>
          <p:spPr bwMode="auto">
            <a:xfrm>
              <a:off x="3016" y="1434"/>
              <a:ext cx="182" cy="137"/>
            </a:xfrm>
            <a:prstGeom prst="plaque">
              <a:avLst>
                <a:gd name="adj" fmla="val 16667"/>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lgn="ctr">
                <a:defRPr/>
              </a:pPr>
              <a:r>
                <a:rPr lang="en-CA" sz="1400">
                  <a:latin typeface="Arial" charset="0"/>
                </a:rPr>
                <a:t>4B</a:t>
              </a:r>
            </a:p>
          </p:txBody>
        </p:sp>
        <p:sp>
          <p:nvSpPr>
            <p:cNvPr id="57357" name="Oval 19"/>
            <p:cNvSpPr>
              <a:spLocks noChangeArrowheads="1"/>
            </p:cNvSpPr>
            <p:nvPr/>
          </p:nvSpPr>
          <p:spPr bwMode="auto">
            <a:xfrm rot="4206853">
              <a:off x="1111" y="1842"/>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57358" name="Oval 24"/>
            <p:cNvSpPr>
              <a:spLocks noChangeArrowheads="1"/>
            </p:cNvSpPr>
            <p:nvPr/>
          </p:nvSpPr>
          <p:spPr bwMode="auto">
            <a:xfrm>
              <a:off x="4300" y="1388"/>
              <a:ext cx="227" cy="227"/>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7359" name="Oval 25"/>
            <p:cNvSpPr>
              <a:spLocks noChangeArrowheads="1"/>
            </p:cNvSpPr>
            <p:nvPr/>
          </p:nvSpPr>
          <p:spPr bwMode="auto">
            <a:xfrm>
              <a:off x="4074" y="1524"/>
              <a:ext cx="363"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7360" name="Oval 26"/>
            <p:cNvSpPr>
              <a:spLocks noChangeArrowheads="1"/>
            </p:cNvSpPr>
            <p:nvPr/>
          </p:nvSpPr>
          <p:spPr bwMode="auto">
            <a:xfrm rot="-2342183">
              <a:off x="3469" y="2878"/>
              <a:ext cx="290" cy="278"/>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7361" name="Oval 27"/>
            <p:cNvSpPr>
              <a:spLocks noChangeArrowheads="1"/>
            </p:cNvSpPr>
            <p:nvPr/>
          </p:nvSpPr>
          <p:spPr bwMode="auto">
            <a:xfrm rot="-2342183">
              <a:off x="3444" y="3112"/>
              <a:ext cx="454" cy="458"/>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endParaRPr lang="en-CA" altLang="en-US" sz="1800">
                <a:latin typeface="Arial" panose="020B0604020202020204" pitchFamily="34" charset="0"/>
              </a:endParaRPr>
            </a:p>
          </p:txBody>
        </p:sp>
        <p:sp>
          <p:nvSpPr>
            <p:cNvPr id="57362" name="WordArt 29"/>
            <p:cNvSpPr>
              <a:spLocks noChangeArrowheads="1" noChangeShapeType="1" noTextEdit="1"/>
            </p:cNvSpPr>
            <p:nvPr/>
          </p:nvSpPr>
          <p:spPr bwMode="auto">
            <a:xfrm rot="2834751">
              <a:off x="859" y="1928"/>
              <a:ext cx="2358" cy="912"/>
            </a:xfrm>
            <a:prstGeom prst="rect">
              <a:avLst/>
            </a:prstGeom>
          </p:spPr>
          <p:txBody>
            <a:bodyPr spcFirstLastPara="1" wrap="none" fromWordArt="1">
              <a:prstTxWarp prst="textArchDown">
                <a:avLst>
                  <a:gd name="adj" fmla="val 498688"/>
                </a:avLst>
              </a:prstTxWarp>
            </a:bodyPr>
            <a:lstStyle/>
            <a:p>
              <a:pPr algn="ctr"/>
              <a:r>
                <a:rPr lang="en-CA" kern="10">
                  <a:ln w="9525">
                    <a:solidFill>
                      <a:srgbClr val="000000"/>
                    </a:solidFill>
                    <a:round/>
                    <a:headEnd/>
                    <a:tailEnd/>
                  </a:ln>
                  <a:solidFill>
                    <a:srgbClr val="000000"/>
                  </a:solidFill>
                  <a:latin typeface="Courier New" panose="02070309020205020404" pitchFamily="49" charset="0"/>
                  <a:cs typeface="Courier New" panose="02070309020205020404" pitchFamily="49" charset="0"/>
                </a:rPr>
                <a:t>AAAAAAAAAAAAAAAAAAAAAAAAAAAAAAAAAAAAAAAA</a:t>
              </a:r>
            </a:p>
          </p:txBody>
        </p:sp>
        <p:sp>
          <p:nvSpPr>
            <p:cNvPr id="151582" name="AutoShape 30"/>
            <p:cNvSpPr>
              <a:spLocks noChangeArrowheads="1"/>
            </p:cNvSpPr>
            <p:nvPr/>
          </p:nvSpPr>
          <p:spPr bwMode="auto">
            <a:xfrm>
              <a:off x="1746" y="1434"/>
              <a:ext cx="181" cy="136"/>
            </a:xfrm>
            <a:prstGeom prst="plaque">
              <a:avLst>
                <a:gd name="adj" fmla="val 16667"/>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lgn="ctr">
                <a:defRPr/>
              </a:pPr>
              <a:r>
                <a:rPr lang="en-CA" sz="1400">
                  <a:latin typeface="Arial" charset="0"/>
                </a:rPr>
                <a:t>4B</a:t>
              </a:r>
            </a:p>
          </p:txBody>
        </p:sp>
        <p:sp>
          <p:nvSpPr>
            <p:cNvPr id="57364" name="Oval 31"/>
            <p:cNvSpPr>
              <a:spLocks noChangeArrowheads="1"/>
            </p:cNvSpPr>
            <p:nvPr/>
          </p:nvSpPr>
          <p:spPr bwMode="auto">
            <a:xfrm rot="3110206">
              <a:off x="1338" y="2205"/>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57365" name="Oval 24"/>
            <p:cNvSpPr>
              <a:spLocks noChangeArrowheads="1"/>
            </p:cNvSpPr>
            <p:nvPr/>
          </p:nvSpPr>
          <p:spPr bwMode="auto">
            <a:xfrm>
              <a:off x="1766" y="1071"/>
              <a:ext cx="479"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7366" name="TextBox 38"/>
            <p:cNvSpPr txBox="1">
              <a:spLocks noChangeArrowheads="1"/>
            </p:cNvSpPr>
            <p:nvPr/>
          </p:nvSpPr>
          <p:spPr bwMode="auto">
            <a:xfrm>
              <a:off x="748" y="3657"/>
              <a:ext cx="20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2400">
                  <a:solidFill>
                    <a:srgbClr val="FF0000"/>
                  </a:solidFill>
                </a:rPr>
                <a:t>Not drawn to scale</a:t>
              </a:r>
            </a:p>
          </p:txBody>
        </p:sp>
        <p:sp>
          <p:nvSpPr>
            <p:cNvPr id="57367" name="TextBox 39"/>
            <p:cNvSpPr txBox="1">
              <a:spLocks noChangeArrowheads="1"/>
            </p:cNvSpPr>
            <p:nvPr/>
          </p:nvSpPr>
          <p:spPr bwMode="auto">
            <a:xfrm>
              <a:off x="1066" y="754"/>
              <a:ext cx="59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Cap</a:t>
              </a:r>
            </a:p>
          </p:txBody>
        </p:sp>
        <p:sp>
          <p:nvSpPr>
            <p:cNvPr id="57368" name="TextBox 40"/>
            <p:cNvSpPr txBox="1">
              <a:spLocks noChangeArrowheads="1"/>
            </p:cNvSpPr>
            <p:nvPr/>
          </p:nvSpPr>
          <p:spPr bwMode="auto">
            <a:xfrm>
              <a:off x="4513" y="845"/>
              <a:ext cx="59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Initiation codon</a:t>
              </a:r>
            </a:p>
          </p:txBody>
        </p:sp>
        <p:sp>
          <p:nvSpPr>
            <p:cNvPr id="57369" name="TextBox 41"/>
            <p:cNvSpPr txBox="1">
              <a:spLocks noChangeArrowheads="1"/>
            </p:cNvSpPr>
            <p:nvPr/>
          </p:nvSpPr>
          <p:spPr bwMode="auto">
            <a:xfrm>
              <a:off x="1565" y="709"/>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Small subunit</a:t>
              </a:r>
            </a:p>
          </p:txBody>
        </p:sp>
        <p:sp>
          <p:nvSpPr>
            <p:cNvPr id="57370" name="TextBox 42"/>
            <p:cNvSpPr txBox="1">
              <a:spLocks noChangeArrowheads="1"/>
            </p:cNvSpPr>
            <p:nvPr/>
          </p:nvSpPr>
          <p:spPr bwMode="auto">
            <a:xfrm>
              <a:off x="2699" y="2115"/>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Large subunit</a:t>
              </a:r>
            </a:p>
          </p:txBody>
        </p:sp>
        <p:sp>
          <p:nvSpPr>
            <p:cNvPr id="57371" name="TextBox 43"/>
            <p:cNvSpPr txBox="1">
              <a:spLocks noChangeArrowheads="1"/>
            </p:cNvSpPr>
            <p:nvPr/>
          </p:nvSpPr>
          <p:spPr bwMode="auto">
            <a:xfrm>
              <a:off x="476" y="3203"/>
              <a:ext cx="10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Poly-A tail</a:t>
              </a:r>
            </a:p>
          </p:txBody>
        </p:sp>
        <p:sp>
          <p:nvSpPr>
            <p:cNvPr id="57372" name="TextBox 44"/>
            <p:cNvSpPr txBox="1">
              <a:spLocks noChangeArrowheads="1"/>
            </p:cNvSpPr>
            <p:nvPr/>
          </p:nvSpPr>
          <p:spPr bwMode="auto">
            <a:xfrm>
              <a:off x="4468" y="3249"/>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Polypeptide</a:t>
              </a:r>
            </a:p>
          </p:txBody>
        </p:sp>
        <p:cxnSp>
          <p:nvCxnSpPr>
            <p:cNvPr id="57373" name="Straight Connector 46"/>
            <p:cNvCxnSpPr>
              <a:cxnSpLocks noChangeShapeType="1"/>
            </p:cNvCxnSpPr>
            <p:nvPr/>
          </p:nvCxnSpPr>
          <p:spPr bwMode="auto">
            <a:xfrm rot="16200000" flipH="1">
              <a:off x="1179" y="1094"/>
              <a:ext cx="318" cy="1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7374" name="Straight Connector 48"/>
            <p:cNvCxnSpPr>
              <a:cxnSpLocks noChangeShapeType="1"/>
              <a:stCxn id="57369" idx="2"/>
              <a:endCxn id="57365" idx="0"/>
            </p:cNvCxnSpPr>
            <p:nvPr/>
          </p:nvCxnSpPr>
          <p:spPr bwMode="auto">
            <a:xfrm flipH="1">
              <a:off x="2006" y="922"/>
              <a:ext cx="81" cy="1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7375" name="Straight Connector 50"/>
            <p:cNvCxnSpPr>
              <a:cxnSpLocks noChangeShapeType="1"/>
              <a:stCxn id="57368" idx="1"/>
            </p:cNvCxnSpPr>
            <p:nvPr/>
          </p:nvCxnSpPr>
          <p:spPr bwMode="auto">
            <a:xfrm rot="10800000" flipV="1">
              <a:off x="3969" y="1028"/>
              <a:ext cx="544" cy="31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7376" name="Straight Connector 53"/>
            <p:cNvCxnSpPr>
              <a:cxnSpLocks noChangeShapeType="1"/>
              <a:stCxn id="57372" idx="0"/>
            </p:cNvCxnSpPr>
            <p:nvPr/>
          </p:nvCxnSpPr>
          <p:spPr bwMode="auto">
            <a:xfrm rot="16200000" flipV="1">
              <a:off x="4116" y="2376"/>
              <a:ext cx="817" cy="9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7377" name="Straight Connector 55"/>
            <p:cNvCxnSpPr>
              <a:cxnSpLocks noChangeShapeType="1"/>
              <a:stCxn id="57370" idx="0"/>
            </p:cNvCxnSpPr>
            <p:nvPr/>
          </p:nvCxnSpPr>
          <p:spPr bwMode="auto">
            <a:xfrm rot="5400000" flipH="1" flipV="1">
              <a:off x="3187" y="1922"/>
              <a:ext cx="227" cy="15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7378" name="Straight Connector 57"/>
            <p:cNvCxnSpPr>
              <a:cxnSpLocks noChangeShapeType="1"/>
            </p:cNvCxnSpPr>
            <p:nvPr/>
          </p:nvCxnSpPr>
          <p:spPr bwMode="auto">
            <a:xfrm flipV="1">
              <a:off x="998" y="2840"/>
              <a:ext cx="793" cy="3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379" name="TextBox 58"/>
            <p:cNvSpPr txBox="1">
              <a:spLocks noChangeArrowheads="1"/>
            </p:cNvSpPr>
            <p:nvPr/>
          </p:nvSpPr>
          <p:spPr bwMode="auto">
            <a:xfrm rot="9860903">
              <a:off x="2970" y="3205"/>
              <a:ext cx="408" cy="1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1400"/>
                <a:t>UAA</a:t>
              </a:r>
            </a:p>
          </p:txBody>
        </p:sp>
        <p:sp>
          <p:nvSpPr>
            <p:cNvPr id="57380" name="TextBox 59"/>
            <p:cNvSpPr txBox="1">
              <a:spLocks noChangeArrowheads="1"/>
            </p:cNvSpPr>
            <p:nvPr/>
          </p:nvSpPr>
          <p:spPr bwMode="auto">
            <a:xfrm>
              <a:off x="3016" y="3793"/>
              <a:ext cx="104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Termination codon</a:t>
              </a:r>
            </a:p>
          </p:txBody>
        </p:sp>
        <p:cxnSp>
          <p:nvCxnSpPr>
            <p:cNvPr id="57381" name="Straight Connector 61"/>
            <p:cNvCxnSpPr>
              <a:cxnSpLocks noChangeShapeType="1"/>
              <a:stCxn id="57380" idx="0"/>
              <a:endCxn id="57379" idx="0"/>
            </p:cNvCxnSpPr>
            <p:nvPr/>
          </p:nvCxnSpPr>
          <p:spPr bwMode="auto">
            <a:xfrm flipH="1" flipV="1">
              <a:off x="3199" y="3393"/>
              <a:ext cx="339" cy="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382" name="Rectangle 150"/>
            <p:cNvSpPr>
              <a:spLocks noChangeArrowheads="1"/>
            </p:cNvSpPr>
            <p:nvPr/>
          </p:nvSpPr>
          <p:spPr bwMode="auto">
            <a:xfrm>
              <a:off x="1202" y="1344"/>
              <a:ext cx="3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a:t>m</a:t>
              </a:r>
              <a:r>
                <a:rPr lang="en-US" altLang="en-US" baseline="30000"/>
                <a:t>7</a:t>
              </a:r>
              <a:r>
                <a:rPr lang="en-US" altLang="en-US"/>
                <a:t>G</a:t>
              </a:r>
              <a:endParaRPr lang="en-CA" altLang="en-US"/>
            </a:p>
          </p:txBody>
        </p:sp>
        <p:grpSp>
          <p:nvGrpSpPr>
            <p:cNvPr id="57383" name="Group 151"/>
            <p:cNvGrpSpPr>
              <a:grpSpLocks/>
            </p:cNvGrpSpPr>
            <p:nvPr/>
          </p:nvGrpSpPr>
          <p:grpSpPr bwMode="auto">
            <a:xfrm>
              <a:off x="1110" y="1344"/>
              <a:ext cx="636" cy="408"/>
              <a:chOff x="1110" y="1344"/>
              <a:chExt cx="636" cy="408"/>
            </a:xfrm>
          </p:grpSpPr>
          <p:sp>
            <p:nvSpPr>
              <p:cNvPr id="57402" name="Rectangle 23"/>
              <p:cNvSpPr>
                <a:spLocks noChangeArrowheads="1"/>
              </p:cNvSpPr>
              <p:nvPr/>
            </p:nvSpPr>
            <p:spPr bwMode="auto">
              <a:xfrm>
                <a:off x="1156" y="1572"/>
                <a:ext cx="590" cy="180"/>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57403" name="AutoShape 153"/>
              <p:cNvSpPr>
                <a:spLocks noChangeArrowheads="1"/>
              </p:cNvSpPr>
              <p:nvPr/>
            </p:nvSpPr>
            <p:spPr bwMode="auto">
              <a:xfrm rot="-5664582">
                <a:off x="1179" y="1275"/>
                <a:ext cx="272" cy="4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7404" name="AutoShape 154"/>
              <p:cNvSpPr>
                <a:spLocks noChangeArrowheads="1"/>
              </p:cNvSpPr>
              <p:nvPr/>
            </p:nvSpPr>
            <p:spPr bwMode="auto">
              <a:xfrm>
                <a:off x="1564" y="1434"/>
                <a:ext cx="182" cy="13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grpSp>
        <p:grpSp>
          <p:nvGrpSpPr>
            <p:cNvPr id="57384" name="Group 155"/>
            <p:cNvGrpSpPr>
              <a:grpSpLocks/>
            </p:cNvGrpSpPr>
            <p:nvPr/>
          </p:nvGrpSpPr>
          <p:grpSpPr bwMode="auto">
            <a:xfrm>
              <a:off x="2425" y="1071"/>
              <a:ext cx="500" cy="273"/>
              <a:chOff x="2562" y="1025"/>
              <a:chExt cx="500" cy="273"/>
            </a:xfrm>
          </p:grpSpPr>
          <p:sp>
            <p:nvSpPr>
              <p:cNvPr id="57400" name="Rectangle 23"/>
              <p:cNvSpPr>
                <a:spLocks noChangeArrowheads="1"/>
              </p:cNvSpPr>
              <p:nvPr/>
            </p:nvSpPr>
            <p:spPr bwMode="auto">
              <a:xfrm>
                <a:off x="2562" y="1117"/>
                <a:ext cx="499" cy="181"/>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57401" name="AutoShape 157"/>
              <p:cNvSpPr>
                <a:spLocks noChangeArrowheads="1"/>
              </p:cNvSpPr>
              <p:nvPr/>
            </p:nvSpPr>
            <p:spPr bwMode="auto">
              <a:xfrm>
                <a:off x="2880" y="1025"/>
                <a:ext cx="182" cy="13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grpSp>
        <p:sp>
          <p:nvSpPr>
            <p:cNvPr id="2" name="AutoShape 18"/>
            <p:cNvSpPr>
              <a:spLocks noChangeArrowheads="1"/>
            </p:cNvSpPr>
            <p:nvPr/>
          </p:nvSpPr>
          <p:spPr bwMode="auto">
            <a:xfrm rot="450231">
              <a:off x="1787" y="2386"/>
              <a:ext cx="227" cy="172"/>
            </a:xfrm>
            <a:prstGeom prst="plaque">
              <a:avLst>
                <a:gd name="adj" fmla="val 16667"/>
              </a:avLst>
            </a:prstGeom>
            <a:gradFill rotWithShape="1">
              <a:gsLst>
                <a:gs pos="0">
                  <a:srgbClr val="525252"/>
                </a:gs>
                <a:gs pos="50000">
                  <a:schemeClr val="folHlink"/>
                </a:gs>
                <a:gs pos="100000">
                  <a:srgbClr val="525252"/>
                </a:gs>
              </a:gsLst>
              <a:lin ang="5400000" scaled="1"/>
            </a:gradFill>
            <a:ln w="9525">
              <a:solidFill>
                <a:schemeClr val="tx1"/>
              </a:solidFill>
              <a:miter lim="800000"/>
              <a:headEnd/>
              <a:tailEnd/>
            </a:ln>
          </p:spPr>
          <p:txBody>
            <a:bodyPr wrap="none" anchor="ctr"/>
            <a:lstStyle/>
            <a:p>
              <a:pPr algn="ctr">
                <a:defRPr/>
              </a:pPr>
              <a:r>
                <a:rPr lang="en-CA" sz="1400">
                  <a:latin typeface="Arial" charset="0"/>
                </a:rPr>
                <a:t>4B</a:t>
              </a:r>
            </a:p>
          </p:txBody>
        </p:sp>
        <p:sp>
          <p:nvSpPr>
            <p:cNvPr id="57386" name="Rectangle 23"/>
            <p:cNvSpPr>
              <a:spLocks noChangeArrowheads="1"/>
            </p:cNvSpPr>
            <p:nvPr/>
          </p:nvSpPr>
          <p:spPr bwMode="auto">
            <a:xfrm rot="451647">
              <a:off x="2109" y="2634"/>
              <a:ext cx="499" cy="181"/>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57387" name="AutoShape 160"/>
            <p:cNvSpPr>
              <a:spLocks noChangeArrowheads="1"/>
            </p:cNvSpPr>
            <p:nvPr/>
          </p:nvSpPr>
          <p:spPr bwMode="auto">
            <a:xfrm rot="451647">
              <a:off x="2441" y="2478"/>
              <a:ext cx="140" cy="172"/>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sp>
          <p:nvSpPr>
            <p:cNvPr id="57388" name="Oval 161"/>
            <p:cNvSpPr>
              <a:spLocks noChangeArrowheads="1"/>
            </p:cNvSpPr>
            <p:nvPr/>
          </p:nvSpPr>
          <p:spPr bwMode="auto">
            <a:xfrm>
              <a:off x="1746" y="1298"/>
              <a:ext cx="227"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3</a:t>
              </a:r>
            </a:p>
          </p:txBody>
        </p:sp>
        <p:sp>
          <p:nvSpPr>
            <p:cNvPr id="57389" name="Oval 162"/>
            <p:cNvSpPr>
              <a:spLocks noChangeArrowheads="1"/>
            </p:cNvSpPr>
            <p:nvPr/>
          </p:nvSpPr>
          <p:spPr bwMode="auto">
            <a:xfrm>
              <a:off x="1973" y="1298"/>
              <a:ext cx="91" cy="136"/>
            </a:xfrm>
            <a:prstGeom prst="ellipse">
              <a:avLst/>
            </a:pr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1</a:t>
              </a:r>
            </a:p>
          </p:txBody>
        </p:sp>
        <p:sp>
          <p:nvSpPr>
            <p:cNvPr id="57390" name="Oval 163"/>
            <p:cNvSpPr>
              <a:spLocks noChangeArrowheads="1"/>
            </p:cNvSpPr>
            <p:nvPr/>
          </p:nvSpPr>
          <p:spPr bwMode="auto">
            <a:xfrm>
              <a:off x="2018" y="1207"/>
              <a:ext cx="137" cy="13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2</a:t>
              </a:r>
            </a:p>
          </p:txBody>
        </p:sp>
        <p:sp>
          <p:nvSpPr>
            <p:cNvPr id="57391" name="Oval 164"/>
            <p:cNvSpPr>
              <a:spLocks noChangeArrowheads="1"/>
            </p:cNvSpPr>
            <p:nvPr/>
          </p:nvSpPr>
          <p:spPr bwMode="auto">
            <a:xfrm>
              <a:off x="1882" y="1207"/>
              <a:ext cx="137" cy="136"/>
            </a:xfrm>
            <a:prstGeom prst="ellipse">
              <a:avLst/>
            </a:prstGeom>
            <a:solidFill>
              <a:srgbClr val="33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5</a:t>
              </a:r>
            </a:p>
          </p:txBody>
        </p:sp>
        <p:grpSp>
          <p:nvGrpSpPr>
            <p:cNvPr id="57392" name="Group 165"/>
            <p:cNvGrpSpPr>
              <a:grpSpLocks/>
            </p:cNvGrpSpPr>
            <p:nvPr/>
          </p:nvGrpSpPr>
          <p:grpSpPr bwMode="auto">
            <a:xfrm>
              <a:off x="3061" y="1071"/>
              <a:ext cx="499" cy="363"/>
              <a:chOff x="3016" y="1026"/>
              <a:chExt cx="499" cy="363"/>
            </a:xfrm>
          </p:grpSpPr>
          <p:sp>
            <p:nvSpPr>
              <p:cNvPr id="57395" name="Oval 24"/>
              <p:cNvSpPr>
                <a:spLocks noChangeArrowheads="1"/>
              </p:cNvSpPr>
              <p:nvPr/>
            </p:nvSpPr>
            <p:spPr bwMode="auto">
              <a:xfrm>
                <a:off x="3036" y="1026"/>
                <a:ext cx="479"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7396" name="Oval 167"/>
              <p:cNvSpPr>
                <a:spLocks noChangeArrowheads="1"/>
              </p:cNvSpPr>
              <p:nvPr/>
            </p:nvSpPr>
            <p:spPr bwMode="auto">
              <a:xfrm>
                <a:off x="3016" y="1253"/>
                <a:ext cx="227"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3</a:t>
                </a:r>
              </a:p>
            </p:txBody>
          </p:sp>
          <p:sp>
            <p:nvSpPr>
              <p:cNvPr id="57397" name="Oval 168"/>
              <p:cNvSpPr>
                <a:spLocks noChangeArrowheads="1"/>
              </p:cNvSpPr>
              <p:nvPr/>
            </p:nvSpPr>
            <p:spPr bwMode="auto">
              <a:xfrm>
                <a:off x="3243" y="1253"/>
                <a:ext cx="91" cy="136"/>
              </a:xfrm>
              <a:prstGeom prst="ellipse">
                <a:avLst/>
              </a:pr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1</a:t>
                </a:r>
              </a:p>
            </p:txBody>
          </p:sp>
          <p:sp>
            <p:nvSpPr>
              <p:cNvPr id="57398" name="Oval 169"/>
              <p:cNvSpPr>
                <a:spLocks noChangeArrowheads="1"/>
              </p:cNvSpPr>
              <p:nvPr/>
            </p:nvSpPr>
            <p:spPr bwMode="auto">
              <a:xfrm>
                <a:off x="3288" y="1162"/>
                <a:ext cx="137" cy="13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2</a:t>
                </a:r>
              </a:p>
            </p:txBody>
          </p:sp>
          <p:sp>
            <p:nvSpPr>
              <p:cNvPr id="57399" name="Oval 170"/>
              <p:cNvSpPr>
                <a:spLocks noChangeArrowheads="1"/>
              </p:cNvSpPr>
              <p:nvPr/>
            </p:nvSpPr>
            <p:spPr bwMode="auto">
              <a:xfrm>
                <a:off x="3152" y="1162"/>
                <a:ext cx="137" cy="136"/>
              </a:xfrm>
              <a:prstGeom prst="ellipse">
                <a:avLst/>
              </a:prstGeom>
              <a:solidFill>
                <a:srgbClr val="33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5</a:t>
                </a:r>
              </a:p>
            </p:txBody>
          </p:sp>
        </p:grpSp>
        <p:sp>
          <p:nvSpPr>
            <p:cNvPr id="57393" name="Text Box 171"/>
            <p:cNvSpPr txBox="1">
              <a:spLocks noChangeArrowheads="1"/>
            </p:cNvSpPr>
            <p:nvPr/>
          </p:nvSpPr>
          <p:spPr bwMode="auto">
            <a:xfrm>
              <a:off x="3016" y="874"/>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sz="2400"/>
                <a:t>?</a:t>
              </a:r>
            </a:p>
          </p:txBody>
        </p:sp>
        <p:sp>
          <p:nvSpPr>
            <p:cNvPr id="57394" name="Oval 25"/>
            <p:cNvSpPr>
              <a:spLocks noChangeArrowheads="1"/>
            </p:cNvSpPr>
            <p:nvPr/>
          </p:nvSpPr>
          <p:spPr bwMode="auto">
            <a:xfrm>
              <a:off x="3243" y="1525"/>
              <a:ext cx="499" cy="499"/>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smtClean="0">
                <a:solidFill>
                  <a:srgbClr val="000066"/>
                </a:solidFill>
              </a:rPr>
              <a:t>Xuhua Xia</a:t>
            </a:r>
          </a:p>
        </p:txBody>
      </p:sp>
      <p:sp>
        <p:nvSpPr>
          <p:cNvPr id="593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a:t>Slide </a:t>
            </a:r>
            <a:fld id="{0C5BAA85-9221-4718-87AD-F8CD4FEDA8BC}" type="slidenum">
              <a:rPr lang="en-US" altLang="en-US" sz="1400"/>
              <a:pPr/>
              <a:t>18</a:t>
            </a:fld>
            <a:endParaRPr lang="en-US" altLang="en-US" sz="1400"/>
          </a:p>
        </p:txBody>
      </p:sp>
      <p:sp>
        <p:nvSpPr>
          <p:cNvPr id="59395" name="Rectangle 2"/>
          <p:cNvSpPr>
            <a:spLocks noGrp="1" noChangeArrowheads="1"/>
          </p:cNvSpPr>
          <p:nvPr>
            <p:ph type="title"/>
          </p:nvPr>
        </p:nvSpPr>
        <p:spPr/>
        <p:txBody>
          <a:bodyPr/>
          <a:lstStyle/>
          <a:p>
            <a:r>
              <a:rPr lang="en-US" altLang="en-US" smtClean="0"/>
              <a:t>Amino acid constraint</a:t>
            </a:r>
            <a:endParaRPr lang="en-CA" altLang="en-US" smtClean="0"/>
          </a:p>
        </p:txBody>
      </p:sp>
      <p:sp>
        <p:nvSpPr>
          <p:cNvPr id="59396" name="Rectangle 3"/>
          <p:cNvSpPr>
            <a:spLocks noGrp="1" noChangeArrowheads="1"/>
          </p:cNvSpPr>
          <p:nvPr>
            <p:ph type="body" idx="1"/>
          </p:nvPr>
        </p:nvSpPr>
        <p:spPr>
          <a:xfrm>
            <a:off x="533400" y="990600"/>
            <a:ext cx="8070850" cy="5246688"/>
          </a:xfrm>
        </p:spPr>
        <p:txBody>
          <a:bodyPr/>
          <a:lstStyle/>
          <a:p>
            <a:r>
              <a:rPr lang="en-US" altLang="zh-CN" sz="2400" smtClean="0">
                <a:ea typeface="SimSun" panose="02010600030101010101" pitchFamily="2" charset="-122"/>
              </a:rPr>
              <a:t>                              </a:t>
            </a:r>
            <a:r>
              <a:rPr lang="en-US" altLang="zh-CN" sz="1800" smtClean="0">
                <a:ea typeface="SimSun" panose="02010600030101010101" pitchFamily="2" charset="-122"/>
              </a:rPr>
              <a:t>-3              +4</a:t>
            </a:r>
            <a:br>
              <a:rPr lang="en-US" altLang="zh-CN" sz="1800" smtClean="0">
                <a:ea typeface="SimSun" panose="02010600030101010101" pitchFamily="2" charset="-122"/>
              </a:rPr>
            </a:br>
            <a:r>
              <a:rPr lang="en-US" altLang="en-US" sz="2400" smtClean="0"/>
              <a:t>Kozak consensus: </a:t>
            </a:r>
            <a:r>
              <a:rPr lang="en-US" altLang="en-US" sz="2400" smtClean="0">
                <a:solidFill>
                  <a:srgbClr val="FF3300"/>
                </a:solidFill>
              </a:rPr>
              <a:t>R</a:t>
            </a:r>
            <a:r>
              <a:rPr lang="en-US" altLang="en-US" sz="2400" smtClean="0"/>
              <a:t>CCaug</a:t>
            </a:r>
            <a:r>
              <a:rPr lang="en-US" altLang="en-US" sz="2400" smtClean="0">
                <a:solidFill>
                  <a:srgbClr val="FF3300"/>
                </a:solidFill>
              </a:rPr>
              <a:t>G</a:t>
            </a:r>
            <a:r>
              <a:rPr lang="en-US" altLang="zh-CN" sz="2400" smtClean="0">
                <a:ea typeface="SimSun" panose="02010600030101010101" pitchFamily="2" charset="-122"/>
              </a:rPr>
              <a:t>NN NNN</a:t>
            </a:r>
            <a:br>
              <a:rPr lang="en-US" altLang="zh-CN" sz="2400" smtClean="0">
                <a:ea typeface="SimSun" panose="02010600030101010101" pitchFamily="2" charset="-122"/>
              </a:rPr>
            </a:br>
            <a:r>
              <a:rPr lang="en-US" altLang="zh-CN" sz="2400" smtClean="0">
                <a:ea typeface="SimSun" panose="02010600030101010101" pitchFamily="2" charset="-122"/>
              </a:rPr>
              <a:t>                                            </a:t>
            </a:r>
            <a:r>
              <a:rPr lang="en-US" altLang="zh-CN" sz="1800" smtClean="0">
                <a:ea typeface="SimSun" panose="02010600030101010101" pitchFamily="2" charset="-122"/>
              </a:rPr>
              <a:t>P1’       P2’</a:t>
            </a:r>
            <a:endParaRPr lang="en-US" altLang="en-US" sz="1800" smtClean="0"/>
          </a:p>
          <a:p>
            <a:r>
              <a:rPr lang="en-US" altLang="en-US" sz="2400" smtClean="0"/>
              <a:t>Two hypotheses on </a:t>
            </a:r>
            <a:r>
              <a:rPr lang="en-US" altLang="zh-CN" sz="2400" smtClean="0">
                <a:ea typeface="SimSun" panose="02010600030101010101" pitchFamily="2" charset="-122"/>
              </a:rPr>
              <a:t>preponderance of </a:t>
            </a:r>
            <a:r>
              <a:rPr lang="en-US" altLang="en-US" sz="2400" smtClean="0"/>
              <a:t>+4G</a:t>
            </a:r>
          </a:p>
          <a:p>
            <a:pPr lvl="1"/>
            <a:r>
              <a:rPr lang="en-US" altLang="en-US" sz="2000" smtClean="0"/>
              <a:t>Translation initiation recognition:</a:t>
            </a:r>
            <a:br>
              <a:rPr lang="en-US" altLang="en-US" sz="2000" smtClean="0"/>
            </a:br>
            <a:r>
              <a:rPr lang="en-US" altLang="en-US" sz="2000" b="1" smtClean="0"/>
              <a:t>Prediction:</a:t>
            </a:r>
            <a:r>
              <a:rPr lang="en-US" altLang="en-US" sz="2000" smtClean="0"/>
              <a:t> GNN codons should be over-represented at P1’ site.</a:t>
            </a:r>
          </a:p>
          <a:p>
            <a:pPr lvl="1"/>
            <a:r>
              <a:rPr lang="en-US" altLang="en-US" sz="2000" smtClean="0"/>
              <a:t>Amino acid constraint</a:t>
            </a:r>
          </a:p>
          <a:p>
            <a:pPr lvl="2"/>
            <a:r>
              <a:rPr lang="en-US" altLang="en-US" sz="1800" smtClean="0"/>
              <a:t>More than half of the proteins undergoes cleavage of initiator Met</a:t>
            </a:r>
          </a:p>
          <a:p>
            <a:pPr lvl="2"/>
            <a:r>
              <a:rPr lang="en-US" altLang="en-US" sz="1800" smtClean="0"/>
              <a:t>The cleavage of initiator Met depends on the size of the penultimate amino acid, i.e., cleavage is efficient only when the penultimate amino acid is small</a:t>
            </a:r>
          </a:p>
          <a:p>
            <a:pPr lvl="2"/>
            <a:r>
              <a:rPr lang="en-US" altLang="en-US" sz="1800" smtClean="0"/>
              <a:t>Glycine and Alanine are the smallest amino acids, coded by GGN and GCN codons, respectively.</a:t>
            </a:r>
          </a:p>
          <a:p>
            <a:pPr lvl="2"/>
            <a:r>
              <a:rPr lang="en-US" altLang="en-US" sz="1800" b="1" smtClean="0"/>
              <a:t>Prediction: </a:t>
            </a:r>
            <a:r>
              <a:rPr lang="en-US" altLang="en-US" sz="1800" smtClean="0"/>
              <a:t>not all GNN codons are over-represented at P1’. Only GCN and GGN are</a:t>
            </a:r>
            <a:r>
              <a:rPr lang="en-US" altLang="zh-CN" sz="1800" smtClean="0">
                <a:ea typeface="SimSun" panose="02010600030101010101" pitchFamily="2" charset="-122"/>
              </a:rPr>
              <a:t>.</a:t>
            </a:r>
            <a:endParaRPr lang="en-US" altLang="en-US" sz="1800" smtClean="0"/>
          </a:p>
        </p:txBody>
      </p:sp>
      <p:sp>
        <p:nvSpPr>
          <p:cNvPr id="59397" name="TextBox 5"/>
          <p:cNvSpPr txBox="1">
            <a:spLocks noChangeArrowheads="1"/>
          </p:cNvSpPr>
          <p:nvPr/>
        </p:nvSpPr>
        <p:spPr bwMode="auto">
          <a:xfrm>
            <a:off x="3203575" y="6092825"/>
            <a:ext cx="3203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2400">
                <a:solidFill>
                  <a:srgbClr val="FF3300"/>
                </a:solidFill>
              </a:rPr>
              <a:t>Xia, X. 2007. PLoS One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r>
              <a:rPr lang="en-US" altLang="en-US" smtClean="0"/>
              <a:t>Yeast 5’ UTR</a:t>
            </a:r>
          </a:p>
        </p:txBody>
      </p:sp>
      <p:sp>
        <p:nvSpPr>
          <p:cNvPr id="27651" name="Date Placeholder 2"/>
          <p:cNvSpPr txBox="1">
            <a:spLocks noGrp="1"/>
          </p:cNvSpPr>
          <p:nvPr/>
        </p:nvSpPr>
        <p:spPr bwMode="auto">
          <a:xfrm>
            <a:off x="609600" y="64008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66"/>
                </a:solidFill>
                <a:latin typeface="Times New Roman" panose="02020603050405020304" pitchFamily="18" charset="0"/>
              </a:defRPr>
            </a:lvl1pPr>
            <a:lvl2pPr marL="742950" indent="-285750">
              <a:spcBef>
                <a:spcPct val="20000"/>
              </a:spcBef>
              <a:buChar char="–"/>
              <a:defRPr sz="2400">
                <a:solidFill>
                  <a:srgbClr val="000066"/>
                </a:solidFill>
                <a:latin typeface="Times New Roman" panose="02020603050405020304" pitchFamily="18" charset="0"/>
              </a:defRPr>
            </a:lvl2pPr>
            <a:lvl3pPr marL="1143000" indent="-228600">
              <a:spcBef>
                <a:spcPct val="20000"/>
              </a:spcBef>
              <a:buChar char="•"/>
              <a:defRPr sz="2000">
                <a:solidFill>
                  <a:srgbClr val="000066"/>
                </a:solidFill>
                <a:latin typeface="Times New Roman" panose="02020603050405020304" pitchFamily="18" charset="0"/>
              </a:defRPr>
            </a:lvl3pPr>
            <a:lvl4pPr marL="1600200" indent="-228600">
              <a:spcBef>
                <a:spcPct val="20000"/>
              </a:spcBef>
              <a:buChar char="–"/>
              <a:defRPr>
                <a:solidFill>
                  <a:srgbClr val="000066"/>
                </a:solidFill>
                <a:latin typeface="Times New Roman" panose="02020603050405020304" pitchFamily="18" charset="0"/>
              </a:defRPr>
            </a:lvl4pPr>
            <a:lvl5pPr marL="2057400" indent="-228600">
              <a:spcBef>
                <a:spcPct val="20000"/>
              </a:spcBef>
              <a:buChar char="»"/>
              <a:defRPr sz="2000">
                <a:solidFill>
                  <a:srgbClr val="00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66"/>
                </a:solidFill>
                <a:latin typeface="Times New Roman" panose="02020603050405020304" pitchFamily="18" charset="0"/>
              </a:defRPr>
            </a:lvl9pPr>
          </a:lstStyle>
          <a:p>
            <a:pPr>
              <a:spcBef>
                <a:spcPct val="0"/>
              </a:spcBef>
              <a:buFontTx/>
              <a:buNone/>
            </a:pPr>
            <a:r>
              <a:rPr lang="en-US" altLang="en-US" sz="1400"/>
              <a:t>Xuhua Xia</a:t>
            </a:r>
          </a:p>
        </p:txBody>
      </p:sp>
      <p:sp>
        <p:nvSpPr>
          <p:cNvPr id="27652" name="Footer Placeholder 3"/>
          <p:cNvSpPr txBox="1">
            <a:spLocks noGrp="1"/>
          </p:cNvSpPr>
          <p:nvPr/>
        </p:nvSpPr>
        <p:spPr bwMode="auto">
          <a:xfrm>
            <a:off x="7162800" y="6324600"/>
            <a:ext cx="1828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66"/>
                </a:solidFill>
                <a:latin typeface="Times New Roman" panose="02020603050405020304" pitchFamily="18" charset="0"/>
              </a:defRPr>
            </a:lvl1pPr>
            <a:lvl2pPr marL="742950" indent="-285750">
              <a:spcBef>
                <a:spcPct val="20000"/>
              </a:spcBef>
              <a:buChar char="–"/>
              <a:defRPr sz="2400">
                <a:solidFill>
                  <a:srgbClr val="000066"/>
                </a:solidFill>
                <a:latin typeface="Times New Roman" panose="02020603050405020304" pitchFamily="18" charset="0"/>
              </a:defRPr>
            </a:lvl2pPr>
            <a:lvl3pPr marL="1143000" indent="-228600">
              <a:spcBef>
                <a:spcPct val="20000"/>
              </a:spcBef>
              <a:buChar char="•"/>
              <a:defRPr sz="2000">
                <a:solidFill>
                  <a:srgbClr val="000066"/>
                </a:solidFill>
                <a:latin typeface="Times New Roman" panose="02020603050405020304" pitchFamily="18" charset="0"/>
              </a:defRPr>
            </a:lvl3pPr>
            <a:lvl4pPr marL="1600200" indent="-228600">
              <a:spcBef>
                <a:spcPct val="20000"/>
              </a:spcBef>
              <a:buChar char="–"/>
              <a:defRPr>
                <a:solidFill>
                  <a:srgbClr val="000066"/>
                </a:solidFill>
                <a:latin typeface="Times New Roman" panose="02020603050405020304" pitchFamily="18" charset="0"/>
              </a:defRPr>
            </a:lvl4pPr>
            <a:lvl5pPr marL="2057400" indent="-228600">
              <a:spcBef>
                <a:spcPct val="20000"/>
              </a:spcBef>
              <a:buChar char="»"/>
              <a:defRPr sz="2000">
                <a:solidFill>
                  <a:srgbClr val="00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66"/>
                </a:solidFill>
                <a:latin typeface="Times New Roman" panose="02020603050405020304" pitchFamily="18" charset="0"/>
              </a:defRPr>
            </a:lvl9pPr>
          </a:lstStyle>
          <a:p>
            <a:pPr algn="ctr">
              <a:spcBef>
                <a:spcPct val="0"/>
              </a:spcBef>
              <a:buFontTx/>
              <a:buNone/>
            </a:pPr>
            <a:r>
              <a:rPr lang="en-US" altLang="en-US" sz="1400">
                <a:solidFill>
                  <a:schemeClr val="tx1"/>
                </a:solidFill>
              </a:rPr>
              <a:t>Slide </a:t>
            </a:r>
            <a:fld id="{9C4EBE01-5BBF-406E-9EDA-FF6CAA414E79}" type="slidenum">
              <a:rPr lang="en-US" altLang="en-US" sz="1400">
                <a:solidFill>
                  <a:schemeClr val="tx1"/>
                </a:solidFill>
              </a:rPr>
              <a:pPr algn="ctr">
                <a:spcBef>
                  <a:spcPct val="0"/>
                </a:spcBef>
                <a:buFontTx/>
                <a:buNone/>
              </a:pPr>
              <a:t>2</a:t>
            </a:fld>
            <a:endParaRPr lang="en-US" altLang="en-US" sz="1400">
              <a:solidFill>
                <a:schemeClr val="tx1"/>
              </a:solidFill>
            </a:endParaRPr>
          </a:p>
        </p:txBody>
      </p:sp>
      <p:sp>
        <p:nvSpPr>
          <p:cNvPr id="2765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rgbClr val="000066"/>
                </a:solidFill>
                <a:latin typeface="Times New Roman" panose="02020603050405020304" pitchFamily="18" charset="0"/>
              </a:defRPr>
            </a:lvl1pPr>
            <a:lvl2pPr marL="742950" indent="-285750">
              <a:spcBef>
                <a:spcPct val="20000"/>
              </a:spcBef>
              <a:buChar char="–"/>
              <a:defRPr sz="2400">
                <a:solidFill>
                  <a:srgbClr val="000066"/>
                </a:solidFill>
                <a:latin typeface="Times New Roman" panose="02020603050405020304" pitchFamily="18" charset="0"/>
              </a:defRPr>
            </a:lvl2pPr>
            <a:lvl3pPr marL="1143000" indent="-228600">
              <a:spcBef>
                <a:spcPct val="20000"/>
              </a:spcBef>
              <a:buChar char="•"/>
              <a:defRPr sz="2000">
                <a:solidFill>
                  <a:srgbClr val="000066"/>
                </a:solidFill>
                <a:latin typeface="Times New Roman" panose="02020603050405020304" pitchFamily="18" charset="0"/>
              </a:defRPr>
            </a:lvl3pPr>
            <a:lvl4pPr marL="1600200" indent="-228600">
              <a:spcBef>
                <a:spcPct val="20000"/>
              </a:spcBef>
              <a:buChar char="–"/>
              <a:defRPr>
                <a:solidFill>
                  <a:srgbClr val="000066"/>
                </a:solidFill>
                <a:latin typeface="Times New Roman" panose="02020603050405020304" pitchFamily="18" charset="0"/>
              </a:defRPr>
            </a:lvl4pPr>
            <a:lvl5pPr marL="2057400" indent="-228600">
              <a:spcBef>
                <a:spcPct val="20000"/>
              </a:spcBef>
              <a:buChar char="»"/>
              <a:defRPr sz="2000">
                <a:solidFill>
                  <a:srgbClr val="00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66"/>
                </a:solidFill>
                <a:latin typeface="Times New Roman" panose="02020603050405020304" pitchFamily="18" charset="0"/>
              </a:defRPr>
            </a:lvl9pPr>
          </a:lstStyle>
          <a:p>
            <a:pPr>
              <a:spcBef>
                <a:spcPct val="0"/>
              </a:spcBef>
              <a:buFontTx/>
              <a:buNone/>
            </a:pPr>
            <a:endParaRPr lang="en-CA" altLang="en-US" sz="1600">
              <a:solidFill>
                <a:schemeClr val="tx1"/>
              </a:solidFill>
            </a:endParaRPr>
          </a:p>
        </p:txBody>
      </p:sp>
      <p:graphicFrame>
        <p:nvGraphicFramePr>
          <p:cNvPr id="27654" name="Object 1"/>
          <p:cNvGraphicFramePr>
            <a:graphicFrameLocks noChangeAspect="1"/>
          </p:cNvGraphicFramePr>
          <p:nvPr/>
        </p:nvGraphicFramePr>
        <p:xfrm>
          <a:off x="900113" y="1052513"/>
          <a:ext cx="6985000" cy="5235575"/>
        </p:xfrm>
        <a:graphic>
          <a:graphicData uri="http://schemas.openxmlformats.org/presentationml/2006/ole">
            <mc:AlternateContent xmlns:mc="http://schemas.openxmlformats.org/markup-compatibility/2006">
              <mc:Choice xmlns:v="urn:schemas-microsoft-com:vml" Requires="v">
                <p:oleObj spid="_x0000_s128006" name="Slide" r:id="rId4" imgW="4655886" imgH="3492873" progId="PowerPoint.Slide.8">
                  <p:embed/>
                </p:oleObj>
              </mc:Choice>
              <mc:Fallback>
                <p:oleObj name="Slide" r:id="rId4" imgW="4655886" imgH="3492873"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052513"/>
                        <a:ext cx="6985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2849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a:lstStyle/>
          <a:p>
            <a:r>
              <a:rPr lang="en-US" altLang="en-US" smtClean="0"/>
              <a:t>Gene expression and 5’ UTR</a:t>
            </a:r>
          </a:p>
        </p:txBody>
      </p:sp>
      <p:sp>
        <p:nvSpPr>
          <p:cNvPr id="29699" name="Date Placeholder 2"/>
          <p:cNvSpPr txBox="1">
            <a:spLocks noGrp="1"/>
          </p:cNvSpPr>
          <p:nvPr/>
        </p:nvSpPr>
        <p:spPr bwMode="auto">
          <a:xfrm>
            <a:off x="609600" y="64008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000066"/>
                </a:solidFill>
                <a:latin typeface="Times New Roman" panose="02020603050405020304" pitchFamily="18" charset="0"/>
              </a:defRPr>
            </a:lvl1pPr>
            <a:lvl2pPr marL="742950" indent="-285750">
              <a:spcBef>
                <a:spcPct val="20000"/>
              </a:spcBef>
              <a:buChar char="–"/>
              <a:defRPr sz="2400">
                <a:solidFill>
                  <a:srgbClr val="000066"/>
                </a:solidFill>
                <a:latin typeface="Times New Roman" panose="02020603050405020304" pitchFamily="18" charset="0"/>
              </a:defRPr>
            </a:lvl2pPr>
            <a:lvl3pPr marL="1143000" indent="-228600">
              <a:spcBef>
                <a:spcPct val="20000"/>
              </a:spcBef>
              <a:buChar char="•"/>
              <a:defRPr sz="2000">
                <a:solidFill>
                  <a:srgbClr val="000066"/>
                </a:solidFill>
                <a:latin typeface="Times New Roman" panose="02020603050405020304" pitchFamily="18" charset="0"/>
              </a:defRPr>
            </a:lvl3pPr>
            <a:lvl4pPr marL="1600200" indent="-228600">
              <a:spcBef>
                <a:spcPct val="20000"/>
              </a:spcBef>
              <a:buChar char="–"/>
              <a:defRPr>
                <a:solidFill>
                  <a:srgbClr val="000066"/>
                </a:solidFill>
                <a:latin typeface="Times New Roman" panose="02020603050405020304" pitchFamily="18" charset="0"/>
              </a:defRPr>
            </a:lvl4pPr>
            <a:lvl5pPr marL="2057400" indent="-228600">
              <a:spcBef>
                <a:spcPct val="20000"/>
              </a:spcBef>
              <a:buChar char="»"/>
              <a:defRPr sz="2000">
                <a:solidFill>
                  <a:srgbClr val="00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66"/>
                </a:solidFill>
                <a:latin typeface="Times New Roman" panose="02020603050405020304" pitchFamily="18" charset="0"/>
              </a:defRPr>
            </a:lvl9pPr>
          </a:lstStyle>
          <a:p>
            <a:pPr>
              <a:spcBef>
                <a:spcPct val="0"/>
              </a:spcBef>
              <a:buFontTx/>
              <a:buNone/>
            </a:pPr>
            <a:r>
              <a:rPr lang="en-US" altLang="en-US" sz="1400"/>
              <a:t>Xuhua Xia</a:t>
            </a:r>
          </a:p>
        </p:txBody>
      </p:sp>
      <p:sp>
        <p:nvSpPr>
          <p:cNvPr id="2970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rgbClr val="000066"/>
                </a:solidFill>
                <a:latin typeface="Times New Roman" panose="02020603050405020304" pitchFamily="18" charset="0"/>
              </a:defRPr>
            </a:lvl1pPr>
            <a:lvl2pPr marL="742950" indent="-285750">
              <a:spcBef>
                <a:spcPct val="20000"/>
              </a:spcBef>
              <a:buChar char="–"/>
              <a:defRPr sz="2400">
                <a:solidFill>
                  <a:srgbClr val="000066"/>
                </a:solidFill>
                <a:latin typeface="Times New Roman" panose="02020603050405020304" pitchFamily="18" charset="0"/>
              </a:defRPr>
            </a:lvl2pPr>
            <a:lvl3pPr marL="1143000" indent="-228600">
              <a:spcBef>
                <a:spcPct val="20000"/>
              </a:spcBef>
              <a:buChar char="•"/>
              <a:defRPr sz="2000">
                <a:solidFill>
                  <a:srgbClr val="000066"/>
                </a:solidFill>
                <a:latin typeface="Times New Roman" panose="02020603050405020304" pitchFamily="18" charset="0"/>
              </a:defRPr>
            </a:lvl3pPr>
            <a:lvl4pPr marL="1600200" indent="-228600">
              <a:spcBef>
                <a:spcPct val="20000"/>
              </a:spcBef>
              <a:buChar char="–"/>
              <a:defRPr>
                <a:solidFill>
                  <a:srgbClr val="000066"/>
                </a:solidFill>
                <a:latin typeface="Times New Roman" panose="02020603050405020304" pitchFamily="18" charset="0"/>
              </a:defRPr>
            </a:lvl4pPr>
            <a:lvl5pPr marL="2057400" indent="-228600">
              <a:spcBef>
                <a:spcPct val="20000"/>
              </a:spcBef>
              <a:buChar char="»"/>
              <a:defRPr sz="2000">
                <a:solidFill>
                  <a:srgbClr val="00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00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00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00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000066"/>
                </a:solidFill>
                <a:latin typeface="Times New Roman" panose="02020603050405020304" pitchFamily="18" charset="0"/>
              </a:defRPr>
            </a:lvl9pPr>
          </a:lstStyle>
          <a:p>
            <a:pPr>
              <a:spcBef>
                <a:spcPct val="0"/>
              </a:spcBef>
              <a:buFontTx/>
              <a:buNone/>
            </a:pPr>
            <a:endParaRPr lang="en-CA" altLang="en-US" sz="1600">
              <a:solidFill>
                <a:schemeClr val="tx1"/>
              </a:solidFill>
            </a:endParaRPr>
          </a:p>
        </p:txBody>
      </p:sp>
      <p:graphicFrame>
        <p:nvGraphicFramePr>
          <p:cNvPr id="29702" name="Object 1"/>
          <p:cNvGraphicFramePr>
            <a:graphicFrameLocks noChangeAspect="1"/>
          </p:cNvGraphicFramePr>
          <p:nvPr/>
        </p:nvGraphicFramePr>
        <p:xfrm>
          <a:off x="827088" y="1052513"/>
          <a:ext cx="7273925" cy="5454650"/>
        </p:xfrm>
        <a:graphic>
          <a:graphicData uri="http://schemas.openxmlformats.org/presentationml/2006/ole">
            <mc:AlternateContent xmlns:mc="http://schemas.openxmlformats.org/markup-compatibility/2006">
              <mc:Choice xmlns:v="urn:schemas-microsoft-com:vml" Requires="v">
                <p:oleObj spid="_x0000_s129030" name="Slide" r:id="rId4" imgW="4571831" imgH="3428932" progId="PowerPoint.Slide.8">
                  <p:embed/>
                </p:oleObj>
              </mc:Choice>
              <mc:Fallback>
                <p:oleObj name="Slide" r:id="rId4" imgW="4571831" imgH="3428932"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052513"/>
                        <a:ext cx="7273925"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7717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idx="4294967295"/>
          </p:nvPr>
        </p:nvSpPr>
        <p:spPr/>
        <p:txBody>
          <a:bodyPr/>
          <a:lstStyle/>
          <a:p>
            <a:r>
              <a:rPr lang="en-CA" altLang="en-US" smtClean="0"/>
              <a:t>An oversimplified translation model</a:t>
            </a:r>
          </a:p>
        </p:txBody>
      </p:sp>
      <p:grpSp>
        <p:nvGrpSpPr>
          <p:cNvPr id="22531" name="Group 65"/>
          <p:cNvGrpSpPr>
            <a:grpSpLocks/>
          </p:cNvGrpSpPr>
          <p:nvPr/>
        </p:nvGrpSpPr>
        <p:grpSpPr bwMode="auto">
          <a:xfrm>
            <a:off x="755650" y="1125538"/>
            <a:ext cx="7993063" cy="5476875"/>
            <a:chOff x="476" y="709"/>
            <a:chExt cx="5035" cy="3450"/>
          </a:xfrm>
        </p:grpSpPr>
        <p:sp>
          <p:nvSpPr>
            <p:cNvPr id="22532" name="Freeform 64"/>
            <p:cNvSpPr>
              <a:spLocks/>
            </p:cNvSpPr>
            <p:nvPr/>
          </p:nvSpPr>
          <p:spPr bwMode="auto">
            <a:xfrm>
              <a:off x="1519" y="1434"/>
              <a:ext cx="3190" cy="1905"/>
            </a:xfrm>
            <a:custGeom>
              <a:avLst/>
              <a:gdLst>
                <a:gd name="T0" fmla="*/ 0 w 3190"/>
                <a:gd name="T1" fmla="*/ 34 h 1950"/>
                <a:gd name="T2" fmla="*/ 2495 w 3190"/>
                <a:gd name="T3" fmla="*/ 34 h 1950"/>
                <a:gd name="T4" fmla="*/ 2994 w 3190"/>
                <a:gd name="T5" fmla="*/ 241 h 1950"/>
                <a:gd name="T6" fmla="*/ 3085 w 3190"/>
                <a:gd name="T7" fmla="*/ 448 h 1950"/>
                <a:gd name="T8" fmla="*/ 3175 w 3190"/>
                <a:gd name="T9" fmla="*/ 944 h 1950"/>
                <a:gd name="T10" fmla="*/ 2994 w 3190"/>
                <a:gd name="T11" fmla="*/ 1357 h 1950"/>
                <a:gd name="T12" fmla="*/ 2676 w 3190"/>
                <a:gd name="T13" fmla="*/ 1521 h 1950"/>
                <a:gd name="T14" fmla="*/ 2314 w 3190"/>
                <a:gd name="T15" fmla="*/ 1563 h 1950"/>
                <a:gd name="T16" fmla="*/ 2177 w 3190"/>
                <a:gd name="T17" fmla="*/ 1563 h 1950"/>
                <a:gd name="T18" fmla="*/ 2087 w 3190"/>
                <a:gd name="T19" fmla="*/ 1563 h 1950"/>
                <a:gd name="T20" fmla="*/ 1996 w 3190"/>
                <a:gd name="T21" fmla="*/ 1604 h 1950"/>
                <a:gd name="T22" fmla="*/ 1860 w 3190"/>
                <a:gd name="T23" fmla="*/ 1687 h 1950"/>
                <a:gd name="T24" fmla="*/ 1406 w 3190"/>
                <a:gd name="T25" fmla="*/ 1769 h 1950"/>
                <a:gd name="T26" fmla="*/ 1089 w 3190"/>
                <a:gd name="T27" fmla="*/ 1728 h 19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90"/>
                <a:gd name="T43" fmla="*/ 0 h 1950"/>
                <a:gd name="T44" fmla="*/ 3190 w 3190"/>
                <a:gd name="T45" fmla="*/ 1950 h 19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90" h="1950">
                  <a:moveTo>
                    <a:pt x="0" y="38"/>
                  </a:moveTo>
                  <a:cubicBezTo>
                    <a:pt x="1032" y="38"/>
                    <a:pt x="1996" y="0"/>
                    <a:pt x="2495" y="38"/>
                  </a:cubicBezTo>
                  <a:cubicBezTo>
                    <a:pt x="2994" y="76"/>
                    <a:pt x="2896" y="189"/>
                    <a:pt x="2994" y="265"/>
                  </a:cubicBezTo>
                  <a:cubicBezTo>
                    <a:pt x="3092" y="341"/>
                    <a:pt x="3055" y="364"/>
                    <a:pt x="3085" y="492"/>
                  </a:cubicBezTo>
                  <a:cubicBezTo>
                    <a:pt x="3115" y="620"/>
                    <a:pt x="3190" y="870"/>
                    <a:pt x="3175" y="1036"/>
                  </a:cubicBezTo>
                  <a:cubicBezTo>
                    <a:pt x="3160" y="1202"/>
                    <a:pt x="3077" y="1384"/>
                    <a:pt x="2994" y="1490"/>
                  </a:cubicBezTo>
                  <a:cubicBezTo>
                    <a:pt x="2911" y="1596"/>
                    <a:pt x="2789" y="1633"/>
                    <a:pt x="2676" y="1671"/>
                  </a:cubicBezTo>
                  <a:cubicBezTo>
                    <a:pt x="2563" y="1709"/>
                    <a:pt x="2397" y="1709"/>
                    <a:pt x="2314" y="1717"/>
                  </a:cubicBezTo>
                  <a:cubicBezTo>
                    <a:pt x="2231" y="1725"/>
                    <a:pt x="2215" y="1717"/>
                    <a:pt x="2177" y="1717"/>
                  </a:cubicBezTo>
                  <a:cubicBezTo>
                    <a:pt x="2139" y="1717"/>
                    <a:pt x="2117" y="1710"/>
                    <a:pt x="2087" y="1717"/>
                  </a:cubicBezTo>
                  <a:cubicBezTo>
                    <a:pt x="2057" y="1724"/>
                    <a:pt x="2034" y="1739"/>
                    <a:pt x="1996" y="1762"/>
                  </a:cubicBezTo>
                  <a:cubicBezTo>
                    <a:pt x="1958" y="1785"/>
                    <a:pt x="1958" y="1823"/>
                    <a:pt x="1860" y="1853"/>
                  </a:cubicBezTo>
                  <a:cubicBezTo>
                    <a:pt x="1762" y="1883"/>
                    <a:pt x="1534" y="1936"/>
                    <a:pt x="1406" y="1943"/>
                  </a:cubicBezTo>
                  <a:cubicBezTo>
                    <a:pt x="1278" y="1950"/>
                    <a:pt x="1183" y="1924"/>
                    <a:pt x="1089" y="189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22533" name="Freeform 6"/>
            <p:cNvSpPr>
              <a:spLocks/>
            </p:cNvSpPr>
            <p:nvPr/>
          </p:nvSpPr>
          <p:spPr bwMode="auto">
            <a:xfrm>
              <a:off x="3693" y="2289"/>
              <a:ext cx="544" cy="817"/>
            </a:xfrm>
            <a:custGeom>
              <a:avLst/>
              <a:gdLst>
                <a:gd name="T0" fmla="*/ 0 w 144"/>
                <a:gd name="T1" fmla="*/ 2147483647 h 635"/>
                <a:gd name="T2" fmla="*/ 2147483647 w 144"/>
                <a:gd name="T3" fmla="*/ 2147483647 h 635"/>
                <a:gd name="T4" fmla="*/ 2147483647 w 144"/>
                <a:gd name="T5" fmla="*/ 2147483647 h 635"/>
                <a:gd name="T6" fmla="*/ 2147483647 w 144"/>
                <a:gd name="T7" fmla="*/ 2147483647 h 635"/>
                <a:gd name="T8" fmla="*/ 2147483647 w 144"/>
                <a:gd name="T9" fmla="*/ 0 h 635"/>
                <a:gd name="T10" fmla="*/ 0 60000 65536"/>
                <a:gd name="T11" fmla="*/ 0 60000 65536"/>
                <a:gd name="T12" fmla="*/ 0 60000 65536"/>
                <a:gd name="T13" fmla="*/ 0 60000 65536"/>
                <a:gd name="T14" fmla="*/ 0 60000 65536"/>
                <a:gd name="T15" fmla="*/ 0 w 144"/>
                <a:gd name="T16" fmla="*/ 0 h 635"/>
                <a:gd name="T17" fmla="*/ 144 w 144"/>
                <a:gd name="T18" fmla="*/ 635 h 635"/>
              </a:gdLst>
              <a:ahLst/>
              <a:cxnLst>
                <a:cxn ang="T10">
                  <a:pos x="T0" y="T1"/>
                </a:cxn>
                <a:cxn ang="T11">
                  <a:pos x="T2" y="T3"/>
                </a:cxn>
                <a:cxn ang="T12">
                  <a:pos x="T4" y="T5"/>
                </a:cxn>
                <a:cxn ang="T13">
                  <a:pos x="T6" y="T7"/>
                </a:cxn>
                <a:cxn ang="T14">
                  <a:pos x="T8" y="T9"/>
                </a:cxn>
              </a:cxnLst>
              <a:rect l="T15" t="T16" r="T17" b="T18"/>
              <a:pathLst>
                <a:path w="144" h="635">
                  <a:moveTo>
                    <a:pt x="0" y="635"/>
                  </a:moveTo>
                  <a:cubicBezTo>
                    <a:pt x="34" y="627"/>
                    <a:pt x="68" y="620"/>
                    <a:pt x="91" y="590"/>
                  </a:cubicBezTo>
                  <a:cubicBezTo>
                    <a:pt x="114" y="560"/>
                    <a:pt x="144" y="506"/>
                    <a:pt x="137" y="453"/>
                  </a:cubicBezTo>
                  <a:cubicBezTo>
                    <a:pt x="130" y="400"/>
                    <a:pt x="46" y="347"/>
                    <a:pt x="46" y="272"/>
                  </a:cubicBezTo>
                  <a:cubicBezTo>
                    <a:pt x="46" y="197"/>
                    <a:pt x="91" y="98"/>
                    <a:pt x="137" y="0"/>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22534" name="Freeform 7"/>
            <p:cNvSpPr>
              <a:spLocks/>
            </p:cNvSpPr>
            <p:nvPr/>
          </p:nvSpPr>
          <p:spPr bwMode="auto">
            <a:xfrm>
              <a:off x="3938" y="1524"/>
              <a:ext cx="362" cy="46"/>
            </a:xfrm>
            <a:custGeom>
              <a:avLst/>
              <a:gdLst>
                <a:gd name="T0" fmla="*/ 2147483647 w 227"/>
                <a:gd name="T1" fmla="*/ 0 h 196"/>
                <a:gd name="T2" fmla="*/ 2147483647 w 227"/>
                <a:gd name="T3" fmla="*/ 1529107 h 196"/>
                <a:gd name="T4" fmla="*/ 2147483647 w 227"/>
                <a:gd name="T5" fmla="*/ 1529107 h 196"/>
                <a:gd name="T6" fmla="*/ 2147483647 w 227"/>
                <a:gd name="T7" fmla="*/ 1529107 h 196"/>
                <a:gd name="T8" fmla="*/ 0 w 227"/>
                <a:gd name="T9" fmla="*/ 1529107 h 196"/>
                <a:gd name="T10" fmla="*/ 0 60000 65536"/>
                <a:gd name="T11" fmla="*/ 0 60000 65536"/>
                <a:gd name="T12" fmla="*/ 0 60000 65536"/>
                <a:gd name="T13" fmla="*/ 0 60000 65536"/>
                <a:gd name="T14" fmla="*/ 0 60000 65536"/>
                <a:gd name="T15" fmla="*/ 0 w 227"/>
                <a:gd name="T16" fmla="*/ 0 h 196"/>
                <a:gd name="T17" fmla="*/ 227 w 227"/>
                <a:gd name="T18" fmla="*/ 196 h 196"/>
              </a:gdLst>
              <a:ahLst/>
              <a:cxnLst>
                <a:cxn ang="T10">
                  <a:pos x="T0" y="T1"/>
                </a:cxn>
                <a:cxn ang="T11">
                  <a:pos x="T2" y="T3"/>
                </a:cxn>
                <a:cxn ang="T12">
                  <a:pos x="T4" y="T5"/>
                </a:cxn>
                <a:cxn ang="T13">
                  <a:pos x="T6" y="T7"/>
                </a:cxn>
                <a:cxn ang="T14">
                  <a:pos x="T8" y="T9"/>
                </a:cxn>
              </a:cxnLst>
              <a:rect l="T15" t="T16" r="T17" b="T18"/>
              <a:pathLst>
                <a:path w="227" h="196">
                  <a:moveTo>
                    <a:pt x="227" y="0"/>
                  </a:moveTo>
                  <a:cubicBezTo>
                    <a:pt x="170" y="15"/>
                    <a:pt x="114" y="30"/>
                    <a:pt x="91" y="45"/>
                  </a:cubicBezTo>
                  <a:cubicBezTo>
                    <a:pt x="68" y="60"/>
                    <a:pt x="99" y="68"/>
                    <a:pt x="91" y="91"/>
                  </a:cubicBezTo>
                  <a:cubicBezTo>
                    <a:pt x="83" y="114"/>
                    <a:pt x="60" y="166"/>
                    <a:pt x="45" y="181"/>
                  </a:cubicBezTo>
                  <a:cubicBezTo>
                    <a:pt x="30" y="196"/>
                    <a:pt x="15" y="188"/>
                    <a:pt x="0" y="181"/>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22535" name="Rectangle 9"/>
            <p:cNvSpPr>
              <a:spLocks noChangeArrowheads="1"/>
            </p:cNvSpPr>
            <p:nvPr/>
          </p:nvSpPr>
          <p:spPr bwMode="auto">
            <a:xfrm>
              <a:off x="2554" y="1334"/>
              <a:ext cx="544" cy="13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spcBef>
                  <a:spcPct val="50000"/>
                </a:spcBef>
              </a:pPr>
              <a:r>
                <a:rPr lang="en-CA" altLang="en-US" sz="1400">
                  <a:latin typeface="Arial" panose="020B0604020202020204" pitchFamily="34" charset="0"/>
                </a:rPr>
                <a:t>AAAAAA</a:t>
              </a:r>
            </a:p>
          </p:txBody>
        </p:sp>
        <p:sp>
          <p:nvSpPr>
            <p:cNvPr id="22536" name="Rectangle 10"/>
            <p:cNvSpPr>
              <a:spLocks noChangeArrowheads="1"/>
            </p:cNvSpPr>
            <p:nvPr/>
          </p:nvSpPr>
          <p:spPr bwMode="auto">
            <a:xfrm>
              <a:off x="3620" y="1343"/>
              <a:ext cx="318" cy="13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spcBef>
                  <a:spcPct val="50000"/>
                </a:spcBef>
              </a:pPr>
              <a:r>
                <a:rPr lang="en-CA" altLang="en-US" sz="1400">
                  <a:latin typeface="Arial" panose="020B0604020202020204" pitchFamily="34" charset="0"/>
                </a:rPr>
                <a:t>AUG</a:t>
              </a:r>
            </a:p>
          </p:txBody>
        </p:sp>
        <p:sp>
          <p:nvSpPr>
            <p:cNvPr id="22537" name="Oval 15"/>
            <p:cNvSpPr>
              <a:spLocks noChangeArrowheads="1"/>
            </p:cNvSpPr>
            <p:nvPr/>
          </p:nvSpPr>
          <p:spPr bwMode="auto">
            <a:xfrm rot="2761596">
              <a:off x="1624" y="2567"/>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22538" name="Oval 16"/>
            <p:cNvSpPr>
              <a:spLocks noChangeArrowheads="1"/>
            </p:cNvSpPr>
            <p:nvPr/>
          </p:nvSpPr>
          <p:spPr bwMode="auto">
            <a:xfrm rot="2184578">
              <a:off x="1987" y="2839"/>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22539" name="Oval 17"/>
            <p:cNvSpPr>
              <a:spLocks noChangeArrowheads="1"/>
            </p:cNvSpPr>
            <p:nvPr/>
          </p:nvSpPr>
          <p:spPr bwMode="auto">
            <a:xfrm rot="1764439">
              <a:off x="2350" y="3021"/>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151570" name="AutoShape 18"/>
            <p:cNvSpPr>
              <a:spLocks noChangeArrowheads="1"/>
            </p:cNvSpPr>
            <p:nvPr/>
          </p:nvSpPr>
          <p:spPr bwMode="auto">
            <a:xfrm>
              <a:off x="3016" y="1434"/>
              <a:ext cx="182" cy="137"/>
            </a:xfrm>
            <a:prstGeom prst="plaque">
              <a:avLst>
                <a:gd name="adj" fmla="val 16667"/>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lgn="ctr">
                <a:defRPr/>
              </a:pPr>
              <a:r>
                <a:rPr lang="en-CA" sz="1400">
                  <a:latin typeface="Arial" charset="0"/>
                </a:rPr>
                <a:t>4B</a:t>
              </a:r>
            </a:p>
          </p:txBody>
        </p:sp>
        <p:sp>
          <p:nvSpPr>
            <p:cNvPr id="22541" name="Oval 19"/>
            <p:cNvSpPr>
              <a:spLocks noChangeArrowheads="1"/>
            </p:cNvSpPr>
            <p:nvPr/>
          </p:nvSpPr>
          <p:spPr bwMode="auto">
            <a:xfrm rot="4206853">
              <a:off x="1111" y="1842"/>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22542" name="Oval 24"/>
            <p:cNvSpPr>
              <a:spLocks noChangeArrowheads="1"/>
            </p:cNvSpPr>
            <p:nvPr/>
          </p:nvSpPr>
          <p:spPr bwMode="auto">
            <a:xfrm>
              <a:off x="4300" y="1388"/>
              <a:ext cx="227" cy="227"/>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22543" name="Oval 25"/>
            <p:cNvSpPr>
              <a:spLocks noChangeArrowheads="1"/>
            </p:cNvSpPr>
            <p:nvPr/>
          </p:nvSpPr>
          <p:spPr bwMode="auto">
            <a:xfrm>
              <a:off x="4074" y="1524"/>
              <a:ext cx="363"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22544" name="Oval 26"/>
            <p:cNvSpPr>
              <a:spLocks noChangeArrowheads="1"/>
            </p:cNvSpPr>
            <p:nvPr/>
          </p:nvSpPr>
          <p:spPr bwMode="auto">
            <a:xfrm rot="-2342183">
              <a:off x="3469" y="2878"/>
              <a:ext cx="290" cy="278"/>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22545" name="Oval 27"/>
            <p:cNvSpPr>
              <a:spLocks noChangeArrowheads="1"/>
            </p:cNvSpPr>
            <p:nvPr/>
          </p:nvSpPr>
          <p:spPr bwMode="auto">
            <a:xfrm rot="-2342183">
              <a:off x="3444" y="3112"/>
              <a:ext cx="454" cy="458"/>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endParaRPr lang="en-CA" altLang="en-US" sz="1800">
                <a:latin typeface="Arial" panose="020B0604020202020204" pitchFamily="34" charset="0"/>
              </a:endParaRPr>
            </a:p>
          </p:txBody>
        </p:sp>
        <p:sp>
          <p:nvSpPr>
            <p:cNvPr id="22546" name="WordArt 29"/>
            <p:cNvSpPr>
              <a:spLocks noChangeArrowheads="1" noChangeShapeType="1" noTextEdit="1"/>
            </p:cNvSpPr>
            <p:nvPr/>
          </p:nvSpPr>
          <p:spPr bwMode="auto">
            <a:xfrm rot="2834751">
              <a:off x="859" y="1928"/>
              <a:ext cx="2358" cy="912"/>
            </a:xfrm>
            <a:prstGeom prst="rect">
              <a:avLst/>
            </a:prstGeom>
          </p:spPr>
          <p:txBody>
            <a:bodyPr spcFirstLastPara="1" wrap="none" fromWordArt="1">
              <a:prstTxWarp prst="textArchDown">
                <a:avLst>
                  <a:gd name="adj" fmla="val 498688"/>
                </a:avLst>
              </a:prstTxWarp>
            </a:bodyPr>
            <a:lstStyle/>
            <a:p>
              <a:pPr algn="ctr"/>
              <a:r>
                <a:rPr lang="en-CA" kern="10">
                  <a:ln w="9525">
                    <a:solidFill>
                      <a:srgbClr val="000000"/>
                    </a:solidFill>
                    <a:round/>
                    <a:headEnd/>
                    <a:tailEnd/>
                  </a:ln>
                  <a:solidFill>
                    <a:srgbClr val="000000"/>
                  </a:solidFill>
                  <a:latin typeface="Courier New" panose="02070309020205020404" pitchFamily="49" charset="0"/>
                  <a:cs typeface="Courier New" panose="02070309020205020404" pitchFamily="49" charset="0"/>
                </a:rPr>
                <a:t>AAAAAAAAAAAAAAAAAAAAAAAAAAAAAAAAAAAAAAAA</a:t>
              </a:r>
            </a:p>
          </p:txBody>
        </p:sp>
        <p:sp>
          <p:nvSpPr>
            <p:cNvPr id="151582" name="AutoShape 30"/>
            <p:cNvSpPr>
              <a:spLocks noChangeArrowheads="1"/>
            </p:cNvSpPr>
            <p:nvPr/>
          </p:nvSpPr>
          <p:spPr bwMode="auto">
            <a:xfrm>
              <a:off x="1746" y="1434"/>
              <a:ext cx="181" cy="136"/>
            </a:xfrm>
            <a:prstGeom prst="plaque">
              <a:avLst>
                <a:gd name="adj" fmla="val 16667"/>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lgn="ctr">
                <a:defRPr/>
              </a:pPr>
              <a:r>
                <a:rPr lang="en-CA" sz="1400">
                  <a:latin typeface="Arial" charset="0"/>
                </a:rPr>
                <a:t>4B</a:t>
              </a:r>
            </a:p>
          </p:txBody>
        </p:sp>
        <p:sp>
          <p:nvSpPr>
            <p:cNvPr id="22548" name="Oval 31"/>
            <p:cNvSpPr>
              <a:spLocks noChangeArrowheads="1"/>
            </p:cNvSpPr>
            <p:nvPr/>
          </p:nvSpPr>
          <p:spPr bwMode="auto">
            <a:xfrm rot="3110206">
              <a:off x="1338" y="2205"/>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22549" name="Oval 24"/>
            <p:cNvSpPr>
              <a:spLocks noChangeArrowheads="1"/>
            </p:cNvSpPr>
            <p:nvPr/>
          </p:nvSpPr>
          <p:spPr bwMode="auto">
            <a:xfrm>
              <a:off x="1766" y="1071"/>
              <a:ext cx="479"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22550" name="TextBox 38"/>
            <p:cNvSpPr txBox="1">
              <a:spLocks noChangeArrowheads="1"/>
            </p:cNvSpPr>
            <p:nvPr/>
          </p:nvSpPr>
          <p:spPr bwMode="auto">
            <a:xfrm>
              <a:off x="748" y="3657"/>
              <a:ext cx="20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2400">
                  <a:solidFill>
                    <a:srgbClr val="FF0000"/>
                  </a:solidFill>
                </a:rPr>
                <a:t>Not drawn to scale</a:t>
              </a:r>
            </a:p>
          </p:txBody>
        </p:sp>
        <p:sp>
          <p:nvSpPr>
            <p:cNvPr id="22551" name="TextBox 39"/>
            <p:cNvSpPr txBox="1">
              <a:spLocks noChangeArrowheads="1"/>
            </p:cNvSpPr>
            <p:nvPr/>
          </p:nvSpPr>
          <p:spPr bwMode="auto">
            <a:xfrm>
              <a:off x="1066" y="754"/>
              <a:ext cx="59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Cap</a:t>
              </a:r>
            </a:p>
          </p:txBody>
        </p:sp>
        <p:sp>
          <p:nvSpPr>
            <p:cNvPr id="22552" name="TextBox 40"/>
            <p:cNvSpPr txBox="1">
              <a:spLocks noChangeArrowheads="1"/>
            </p:cNvSpPr>
            <p:nvPr/>
          </p:nvSpPr>
          <p:spPr bwMode="auto">
            <a:xfrm>
              <a:off x="4513" y="845"/>
              <a:ext cx="59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Initiation codon</a:t>
              </a:r>
            </a:p>
          </p:txBody>
        </p:sp>
        <p:sp>
          <p:nvSpPr>
            <p:cNvPr id="22553" name="TextBox 41"/>
            <p:cNvSpPr txBox="1">
              <a:spLocks noChangeArrowheads="1"/>
            </p:cNvSpPr>
            <p:nvPr/>
          </p:nvSpPr>
          <p:spPr bwMode="auto">
            <a:xfrm>
              <a:off x="1565" y="709"/>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Small subunit</a:t>
              </a:r>
            </a:p>
          </p:txBody>
        </p:sp>
        <p:sp>
          <p:nvSpPr>
            <p:cNvPr id="22554" name="TextBox 42"/>
            <p:cNvSpPr txBox="1">
              <a:spLocks noChangeArrowheads="1"/>
            </p:cNvSpPr>
            <p:nvPr/>
          </p:nvSpPr>
          <p:spPr bwMode="auto">
            <a:xfrm>
              <a:off x="2699" y="2115"/>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Large subunit</a:t>
              </a:r>
            </a:p>
          </p:txBody>
        </p:sp>
        <p:sp>
          <p:nvSpPr>
            <p:cNvPr id="22555" name="TextBox 43"/>
            <p:cNvSpPr txBox="1">
              <a:spLocks noChangeArrowheads="1"/>
            </p:cNvSpPr>
            <p:nvPr/>
          </p:nvSpPr>
          <p:spPr bwMode="auto">
            <a:xfrm>
              <a:off x="476" y="3203"/>
              <a:ext cx="10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Poly-A tail</a:t>
              </a:r>
            </a:p>
          </p:txBody>
        </p:sp>
        <p:sp>
          <p:nvSpPr>
            <p:cNvPr id="22556" name="TextBox 44"/>
            <p:cNvSpPr txBox="1">
              <a:spLocks noChangeArrowheads="1"/>
            </p:cNvSpPr>
            <p:nvPr/>
          </p:nvSpPr>
          <p:spPr bwMode="auto">
            <a:xfrm>
              <a:off x="4468" y="3249"/>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Polypeptide</a:t>
              </a:r>
            </a:p>
          </p:txBody>
        </p:sp>
        <p:cxnSp>
          <p:nvCxnSpPr>
            <p:cNvPr id="22557" name="Straight Connector 46"/>
            <p:cNvCxnSpPr>
              <a:cxnSpLocks noChangeShapeType="1"/>
            </p:cNvCxnSpPr>
            <p:nvPr/>
          </p:nvCxnSpPr>
          <p:spPr bwMode="auto">
            <a:xfrm rot="16200000" flipH="1">
              <a:off x="1179" y="1094"/>
              <a:ext cx="318" cy="1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58" name="Straight Connector 48"/>
            <p:cNvCxnSpPr>
              <a:cxnSpLocks noChangeShapeType="1"/>
              <a:stCxn id="22553" idx="2"/>
              <a:endCxn id="22549" idx="0"/>
            </p:cNvCxnSpPr>
            <p:nvPr/>
          </p:nvCxnSpPr>
          <p:spPr bwMode="auto">
            <a:xfrm flipH="1">
              <a:off x="2006" y="922"/>
              <a:ext cx="81" cy="1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59" name="Straight Connector 50"/>
            <p:cNvCxnSpPr>
              <a:cxnSpLocks noChangeShapeType="1"/>
              <a:stCxn id="22552" idx="1"/>
            </p:cNvCxnSpPr>
            <p:nvPr/>
          </p:nvCxnSpPr>
          <p:spPr bwMode="auto">
            <a:xfrm rot="10800000" flipV="1">
              <a:off x="3969" y="1028"/>
              <a:ext cx="544" cy="31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60" name="Straight Connector 53"/>
            <p:cNvCxnSpPr>
              <a:cxnSpLocks noChangeShapeType="1"/>
              <a:stCxn id="22556" idx="0"/>
            </p:cNvCxnSpPr>
            <p:nvPr/>
          </p:nvCxnSpPr>
          <p:spPr bwMode="auto">
            <a:xfrm rot="16200000" flipV="1">
              <a:off x="4116" y="2376"/>
              <a:ext cx="817" cy="9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61" name="Straight Connector 55"/>
            <p:cNvCxnSpPr>
              <a:cxnSpLocks noChangeShapeType="1"/>
              <a:stCxn id="22554" idx="0"/>
            </p:cNvCxnSpPr>
            <p:nvPr/>
          </p:nvCxnSpPr>
          <p:spPr bwMode="auto">
            <a:xfrm rot="5400000" flipH="1" flipV="1">
              <a:off x="3187" y="1922"/>
              <a:ext cx="227" cy="15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62" name="Straight Connector 57"/>
            <p:cNvCxnSpPr>
              <a:cxnSpLocks noChangeShapeType="1"/>
            </p:cNvCxnSpPr>
            <p:nvPr/>
          </p:nvCxnSpPr>
          <p:spPr bwMode="auto">
            <a:xfrm flipV="1">
              <a:off x="998" y="2840"/>
              <a:ext cx="793" cy="3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563" name="TextBox 58"/>
            <p:cNvSpPr txBox="1">
              <a:spLocks noChangeArrowheads="1"/>
            </p:cNvSpPr>
            <p:nvPr/>
          </p:nvSpPr>
          <p:spPr bwMode="auto">
            <a:xfrm rot="9860903">
              <a:off x="2970" y="3205"/>
              <a:ext cx="408" cy="1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1400"/>
                <a:t>UAA</a:t>
              </a:r>
            </a:p>
          </p:txBody>
        </p:sp>
        <p:sp>
          <p:nvSpPr>
            <p:cNvPr id="22564" name="TextBox 59"/>
            <p:cNvSpPr txBox="1">
              <a:spLocks noChangeArrowheads="1"/>
            </p:cNvSpPr>
            <p:nvPr/>
          </p:nvSpPr>
          <p:spPr bwMode="auto">
            <a:xfrm>
              <a:off x="3016" y="3793"/>
              <a:ext cx="104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Termination codon</a:t>
              </a:r>
            </a:p>
          </p:txBody>
        </p:sp>
        <p:cxnSp>
          <p:nvCxnSpPr>
            <p:cNvPr id="22565" name="Straight Connector 61"/>
            <p:cNvCxnSpPr>
              <a:cxnSpLocks noChangeShapeType="1"/>
              <a:stCxn id="22564" idx="0"/>
              <a:endCxn id="22563" idx="0"/>
            </p:cNvCxnSpPr>
            <p:nvPr/>
          </p:nvCxnSpPr>
          <p:spPr bwMode="auto">
            <a:xfrm flipH="1" flipV="1">
              <a:off x="3199" y="3393"/>
              <a:ext cx="339" cy="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2566" name="Rectangle 38"/>
            <p:cNvSpPr>
              <a:spLocks noChangeArrowheads="1"/>
            </p:cNvSpPr>
            <p:nvPr/>
          </p:nvSpPr>
          <p:spPr bwMode="auto">
            <a:xfrm>
              <a:off x="1202" y="1344"/>
              <a:ext cx="3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a:t>m</a:t>
              </a:r>
              <a:r>
                <a:rPr lang="en-US" altLang="en-US" baseline="30000"/>
                <a:t>7</a:t>
              </a:r>
              <a:r>
                <a:rPr lang="en-US" altLang="en-US"/>
                <a:t>G</a:t>
              </a:r>
              <a:endParaRPr lang="en-CA" altLang="en-US"/>
            </a:p>
          </p:txBody>
        </p:sp>
        <p:grpSp>
          <p:nvGrpSpPr>
            <p:cNvPr id="22567" name="Group 39"/>
            <p:cNvGrpSpPr>
              <a:grpSpLocks/>
            </p:cNvGrpSpPr>
            <p:nvPr/>
          </p:nvGrpSpPr>
          <p:grpSpPr bwMode="auto">
            <a:xfrm>
              <a:off x="1110" y="1344"/>
              <a:ext cx="636" cy="408"/>
              <a:chOff x="1110" y="1344"/>
              <a:chExt cx="636" cy="408"/>
            </a:xfrm>
          </p:grpSpPr>
          <p:sp>
            <p:nvSpPr>
              <p:cNvPr id="22586" name="Rectangle 23"/>
              <p:cNvSpPr>
                <a:spLocks noChangeArrowheads="1"/>
              </p:cNvSpPr>
              <p:nvPr/>
            </p:nvSpPr>
            <p:spPr bwMode="auto">
              <a:xfrm>
                <a:off x="1156" y="1572"/>
                <a:ext cx="590" cy="180"/>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22587" name="AutoShape 41"/>
              <p:cNvSpPr>
                <a:spLocks noChangeArrowheads="1"/>
              </p:cNvSpPr>
              <p:nvPr/>
            </p:nvSpPr>
            <p:spPr bwMode="auto">
              <a:xfrm rot="-5664582">
                <a:off x="1179" y="1275"/>
                <a:ext cx="272" cy="4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22588" name="AutoShape 42"/>
              <p:cNvSpPr>
                <a:spLocks noChangeArrowheads="1"/>
              </p:cNvSpPr>
              <p:nvPr/>
            </p:nvSpPr>
            <p:spPr bwMode="auto">
              <a:xfrm>
                <a:off x="1564" y="1434"/>
                <a:ext cx="182" cy="13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grpSp>
        <p:grpSp>
          <p:nvGrpSpPr>
            <p:cNvPr id="22568" name="Group 43"/>
            <p:cNvGrpSpPr>
              <a:grpSpLocks/>
            </p:cNvGrpSpPr>
            <p:nvPr/>
          </p:nvGrpSpPr>
          <p:grpSpPr bwMode="auto">
            <a:xfrm>
              <a:off x="2425" y="1071"/>
              <a:ext cx="500" cy="273"/>
              <a:chOff x="2562" y="1025"/>
              <a:chExt cx="500" cy="273"/>
            </a:xfrm>
          </p:grpSpPr>
          <p:sp>
            <p:nvSpPr>
              <p:cNvPr id="22584" name="Rectangle 23"/>
              <p:cNvSpPr>
                <a:spLocks noChangeArrowheads="1"/>
              </p:cNvSpPr>
              <p:nvPr/>
            </p:nvSpPr>
            <p:spPr bwMode="auto">
              <a:xfrm>
                <a:off x="2562" y="1117"/>
                <a:ext cx="499" cy="181"/>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22585" name="AutoShape 45"/>
              <p:cNvSpPr>
                <a:spLocks noChangeArrowheads="1"/>
              </p:cNvSpPr>
              <p:nvPr/>
            </p:nvSpPr>
            <p:spPr bwMode="auto">
              <a:xfrm>
                <a:off x="2880" y="1025"/>
                <a:ext cx="182" cy="13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grpSp>
        <p:sp>
          <p:nvSpPr>
            <p:cNvPr id="2" name="AutoShape 18"/>
            <p:cNvSpPr>
              <a:spLocks noChangeArrowheads="1"/>
            </p:cNvSpPr>
            <p:nvPr/>
          </p:nvSpPr>
          <p:spPr bwMode="auto">
            <a:xfrm rot="450231">
              <a:off x="1787" y="2386"/>
              <a:ext cx="227" cy="172"/>
            </a:xfrm>
            <a:prstGeom prst="plaque">
              <a:avLst>
                <a:gd name="adj" fmla="val 16667"/>
              </a:avLst>
            </a:prstGeom>
            <a:gradFill rotWithShape="1">
              <a:gsLst>
                <a:gs pos="0">
                  <a:srgbClr val="525252"/>
                </a:gs>
                <a:gs pos="50000">
                  <a:schemeClr val="folHlink"/>
                </a:gs>
                <a:gs pos="100000">
                  <a:srgbClr val="525252"/>
                </a:gs>
              </a:gsLst>
              <a:lin ang="5400000" scaled="1"/>
            </a:gradFill>
            <a:ln w="9525">
              <a:solidFill>
                <a:schemeClr val="tx1"/>
              </a:solidFill>
              <a:miter lim="800000"/>
              <a:headEnd/>
              <a:tailEnd/>
            </a:ln>
          </p:spPr>
          <p:txBody>
            <a:bodyPr wrap="none" anchor="ctr"/>
            <a:lstStyle/>
            <a:p>
              <a:pPr algn="ctr">
                <a:defRPr/>
              </a:pPr>
              <a:r>
                <a:rPr lang="en-CA" sz="1400">
                  <a:latin typeface="Arial" charset="0"/>
                </a:rPr>
                <a:t>4B</a:t>
              </a:r>
            </a:p>
          </p:txBody>
        </p:sp>
        <p:sp>
          <p:nvSpPr>
            <p:cNvPr id="22570" name="Rectangle 23"/>
            <p:cNvSpPr>
              <a:spLocks noChangeArrowheads="1"/>
            </p:cNvSpPr>
            <p:nvPr/>
          </p:nvSpPr>
          <p:spPr bwMode="auto">
            <a:xfrm rot="451647">
              <a:off x="2109" y="2634"/>
              <a:ext cx="499" cy="181"/>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22571" name="AutoShape 48"/>
            <p:cNvSpPr>
              <a:spLocks noChangeArrowheads="1"/>
            </p:cNvSpPr>
            <p:nvPr/>
          </p:nvSpPr>
          <p:spPr bwMode="auto">
            <a:xfrm rot="451647">
              <a:off x="2441" y="2478"/>
              <a:ext cx="140" cy="172"/>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sp>
          <p:nvSpPr>
            <p:cNvPr id="22572" name="Oval 49"/>
            <p:cNvSpPr>
              <a:spLocks noChangeArrowheads="1"/>
            </p:cNvSpPr>
            <p:nvPr/>
          </p:nvSpPr>
          <p:spPr bwMode="auto">
            <a:xfrm>
              <a:off x="1746" y="1298"/>
              <a:ext cx="227"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3</a:t>
              </a:r>
            </a:p>
          </p:txBody>
        </p:sp>
        <p:sp>
          <p:nvSpPr>
            <p:cNvPr id="22573" name="Oval 50"/>
            <p:cNvSpPr>
              <a:spLocks noChangeArrowheads="1"/>
            </p:cNvSpPr>
            <p:nvPr/>
          </p:nvSpPr>
          <p:spPr bwMode="auto">
            <a:xfrm>
              <a:off x="1973" y="1298"/>
              <a:ext cx="91" cy="136"/>
            </a:xfrm>
            <a:prstGeom prst="ellipse">
              <a:avLst/>
            </a:pr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1</a:t>
              </a:r>
            </a:p>
          </p:txBody>
        </p:sp>
        <p:sp>
          <p:nvSpPr>
            <p:cNvPr id="22574" name="Oval 51"/>
            <p:cNvSpPr>
              <a:spLocks noChangeArrowheads="1"/>
            </p:cNvSpPr>
            <p:nvPr/>
          </p:nvSpPr>
          <p:spPr bwMode="auto">
            <a:xfrm>
              <a:off x="2018" y="1207"/>
              <a:ext cx="137" cy="13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2</a:t>
              </a:r>
            </a:p>
          </p:txBody>
        </p:sp>
        <p:sp>
          <p:nvSpPr>
            <p:cNvPr id="22575" name="Oval 52"/>
            <p:cNvSpPr>
              <a:spLocks noChangeArrowheads="1"/>
            </p:cNvSpPr>
            <p:nvPr/>
          </p:nvSpPr>
          <p:spPr bwMode="auto">
            <a:xfrm>
              <a:off x="1882" y="1207"/>
              <a:ext cx="137" cy="136"/>
            </a:xfrm>
            <a:prstGeom prst="ellipse">
              <a:avLst/>
            </a:prstGeom>
            <a:solidFill>
              <a:srgbClr val="33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5</a:t>
              </a:r>
            </a:p>
          </p:txBody>
        </p:sp>
        <p:grpSp>
          <p:nvGrpSpPr>
            <p:cNvPr id="22576" name="Group 53"/>
            <p:cNvGrpSpPr>
              <a:grpSpLocks/>
            </p:cNvGrpSpPr>
            <p:nvPr/>
          </p:nvGrpSpPr>
          <p:grpSpPr bwMode="auto">
            <a:xfrm>
              <a:off x="3061" y="1071"/>
              <a:ext cx="499" cy="363"/>
              <a:chOff x="3016" y="1026"/>
              <a:chExt cx="499" cy="363"/>
            </a:xfrm>
          </p:grpSpPr>
          <p:sp>
            <p:nvSpPr>
              <p:cNvPr id="22579" name="Oval 24"/>
              <p:cNvSpPr>
                <a:spLocks noChangeArrowheads="1"/>
              </p:cNvSpPr>
              <p:nvPr/>
            </p:nvSpPr>
            <p:spPr bwMode="auto">
              <a:xfrm>
                <a:off x="3036" y="1026"/>
                <a:ext cx="479"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22580" name="Oval 55"/>
              <p:cNvSpPr>
                <a:spLocks noChangeArrowheads="1"/>
              </p:cNvSpPr>
              <p:nvPr/>
            </p:nvSpPr>
            <p:spPr bwMode="auto">
              <a:xfrm>
                <a:off x="3016" y="1253"/>
                <a:ext cx="227"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3</a:t>
                </a:r>
              </a:p>
            </p:txBody>
          </p:sp>
          <p:sp>
            <p:nvSpPr>
              <p:cNvPr id="22581" name="Oval 56"/>
              <p:cNvSpPr>
                <a:spLocks noChangeArrowheads="1"/>
              </p:cNvSpPr>
              <p:nvPr/>
            </p:nvSpPr>
            <p:spPr bwMode="auto">
              <a:xfrm>
                <a:off x="3243" y="1253"/>
                <a:ext cx="91" cy="136"/>
              </a:xfrm>
              <a:prstGeom prst="ellipse">
                <a:avLst/>
              </a:pr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1</a:t>
                </a:r>
              </a:p>
            </p:txBody>
          </p:sp>
          <p:sp>
            <p:nvSpPr>
              <p:cNvPr id="22582" name="Oval 57"/>
              <p:cNvSpPr>
                <a:spLocks noChangeArrowheads="1"/>
              </p:cNvSpPr>
              <p:nvPr/>
            </p:nvSpPr>
            <p:spPr bwMode="auto">
              <a:xfrm>
                <a:off x="3288" y="1162"/>
                <a:ext cx="137" cy="13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2</a:t>
                </a:r>
              </a:p>
            </p:txBody>
          </p:sp>
          <p:sp>
            <p:nvSpPr>
              <p:cNvPr id="22583" name="Oval 58"/>
              <p:cNvSpPr>
                <a:spLocks noChangeArrowheads="1"/>
              </p:cNvSpPr>
              <p:nvPr/>
            </p:nvSpPr>
            <p:spPr bwMode="auto">
              <a:xfrm>
                <a:off x="3152" y="1162"/>
                <a:ext cx="137" cy="136"/>
              </a:xfrm>
              <a:prstGeom prst="ellipse">
                <a:avLst/>
              </a:prstGeom>
              <a:solidFill>
                <a:srgbClr val="33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5</a:t>
                </a:r>
              </a:p>
            </p:txBody>
          </p:sp>
        </p:grpSp>
        <p:sp>
          <p:nvSpPr>
            <p:cNvPr id="22577" name="Text Box 59"/>
            <p:cNvSpPr txBox="1">
              <a:spLocks noChangeArrowheads="1"/>
            </p:cNvSpPr>
            <p:nvPr/>
          </p:nvSpPr>
          <p:spPr bwMode="auto">
            <a:xfrm>
              <a:off x="3016" y="874"/>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sz="2400"/>
                <a:t>?</a:t>
              </a:r>
            </a:p>
          </p:txBody>
        </p:sp>
        <p:sp>
          <p:nvSpPr>
            <p:cNvPr id="22578" name="Oval 25"/>
            <p:cNvSpPr>
              <a:spLocks noChangeArrowheads="1"/>
            </p:cNvSpPr>
            <p:nvPr/>
          </p:nvSpPr>
          <p:spPr bwMode="auto">
            <a:xfrm>
              <a:off x="3243" y="1525"/>
              <a:ext cx="499" cy="499"/>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2"/>
          <p:cNvSpPr txBox="1">
            <a:spLocks noGrp="1"/>
          </p:cNvSpPr>
          <p:nvPr/>
        </p:nvSpPr>
        <p:spPr bwMode="auto">
          <a:xfrm>
            <a:off x="609600" y="64008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1400">
                <a:solidFill>
                  <a:srgbClr val="000066"/>
                </a:solidFill>
              </a:rPr>
              <a:t>Xuhua Xia</a:t>
            </a:r>
          </a:p>
        </p:txBody>
      </p:sp>
      <p:sp>
        <p:nvSpPr>
          <p:cNvPr id="30722" name="Rectangle 4"/>
          <p:cNvSpPr>
            <a:spLocks noGrp="1" noChangeArrowheads="1"/>
          </p:cNvSpPr>
          <p:nvPr>
            <p:ph type="title" idx="4294967295"/>
          </p:nvPr>
        </p:nvSpPr>
        <p:spPr/>
        <p:txBody>
          <a:bodyPr/>
          <a:lstStyle/>
          <a:p>
            <a:r>
              <a:rPr lang="en-CA" altLang="en-US" smtClean="0"/>
              <a:t>Poly(A) and PABP</a:t>
            </a:r>
          </a:p>
        </p:txBody>
      </p:sp>
      <p:sp>
        <p:nvSpPr>
          <p:cNvPr id="30723" name="TextBox 53"/>
          <p:cNvSpPr txBox="1">
            <a:spLocks noChangeArrowheads="1"/>
          </p:cNvSpPr>
          <p:nvPr/>
        </p:nvSpPr>
        <p:spPr bwMode="auto">
          <a:xfrm>
            <a:off x="6156325" y="5949950"/>
            <a:ext cx="2808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CA" altLang="en-US" b="1"/>
              <a:t>Gallie and Tanguay 1994 JBC</a:t>
            </a:r>
          </a:p>
          <a:p>
            <a:pPr eaLnBrk="0" hangingPunct="0"/>
            <a:r>
              <a:rPr lang="en-CA" altLang="en-US" b="1"/>
              <a:t>Gilbert et al. 2007 Science</a:t>
            </a:r>
            <a:endParaRPr lang="en-US" altLang="en-US"/>
          </a:p>
        </p:txBody>
      </p:sp>
      <p:grpSp>
        <p:nvGrpSpPr>
          <p:cNvPr id="3" name="Group 69"/>
          <p:cNvGrpSpPr>
            <a:grpSpLocks/>
          </p:cNvGrpSpPr>
          <p:nvPr/>
        </p:nvGrpSpPr>
        <p:grpSpPr bwMode="auto">
          <a:xfrm>
            <a:off x="8147050" y="2044700"/>
            <a:ext cx="373063" cy="3603625"/>
            <a:chOff x="8146328" y="2059736"/>
            <a:chExt cx="374051" cy="3602624"/>
          </a:xfrm>
        </p:grpSpPr>
        <p:sp>
          <p:nvSpPr>
            <p:cNvPr id="30790" name="TextBox 57"/>
            <p:cNvSpPr txBox="1">
              <a:spLocks noChangeArrowheads="1"/>
            </p:cNvSpPr>
            <p:nvPr/>
          </p:nvSpPr>
          <p:spPr bwMode="auto">
            <a:xfrm rot="2853589">
              <a:off x="7361246" y="2880315"/>
              <a:ext cx="1979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AAAAAAA……</a:t>
              </a:r>
            </a:p>
          </p:txBody>
        </p:sp>
        <p:sp>
          <p:nvSpPr>
            <p:cNvPr id="30791" name="TextBox 58"/>
            <p:cNvSpPr txBox="1">
              <a:spLocks noChangeArrowheads="1"/>
            </p:cNvSpPr>
            <p:nvPr/>
          </p:nvSpPr>
          <p:spPr bwMode="auto">
            <a:xfrm rot="2853589">
              <a:off x="7327371" y="4503227"/>
              <a:ext cx="1979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AAAAAAA……</a:t>
              </a:r>
            </a:p>
          </p:txBody>
        </p:sp>
        <p:sp>
          <p:nvSpPr>
            <p:cNvPr id="30792" name="TextBox 59"/>
            <p:cNvSpPr txBox="1">
              <a:spLocks noChangeArrowheads="1"/>
            </p:cNvSpPr>
            <p:nvPr/>
          </p:nvSpPr>
          <p:spPr bwMode="auto">
            <a:xfrm rot="2853589">
              <a:off x="7325749" y="3711139"/>
              <a:ext cx="1979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AAAAAAA……</a:t>
              </a:r>
            </a:p>
          </p:txBody>
        </p:sp>
      </p:grpSp>
      <p:grpSp>
        <p:nvGrpSpPr>
          <p:cNvPr id="4" name="Group 68"/>
          <p:cNvGrpSpPr>
            <a:grpSpLocks/>
          </p:cNvGrpSpPr>
          <p:nvPr/>
        </p:nvGrpSpPr>
        <p:grpSpPr bwMode="auto">
          <a:xfrm>
            <a:off x="7667625" y="2351088"/>
            <a:ext cx="995363" cy="2557462"/>
            <a:chOff x="7665769" y="2360270"/>
            <a:chExt cx="995158" cy="2557643"/>
          </a:xfrm>
        </p:grpSpPr>
        <p:sp>
          <p:nvSpPr>
            <p:cNvPr id="30784" name="Oval 15"/>
            <p:cNvSpPr>
              <a:spLocks noChangeArrowheads="1"/>
            </p:cNvSpPr>
            <p:nvPr/>
          </p:nvSpPr>
          <p:spPr bwMode="auto">
            <a:xfrm rot="2686627">
              <a:off x="7743869" y="2360270"/>
              <a:ext cx="719138" cy="288925"/>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85" name="Oval 16"/>
            <p:cNvSpPr>
              <a:spLocks noChangeArrowheads="1"/>
            </p:cNvSpPr>
            <p:nvPr/>
          </p:nvSpPr>
          <p:spPr bwMode="auto">
            <a:xfrm rot="2956689">
              <a:off x="8156896" y="2845772"/>
              <a:ext cx="719137" cy="288925"/>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86" name="Oval 15"/>
            <p:cNvSpPr>
              <a:spLocks noChangeArrowheads="1"/>
            </p:cNvSpPr>
            <p:nvPr/>
          </p:nvSpPr>
          <p:spPr bwMode="auto">
            <a:xfrm rot="2686627">
              <a:off x="7665769" y="3152358"/>
              <a:ext cx="719138" cy="288925"/>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87" name="Oval 16"/>
            <p:cNvSpPr>
              <a:spLocks noChangeArrowheads="1"/>
            </p:cNvSpPr>
            <p:nvPr/>
          </p:nvSpPr>
          <p:spPr bwMode="auto">
            <a:xfrm rot="2956689">
              <a:off x="8078796" y="3637860"/>
              <a:ext cx="719137" cy="288925"/>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88" name="Oval 15"/>
            <p:cNvSpPr>
              <a:spLocks noChangeArrowheads="1"/>
            </p:cNvSpPr>
            <p:nvPr/>
          </p:nvSpPr>
          <p:spPr bwMode="auto">
            <a:xfrm rot="2686627">
              <a:off x="7665769" y="3928380"/>
              <a:ext cx="719138" cy="288925"/>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89" name="Oval 16"/>
            <p:cNvSpPr>
              <a:spLocks noChangeArrowheads="1"/>
            </p:cNvSpPr>
            <p:nvPr/>
          </p:nvSpPr>
          <p:spPr bwMode="auto">
            <a:xfrm rot="2956689">
              <a:off x="8078796" y="4413882"/>
              <a:ext cx="719137" cy="288925"/>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grpSp>
      <p:grpSp>
        <p:nvGrpSpPr>
          <p:cNvPr id="30726" name="Group 133"/>
          <p:cNvGrpSpPr>
            <a:grpSpLocks/>
          </p:cNvGrpSpPr>
          <p:nvPr/>
        </p:nvGrpSpPr>
        <p:grpSpPr bwMode="auto">
          <a:xfrm>
            <a:off x="250825" y="1047750"/>
            <a:ext cx="7993063" cy="5476875"/>
            <a:chOff x="476" y="709"/>
            <a:chExt cx="5035" cy="3450"/>
          </a:xfrm>
        </p:grpSpPr>
        <p:sp>
          <p:nvSpPr>
            <p:cNvPr id="30727" name="Freeform 134"/>
            <p:cNvSpPr>
              <a:spLocks/>
            </p:cNvSpPr>
            <p:nvPr/>
          </p:nvSpPr>
          <p:spPr bwMode="auto">
            <a:xfrm>
              <a:off x="1519" y="1434"/>
              <a:ext cx="3190" cy="1905"/>
            </a:xfrm>
            <a:custGeom>
              <a:avLst/>
              <a:gdLst>
                <a:gd name="T0" fmla="*/ 0 w 3190"/>
                <a:gd name="T1" fmla="*/ 34 h 1950"/>
                <a:gd name="T2" fmla="*/ 2495 w 3190"/>
                <a:gd name="T3" fmla="*/ 34 h 1950"/>
                <a:gd name="T4" fmla="*/ 2994 w 3190"/>
                <a:gd name="T5" fmla="*/ 241 h 1950"/>
                <a:gd name="T6" fmla="*/ 3085 w 3190"/>
                <a:gd name="T7" fmla="*/ 448 h 1950"/>
                <a:gd name="T8" fmla="*/ 3175 w 3190"/>
                <a:gd name="T9" fmla="*/ 944 h 1950"/>
                <a:gd name="T10" fmla="*/ 2994 w 3190"/>
                <a:gd name="T11" fmla="*/ 1357 h 1950"/>
                <a:gd name="T12" fmla="*/ 2676 w 3190"/>
                <a:gd name="T13" fmla="*/ 1521 h 1950"/>
                <a:gd name="T14" fmla="*/ 2314 w 3190"/>
                <a:gd name="T15" fmla="*/ 1563 h 1950"/>
                <a:gd name="T16" fmla="*/ 2177 w 3190"/>
                <a:gd name="T17" fmla="*/ 1563 h 1950"/>
                <a:gd name="T18" fmla="*/ 2087 w 3190"/>
                <a:gd name="T19" fmla="*/ 1563 h 1950"/>
                <a:gd name="T20" fmla="*/ 1996 w 3190"/>
                <a:gd name="T21" fmla="*/ 1604 h 1950"/>
                <a:gd name="T22" fmla="*/ 1860 w 3190"/>
                <a:gd name="T23" fmla="*/ 1687 h 1950"/>
                <a:gd name="T24" fmla="*/ 1406 w 3190"/>
                <a:gd name="T25" fmla="*/ 1769 h 1950"/>
                <a:gd name="T26" fmla="*/ 1089 w 3190"/>
                <a:gd name="T27" fmla="*/ 1728 h 19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90"/>
                <a:gd name="T43" fmla="*/ 0 h 1950"/>
                <a:gd name="T44" fmla="*/ 3190 w 3190"/>
                <a:gd name="T45" fmla="*/ 1950 h 19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90" h="1950">
                  <a:moveTo>
                    <a:pt x="0" y="38"/>
                  </a:moveTo>
                  <a:cubicBezTo>
                    <a:pt x="1032" y="38"/>
                    <a:pt x="1996" y="0"/>
                    <a:pt x="2495" y="38"/>
                  </a:cubicBezTo>
                  <a:cubicBezTo>
                    <a:pt x="2994" y="76"/>
                    <a:pt x="2896" y="189"/>
                    <a:pt x="2994" y="265"/>
                  </a:cubicBezTo>
                  <a:cubicBezTo>
                    <a:pt x="3092" y="341"/>
                    <a:pt x="3055" y="364"/>
                    <a:pt x="3085" y="492"/>
                  </a:cubicBezTo>
                  <a:cubicBezTo>
                    <a:pt x="3115" y="620"/>
                    <a:pt x="3190" y="870"/>
                    <a:pt x="3175" y="1036"/>
                  </a:cubicBezTo>
                  <a:cubicBezTo>
                    <a:pt x="3160" y="1202"/>
                    <a:pt x="3077" y="1384"/>
                    <a:pt x="2994" y="1490"/>
                  </a:cubicBezTo>
                  <a:cubicBezTo>
                    <a:pt x="2911" y="1596"/>
                    <a:pt x="2789" y="1633"/>
                    <a:pt x="2676" y="1671"/>
                  </a:cubicBezTo>
                  <a:cubicBezTo>
                    <a:pt x="2563" y="1709"/>
                    <a:pt x="2397" y="1709"/>
                    <a:pt x="2314" y="1717"/>
                  </a:cubicBezTo>
                  <a:cubicBezTo>
                    <a:pt x="2231" y="1725"/>
                    <a:pt x="2215" y="1717"/>
                    <a:pt x="2177" y="1717"/>
                  </a:cubicBezTo>
                  <a:cubicBezTo>
                    <a:pt x="2139" y="1717"/>
                    <a:pt x="2117" y="1710"/>
                    <a:pt x="2087" y="1717"/>
                  </a:cubicBezTo>
                  <a:cubicBezTo>
                    <a:pt x="2057" y="1724"/>
                    <a:pt x="2034" y="1739"/>
                    <a:pt x="1996" y="1762"/>
                  </a:cubicBezTo>
                  <a:cubicBezTo>
                    <a:pt x="1958" y="1785"/>
                    <a:pt x="1958" y="1823"/>
                    <a:pt x="1860" y="1853"/>
                  </a:cubicBezTo>
                  <a:cubicBezTo>
                    <a:pt x="1762" y="1883"/>
                    <a:pt x="1534" y="1936"/>
                    <a:pt x="1406" y="1943"/>
                  </a:cubicBezTo>
                  <a:cubicBezTo>
                    <a:pt x="1278" y="1950"/>
                    <a:pt x="1183" y="1924"/>
                    <a:pt x="1089" y="1898"/>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30728" name="Freeform 6"/>
            <p:cNvSpPr>
              <a:spLocks/>
            </p:cNvSpPr>
            <p:nvPr/>
          </p:nvSpPr>
          <p:spPr bwMode="auto">
            <a:xfrm>
              <a:off x="3693" y="2289"/>
              <a:ext cx="544" cy="817"/>
            </a:xfrm>
            <a:custGeom>
              <a:avLst/>
              <a:gdLst>
                <a:gd name="T0" fmla="*/ 0 w 144"/>
                <a:gd name="T1" fmla="*/ 2147483647 h 635"/>
                <a:gd name="T2" fmla="*/ 2147483647 w 144"/>
                <a:gd name="T3" fmla="*/ 2147483647 h 635"/>
                <a:gd name="T4" fmla="*/ 2147483647 w 144"/>
                <a:gd name="T5" fmla="*/ 2147483647 h 635"/>
                <a:gd name="T6" fmla="*/ 2147483647 w 144"/>
                <a:gd name="T7" fmla="*/ 2147483647 h 635"/>
                <a:gd name="T8" fmla="*/ 2147483647 w 144"/>
                <a:gd name="T9" fmla="*/ 0 h 635"/>
                <a:gd name="T10" fmla="*/ 0 60000 65536"/>
                <a:gd name="T11" fmla="*/ 0 60000 65536"/>
                <a:gd name="T12" fmla="*/ 0 60000 65536"/>
                <a:gd name="T13" fmla="*/ 0 60000 65536"/>
                <a:gd name="T14" fmla="*/ 0 60000 65536"/>
                <a:gd name="T15" fmla="*/ 0 w 144"/>
                <a:gd name="T16" fmla="*/ 0 h 635"/>
                <a:gd name="T17" fmla="*/ 144 w 144"/>
                <a:gd name="T18" fmla="*/ 635 h 635"/>
              </a:gdLst>
              <a:ahLst/>
              <a:cxnLst>
                <a:cxn ang="T10">
                  <a:pos x="T0" y="T1"/>
                </a:cxn>
                <a:cxn ang="T11">
                  <a:pos x="T2" y="T3"/>
                </a:cxn>
                <a:cxn ang="T12">
                  <a:pos x="T4" y="T5"/>
                </a:cxn>
                <a:cxn ang="T13">
                  <a:pos x="T6" y="T7"/>
                </a:cxn>
                <a:cxn ang="T14">
                  <a:pos x="T8" y="T9"/>
                </a:cxn>
              </a:cxnLst>
              <a:rect l="T15" t="T16" r="T17" b="T18"/>
              <a:pathLst>
                <a:path w="144" h="635">
                  <a:moveTo>
                    <a:pt x="0" y="635"/>
                  </a:moveTo>
                  <a:cubicBezTo>
                    <a:pt x="34" y="627"/>
                    <a:pt x="68" y="620"/>
                    <a:pt x="91" y="590"/>
                  </a:cubicBezTo>
                  <a:cubicBezTo>
                    <a:pt x="114" y="560"/>
                    <a:pt x="144" y="506"/>
                    <a:pt x="137" y="453"/>
                  </a:cubicBezTo>
                  <a:cubicBezTo>
                    <a:pt x="130" y="400"/>
                    <a:pt x="46" y="347"/>
                    <a:pt x="46" y="272"/>
                  </a:cubicBezTo>
                  <a:cubicBezTo>
                    <a:pt x="46" y="197"/>
                    <a:pt x="91" y="98"/>
                    <a:pt x="137" y="0"/>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30729" name="Freeform 7"/>
            <p:cNvSpPr>
              <a:spLocks/>
            </p:cNvSpPr>
            <p:nvPr/>
          </p:nvSpPr>
          <p:spPr bwMode="auto">
            <a:xfrm>
              <a:off x="3938" y="1524"/>
              <a:ext cx="362" cy="46"/>
            </a:xfrm>
            <a:custGeom>
              <a:avLst/>
              <a:gdLst>
                <a:gd name="T0" fmla="*/ 2147483647 w 227"/>
                <a:gd name="T1" fmla="*/ 0 h 196"/>
                <a:gd name="T2" fmla="*/ 2147483647 w 227"/>
                <a:gd name="T3" fmla="*/ 1529107 h 196"/>
                <a:gd name="T4" fmla="*/ 2147483647 w 227"/>
                <a:gd name="T5" fmla="*/ 1529107 h 196"/>
                <a:gd name="T6" fmla="*/ 2147483647 w 227"/>
                <a:gd name="T7" fmla="*/ 1529107 h 196"/>
                <a:gd name="T8" fmla="*/ 0 w 227"/>
                <a:gd name="T9" fmla="*/ 1529107 h 196"/>
                <a:gd name="T10" fmla="*/ 0 60000 65536"/>
                <a:gd name="T11" fmla="*/ 0 60000 65536"/>
                <a:gd name="T12" fmla="*/ 0 60000 65536"/>
                <a:gd name="T13" fmla="*/ 0 60000 65536"/>
                <a:gd name="T14" fmla="*/ 0 60000 65536"/>
                <a:gd name="T15" fmla="*/ 0 w 227"/>
                <a:gd name="T16" fmla="*/ 0 h 196"/>
                <a:gd name="T17" fmla="*/ 227 w 227"/>
                <a:gd name="T18" fmla="*/ 196 h 196"/>
              </a:gdLst>
              <a:ahLst/>
              <a:cxnLst>
                <a:cxn ang="T10">
                  <a:pos x="T0" y="T1"/>
                </a:cxn>
                <a:cxn ang="T11">
                  <a:pos x="T2" y="T3"/>
                </a:cxn>
                <a:cxn ang="T12">
                  <a:pos x="T4" y="T5"/>
                </a:cxn>
                <a:cxn ang="T13">
                  <a:pos x="T6" y="T7"/>
                </a:cxn>
                <a:cxn ang="T14">
                  <a:pos x="T8" y="T9"/>
                </a:cxn>
              </a:cxnLst>
              <a:rect l="T15" t="T16" r="T17" b="T18"/>
              <a:pathLst>
                <a:path w="227" h="196">
                  <a:moveTo>
                    <a:pt x="227" y="0"/>
                  </a:moveTo>
                  <a:cubicBezTo>
                    <a:pt x="170" y="15"/>
                    <a:pt x="114" y="30"/>
                    <a:pt x="91" y="45"/>
                  </a:cubicBezTo>
                  <a:cubicBezTo>
                    <a:pt x="68" y="60"/>
                    <a:pt x="99" y="68"/>
                    <a:pt x="91" y="91"/>
                  </a:cubicBezTo>
                  <a:cubicBezTo>
                    <a:pt x="83" y="114"/>
                    <a:pt x="60" y="166"/>
                    <a:pt x="45" y="181"/>
                  </a:cubicBezTo>
                  <a:cubicBezTo>
                    <a:pt x="30" y="196"/>
                    <a:pt x="15" y="188"/>
                    <a:pt x="0" y="181"/>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30730" name="Rectangle 9"/>
            <p:cNvSpPr>
              <a:spLocks noChangeArrowheads="1"/>
            </p:cNvSpPr>
            <p:nvPr/>
          </p:nvSpPr>
          <p:spPr bwMode="auto">
            <a:xfrm>
              <a:off x="2554" y="1334"/>
              <a:ext cx="544" cy="13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spcBef>
                  <a:spcPct val="50000"/>
                </a:spcBef>
              </a:pPr>
              <a:r>
                <a:rPr lang="en-CA" altLang="en-US" sz="1400">
                  <a:latin typeface="Arial" panose="020B0604020202020204" pitchFamily="34" charset="0"/>
                </a:rPr>
                <a:t>AAAAAA</a:t>
              </a:r>
            </a:p>
          </p:txBody>
        </p:sp>
        <p:sp>
          <p:nvSpPr>
            <p:cNvPr id="30731" name="Rectangle 10"/>
            <p:cNvSpPr>
              <a:spLocks noChangeArrowheads="1"/>
            </p:cNvSpPr>
            <p:nvPr/>
          </p:nvSpPr>
          <p:spPr bwMode="auto">
            <a:xfrm>
              <a:off x="3620" y="1343"/>
              <a:ext cx="318" cy="136"/>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spcBef>
                  <a:spcPct val="50000"/>
                </a:spcBef>
              </a:pPr>
              <a:r>
                <a:rPr lang="en-CA" altLang="en-US" sz="1400">
                  <a:latin typeface="Arial" panose="020B0604020202020204" pitchFamily="34" charset="0"/>
                </a:rPr>
                <a:t>AUG</a:t>
              </a:r>
            </a:p>
          </p:txBody>
        </p:sp>
        <p:sp>
          <p:nvSpPr>
            <p:cNvPr id="30732" name="Oval 15"/>
            <p:cNvSpPr>
              <a:spLocks noChangeArrowheads="1"/>
            </p:cNvSpPr>
            <p:nvPr/>
          </p:nvSpPr>
          <p:spPr bwMode="auto">
            <a:xfrm rot="2761596">
              <a:off x="1624" y="2567"/>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33" name="Oval 16"/>
            <p:cNvSpPr>
              <a:spLocks noChangeArrowheads="1"/>
            </p:cNvSpPr>
            <p:nvPr/>
          </p:nvSpPr>
          <p:spPr bwMode="auto">
            <a:xfrm rot="2184578">
              <a:off x="1987" y="2839"/>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34" name="Oval 17"/>
            <p:cNvSpPr>
              <a:spLocks noChangeArrowheads="1"/>
            </p:cNvSpPr>
            <p:nvPr/>
          </p:nvSpPr>
          <p:spPr bwMode="auto">
            <a:xfrm rot="1764439">
              <a:off x="2350" y="3021"/>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151570" name="AutoShape 18"/>
            <p:cNvSpPr>
              <a:spLocks noChangeArrowheads="1"/>
            </p:cNvSpPr>
            <p:nvPr/>
          </p:nvSpPr>
          <p:spPr bwMode="auto">
            <a:xfrm>
              <a:off x="3016" y="1434"/>
              <a:ext cx="182" cy="137"/>
            </a:xfrm>
            <a:prstGeom prst="plaque">
              <a:avLst>
                <a:gd name="adj" fmla="val 16667"/>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lgn="ctr">
                <a:defRPr/>
              </a:pPr>
              <a:r>
                <a:rPr lang="en-CA" sz="1400">
                  <a:latin typeface="Arial" charset="0"/>
                </a:rPr>
                <a:t>4B</a:t>
              </a:r>
            </a:p>
          </p:txBody>
        </p:sp>
        <p:sp>
          <p:nvSpPr>
            <p:cNvPr id="30736" name="Oval 19"/>
            <p:cNvSpPr>
              <a:spLocks noChangeArrowheads="1"/>
            </p:cNvSpPr>
            <p:nvPr/>
          </p:nvSpPr>
          <p:spPr bwMode="auto">
            <a:xfrm rot="4206853">
              <a:off x="1111" y="1842"/>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37" name="Oval 24"/>
            <p:cNvSpPr>
              <a:spLocks noChangeArrowheads="1"/>
            </p:cNvSpPr>
            <p:nvPr/>
          </p:nvSpPr>
          <p:spPr bwMode="auto">
            <a:xfrm>
              <a:off x="4300" y="1388"/>
              <a:ext cx="227" cy="227"/>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30738" name="Oval 25"/>
            <p:cNvSpPr>
              <a:spLocks noChangeArrowheads="1"/>
            </p:cNvSpPr>
            <p:nvPr/>
          </p:nvSpPr>
          <p:spPr bwMode="auto">
            <a:xfrm>
              <a:off x="4074" y="1524"/>
              <a:ext cx="363"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30739" name="Oval 26"/>
            <p:cNvSpPr>
              <a:spLocks noChangeArrowheads="1"/>
            </p:cNvSpPr>
            <p:nvPr/>
          </p:nvSpPr>
          <p:spPr bwMode="auto">
            <a:xfrm rot="-2342183">
              <a:off x="3469" y="2878"/>
              <a:ext cx="290" cy="278"/>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30740" name="Oval 27"/>
            <p:cNvSpPr>
              <a:spLocks noChangeArrowheads="1"/>
            </p:cNvSpPr>
            <p:nvPr/>
          </p:nvSpPr>
          <p:spPr bwMode="auto">
            <a:xfrm rot="-2342183">
              <a:off x="3444" y="3112"/>
              <a:ext cx="454" cy="458"/>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endParaRPr lang="en-CA" altLang="en-US" sz="1800">
                <a:latin typeface="Arial" panose="020B0604020202020204" pitchFamily="34" charset="0"/>
              </a:endParaRPr>
            </a:p>
          </p:txBody>
        </p:sp>
        <p:sp>
          <p:nvSpPr>
            <p:cNvPr id="30741" name="WordArt 29"/>
            <p:cNvSpPr>
              <a:spLocks noChangeArrowheads="1" noChangeShapeType="1" noTextEdit="1"/>
            </p:cNvSpPr>
            <p:nvPr/>
          </p:nvSpPr>
          <p:spPr bwMode="auto">
            <a:xfrm rot="2834751">
              <a:off x="859" y="1928"/>
              <a:ext cx="2358" cy="912"/>
            </a:xfrm>
            <a:prstGeom prst="rect">
              <a:avLst/>
            </a:prstGeom>
          </p:spPr>
          <p:txBody>
            <a:bodyPr spcFirstLastPara="1" wrap="none" fromWordArt="1">
              <a:prstTxWarp prst="textArchDown">
                <a:avLst>
                  <a:gd name="adj" fmla="val 498688"/>
                </a:avLst>
              </a:prstTxWarp>
            </a:bodyPr>
            <a:lstStyle/>
            <a:p>
              <a:pPr algn="ctr"/>
              <a:r>
                <a:rPr lang="en-CA" kern="10">
                  <a:ln w="9525">
                    <a:solidFill>
                      <a:srgbClr val="000000"/>
                    </a:solidFill>
                    <a:round/>
                    <a:headEnd/>
                    <a:tailEnd/>
                  </a:ln>
                  <a:solidFill>
                    <a:srgbClr val="000000"/>
                  </a:solidFill>
                  <a:latin typeface="Courier New" panose="02070309020205020404" pitchFamily="49" charset="0"/>
                  <a:cs typeface="Courier New" panose="02070309020205020404" pitchFamily="49" charset="0"/>
                </a:rPr>
                <a:t>AAAAAAAAAAAAAAAAAAAAAAAAAAAAAAAAAAAAAAAA</a:t>
              </a:r>
            </a:p>
          </p:txBody>
        </p:sp>
        <p:sp>
          <p:nvSpPr>
            <p:cNvPr id="151582" name="AutoShape 30"/>
            <p:cNvSpPr>
              <a:spLocks noChangeArrowheads="1"/>
            </p:cNvSpPr>
            <p:nvPr/>
          </p:nvSpPr>
          <p:spPr bwMode="auto">
            <a:xfrm>
              <a:off x="1746" y="1434"/>
              <a:ext cx="181" cy="136"/>
            </a:xfrm>
            <a:prstGeom prst="plaque">
              <a:avLst>
                <a:gd name="adj" fmla="val 16667"/>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solidFill>
                <a:schemeClr val="tx1"/>
              </a:solidFill>
              <a:miter lim="800000"/>
              <a:headEnd/>
              <a:tailEnd/>
            </a:ln>
            <a:effectLst/>
          </p:spPr>
          <p:txBody>
            <a:bodyPr wrap="none" anchor="ctr"/>
            <a:lstStyle/>
            <a:p>
              <a:pPr algn="ctr">
                <a:defRPr/>
              </a:pPr>
              <a:r>
                <a:rPr lang="en-CA" sz="1400">
                  <a:latin typeface="Arial" charset="0"/>
                </a:rPr>
                <a:t>4B</a:t>
              </a:r>
            </a:p>
          </p:txBody>
        </p:sp>
        <p:sp>
          <p:nvSpPr>
            <p:cNvPr id="30743" name="Oval 31"/>
            <p:cNvSpPr>
              <a:spLocks noChangeArrowheads="1"/>
            </p:cNvSpPr>
            <p:nvPr/>
          </p:nvSpPr>
          <p:spPr bwMode="auto">
            <a:xfrm rot="3110206">
              <a:off x="1338" y="2205"/>
              <a:ext cx="453" cy="182"/>
            </a:xfrm>
            <a:prstGeom prst="ellipse">
              <a:avLst/>
            </a:prstGeom>
            <a:gradFill rotWithShape="1">
              <a:gsLst>
                <a:gs pos="0">
                  <a:srgbClr val="640A0A"/>
                </a:gs>
                <a:gs pos="50000">
                  <a:srgbClr val="D81616"/>
                </a:gs>
                <a:gs pos="100000">
                  <a:srgbClr val="640A0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PABP</a:t>
              </a:r>
            </a:p>
          </p:txBody>
        </p:sp>
        <p:sp>
          <p:nvSpPr>
            <p:cNvPr id="30744" name="Oval 24"/>
            <p:cNvSpPr>
              <a:spLocks noChangeArrowheads="1"/>
            </p:cNvSpPr>
            <p:nvPr/>
          </p:nvSpPr>
          <p:spPr bwMode="auto">
            <a:xfrm>
              <a:off x="1766" y="1071"/>
              <a:ext cx="479"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30745" name="TextBox 38"/>
            <p:cNvSpPr txBox="1">
              <a:spLocks noChangeArrowheads="1"/>
            </p:cNvSpPr>
            <p:nvPr/>
          </p:nvSpPr>
          <p:spPr bwMode="auto">
            <a:xfrm>
              <a:off x="748" y="3657"/>
              <a:ext cx="20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2400">
                  <a:solidFill>
                    <a:srgbClr val="FF0000"/>
                  </a:solidFill>
                </a:rPr>
                <a:t>Not drawn to scale</a:t>
              </a:r>
            </a:p>
          </p:txBody>
        </p:sp>
        <p:sp>
          <p:nvSpPr>
            <p:cNvPr id="30746" name="TextBox 39"/>
            <p:cNvSpPr txBox="1">
              <a:spLocks noChangeArrowheads="1"/>
            </p:cNvSpPr>
            <p:nvPr/>
          </p:nvSpPr>
          <p:spPr bwMode="auto">
            <a:xfrm>
              <a:off x="1066" y="754"/>
              <a:ext cx="59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Cap</a:t>
              </a:r>
            </a:p>
          </p:txBody>
        </p:sp>
        <p:sp>
          <p:nvSpPr>
            <p:cNvPr id="30747" name="TextBox 40"/>
            <p:cNvSpPr txBox="1">
              <a:spLocks noChangeArrowheads="1"/>
            </p:cNvSpPr>
            <p:nvPr/>
          </p:nvSpPr>
          <p:spPr bwMode="auto">
            <a:xfrm>
              <a:off x="4513" y="845"/>
              <a:ext cx="59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Initiation codon</a:t>
              </a:r>
            </a:p>
          </p:txBody>
        </p:sp>
        <p:sp>
          <p:nvSpPr>
            <p:cNvPr id="30748" name="TextBox 41"/>
            <p:cNvSpPr txBox="1">
              <a:spLocks noChangeArrowheads="1"/>
            </p:cNvSpPr>
            <p:nvPr/>
          </p:nvSpPr>
          <p:spPr bwMode="auto">
            <a:xfrm>
              <a:off x="1565" y="709"/>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Small subunit</a:t>
              </a:r>
            </a:p>
          </p:txBody>
        </p:sp>
        <p:sp>
          <p:nvSpPr>
            <p:cNvPr id="30749" name="TextBox 42"/>
            <p:cNvSpPr txBox="1">
              <a:spLocks noChangeArrowheads="1"/>
            </p:cNvSpPr>
            <p:nvPr/>
          </p:nvSpPr>
          <p:spPr bwMode="auto">
            <a:xfrm>
              <a:off x="2699" y="2115"/>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Large subunit</a:t>
              </a:r>
            </a:p>
          </p:txBody>
        </p:sp>
        <p:sp>
          <p:nvSpPr>
            <p:cNvPr id="30750" name="TextBox 43"/>
            <p:cNvSpPr txBox="1">
              <a:spLocks noChangeArrowheads="1"/>
            </p:cNvSpPr>
            <p:nvPr/>
          </p:nvSpPr>
          <p:spPr bwMode="auto">
            <a:xfrm>
              <a:off x="476" y="3203"/>
              <a:ext cx="10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Poly-A tail</a:t>
              </a:r>
            </a:p>
          </p:txBody>
        </p:sp>
        <p:sp>
          <p:nvSpPr>
            <p:cNvPr id="30751" name="TextBox 44"/>
            <p:cNvSpPr txBox="1">
              <a:spLocks noChangeArrowheads="1"/>
            </p:cNvSpPr>
            <p:nvPr/>
          </p:nvSpPr>
          <p:spPr bwMode="auto">
            <a:xfrm>
              <a:off x="4468" y="3249"/>
              <a:ext cx="104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Polypeptide</a:t>
              </a:r>
            </a:p>
          </p:txBody>
        </p:sp>
        <p:cxnSp>
          <p:nvCxnSpPr>
            <p:cNvPr id="30752" name="Straight Connector 46"/>
            <p:cNvCxnSpPr>
              <a:cxnSpLocks noChangeShapeType="1"/>
            </p:cNvCxnSpPr>
            <p:nvPr/>
          </p:nvCxnSpPr>
          <p:spPr bwMode="auto">
            <a:xfrm rot="16200000" flipH="1">
              <a:off x="1179" y="1094"/>
              <a:ext cx="318" cy="18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0753" name="Straight Connector 48"/>
            <p:cNvCxnSpPr>
              <a:cxnSpLocks noChangeShapeType="1"/>
              <a:stCxn id="30748" idx="2"/>
              <a:endCxn id="30744" idx="0"/>
            </p:cNvCxnSpPr>
            <p:nvPr/>
          </p:nvCxnSpPr>
          <p:spPr bwMode="auto">
            <a:xfrm flipH="1">
              <a:off x="2006" y="922"/>
              <a:ext cx="81" cy="14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0754" name="Straight Connector 50"/>
            <p:cNvCxnSpPr>
              <a:cxnSpLocks noChangeShapeType="1"/>
              <a:stCxn id="30747" idx="1"/>
            </p:cNvCxnSpPr>
            <p:nvPr/>
          </p:nvCxnSpPr>
          <p:spPr bwMode="auto">
            <a:xfrm rot="10800000" flipV="1">
              <a:off x="3969" y="1028"/>
              <a:ext cx="544" cy="31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0755" name="Straight Connector 53"/>
            <p:cNvCxnSpPr>
              <a:cxnSpLocks noChangeShapeType="1"/>
              <a:stCxn id="30751" idx="0"/>
            </p:cNvCxnSpPr>
            <p:nvPr/>
          </p:nvCxnSpPr>
          <p:spPr bwMode="auto">
            <a:xfrm rot="16200000" flipV="1">
              <a:off x="4116" y="2376"/>
              <a:ext cx="817" cy="93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0756" name="Straight Connector 55"/>
            <p:cNvCxnSpPr>
              <a:cxnSpLocks noChangeShapeType="1"/>
              <a:stCxn id="30749" idx="0"/>
            </p:cNvCxnSpPr>
            <p:nvPr/>
          </p:nvCxnSpPr>
          <p:spPr bwMode="auto">
            <a:xfrm rot="5400000" flipH="1" flipV="1">
              <a:off x="3187" y="1922"/>
              <a:ext cx="227" cy="15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0757" name="Straight Connector 57"/>
            <p:cNvCxnSpPr>
              <a:cxnSpLocks noChangeShapeType="1"/>
            </p:cNvCxnSpPr>
            <p:nvPr/>
          </p:nvCxnSpPr>
          <p:spPr bwMode="auto">
            <a:xfrm flipV="1">
              <a:off x="998" y="2840"/>
              <a:ext cx="793" cy="3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0758" name="TextBox 58"/>
            <p:cNvSpPr txBox="1">
              <a:spLocks noChangeArrowheads="1"/>
            </p:cNvSpPr>
            <p:nvPr/>
          </p:nvSpPr>
          <p:spPr bwMode="auto">
            <a:xfrm rot="9860903">
              <a:off x="2970" y="3205"/>
              <a:ext cx="408" cy="1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sz="1400"/>
                <a:t>UAA</a:t>
              </a:r>
            </a:p>
          </p:txBody>
        </p:sp>
        <p:sp>
          <p:nvSpPr>
            <p:cNvPr id="30759" name="TextBox 59"/>
            <p:cNvSpPr txBox="1">
              <a:spLocks noChangeArrowheads="1"/>
            </p:cNvSpPr>
            <p:nvPr/>
          </p:nvSpPr>
          <p:spPr bwMode="auto">
            <a:xfrm>
              <a:off x="3016" y="3793"/>
              <a:ext cx="104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US" altLang="en-US"/>
                <a:t>Termination codon</a:t>
              </a:r>
            </a:p>
          </p:txBody>
        </p:sp>
        <p:cxnSp>
          <p:nvCxnSpPr>
            <p:cNvPr id="30760" name="Straight Connector 61"/>
            <p:cNvCxnSpPr>
              <a:cxnSpLocks noChangeShapeType="1"/>
              <a:stCxn id="30759" idx="0"/>
              <a:endCxn id="30758" idx="0"/>
            </p:cNvCxnSpPr>
            <p:nvPr/>
          </p:nvCxnSpPr>
          <p:spPr bwMode="auto">
            <a:xfrm flipH="1" flipV="1">
              <a:off x="3199" y="3393"/>
              <a:ext cx="339" cy="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0761" name="Rectangle 168"/>
            <p:cNvSpPr>
              <a:spLocks noChangeArrowheads="1"/>
            </p:cNvSpPr>
            <p:nvPr/>
          </p:nvSpPr>
          <p:spPr bwMode="auto">
            <a:xfrm>
              <a:off x="1202" y="1344"/>
              <a:ext cx="3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a:t>m</a:t>
              </a:r>
              <a:r>
                <a:rPr lang="en-US" altLang="en-US" baseline="30000"/>
                <a:t>7</a:t>
              </a:r>
              <a:r>
                <a:rPr lang="en-US" altLang="en-US"/>
                <a:t>G</a:t>
              </a:r>
              <a:endParaRPr lang="en-CA" altLang="en-US"/>
            </a:p>
          </p:txBody>
        </p:sp>
        <p:grpSp>
          <p:nvGrpSpPr>
            <p:cNvPr id="30762" name="Group 169"/>
            <p:cNvGrpSpPr>
              <a:grpSpLocks/>
            </p:cNvGrpSpPr>
            <p:nvPr/>
          </p:nvGrpSpPr>
          <p:grpSpPr bwMode="auto">
            <a:xfrm>
              <a:off x="1110" y="1344"/>
              <a:ext cx="636" cy="408"/>
              <a:chOff x="1110" y="1344"/>
              <a:chExt cx="636" cy="408"/>
            </a:xfrm>
          </p:grpSpPr>
          <p:sp>
            <p:nvSpPr>
              <p:cNvPr id="30781" name="Rectangle 23"/>
              <p:cNvSpPr>
                <a:spLocks noChangeArrowheads="1"/>
              </p:cNvSpPr>
              <p:nvPr/>
            </p:nvSpPr>
            <p:spPr bwMode="auto">
              <a:xfrm>
                <a:off x="1156" y="1572"/>
                <a:ext cx="590" cy="180"/>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30782" name="AutoShape 171"/>
              <p:cNvSpPr>
                <a:spLocks noChangeArrowheads="1"/>
              </p:cNvSpPr>
              <p:nvPr/>
            </p:nvSpPr>
            <p:spPr bwMode="auto">
              <a:xfrm rot="-5664582">
                <a:off x="1179" y="1275"/>
                <a:ext cx="272" cy="4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1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30783" name="AutoShape 172"/>
              <p:cNvSpPr>
                <a:spLocks noChangeArrowheads="1"/>
              </p:cNvSpPr>
              <p:nvPr/>
            </p:nvSpPr>
            <p:spPr bwMode="auto">
              <a:xfrm>
                <a:off x="1564" y="1434"/>
                <a:ext cx="182" cy="13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grpSp>
        <p:grpSp>
          <p:nvGrpSpPr>
            <p:cNvPr id="30763" name="Group 173"/>
            <p:cNvGrpSpPr>
              <a:grpSpLocks/>
            </p:cNvGrpSpPr>
            <p:nvPr/>
          </p:nvGrpSpPr>
          <p:grpSpPr bwMode="auto">
            <a:xfrm>
              <a:off x="2425" y="1071"/>
              <a:ext cx="500" cy="273"/>
              <a:chOff x="2562" y="1025"/>
              <a:chExt cx="500" cy="273"/>
            </a:xfrm>
          </p:grpSpPr>
          <p:sp>
            <p:nvSpPr>
              <p:cNvPr id="30779" name="Rectangle 23"/>
              <p:cNvSpPr>
                <a:spLocks noChangeArrowheads="1"/>
              </p:cNvSpPr>
              <p:nvPr/>
            </p:nvSpPr>
            <p:spPr bwMode="auto">
              <a:xfrm>
                <a:off x="2562" y="1117"/>
                <a:ext cx="499" cy="181"/>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30780" name="AutoShape 175"/>
              <p:cNvSpPr>
                <a:spLocks noChangeArrowheads="1"/>
              </p:cNvSpPr>
              <p:nvPr/>
            </p:nvSpPr>
            <p:spPr bwMode="auto">
              <a:xfrm>
                <a:off x="2880" y="1025"/>
                <a:ext cx="182" cy="136"/>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grpSp>
        <p:sp>
          <p:nvSpPr>
            <p:cNvPr id="2" name="AutoShape 18"/>
            <p:cNvSpPr>
              <a:spLocks noChangeArrowheads="1"/>
            </p:cNvSpPr>
            <p:nvPr/>
          </p:nvSpPr>
          <p:spPr bwMode="auto">
            <a:xfrm rot="450231">
              <a:off x="1787" y="2386"/>
              <a:ext cx="227" cy="172"/>
            </a:xfrm>
            <a:prstGeom prst="plaque">
              <a:avLst>
                <a:gd name="adj" fmla="val 16667"/>
              </a:avLst>
            </a:prstGeom>
            <a:gradFill rotWithShape="1">
              <a:gsLst>
                <a:gs pos="0">
                  <a:srgbClr val="525252"/>
                </a:gs>
                <a:gs pos="50000">
                  <a:schemeClr val="folHlink"/>
                </a:gs>
                <a:gs pos="100000">
                  <a:srgbClr val="525252"/>
                </a:gs>
              </a:gsLst>
              <a:lin ang="5400000" scaled="1"/>
            </a:gradFill>
            <a:ln w="9525">
              <a:solidFill>
                <a:schemeClr val="tx1"/>
              </a:solidFill>
              <a:miter lim="800000"/>
              <a:headEnd/>
              <a:tailEnd/>
            </a:ln>
          </p:spPr>
          <p:txBody>
            <a:bodyPr wrap="none" anchor="ctr"/>
            <a:lstStyle/>
            <a:p>
              <a:pPr algn="ctr">
                <a:defRPr/>
              </a:pPr>
              <a:r>
                <a:rPr lang="en-CA" sz="1400">
                  <a:latin typeface="Arial" charset="0"/>
                </a:rPr>
                <a:t>4B</a:t>
              </a:r>
            </a:p>
          </p:txBody>
        </p:sp>
        <p:sp>
          <p:nvSpPr>
            <p:cNvPr id="30765" name="Rectangle 23"/>
            <p:cNvSpPr>
              <a:spLocks noChangeArrowheads="1"/>
            </p:cNvSpPr>
            <p:nvPr/>
          </p:nvSpPr>
          <p:spPr bwMode="auto">
            <a:xfrm rot="451647">
              <a:off x="2109" y="2634"/>
              <a:ext cx="499" cy="181"/>
            </a:xfrm>
            <a:prstGeom prst="rect">
              <a:avLst/>
            </a:prstGeom>
            <a:gradFill rotWithShape="1">
              <a:gsLst>
                <a:gs pos="0">
                  <a:schemeClr val="hlink"/>
                </a:gs>
                <a:gs pos="100000">
                  <a:srgbClr val="D8161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sz="1400">
                  <a:latin typeface="Arial" panose="020B0604020202020204" pitchFamily="34" charset="0"/>
                </a:rPr>
                <a:t>eIF-4G</a:t>
              </a:r>
            </a:p>
          </p:txBody>
        </p:sp>
        <p:sp>
          <p:nvSpPr>
            <p:cNvPr id="30766" name="AutoShape 178"/>
            <p:cNvSpPr>
              <a:spLocks noChangeArrowheads="1"/>
            </p:cNvSpPr>
            <p:nvPr/>
          </p:nvSpPr>
          <p:spPr bwMode="auto">
            <a:xfrm rot="451647">
              <a:off x="2441" y="2478"/>
              <a:ext cx="140" cy="172"/>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4A</a:t>
              </a:r>
            </a:p>
          </p:txBody>
        </p:sp>
        <p:sp>
          <p:nvSpPr>
            <p:cNvPr id="30767" name="Oval 179"/>
            <p:cNvSpPr>
              <a:spLocks noChangeArrowheads="1"/>
            </p:cNvSpPr>
            <p:nvPr/>
          </p:nvSpPr>
          <p:spPr bwMode="auto">
            <a:xfrm>
              <a:off x="1746" y="1298"/>
              <a:ext cx="227"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3</a:t>
              </a:r>
            </a:p>
          </p:txBody>
        </p:sp>
        <p:sp>
          <p:nvSpPr>
            <p:cNvPr id="30768" name="Oval 180"/>
            <p:cNvSpPr>
              <a:spLocks noChangeArrowheads="1"/>
            </p:cNvSpPr>
            <p:nvPr/>
          </p:nvSpPr>
          <p:spPr bwMode="auto">
            <a:xfrm>
              <a:off x="1973" y="1298"/>
              <a:ext cx="91" cy="136"/>
            </a:xfrm>
            <a:prstGeom prst="ellipse">
              <a:avLst/>
            </a:pr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1</a:t>
              </a:r>
            </a:p>
          </p:txBody>
        </p:sp>
        <p:sp>
          <p:nvSpPr>
            <p:cNvPr id="30769" name="Oval 181"/>
            <p:cNvSpPr>
              <a:spLocks noChangeArrowheads="1"/>
            </p:cNvSpPr>
            <p:nvPr/>
          </p:nvSpPr>
          <p:spPr bwMode="auto">
            <a:xfrm>
              <a:off x="2018" y="1207"/>
              <a:ext cx="137" cy="13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2</a:t>
              </a:r>
            </a:p>
          </p:txBody>
        </p:sp>
        <p:sp>
          <p:nvSpPr>
            <p:cNvPr id="30770" name="Oval 182"/>
            <p:cNvSpPr>
              <a:spLocks noChangeArrowheads="1"/>
            </p:cNvSpPr>
            <p:nvPr/>
          </p:nvSpPr>
          <p:spPr bwMode="auto">
            <a:xfrm>
              <a:off x="1882" y="1207"/>
              <a:ext cx="137" cy="136"/>
            </a:xfrm>
            <a:prstGeom prst="ellipse">
              <a:avLst/>
            </a:prstGeom>
            <a:solidFill>
              <a:srgbClr val="33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5</a:t>
              </a:r>
            </a:p>
          </p:txBody>
        </p:sp>
        <p:grpSp>
          <p:nvGrpSpPr>
            <p:cNvPr id="30771" name="Group 183"/>
            <p:cNvGrpSpPr>
              <a:grpSpLocks/>
            </p:cNvGrpSpPr>
            <p:nvPr/>
          </p:nvGrpSpPr>
          <p:grpSpPr bwMode="auto">
            <a:xfrm>
              <a:off x="3061" y="1071"/>
              <a:ext cx="499" cy="363"/>
              <a:chOff x="3016" y="1026"/>
              <a:chExt cx="499" cy="363"/>
            </a:xfrm>
          </p:grpSpPr>
          <p:sp>
            <p:nvSpPr>
              <p:cNvPr id="30774" name="Oval 24"/>
              <p:cNvSpPr>
                <a:spLocks noChangeArrowheads="1"/>
              </p:cNvSpPr>
              <p:nvPr/>
            </p:nvSpPr>
            <p:spPr bwMode="auto">
              <a:xfrm>
                <a:off x="3036" y="1026"/>
                <a:ext cx="479" cy="363"/>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30775" name="Oval 185"/>
              <p:cNvSpPr>
                <a:spLocks noChangeArrowheads="1"/>
              </p:cNvSpPr>
              <p:nvPr/>
            </p:nvSpPr>
            <p:spPr bwMode="auto">
              <a:xfrm>
                <a:off x="3016" y="1253"/>
                <a:ext cx="227" cy="13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3</a:t>
                </a:r>
              </a:p>
            </p:txBody>
          </p:sp>
          <p:sp>
            <p:nvSpPr>
              <p:cNvPr id="30776" name="Oval 186"/>
              <p:cNvSpPr>
                <a:spLocks noChangeArrowheads="1"/>
              </p:cNvSpPr>
              <p:nvPr/>
            </p:nvSpPr>
            <p:spPr bwMode="auto">
              <a:xfrm>
                <a:off x="3243" y="1253"/>
                <a:ext cx="91" cy="136"/>
              </a:xfrm>
              <a:prstGeom prst="ellipse">
                <a:avLst/>
              </a:prstGeom>
              <a:solidFill>
                <a:srgbClr val="CCFF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1</a:t>
                </a:r>
              </a:p>
            </p:txBody>
          </p:sp>
          <p:sp>
            <p:nvSpPr>
              <p:cNvPr id="30777" name="Oval 187"/>
              <p:cNvSpPr>
                <a:spLocks noChangeArrowheads="1"/>
              </p:cNvSpPr>
              <p:nvPr/>
            </p:nvSpPr>
            <p:spPr bwMode="auto">
              <a:xfrm>
                <a:off x="3288" y="1162"/>
                <a:ext cx="137" cy="136"/>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2</a:t>
                </a:r>
              </a:p>
            </p:txBody>
          </p:sp>
          <p:sp>
            <p:nvSpPr>
              <p:cNvPr id="30778" name="Oval 188"/>
              <p:cNvSpPr>
                <a:spLocks noChangeArrowheads="1"/>
              </p:cNvSpPr>
              <p:nvPr/>
            </p:nvSpPr>
            <p:spPr bwMode="auto">
              <a:xfrm>
                <a:off x="3152" y="1162"/>
                <a:ext cx="137" cy="136"/>
              </a:xfrm>
              <a:prstGeom prst="ellipse">
                <a:avLst/>
              </a:prstGeom>
              <a:solidFill>
                <a:srgbClr val="33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lgn="ctr"/>
                <a:r>
                  <a:rPr lang="en-CA" altLang="en-US"/>
                  <a:t>5</a:t>
                </a:r>
              </a:p>
            </p:txBody>
          </p:sp>
        </p:grpSp>
        <p:sp>
          <p:nvSpPr>
            <p:cNvPr id="30772" name="Text Box 189"/>
            <p:cNvSpPr txBox="1">
              <a:spLocks noChangeArrowheads="1"/>
            </p:cNvSpPr>
            <p:nvPr/>
          </p:nvSpPr>
          <p:spPr bwMode="auto">
            <a:xfrm>
              <a:off x="3016" y="874"/>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sz="2400"/>
                <a:t>?</a:t>
              </a:r>
            </a:p>
          </p:txBody>
        </p:sp>
        <p:sp>
          <p:nvSpPr>
            <p:cNvPr id="30773" name="Oval 25"/>
            <p:cNvSpPr>
              <a:spLocks noChangeArrowheads="1"/>
            </p:cNvSpPr>
            <p:nvPr/>
          </p:nvSpPr>
          <p:spPr bwMode="auto">
            <a:xfrm>
              <a:off x="3243" y="1525"/>
              <a:ext cx="499" cy="499"/>
            </a:xfrm>
            <a:prstGeom prst="ellipse">
              <a:avLst/>
            </a:prstGeom>
            <a:gradFill rotWithShape="1">
              <a:gsLst>
                <a:gs pos="0">
                  <a:schemeClr val="folHlink"/>
                </a:gs>
                <a:gs pos="100000">
                  <a:schemeClr val="accent2"/>
                </a:gs>
              </a:gsLst>
              <a:path path="shape">
                <a:fillToRect l="50000" t="50000" r="50000" b="50000"/>
              </a:path>
            </a:gradFill>
            <a:ln w="9525">
              <a:solidFill>
                <a:schemeClr val="tx1"/>
              </a:solidFill>
              <a:round/>
              <a:headEnd/>
              <a:tailEnd/>
            </a:ln>
          </p:spPr>
          <p:txBody>
            <a:bodyPr wrap="none" anchor="ct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tLang="en-US" smtClean="0"/>
              <a:t>Studies on pre-AUG poly(A)</a:t>
            </a:r>
          </a:p>
        </p:txBody>
      </p:sp>
      <p:sp>
        <p:nvSpPr>
          <p:cNvPr id="3277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smtClean="0">
                <a:solidFill>
                  <a:srgbClr val="000066"/>
                </a:solidFill>
              </a:rPr>
              <a:t>Xuhua Xia</a:t>
            </a:r>
          </a:p>
        </p:txBody>
      </p:sp>
      <p:sp>
        <p:nvSpPr>
          <p:cNvPr id="3277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a:t>Slide </a:t>
            </a:r>
            <a:fld id="{5AA22AEE-57FE-44A0-A43B-9B35462AE802}" type="slidenum">
              <a:rPr lang="en-US" altLang="en-US" sz="1400"/>
              <a:pPr/>
              <a:t>6</a:t>
            </a:fld>
            <a:endParaRPr lang="en-US" altLang="en-US" sz="1400"/>
          </a:p>
        </p:txBody>
      </p:sp>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1412875"/>
            <a:ext cx="46323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5"/>
          <p:cNvSpPr txBox="1">
            <a:spLocks noChangeArrowheads="1"/>
          </p:cNvSpPr>
          <p:nvPr/>
        </p:nvSpPr>
        <p:spPr bwMode="auto">
          <a:xfrm>
            <a:off x="0" y="981075"/>
            <a:ext cx="4211638"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en-CA" altLang="en-US" sz="2000" b="1"/>
              <a:t>1. Shirokikh and Spirin 2008 PNAS:</a:t>
            </a:r>
          </a:p>
          <a:p>
            <a:pPr eaLnBrk="0" hangingPunct="0"/>
            <a:endParaRPr lang="en-CA" altLang="en-US" sz="2000" b="1"/>
          </a:p>
          <a:p>
            <a:pPr eaLnBrk="0" hangingPunct="0"/>
            <a:r>
              <a:rPr lang="en-CA" altLang="en-US" sz="2000" b="1"/>
              <a:t>Translation initiation is more efficient with longer poly(A) tracts: A</a:t>
            </a:r>
            <a:r>
              <a:rPr lang="en-CA" altLang="en-US" sz="2000" b="1" baseline="-25000"/>
              <a:t>25</a:t>
            </a:r>
            <a:r>
              <a:rPr lang="en-CA" altLang="en-US" sz="2000" b="1"/>
              <a:t> &gt; A</a:t>
            </a:r>
            <a:r>
              <a:rPr lang="en-CA" altLang="en-US" sz="2000" b="1" baseline="-25000"/>
              <a:t>12</a:t>
            </a:r>
            <a:r>
              <a:rPr lang="en-CA" altLang="en-US" sz="2000" b="1"/>
              <a:t> &gt; A</a:t>
            </a:r>
            <a:r>
              <a:rPr lang="en-CA" altLang="en-US" sz="2000" b="1" baseline="-25000"/>
              <a:t>5</a:t>
            </a:r>
            <a:r>
              <a:rPr lang="en-CA" altLang="en-US" sz="2000" b="1"/>
              <a:t>.</a:t>
            </a:r>
          </a:p>
          <a:p>
            <a:pPr eaLnBrk="0" hangingPunct="0"/>
            <a:endParaRPr lang="en-CA" altLang="en-US" sz="2000" b="1"/>
          </a:p>
          <a:p>
            <a:pPr eaLnBrk="0" hangingPunct="0"/>
            <a:r>
              <a:rPr lang="en-CA" altLang="en-US" sz="2000" b="1"/>
              <a:t>However, there is only one yeast gene has a pre-AUG poly(A) that is as long as 25 or longer.</a:t>
            </a:r>
          </a:p>
          <a:p>
            <a:pPr eaLnBrk="0" hangingPunct="0"/>
            <a:endParaRPr lang="en-CA" altLang="en-US" sz="2000" b="1"/>
          </a:p>
          <a:p>
            <a:pPr eaLnBrk="0" hangingPunct="0"/>
            <a:r>
              <a:rPr lang="en-CA" altLang="en-US" b="1"/>
              <a:t>(The study was carried out without PABP.)</a:t>
            </a:r>
          </a:p>
          <a:p>
            <a:pPr eaLnBrk="0" hangingPunct="0"/>
            <a:endParaRPr lang="en-CA" altLang="en-US" sz="2000" b="1"/>
          </a:p>
          <a:p>
            <a:pPr eaLnBrk="0" hangingPunct="0"/>
            <a:r>
              <a:rPr lang="fr-FR" altLang="en-US" sz="2000" b="1"/>
              <a:t>2. Sachs et al. 1987 MCB; </a:t>
            </a:r>
            <a:r>
              <a:rPr lang="en-CA" altLang="en-US" sz="2000" b="1"/>
              <a:t>BAG 2001 JBC; BAG and BHATTACHARJEE 2010 RNA Biol:</a:t>
            </a:r>
          </a:p>
          <a:p>
            <a:pPr eaLnBrk="0" hangingPunct="0"/>
            <a:endParaRPr lang="en-CA" altLang="en-US" sz="2000" b="1"/>
          </a:p>
          <a:p>
            <a:pPr eaLnBrk="0" hangingPunct="0"/>
            <a:r>
              <a:rPr lang="en-CA" altLang="en-US" sz="2000" b="1"/>
              <a:t>Binding affinity increases with the length of poly(A)</a:t>
            </a:r>
            <a:endParaRPr lang="en-US" altLang="en-US" sz="2000" b="1"/>
          </a:p>
        </p:txBody>
      </p:sp>
      <p:sp>
        <p:nvSpPr>
          <p:cNvPr id="32774" name="Rectangle 6"/>
          <p:cNvSpPr>
            <a:spLocks noChangeArrowheads="1"/>
          </p:cNvSpPr>
          <p:nvPr/>
        </p:nvSpPr>
        <p:spPr bwMode="auto">
          <a:xfrm>
            <a:off x="6443663" y="1557338"/>
            <a:ext cx="2152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r>
              <a:rPr lang="fr-FR" altLang="en-US" b="1"/>
              <a:t>Sachs et al. 1987 MCB</a:t>
            </a:r>
            <a:endParaRPr lang="en-US"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6"/>
          <p:cNvSpPr>
            <a:spLocks noGrp="1" noChangeArrowheads="1"/>
          </p:cNvSpPr>
          <p:nvPr>
            <p:ph type="title"/>
          </p:nvPr>
        </p:nvSpPr>
        <p:spPr/>
        <p:txBody>
          <a:bodyPr/>
          <a:lstStyle/>
          <a:p>
            <a:r>
              <a:rPr lang="en-CA" altLang="en-US" smtClean="0"/>
              <a:t>A graphic model</a:t>
            </a:r>
          </a:p>
        </p:txBody>
      </p:sp>
      <p:graphicFrame>
        <p:nvGraphicFramePr>
          <p:cNvPr id="3074" name="Object 5"/>
          <p:cNvGraphicFramePr>
            <a:graphicFrameLocks noGrp="1" noChangeAspect="1"/>
          </p:cNvGraphicFramePr>
          <p:nvPr>
            <p:ph idx="1"/>
          </p:nvPr>
        </p:nvGraphicFramePr>
        <p:xfrm>
          <a:off x="395288" y="1196975"/>
          <a:ext cx="8505825" cy="5181600"/>
        </p:xfrm>
        <a:graphic>
          <a:graphicData uri="http://schemas.openxmlformats.org/presentationml/2006/ole">
            <mc:AlternateContent xmlns:mc="http://schemas.openxmlformats.org/markup-compatibility/2006">
              <mc:Choice xmlns:v="urn:schemas-microsoft-com:vml" Requires="v">
                <p:oleObj spid="_x0000_s3086" name="Chart" r:id="rId3" imgW="8505886" imgH="5181729" progId="Excel.Sheet.8">
                  <p:embed/>
                </p:oleObj>
              </mc:Choice>
              <mc:Fallback>
                <p:oleObj name="Chart" r:id="rId3" imgW="8505886" imgH="5181729" progId="Excel.Shee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196975"/>
                        <a:ext cx="8505825" cy="5181600"/>
                      </a:xfrm>
                      <a:prstGeom prst="rect">
                        <a:avLst/>
                      </a:prstGeom>
                    </p:spPr>
                  </p:pic>
                </p:oleObj>
              </mc:Fallback>
            </mc:AlternateContent>
          </a:graphicData>
        </a:graphic>
      </p:graphicFrame>
      <p:sp>
        <p:nvSpPr>
          <p:cNvPr id="3076" name="Text Box 9"/>
          <p:cNvSpPr txBox="1">
            <a:spLocks noChangeArrowheads="1"/>
          </p:cNvSpPr>
          <p:nvPr/>
        </p:nvSpPr>
        <p:spPr bwMode="auto">
          <a:xfrm rot="-2826821">
            <a:off x="4033838" y="1812925"/>
            <a:ext cx="1150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sz="1800" dirty="0" err="1"/>
              <a:t>eIFs</a:t>
            </a:r>
            <a:endParaRPr lang="en-CA" altLang="en-US" sz="1800" dirty="0"/>
          </a:p>
        </p:txBody>
      </p:sp>
      <p:sp>
        <p:nvSpPr>
          <p:cNvPr id="3077" name="Text Box 10"/>
          <p:cNvSpPr txBox="1">
            <a:spLocks noChangeArrowheads="1"/>
          </p:cNvSpPr>
          <p:nvPr/>
        </p:nvSpPr>
        <p:spPr bwMode="auto">
          <a:xfrm rot="-2826821">
            <a:off x="6194425" y="3613151"/>
            <a:ext cx="1150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sz="1800"/>
              <a:t>PABP</a:t>
            </a:r>
          </a:p>
        </p:txBody>
      </p:sp>
      <p:sp>
        <p:nvSpPr>
          <p:cNvPr id="3078" name="Line 13"/>
          <p:cNvSpPr>
            <a:spLocks noChangeShapeType="1"/>
          </p:cNvSpPr>
          <p:nvPr/>
        </p:nvSpPr>
        <p:spPr bwMode="auto">
          <a:xfrm>
            <a:off x="5219700" y="1700213"/>
            <a:ext cx="0" cy="309562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lstStyle/>
          <a:p>
            <a:r>
              <a:rPr lang="en-US" altLang="en-US" smtClean="0"/>
              <a:t>Poly(A) length &amp; protein synthesis</a:t>
            </a:r>
          </a:p>
        </p:txBody>
      </p:sp>
      <p:sp>
        <p:nvSpPr>
          <p:cNvPr id="410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smtClean="0">
                <a:solidFill>
                  <a:srgbClr val="000066"/>
                </a:solidFill>
              </a:rPr>
              <a:t>Xuhua Xia</a:t>
            </a:r>
          </a:p>
        </p:txBody>
      </p:sp>
      <p:sp>
        <p:nvSpPr>
          <p:cNvPr id="410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a:t>Slide </a:t>
            </a:r>
            <a:fld id="{5493779B-7486-4D65-9EEB-3600BA904A99}" type="slidenum">
              <a:rPr lang="en-US" altLang="en-US" sz="1400"/>
              <a:pPr/>
              <a:t>8</a:t>
            </a:fld>
            <a:endParaRPr lang="en-US" altLang="en-US" sz="1400"/>
          </a:p>
        </p:txBody>
      </p:sp>
      <p:sp>
        <p:nvSpPr>
          <p:cNvPr id="410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aphicFrame>
        <p:nvGraphicFramePr>
          <p:cNvPr id="4098" name="Object 1"/>
          <p:cNvGraphicFramePr>
            <a:graphicFrameLocks noChangeAspect="1"/>
          </p:cNvGraphicFramePr>
          <p:nvPr/>
        </p:nvGraphicFramePr>
        <p:xfrm>
          <a:off x="827088" y="908050"/>
          <a:ext cx="7272337" cy="5451475"/>
        </p:xfrm>
        <a:graphic>
          <a:graphicData uri="http://schemas.openxmlformats.org/presentationml/2006/ole">
            <mc:AlternateContent xmlns:mc="http://schemas.openxmlformats.org/markup-compatibility/2006">
              <mc:Choice xmlns:v="urn:schemas-microsoft-com:vml" Requires="v">
                <p:oleObj spid="_x0000_s4111" name="Slide" r:id="rId4" imgW="4545415" imgH="3408319" progId="PowerPoint.Slide.8">
                  <p:embed/>
                </p:oleObj>
              </mc:Choice>
              <mc:Fallback>
                <p:oleObj name="Slide" r:id="rId4" imgW="4545415" imgH="3408319" progId="PowerPoint.Slide.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908050"/>
                        <a:ext cx="7272337" cy="545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3" name="Text Box 8"/>
          <p:cNvSpPr txBox="1">
            <a:spLocks noChangeArrowheads="1"/>
          </p:cNvSpPr>
          <p:nvPr/>
        </p:nvSpPr>
        <p:spPr bwMode="auto">
          <a:xfrm>
            <a:off x="4859338" y="6381750"/>
            <a:ext cx="2592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a:t>Xia et al. 2011 Genetics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r>
              <a:rPr lang="en-US" altLang="en-US" smtClean="0"/>
              <a:t>Poly(A) length and Occupancy</a:t>
            </a:r>
          </a:p>
        </p:txBody>
      </p:sp>
      <p:sp>
        <p:nvSpPr>
          <p:cNvPr id="512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smtClean="0">
                <a:solidFill>
                  <a:srgbClr val="000066"/>
                </a:solidFill>
              </a:rPr>
              <a:t>Xuhua Xia</a:t>
            </a:r>
          </a:p>
        </p:txBody>
      </p:sp>
      <p:sp>
        <p:nvSpPr>
          <p:cNvPr id="512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r>
              <a:rPr lang="en-US" altLang="en-US" sz="1400"/>
              <a:t>Slide </a:t>
            </a:r>
            <a:fld id="{D0577E50-7E86-4B68-BEA9-D7D3236C82E6}" type="slidenum">
              <a:rPr lang="en-US" altLang="en-US" sz="1400"/>
              <a:pPr/>
              <a:t>9</a:t>
            </a:fld>
            <a:endParaRPr lang="en-US" altLang="en-US" sz="1400"/>
          </a:p>
        </p:txBody>
      </p:sp>
      <p:sp>
        <p:nvSpPr>
          <p:cNvPr id="512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graphicFrame>
        <p:nvGraphicFramePr>
          <p:cNvPr id="5122" name="Object 1"/>
          <p:cNvGraphicFramePr>
            <a:graphicFrameLocks noChangeAspect="1"/>
          </p:cNvGraphicFramePr>
          <p:nvPr/>
        </p:nvGraphicFramePr>
        <p:xfrm>
          <a:off x="1835150" y="981075"/>
          <a:ext cx="7129463" cy="5343525"/>
        </p:xfrm>
        <a:graphic>
          <a:graphicData uri="http://schemas.openxmlformats.org/presentationml/2006/ole">
            <mc:AlternateContent xmlns:mc="http://schemas.openxmlformats.org/markup-compatibility/2006">
              <mc:Choice xmlns:v="urn:schemas-microsoft-com:vml" Requires="v">
                <p:oleObj spid="_x0000_s5159" name="Slide" r:id="rId4" imgW="4545415" imgH="3408319" progId="PowerPoint.Slide.8">
                  <p:embed/>
                </p:oleObj>
              </mc:Choice>
              <mc:Fallback>
                <p:oleObj name="Slide" r:id="rId4" imgW="4545415" imgH="3408319" progId="PowerPoint.Slide.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981075"/>
                        <a:ext cx="7129463" cy="534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7" name="Freeform 35"/>
          <p:cNvSpPr>
            <a:spLocks noChangeArrowheads="1"/>
          </p:cNvSpPr>
          <p:nvPr/>
        </p:nvSpPr>
        <p:spPr bwMode="auto">
          <a:xfrm>
            <a:off x="190500" y="1238250"/>
            <a:ext cx="1436688" cy="374650"/>
          </a:xfrm>
          <a:custGeom>
            <a:avLst/>
            <a:gdLst>
              <a:gd name="T0" fmla="*/ 0 w 1436915"/>
              <a:gd name="T1" fmla="*/ 373444 h 374952"/>
              <a:gd name="T2" fmla="*/ 304560 w 1436915"/>
              <a:gd name="T3" fmla="*/ 84326 h 374952"/>
              <a:gd name="T4" fmla="*/ 841164 w 1436915"/>
              <a:gd name="T5" fmla="*/ 243341 h 374952"/>
              <a:gd name="T6" fmla="*/ 1145724 w 1436915"/>
              <a:gd name="T7" fmla="*/ 26504 h 374952"/>
              <a:gd name="T8" fmla="*/ 1435780 w 1436915"/>
              <a:gd name="T9" fmla="*/ 843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28" name="Oval 36"/>
          <p:cNvSpPr>
            <a:spLocks noChangeArrowheads="1"/>
          </p:cNvSpPr>
          <p:nvPr/>
        </p:nvSpPr>
        <p:spPr bwMode="auto">
          <a:xfrm>
            <a:off x="403225" y="1284288"/>
            <a:ext cx="142875" cy="142875"/>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29" name="Oval 37"/>
          <p:cNvSpPr>
            <a:spLocks noChangeArrowheads="1"/>
          </p:cNvSpPr>
          <p:nvPr/>
        </p:nvSpPr>
        <p:spPr bwMode="auto">
          <a:xfrm>
            <a:off x="619125" y="1284288"/>
            <a:ext cx="142875" cy="142875"/>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30" name="Oval 38"/>
          <p:cNvSpPr>
            <a:spLocks noChangeArrowheads="1"/>
          </p:cNvSpPr>
          <p:nvPr/>
        </p:nvSpPr>
        <p:spPr bwMode="auto">
          <a:xfrm>
            <a:off x="977900" y="1427163"/>
            <a:ext cx="144463" cy="144462"/>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31" name="Oval 39"/>
          <p:cNvSpPr>
            <a:spLocks noChangeArrowheads="1"/>
          </p:cNvSpPr>
          <p:nvPr/>
        </p:nvSpPr>
        <p:spPr bwMode="auto">
          <a:xfrm>
            <a:off x="1266825" y="1211263"/>
            <a:ext cx="144463" cy="144462"/>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32" name="Freeform 40"/>
          <p:cNvSpPr>
            <a:spLocks noChangeArrowheads="1"/>
          </p:cNvSpPr>
          <p:nvPr/>
        </p:nvSpPr>
        <p:spPr bwMode="auto">
          <a:xfrm>
            <a:off x="250825" y="4221163"/>
            <a:ext cx="1438275" cy="374650"/>
          </a:xfrm>
          <a:custGeom>
            <a:avLst/>
            <a:gdLst>
              <a:gd name="T0" fmla="*/ 0 w 1436915"/>
              <a:gd name="T1" fmla="*/ 373444 h 374952"/>
              <a:gd name="T2" fmla="*/ 306246 w 1436915"/>
              <a:gd name="T3" fmla="*/ 84326 h 374952"/>
              <a:gd name="T4" fmla="*/ 845820 w 1436915"/>
              <a:gd name="T5" fmla="*/ 243341 h 374952"/>
              <a:gd name="T6" fmla="*/ 1152064 w 1436915"/>
              <a:gd name="T7" fmla="*/ 26504 h 374952"/>
              <a:gd name="T8" fmla="*/ 1443728 w 1436915"/>
              <a:gd name="T9" fmla="*/ 843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33" name="Freeform 41"/>
          <p:cNvSpPr>
            <a:spLocks noChangeArrowheads="1"/>
          </p:cNvSpPr>
          <p:nvPr/>
        </p:nvSpPr>
        <p:spPr bwMode="auto">
          <a:xfrm>
            <a:off x="250825" y="4494213"/>
            <a:ext cx="1438275" cy="374650"/>
          </a:xfrm>
          <a:custGeom>
            <a:avLst/>
            <a:gdLst>
              <a:gd name="T0" fmla="*/ 0 w 1436915"/>
              <a:gd name="T1" fmla="*/ 373444 h 374952"/>
              <a:gd name="T2" fmla="*/ 306246 w 1436915"/>
              <a:gd name="T3" fmla="*/ 84326 h 374952"/>
              <a:gd name="T4" fmla="*/ 845820 w 1436915"/>
              <a:gd name="T5" fmla="*/ 243341 h 374952"/>
              <a:gd name="T6" fmla="*/ 1152064 w 1436915"/>
              <a:gd name="T7" fmla="*/ 26504 h 374952"/>
              <a:gd name="T8" fmla="*/ 1443728 w 1436915"/>
              <a:gd name="T9" fmla="*/ 843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34" name="Freeform 42"/>
          <p:cNvSpPr>
            <a:spLocks noChangeArrowheads="1"/>
          </p:cNvSpPr>
          <p:nvPr/>
        </p:nvSpPr>
        <p:spPr bwMode="auto">
          <a:xfrm>
            <a:off x="250825" y="4767263"/>
            <a:ext cx="1438275" cy="374650"/>
          </a:xfrm>
          <a:custGeom>
            <a:avLst/>
            <a:gdLst>
              <a:gd name="T0" fmla="*/ 0 w 1436915"/>
              <a:gd name="T1" fmla="*/ 373444 h 374952"/>
              <a:gd name="T2" fmla="*/ 306246 w 1436915"/>
              <a:gd name="T3" fmla="*/ 84326 h 374952"/>
              <a:gd name="T4" fmla="*/ 845820 w 1436915"/>
              <a:gd name="T5" fmla="*/ 243341 h 374952"/>
              <a:gd name="T6" fmla="*/ 1152064 w 1436915"/>
              <a:gd name="T7" fmla="*/ 26504 h 374952"/>
              <a:gd name="T8" fmla="*/ 1443728 w 1436915"/>
              <a:gd name="T9" fmla="*/ 843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35" name="Freeform 43"/>
          <p:cNvSpPr>
            <a:spLocks noChangeArrowheads="1"/>
          </p:cNvSpPr>
          <p:nvPr/>
        </p:nvSpPr>
        <p:spPr bwMode="auto">
          <a:xfrm>
            <a:off x="187325" y="1557338"/>
            <a:ext cx="1436688" cy="374650"/>
          </a:xfrm>
          <a:custGeom>
            <a:avLst/>
            <a:gdLst>
              <a:gd name="T0" fmla="*/ 0 w 1436915"/>
              <a:gd name="T1" fmla="*/ 373444 h 374952"/>
              <a:gd name="T2" fmla="*/ 304560 w 1436915"/>
              <a:gd name="T3" fmla="*/ 84326 h 374952"/>
              <a:gd name="T4" fmla="*/ 841164 w 1436915"/>
              <a:gd name="T5" fmla="*/ 243341 h 374952"/>
              <a:gd name="T6" fmla="*/ 1145724 w 1436915"/>
              <a:gd name="T7" fmla="*/ 26504 h 374952"/>
              <a:gd name="T8" fmla="*/ 1435780 w 1436915"/>
              <a:gd name="T9" fmla="*/ 843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36" name="Oval 44"/>
          <p:cNvSpPr>
            <a:spLocks noChangeArrowheads="1"/>
          </p:cNvSpPr>
          <p:nvPr/>
        </p:nvSpPr>
        <p:spPr bwMode="auto">
          <a:xfrm>
            <a:off x="398463" y="1601788"/>
            <a:ext cx="144462" cy="144462"/>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37" name="Oval 45"/>
          <p:cNvSpPr>
            <a:spLocks noChangeArrowheads="1"/>
          </p:cNvSpPr>
          <p:nvPr/>
        </p:nvSpPr>
        <p:spPr bwMode="auto">
          <a:xfrm>
            <a:off x="614363" y="1601788"/>
            <a:ext cx="144462" cy="144462"/>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38" name="Oval 46"/>
          <p:cNvSpPr>
            <a:spLocks noChangeArrowheads="1"/>
          </p:cNvSpPr>
          <p:nvPr/>
        </p:nvSpPr>
        <p:spPr bwMode="auto">
          <a:xfrm>
            <a:off x="974725" y="1746250"/>
            <a:ext cx="144463" cy="144463"/>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39" name="Oval 47"/>
          <p:cNvSpPr>
            <a:spLocks noChangeArrowheads="1"/>
          </p:cNvSpPr>
          <p:nvPr/>
        </p:nvSpPr>
        <p:spPr bwMode="auto">
          <a:xfrm>
            <a:off x="1263650" y="1530350"/>
            <a:ext cx="142875" cy="144463"/>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40" name="Freeform 48"/>
          <p:cNvSpPr>
            <a:spLocks noChangeArrowheads="1"/>
          </p:cNvSpPr>
          <p:nvPr/>
        </p:nvSpPr>
        <p:spPr bwMode="auto">
          <a:xfrm>
            <a:off x="182563" y="1874838"/>
            <a:ext cx="1436687" cy="376237"/>
          </a:xfrm>
          <a:custGeom>
            <a:avLst/>
            <a:gdLst>
              <a:gd name="T0" fmla="*/ 0 w 1436915"/>
              <a:gd name="T1" fmla="*/ 381421 h 374952"/>
              <a:gd name="T2" fmla="*/ 304560 w 1436915"/>
              <a:gd name="T3" fmla="*/ 86126 h 374952"/>
              <a:gd name="T4" fmla="*/ 841159 w 1436915"/>
              <a:gd name="T5" fmla="*/ 248538 h 374952"/>
              <a:gd name="T6" fmla="*/ 1145719 w 1436915"/>
              <a:gd name="T7" fmla="*/ 27068 h 374952"/>
              <a:gd name="T8" fmla="*/ 1435775 w 1436915"/>
              <a:gd name="T9" fmla="*/ 861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41" name="Oval 49"/>
          <p:cNvSpPr>
            <a:spLocks noChangeArrowheads="1"/>
          </p:cNvSpPr>
          <p:nvPr/>
        </p:nvSpPr>
        <p:spPr bwMode="auto">
          <a:xfrm>
            <a:off x="395288" y="1920875"/>
            <a:ext cx="144462" cy="144463"/>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42" name="Oval 50"/>
          <p:cNvSpPr>
            <a:spLocks noChangeArrowheads="1"/>
          </p:cNvSpPr>
          <p:nvPr/>
        </p:nvSpPr>
        <p:spPr bwMode="auto">
          <a:xfrm>
            <a:off x="611188" y="1920875"/>
            <a:ext cx="144462" cy="144463"/>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43" name="Oval 51"/>
          <p:cNvSpPr>
            <a:spLocks noChangeArrowheads="1"/>
          </p:cNvSpPr>
          <p:nvPr/>
        </p:nvSpPr>
        <p:spPr bwMode="auto">
          <a:xfrm>
            <a:off x="971550" y="2065338"/>
            <a:ext cx="144463" cy="142875"/>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44" name="Oval 52"/>
          <p:cNvSpPr>
            <a:spLocks noChangeArrowheads="1"/>
          </p:cNvSpPr>
          <p:nvPr/>
        </p:nvSpPr>
        <p:spPr bwMode="auto">
          <a:xfrm>
            <a:off x="1258888" y="1849438"/>
            <a:ext cx="144462" cy="142875"/>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45" name="Freeform 53"/>
          <p:cNvSpPr>
            <a:spLocks noChangeArrowheads="1"/>
          </p:cNvSpPr>
          <p:nvPr/>
        </p:nvSpPr>
        <p:spPr bwMode="auto">
          <a:xfrm>
            <a:off x="179388" y="2193925"/>
            <a:ext cx="1436687" cy="374650"/>
          </a:xfrm>
          <a:custGeom>
            <a:avLst/>
            <a:gdLst>
              <a:gd name="T0" fmla="*/ 0 w 1436915"/>
              <a:gd name="T1" fmla="*/ 373444 h 374952"/>
              <a:gd name="T2" fmla="*/ 304560 w 1436915"/>
              <a:gd name="T3" fmla="*/ 84326 h 374952"/>
              <a:gd name="T4" fmla="*/ 841159 w 1436915"/>
              <a:gd name="T5" fmla="*/ 243341 h 374952"/>
              <a:gd name="T6" fmla="*/ 1145719 w 1436915"/>
              <a:gd name="T7" fmla="*/ 26504 h 374952"/>
              <a:gd name="T8" fmla="*/ 1435775 w 1436915"/>
              <a:gd name="T9" fmla="*/ 843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46" name="Oval 54"/>
          <p:cNvSpPr>
            <a:spLocks noChangeArrowheads="1"/>
          </p:cNvSpPr>
          <p:nvPr/>
        </p:nvSpPr>
        <p:spPr bwMode="auto">
          <a:xfrm>
            <a:off x="392113" y="2239963"/>
            <a:ext cx="144462" cy="142875"/>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47" name="Oval 55"/>
          <p:cNvSpPr>
            <a:spLocks noChangeArrowheads="1"/>
          </p:cNvSpPr>
          <p:nvPr/>
        </p:nvSpPr>
        <p:spPr bwMode="auto">
          <a:xfrm>
            <a:off x="608013" y="2239963"/>
            <a:ext cx="144462" cy="142875"/>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48" name="Oval 56"/>
          <p:cNvSpPr>
            <a:spLocks noChangeArrowheads="1"/>
          </p:cNvSpPr>
          <p:nvPr/>
        </p:nvSpPr>
        <p:spPr bwMode="auto">
          <a:xfrm>
            <a:off x="968375" y="2382838"/>
            <a:ext cx="144463" cy="144462"/>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49" name="Oval 57"/>
          <p:cNvSpPr>
            <a:spLocks noChangeArrowheads="1"/>
          </p:cNvSpPr>
          <p:nvPr/>
        </p:nvSpPr>
        <p:spPr bwMode="auto">
          <a:xfrm>
            <a:off x="1255713" y="2166938"/>
            <a:ext cx="144462" cy="144462"/>
          </a:xfrm>
          <a:prstGeom prst="ellipse">
            <a:avLst/>
          </a:prstGeom>
          <a:solidFill>
            <a:schemeClr val="accent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eaLnBrk="0" hangingPunct="0"/>
            <a:endParaRPr lang="en-CA" altLang="en-US"/>
          </a:p>
        </p:txBody>
      </p:sp>
      <p:sp>
        <p:nvSpPr>
          <p:cNvPr id="5150" name="Freeform 58"/>
          <p:cNvSpPr>
            <a:spLocks noChangeArrowheads="1"/>
          </p:cNvSpPr>
          <p:nvPr/>
        </p:nvSpPr>
        <p:spPr bwMode="auto">
          <a:xfrm>
            <a:off x="254000" y="5199063"/>
            <a:ext cx="1438275" cy="374650"/>
          </a:xfrm>
          <a:custGeom>
            <a:avLst/>
            <a:gdLst>
              <a:gd name="T0" fmla="*/ 0 w 1436915"/>
              <a:gd name="T1" fmla="*/ 373444 h 374952"/>
              <a:gd name="T2" fmla="*/ 306246 w 1436915"/>
              <a:gd name="T3" fmla="*/ 84326 h 374952"/>
              <a:gd name="T4" fmla="*/ 845820 w 1436915"/>
              <a:gd name="T5" fmla="*/ 243341 h 374952"/>
              <a:gd name="T6" fmla="*/ 1152064 w 1436915"/>
              <a:gd name="T7" fmla="*/ 26504 h 374952"/>
              <a:gd name="T8" fmla="*/ 1443728 w 1436915"/>
              <a:gd name="T9" fmla="*/ 84326 h 374952"/>
              <a:gd name="T10" fmla="*/ 0 60000 65536"/>
              <a:gd name="T11" fmla="*/ 0 60000 65536"/>
              <a:gd name="T12" fmla="*/ 0 60000 65536"/>
              <a:gd name="T13" fmla="*/ 0 60000 65536"/>
              <a:gd name="T14" fmla="*/ 0 60000 65536"/>
              <a:gd name="T15" fmla="*/ 0 w 1436915"/>
              <a:gd name="T16" fmla="*/ 0 h 374952"/>
              <a:gd name="T17" fmla="*/ 1436915 w 1436915"/>
              <a:gd name="T18" fmla="*/ 374952 h 374952"/>
            </a:gdLst>
            <a:ahLst/>
            <a:cxnLst>
              <a:cxn ang="T10">
                <a:pos x="T0" y="T1"/>
              </a:cxn>
              <a:cxn ang="T11">
                <a:pos x="T2" y="T3"/>
              </a:cxn>
              <a:cxn ang="T12">
                <a:pos x="T4" y="T5"/>
              </a:cxn>
              <a:cxn ang="T13">
                <a:pos x="T6" y="T7"/>
              </a:cxn>
              <a:cxn ang="T14">
                <a:pos x="T8" y="T9"/>
              </a:cxn>
            </a:cxnLst>
            <a:rect l="T15" t="T16" r="T17" b="T18"/>
            <a:pathLst>
              <a:path w="1436915" h="374952">
                <a:moveTo>
                  <a:pt x="0" y="374952"/>
                </a:moveTo>
                <a:cubicBezTo>
                  <a:pt x="82247" y="240694"/>
                  <a:pt x="164495" y="106437"/>
                  <a:pt x="304800" y="84666"/>
                </a:cubicBezTo>
                <a:cubicBezTo>
                  <a:pt x="445105" y="62895"/>
                  <a:pt x="701524" y="253999"/>
                  <a:pt x="841829" y="244323"/>
                </a:cubicBezTo>
                <a:cubicBezTo>
                  <a:pt x="982134" y="234647"/>
                  <a:pt x="1047448" y="53218"/>
                  <a:pt x="1146629" y="26609"/>
                </a:cubicBezTo>
                <a:cubicBezTo>
                  <a:pt x="1245810" y="0"/>
                  <a:pt x="1395791" y="74990"/>
                  <a:pt x="1436915" y="84666"/>
                </a:cubicBezTo>
              </a:path>
            </a:pathLst>
          </a:custGeom>
          <a:solidFill>
            <a:schemeClr val="bg1"/>
          </a:solidFill>
          <a:ln w="9525" algn="ctr">
            <a:solidFill>
              <a:schemeClr val="tx1"/>
            </a:solidFill>
            <a:round/>
            <a:headEnd/>
            <a:tailEnd/>
          </a:ln>
        </p:spPr>
        <p:txBody>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endParaRPr lang="en-CA" altLang="en-US"/>
          </a:p>
        </p:txBody>
      </p:sp>
      <p:sp>
        <p:nvSpPr>
          <p:cNvPr id="5151" name="Text Box 8"/>
          <p:cNvSpPr txBox="1">
            <a:spLocks noChangeArrowheads="1"/>
          </p:cNvSpPr>
          <p:nvPr/>
        </p:nvSpPr>
        <p:spPr bwMode="auto">
          <a:xfrm>
            <a:off x="4859338" y="6381750"/>
            <a:ext cx="2592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fontAlgn="base">
              <a:spcBef>
                <a:spcPct val="0"/>
              </a:spcBef>
              <a:spcAft>
                <a:spcPct val="0"/>
              </a:spcAft>
              <a:defRPr sz="1600">
                <a:solidFill>
                  <a:schemeClr val="tx1"/>
                </a:solidFill>
                <a:latin typeface="Times New Roman" panose="02020603050405020304" pitchFamily="18" charset="0"/>
              </a:defRPr>
            </a:lvl6pPr>
            <a:lvl7pPr marL="2971800" indent="-228600" fontAlgn="base">
              <a:spcBef>
                <a:spcPct val="0"/>
              </a:spcBef>
              <a:spcAft>
                <a:spcPct val="0"/>
              </a:spcAft>
              <a:defRPr sz="1600">
                <a:solidFill>
                  <a:schemeClr val="tx1"/>
                </a:solidFill>
                <a:latin typeface="Times New Roman" panose="02020603050405020304" pitchFamily="18" charset="0"/>
              </a:defRPr>
            </a:lvl7pPr>
            <a:lvl8pPr marL="3429000" indent="-228600" fontAlgn="base">
              <a:spcBef>
                <a:spcPct val="0"/>
              </a:spcBef>
              <a:spcAft>
                <a:spcPct val="0"/>
              </a:spcAft>
              <a:defRPr sz="1600">
                <a:solidFill>
                  <a:schemeClr val="tx1"/>
                </a:solidFill>
                <a:latin typeface="Times New Roman" panose="02020603050405020304" pitchFamily="18" charset="0"/>
              </a:defRPr>
            </a:lvl8pPr>
            <a:lvl9pPr marL="3886200" indent="-228600" fontAlgn="base">
              <a:spcBef>
                <a:spcPct val="0"/>
              </a:spcBef>
              <a:spcAft>
                <a:spcPct val="0"/>
              </a:spcAft>
              <a:defRPr sz="1600">
                <a:solidFill>
                  <a:schemeClr val="tx1"/>
                </a:solidFill>
                <a:latin typeface="Times New Roman" panose="02020603050405020304" pitchFamily="18" charset="0"/>
              </a:defRPr>
            </a:lvl9pPr>
          </a:lstStyle>
          <a:p>
            <a:pPr>
              <a:spcBef>
                <a:spcPct val="50000"/>
              </a:spcBef>
            </a:pPr>
            <a:r>
              <a:rPr lang="en-CA" altLang="en-US"/>
              <a:t>Xia et al. 2011 Genetics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Xia">
  <a:themeElements>
    <a:clrScheme name="Xi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Xi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Xi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Xi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Xi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Xi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Xi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Xi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Xi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Designs\Xia.pot</Template>
  <TotalTime>21009</TotalTime>
  <Words>2688</Words>
  <Application>Microsoft Office PowerPoint</Application>
  <PresentationFormat>On-screen Show (4:3)</PresentationFormat>
  <Paragraphs>319</Paragraphs>
  <Slides>18</Slides>
  <Notes>17</Notes>
  <HiddenSlides>3</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6" baseType="lpstr">
      <vt:lpstr>SimSun</vt:lpstr>
      <vt:lpstr>SimSun</vt:lpstr>
      <vt:lpstr>Arial</vt:lpstr>
      <vt:lpstr>Courier New</vt:lpstr>
      <vt:lpstr>Times New Roman</vt:lpstr>
      <vt:lpstr>Xia</vt:lpstr>
      <vt:lpstr>Slide</vt:lpstr>
      <vt:lpstr>Chart</vt:lpstr>
      <vt:lpstr>Bioinformatics and translation initiation in eukaryotes</vt:lpstr>
      <vt:lpstr>Yeast 5’ UTR</vt:lpstr>
      <vt:lpstr>Gene expression and 5’ UTR</vt:lpstr>
      <vt:lpstr>An oversimplified translation model</vt:lpstr>
      <vt:lpstr>Poly(A) and PABP</vt:lpstr>
      <vt:lpstr>Studies on pre-AUG poly(A)</vt:lpstr>
      <vt:lpstr>A graphic model</vt:lpstr>
      <vt:lpstr>Poly(A) length &amp; protein synthesis</vt:lpstr>
      <vt:lpstr>Poly(A) length and Occupancy</vt:lpstr>
      <vt:lpstr>Ribosomal density</vt:lpstr>
      <vt:lpstr>Tentative Conclusions</vt:lpstr>
      <vt:lpstr>Yeast cyclin gene</vt:lpstr>
      <vt:lpstr>A graphic model</vt:lpstr>
      <vt:lpstr>Internal ribosome entry</vt:lpstr>
      <vt:lpstr>Internal Ribosomal Entry Site (IRES)</vt:lpstr>
      <vt:lpstr>PowerPoint Presentation</vt:lpstr>
      <vt:lpstr>Translation initiation consensus</vt:lpstr>
      <vt:lpstr>Amino acid constraint</vt:lpstr>
    </vt:vector>
  </TitlesOfParts>
  <Company>HKU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Evolution of Pasteurella multocida During Vaccine Development</dc:title>
  <dc:creator>X. Xia</dc:creator>
  <cp:lastModifiedBy>Xuhua Xia</cp:lastModifiedBy>
  <cp:revision>196</cp:revision>
  <dcterms:created xsi:type="dcterms:W3CDTF">1999-07-07T07:21:34Z</dcterms:created>
  <dcterms:modified xsi:type="dcterms:W3CDTF">2016-08-03T20:57:48Z</dcterms:modified>
</cp:coreProperties>
</file>