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0"/>
  </p:notesMasterIdLst>
  <p:handoutMasterIdLst>
    <p:handoutMasterId r:id="rId61"/>
  </p:handoutMasterIdLst>
  <p:sldIdLst>
    <p:sldId id="316" r:id="rId2"/>
    <p:sldId id="298" r:id="rId3"/>
    <p:sldId id="344" r:id="rId4"/>
    <p:sldId id="345" r:id="rId5"/>
    <p:sldId id="257" r:id="rId6"/>
    <p:sldId id="318" r:id="rId7"/>
    <p:sldId id="319" r:id="rId8"/>
    <p:sldId id="260" r:id="rId9"/>
    <p:sldId id="261" r:id="rId10"/>
    <p:sldId id="264" r:id="rId11"/>
    <p:sldId id="265" r:id="rId12"/>
    <p:sldId id="266" r:id="rId13"/>
    <p:sldId id="267" r:id="rId14"/>
    <p:sldId id="268" r:id="rId15"/>
    <p:sldId id="320" r:id="rId16"/>
    <p:sldId id="322" r:id="rId17"/>
    <p:sldId id="323" r:id="rId18"/>
    <p:sldId id="346" r:id="rId19"/>
    <p:sldId id="324" r:id="rId20"/>
    <p:sldId id="325" r:id="rId21"/>
    <p:sldId id="326" r:id="rId22"/>
    <p:sldId id="327" r:id="rId23"/>
    <p:sldId id="332" r:id="rId24"/>
    <p:sldId id="328" r:id="rId25"/>
    <p:sldId id="329" r:id="rId26"/>
    <p:sldId id="330" r:id="rId27"/>
    <p:sldId id="333" r:id="rId28"/>
    <p:sldId id="334" r:id="rId29"/>
    <p:sldId id="335" r:id="rId30"/>
    <p:sldId id="336" r:id="rId31"/>
    <p:sldId id="337" r:id="rId32"/>
    <p:sldId id="338" r:id="rId33"/>
    <p:sldId id="339" r:id="rId34"/>
    <p:sldId id="340" r:id="rId35"/>
    <p:sldId id="341" r:id="rId36"/>
    <p:sldId id="342" r:id="rId37"/>
    <p:sldId id="343"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40000"/>
    <a:srgbClr val="FFFF66"/>
    <a:srgbClr val="6699FF"/>
    <a:srgbClr val="CC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6" autoAdjust="0"/>
    <p:restoredTop sz="94660"/>
  </p:normalViewPr>
  <p:slideViewPr>
    <p:cSldViewPr>
      <p:cViewPr varScale="1">
        <p:scale>
          <a:sx n="105" d="100"/>
          <a:sy n="105" d="100"/>
        </p:scale>
        <p:origin x="10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wmf"/><Relationship Id="rId4"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90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90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590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4530B29-7CE0-442A-AB4A-674A5C534C54}" type="slidenum">
              <a:rPr lang="en-US" altLang="en-US"/>
              <a:pPr/>
              <a:t>‹#›</a:t>
            </a:fld>
            <a:endParaRPr lang="en-US" altLang="en-US"/>
          </a:p>
        </p:txBody>
      </p:sp>
    </p:spTree>
    <p:extLst>
      <p:ext uri="{BB962C8B-B14F-4D97-AF65-F5344CB8AC3E}">
        <p14:creationId xmlns:p14="http://schemas.microsoft.com/office/powerpoint/2010/main" val="740822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70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70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0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0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70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69A861-66FE-42AE-8AC1-2FCD8DF8857C}" type="slidenum">
              <a:rPr lang="en-US" altLang="en-US"/>
              <a:pPr/>
              <a:t>‹#›</a:t>
            </a:fld>
            <a:endParaRPr lang="en-US" altLang="en-US"/>
          </a:p>
        </p:txBody>
      </p:sp>
    </p:spTree>
    <p:extLst>
      <p:ext uri="{BB962C8B-B14F-4D97-AF65-F5344CB8AC3E}">
        <p14:creationId xmlns:p14="http://schemas.microsoft.com/office/powerpoint/2010/main" val="391047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Sol:=</a:t>
            </a:r>
            <a:r>
              <a:rPr lang="en-CA" dirty="0" err="1" smtClean="0"/>
              <a:t>dsolve</a:t>
            </a:r>
            <a:r>
              <a:rPr lang="fr-FR" smtClean="0"/>
              <a:t>({diff(Pa(t</a:t>
            </a:r>
            <a:r>
              <a:rPr lang="fr-FR" dirty="0" smtClean="0"/>
              <a:t>),t</a:t>
            </a:r>
            <a:r>
              <a:rPr lang="fr-FR" smtClean="0"/>
              <a:t>)=-4*a*Pa(t)+a,Pa(0</a:t>
            </a:r>
            <a:r>
              <a:rPr lang="fr-FR" dirty="0" smtClean="0"/>
              <a:t>)=</a:t>
            </a:r>
            <a:r>
              <a:rPr lang="fr-FR" smtClean="0"/>
              <a:t>1},{Pa(t</a:t>
            </a:r>
            <a:r>
              <a:rPr lang="fr-FR" dirty="0" smtClean="0"/>
              <a:t>)});</a:t>
            </a:r>
          </a:p>
          <a:p>
            <a:pPr algn="l"/>
            <a:r>
              <a:rPr lang="fr-FR" dirty="0" smtClean="0"/>
              <a:t>The </a:t>
            </a:r>
            <a:r>
              <a:rPr lang="fr-FR" dirty="0" err="1" smtClean="0"/>
              <a:t>equilibrium</a:t>
            </a:r>
            <a:r>
              <a:rPr lang="fr-FR" baseline="0" dirty="0" smtClean="0"/>
              <a:t> </a:t>
            </a:r>
            <a:r>
              <a:rPr lang="fr-FR" baseline="0" dirty="0" err="1" smtClean="0"/>
              <a:t>frequency</a:t>
            </a:r>
            <a:r>
              <a:rPr lang="fr-FR" baseline="0" dirty="0" smtClean="0"/>
              <a:t> </a:t>
            </a:r>
            <a:r>
              <a:rPr lang="fr-FR" baseline="0" dirty="0" err="1" smtClean="0"/>
              <a:t>is</a:t>
            </a:r>
            <a:r>
              <a:rPr lang="fr-FR" baseline="0" dirty="0" smtClean="0"/>
              <a:t> </a:t>
            </a:r>
            <a:r>
              <a:rPr lang="fr-FR" baseline="0" dirty="0" err="1" smtClean="0"/>
              <a:t>obtained</a:t>
            </a:r>
            <a:r>
              <a:rPr lang="fr-FR" baseline="0" dirty="0" smtClean="0"/>
              <a:t> </a:t>
            </a:r>
            <a:r>
              <a:rPr lang="fr-FR" baseline="0" dirty="0" err="1" smtClean="0"/>
              <a:t>when</a:t>
            </a:r>
            <a:r>
              <a:rPr lang="fr-FR" baseline="0" dirty="0" smtClean="0"/>
              <a:t> </a:t>
            </a:r>
            <a:r>
              <a:rPr lang="fr-FR" baseline="0" smtClean="0"/>
              <a:t>t approaches </a:t>
            </a:r>
            <a:r>
              <a:rPr lang="fr-FR" baseline="0" dirty="0" err="1" smtClean="0"/>
              <a:t>infinity</a:t>
            </a:r>
            <a:r>
              <a:rPr lang="fr-FR" baseline="0" dirty="0" smtClean="0"/>
              <a:t>, i.e</a:t>
            </a:r>
            <a:r>
              <a:rPr lang="fr-FR" baseline="0" smtClean="0"/>
              <a:t>., P_A =P_G =P_C=P_T </a:t>
            </a:r>
            <a:r>
              <a:rPr lang="fr-FR" baseline="0" dirty="0" smtClean="0"/>
              <a:t>= 1/4</a:t>
            </a:r>
            <a:endParaRPr lang="en-CA" dirty="0"/>
          </a:p>
        </p:txBody>
      </p:sp>
      <p:sp>
        <p:nvSpPr>
          <p:cNvPr id="4" name="Slide Number Placeholder 3"/>
          <p:cNvSpPr>
            <a:spLocks noGrp="1"/>
          </p:cNvSpPr>
          <p:nvPr>
            <p:ph type="sldNum" sz="quarter" idx="10"/>
          </p:nvPr>
        </p:nvSpPr>
        <p:spPr/>
        <p:txBody>
          <a:bodyPr/>
          <a:lstStyle/>
          <a:p>
            <a:fld id="{5883F728-F7DA-40BE-8BEA-2E9573C0BA46}" type="slidenum">
              <a:rPr lang="en-US" altLang="en-US" smtClean="0"/>
              <a:pPr/>
              <a:t>3</a:t>
            </a:fld>
            <a:endParaRPr lang="en-US" altLang="en-US"/>
          </a:p>
        </p:txBody>
      </p:sp>
    </p:spTree>
    <p:extLst>
      <p:ext uri="{BB962C8B-B14F-4D97-AF65-F5344CB8AC3E}">
        <p14:creationId xmlns:p14="http://schemas.microsoft.com/office/powerpoint/2010/main" val="4825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anose="02020603050405020304" pitchFamily="18" charset="0"/>
                <a:ea typeface="+mn-ea"/>
                <a:cs typeface="+mn-cs"/>
              </a:rPr>
              <a:t>with(</a:t>
            </a:r>
            <a:r>
              <a:rPr lang="en-CA" sz="1200" b="0" i="0" u="none" strike="noStrike" kern="1200" baseline="0" dirty="0" err="1" smtClean="0">
                <a:solidFill>
                  <a:schemeClr val="tx1"/>
                </a:solidFill>
                <a:latin typeface="Times New Roman" panose="02020603050405020304" pitchFamily="18" charset="0"/>
                <a:ea typeface="+mn-ea"/>
                <a:cs typeface="+mn-cs"/>
              </a:rPr>
              <a:t>LinearAlgebra</a:t>
            </a:r>
            <a:r>
              <a:rPr lang="en-CA" sz="1200" b="0" i="0" u="none" strike="noStrike" kern="1200" baseline="0" dirty="0" smtClean="0">
                <a:solidFill>
                  <a:schemeClr val="tx1"/>
                </a:solidFill>
                <a:latin typeface="Times New Roman" panose="02020603050405020304"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u="none" strike="noStrike" kern="1200" baseline="0" dirty="0" smtClean="0">
                <a:solidFill>
                  <a:schemeClr val="tx1"/>
                </a:solidFill>
                <a:latin typeface="Times New Roman" panose="02020603050405020304" pitchFamily="18" charset="0"/>
                <a:ea typeface="+mn-ea"/>
                <a:cs typeface="+mn-cs"/>
              </a:rPr>
              <a:t>Q:=Matrix([[-3*a,a,a,a],[a,-3*a,a,a],[a,a,-3*a,a],[a,a,a,-3*a]]);</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err="1" smtClean="0">
                <a:solidFill>
                  <a:schemeClr val="tx1"/>
                </a:solidFill>
                <a:latin typeface="Times New Roman" panose="02020603050405020304" pitchFamily="18" charset="0"/>
                <a:ea typeface="+mn-ea"/>
                <a:cs typeface="+mn-cs"/>
              </a:rPr>
              <a:t>MatrixExponential</a:t>
            </a:r>
            <a:r>
              <a:rPr lang="en-CA" sz="1200" b="0" i="0" u="none" strike="noStrike" kern="1200" baseline="0" dirty="0" smtClean="0">
                <a:solidFill>
                  <a:schemeClr val="tx1"/>
                </a:solidFill>
                <a:latin typeface="Times New Roman" panose="02020603050405020304" pitchFamily="18" charset="0"/>
                <a:ea typeface="+mn-ea"/>
                <a:cs typeface="+mn-cs"/>
              </a:rPr>
              <a:t>(Q);</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smtClean="0">
                <a:solidFill>
                  <a:schemeClr val="tx1"/>
                </a:solidFill>
                <a:latin typeface="Times New Roman" panose="02020603050405020304" pitchFamily="18" charset="0"/>
                <a:ea typeface="+mn-ea"/>
                <a:cs typeface="+mn-cs"/>
              </a:rPr>
              <a:t>(</a:t>
            </a:r>
            <a:r>
              <a:rPr lang="en-CA" sz="1200" b="0" i="0" u="none" strike="noStrike" kern="1200" baseline="0" dirty="0" err="1" smtClean="0">
                <a:solidFill>
                  <a:schemeClr val="tx1"/>
                </a:solidFill>
                <a:latin typeface="Times New Roman" panose="02020603050405020304" pitchFamily="18" charset="0"/>
                <a:ea typeface="+mn-ea"/>
                <a:cs typeface="+mn-cs"/>
              </a:rPr>
              <a:t>v,e</a:t>
            </a:r>
            <a:r>
              <a:rPr lang="en-CA" sz="1200" b="0" i="0" u="none" strike="noStrike" kern="1200" baseline="0" dirty="0" smtClean="0">
                <a:solidFill>
                  <a:schemeClr val="tx1"/>
                </a:solidFill>
                <a:latin typeface="Times New Roman" panose="02020603050405020304" pitchFamily="18" charset="0"/>
                <a:ea typeface="+mn-ea"/>
                <a:cs typeface="+mn-cs"/>
              </a:rPr>
              <a:t>) := Eigenvectors(Q);</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err="1" smtClean="0">
                <a:solidFill>
                  <a:schemeClr val="tx1"/>
                </a:solidFill>
                <a:latin typeface="Times New Roman" panose="02020603050405020304" pitchFamily="18" charset="0"/>
                <a:ea typeface="+mn-ea"/>
                <a:cs typeface="+mn-cs"/>
              </a:rPr>
              <a:t>v;e</a:t>
            </a:r>
            <a:r>
              <a:rPr lang="en-CA" sz="1200" b="0" i="0" u="none" strike="noStrike" kern="1200" baseline="0" dirty="0" smtClean="0">
                <a:solidFill>
                  <a:schemeClr val="tx1"/>
                </a:solidFill>
                <a:latin typeface="Times New Roman" panose="02020603050405020304"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err="1" smtClean="0">
                <a:solidFill>
                  <a:schemeClr val="tx1"/>
                </a:solidFill>
                <a:latin typeface="Times New Roman" panose="02020603050405020304" pitchFamily="18" charset="0"/>
                <a:ea typeface="+mn-ea"/>
                <a:cs typeface="+mn-cs"/>
              </a:rPr>
              <a:t>eInv</a:t>
            </a:r>
            <a:r>
              <a:rPr lang="en-CA" sz="1200" b="0" i="0" u="none" strike="noStrike" kern="1200" baseline="0" dirty="0" smtClean="0">
                <a:solidFill>
                  <a:schemeClr val="tx1"/>
                </a:solidFill>
                <a:latin typeface="Times New Roman" panose="02020603050405020304" pitchFamily="18" charset="0"/>
                <a:ea typeface="+mn-ea"/>
                <a:cs typeface="+mn-cs"/>
              </a:rPr>
              <a:t>:=</a:t>
            </a:r>
            <a:r>
              <a:rPr lang="en-CA" sz="1200" b="0" i="0" u="none" strike="noStrike" kern="1200" baseline="0" dirty="0" err="1" smtClean="0">
                <a:solidFill>
                  <a:schemeClr val="tx1"/>
                </a:solidFill>
                <a:latin typeface="Times New Roman" panose="02020603050405020304" pitchFamily="18" charset="0"/>
                <a:ea typeface="+mn-ea"/>
                <a:cs typeface="+mn-cs"/>
              </a:rPr>
              <a:t>MatrixInverse</a:t>
            </a:r>
            <a:r>
              <a:rPr lang="en-CA" sz="1200" b="0" i="0" u="none" strike="noStrike" kern="1200" baseline="0" dirty="0" smtClean="0">
                <a:solidFill>
                  <a:schemeClr val="tx1"/>
                </a:solidFill>
                <a:latin typeface="Times New Roman" panose="02020603050405020304" pitchFamily="18" charset="0"/>
                <a:ea typeface="+mn-ea"/>
                <a:cs typeface="+mn-cs"/>
              </a:rPr>
              <a:t>(e);</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err="1" smtClean="0">
                <a:solidFill>
                  <a:schemeClr val="tx1"/>
                </a:solidFill>
                <a:latin typeface="Times New Roman" panose="02020603050405020304" pitchFamily="18" charset="0"/>
                <a:ea typeface="+mn-ea"/>
                <a:cs typeface="+mn-cs"/>
              </a:rPr>
              <a:t>DiagMat</a:t>
            </a:r>
            <a:r>
              <a:rPr lang="en-CA" sz="1200" b="0" i="0" u="none" strike="noStrike" kern="1200" baseline="0" dirty="0" smtClean="0">
                <a:solidFill>
                  <a:schemeClr val="tx1"/>
                </a:solidFill>
                <a:latin typeface="Times New Roman" panose="02020603050405020304" pitchFamily="18" charset="0"/>
                <a:ea typeface="+mn-ea"/>
                <a:cs typeface="+mn-cs"/>
              </a:rPr>
              <a:t>:=Matrix([[1,0,0,0],[0,1,0,0],[0,0,1,0],[0,0,0,1]]);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smtClean="0">
                <a:solidFill>
                  <a:schemeClr val="tx1"/>
                </a:solidFill>
                <a:latin typeface="Times New Roman" panose="02020603050405020304" pitchFamily="18" charset="0"/>
                <a:ea typeface="+mn-ea"/>
                <a:cs typeface="+mn-cs"/>
              </a:rPr>
              <a:t>for </a:t>
            </a:r>
            <a:r>
              <a:rPr lang="en-CA" sz="1200" b="0" i="0" u="none" strike="noStrike" kern="1200" baseline="0" dirty="0" err="1" smtClean="0">
                <a:solidFill>
                  <a:schemeClr val="tx1"/>
                </a:solidFill>
                <a:latin typeface="Times New Roman" panose="02020603050405020304" pitchFamily="18" charset="0"/>
                <a:ea typeface="+mn-ea"/>
                <a:cs typeface="+mn-cs"/>
              </a:rPr>
              <a:t>i</a:t>
            </a:r>
            <a:r>
              <a:rPr lang="en-CA" sz="1200" b="0" i="0" u="none" strike="noStrike" kern="1200" baseline="0" dirty="0" smtClean="0">
                <a:solidFill>
                  <a:schemeClr val="tx1"/>
                </a:solidFill>
                <a:latin typeface="Times New Roman" panose="02020603050405020304" pitchFamily="18" charset="0"/>
                <a:ea typeface="+mn-ea"/>
                <a:cs typeface="+mn-cs"/>
              </a:rPr>
              <a:t> from 1 to 4 do </a:t>
            </a:r>
            <a:r>
              <a:rPr lang="en-CA" sz="1200" b="0" i="0" u="none" strike="noStrike" kern="1200" baseline="0" dirty="0" err="1" smtClean="0">
                <a:solidFill>
                  <a:schemeClr val="tx1"/>
                </a:solidFill>
                <a:latin typeface="Times New Roman" panose="02020603050405020304" pitchFamily="18" charset="0"/>
                <a:ea typeface="+mn-ea"/>
                <a:cs typeface="+mn-cs"/>
              </a:rPr>
              <a:t>DiagMat</a:t>
            </a:r>
            <a:r>
              <a:rPr lang="en-CA" sz="1200" b="0" i="0" u="none" strike="noStrike" kern="1200" baseline="0" dirty="0" smtClean="0">
                <a:solidFill>
                  <a:schemeClr val="tx1"/>
                </a:solidFill>
                <a:latin typeface="Times New Roman" panose="02020603050405020304" pitchFamily="18" charset="0"/>
                <a:ea typeface="+mn-ea"/>
                <a:cs typeface="+mn-cs"/>
              </a:rPr>
              <a:t>[</a:t>
            </a:r>
            <a:r>
              <a:rPr lang="en-CA" sz="1200" b="0" i="0" u="none" strike="noStrike" kern="1200" baseline="0" dirty="0" err="1" smtClean="0">
                <a:solidFill>
                  <a:schemeClr val="tx1"/>
                </a:solidFill>
                <a:latin typeface="Times New Roman" panose="02020603050405020304" pitchFamily="18" charset="0"/>
                <a:ea typeface="+mn-ea"/>
                <a:cs typeface="+mn-cs"/>
              </a:rPr>
              <a:t>i,i</a:t>
            </a:r>
            <a:r>
              <a:rPr lang="en-CA" sz="1200" b="0" i="0" u="none" strike="noStrike" kern="1200" baseline="0" dirty="0" smtClean="0">
                <a:solidFill>
                  <a:schemeClr val="tx1"/>
                </a:solidFill>
                <a:latin typeface="Times New Roman" panose="02020603050405020304" pitchFamily="18" charset="0"/>
                <a:ea typeface="+mn-ea"/>
                <a:cs typeface="+mn-cs"/>
              </a:rPr>
              <a:t>]:=</a:t>
            </a:r>
            <a:r>
              <a:rPr lang="en-CA" sz="1200" b="0" i="0" u="none" strike="noStrike" kern="1200" baseline="0" dirty="0" err="1" smtClean="0">
                <a:solidFill>
                  <a:schemeClr val="tx1"/>
                </a:solidFill>
                <a:latin typeface="Times New Roman" panose="02020603050405020304" pitchFamily="18" charset="0"/>
                <a:ea typeface="+mn-ea"/>
                <a:cs typeface="+mn-cs"/>
              </a:rPr>
              <a:t>exp</a:t>
            </a:r>
            <a:r>
              <a:rPr lang="en-CA" sz="1200" b="0" i="0" u="none" strike="noStrike" kern="1200" baseline="0" dirty="0" smtClean="0">
                <a:solidFill>
                  <a:schemeClr val="tx1"/>
                </a:solidFill>
                <a:latin typeface="Times New Roman" panose="02020603050405020304" pitchFamily="18" charset="0"/>
                <a:ea typeface="+mn-ea"/>
                <a:cs typeface="+mn-cs"/>
              </a:rPr>
              <a:t>(v[</a:t>
            </a:r>
            <a:r>
              <a:rPr lang="en-CA" sz="1200" b="0" i="0" u="none" strike="noStrike" kern="1200" baseline="0" dirty="0" err="1" smtClean="0">
                <a:solidFill>
                  <a:schemeClr val="tx1"/>
                </a:solidFill>
                <a:latin typeface="Times New Roman" panose="02020603050405020304" pitchFamily="18" charset="0"/>
                <a:ea typeface="+mn-ea"/>
                <a:cs typeface="+mn-cs"/>
              </a:rPr>
              <a:t>i</a:t>
            </a:r>
            <a:r>
              <a:rPr lang="en-CA" sz="1200" b="0" i="0" u="none" strike="noStrike" kern="1200" baseline="0" dirty="0" smtClean="0">
                <a:solidFill>
                  <a:schemeClr val="tx1"/>
                </a:solidFill>
                <a:latin typeface="Times New Roman" panose="02020603050405020304" pitchFamily="18" charset="0"/>
                <a:ea typeface="+mn-ea"/>
                <a:cs typeface="+mn-cs"/>
              </a:rPr>
              <a:t>]) end do;</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err="1" smtClean="0">
                <a:solidFill>
                  <a:schemeClr val="tx1"/>
                </a:solidFill>
                <a:latin typeface="Times New Roman" panose="02020603050405020304" pitchFamily="18" charset="0"/>
                <a:ea typeface="+mn-ea"/>
                <a:cs typeface="+mn-cs"/>
              </a:rPr>
              <a:t>e.DiagMat.eInv</a:t>
            </a:r>
            <a:r>
              <a:rPr lang="en-CA" sz="1200" b="0" i="0" u="none" strike="noStrike" kern="1200" baseline="0" dirty="0" smtClean="0">
                <a:solidFill>
                  <a:schemeClr val="tx1"/>
                </a:solidFill>
                <a:latin typeface="Times New Roman" panose="02020603050405020304" pitchFamily="18" charset="0"/>
                <a:ea typeface="+mn-ea"/>
                <a:cs typeface="+mn-cs"/>
              </a:rPr>
              <a:t>;</a:t>
            </a:r>
          </a:p>
        </p:txBody>
      </p:sp>
      <p:sp>
        <p:nvSpPr>
          <p:cNvPr id="4" name="Slide Number Placeholder 3"/>
          <p:cNvSpPr>
            <a:spLocks noGrp="1"/>
          </p:cNvSpPr>
          <p:nvPr>
            <p:ph type="sldNum" sz="quarter" idx="10"/>
          </p:nvPr>
        </p:nvSpPr>
        <p:spPr/>
        <p:txBody>
          <a:bodyPr/>
          <a:lstStyle/>
          <a:p>
            <a:fld id="{5883F728-F7DA-40BE-8BEA-2E9573C0BA46}" type="slidenum">
              <a:rPr lang="en-US" altLang="en-US" smtClean="0"/>
              <a:pPr/>
              <a:t>4</a:t>
            </a:fld>
            <a:endParaRPr lang="en-US" altLang="en-US"/>
          </a:p>
        </p:txBody>
      </p:sp>
    </p:spTree>
    <p:extLst>
      <p:ext uri="{BB962C8B-B14F-4D97-AF65-F5344CB8AC3E}">
        <p14:creationId xmlns:p14="http://schemas.microsoft.com/office/powerpoint/2010/main" val="352507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3E2FE21E-B262-418A-A5AB-341E7D76E20F}" type="slidenum">
              <a:rPr lang="en-US" altLang="en-US" sz="1200"/>
              <a:pPr/>
              <a:t>30</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extLst>
      <p:ext uri="{BB962C8B-B14F-4D97-AF65-F5344CB8AC3E}">
        <p14:creationId xmlns:p14="http://schemas.microsoft.com/office/powerpoint/2010/main" val="13003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t>An valid outgroup is one that does not belong to the ingroup, an ideal outgroup is one that is closest to the ingroup (while remains valid).</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6C27BF60-C57D-4BA1-865A-DF6CD615E47B}" type="slidenum">
              <a:rPr lang="en-US" altLang="en-US" sz="1200"/>
              <a:pPr/>
              <a:t>35</a:t>
            </a:fld>
            <a:endParaRPr lang="en-US" altLang="en-US" sz="1200"/>
          </a:p>
        </p:txBody>
      </p:sp>
    </p:spTree>
    <p:extLst>
      <p:ext uri="{BB962C8B-B14F-4D97-AF65-F5344CB8AC3E}">
        <p14:creationId xmlns:p14="http://schemas.microsoft.com/office/powerpoint/2010/main" val="2584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8C6F85E6-B74F-4073-828A-5B519EBF038D}" type="slidenum">
              <a:rPr lang="en-US" altLang="en-US" sz="1200"/>
              <a:pPr/>
              <a:t>37</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Eqs: where p is the number of parameters in the model (e.g., the number of branch lengths plus one, i.e., the additional </a:t>
            </a:r>
            <a:r>
              <a:rPr lang="en-US" altLang="en-US" smtClean="0">
                <a:sym typeface="Symbol" panose="05050102010706020507" pitchFamily="18" charset="2"/>
              </a:rPr>
              <a:t></a:t>
            </a:r>
            <a:r>
              <a:rPr lang="en-US" altLang="en-US" baseline="30000" smtClean="0"/>
              <a:t>2</a:t>
            </a:r>
            <a:r>
              <a:rPr lang="en-US" altLang="en-US" smtClean="0"/>
              <a:t>), n is the number of pairwise distances in our case, and RSS is RSSnc for the non-clocked phylogeny and RSSc for the clocked phylogeny. </a:t>
            </a:r>
            <a:endParaRPr lang="en-CA" altLang="en-US" smtClean="0"/>
          </a:p>
        </p:txBody>
      </p:sp>
    </p:spTree>
    <p:extLst>
      <p:ext uri="{BB962C8B-B14F-4D97-AF65-F5344CB8AC3E}">
        <p14:creationId xmlns:p14="http://schemas.microsoft.com/office/powerpoint/2010/main" val="20376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2609A360-89B0-4921-AC2F-AE98C5294C9B}" type="slidenum">
              <a:rPr lang="en-US" altLang="en-US" sz="1200"/>
              <a:pPr/>
              <a:t>48</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An alternative way of presenting variation of the estimated time is by a confidence interval.</a:t>
            </a:r>
            <a:endParaRPr lang="en-CA" altLang="en-US" smtClean="0"/>
          </a:p>
        </p:txBody>
      </p:sp>
    </p:spTree>
    <p:extLst>
      <p:ext uri="{BB962C8B-B14F-4D97-AF65-F5344CB8AC3E}">
        <p14:creationId xmlns:p14="http://schemas.microsoft.com/office/powerpoint/2010/main" val="351754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8AAB29D0-9D3F-4EF0-B13E-0915D7E45ECC}" type="slidenum">
              <a:rPr lang="en-US" altLang="en-US" sz="1200"/>
              <a:pPr/>
              <a:t>53</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altLang="en-US" smtClean="0"/>
              <a:t>Coincidental cophylogeny</a:t>
            </a:r>
            <a:endParaRPr lang="en-CA" altLang="en-US" smtClean="0"/>
          </a:p>
        </p:txBody>
      </p:sp>
    </p:spTree>
    <p:extLst>
      <p:ext uri="{BB962C8B-B14F-4D97-AF65-F5344CB8AC3E}">
        <p14:creationId xmlns:p14="http://schemas.microsoft.com/office/powerpoint/2010/main" val="156194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r>
              <a:rPr lang="en-US" altLang="en-US"/>
              <a:t>Xuhua Xia</a:t>
            </a:r>
          </a:p>
        </p:txBody>
      </p:sp>
      <p:sp>
        <p:nvSpPr>
          <p:cNvPr id="5" name="Footer Placeholder 4"/>
          <p:cNvSpPr>
            <a:spLocks noGrp="1"/>
          </p:cNvSpPr>
          <p:nvPr>
            <p:ph type="ftr" sz="quarter" idx="11"/>
          </p:nvPr>
        </p:nvSpPr>
        <p:spPr/>
        <p:txBody>
          <a:bodyPr/>
          <a:lstStyle>
            <a:lvl1pPr>
              <a:defRPr/>
            </a:lvl1pPr>
          </a:lstStyle>
          <a:p>
            <a:r>
              <a:rPr lang="en-US" altLang="en-US"/>
              <a:t>Slide </a:t>
            </a:r>
            <a:fld id="{8B95A8F4-A178-4278-9517-3A9E024FC3AC}" type="slidenum">
              <a:rPr lang="en-US" altLang="en-US"/>
              <a:pPr/>
              <a:t>‹#›</a:t>
            </a:fld>
            <a:endParaRPr lang="en-US" altLang="en-US"/>
          </a:p>
        </p:txBody>
      </p:sp>
    </p:spTree>
    <p:extLst>
      <p:ext uri="{BB962C8B-B14F-4D97-AF65-F5344CB8AC3E}">
        <p14:creationId xmlns:p14="http://schemas.microsoft.com/office/powerpoint/2010/main" val="410549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altLang="en-US"/>
              <a:t>Xuhua Xia</a:t>
            </a:r>
          </a:p>
        </p:txBody>
      </p:sp>
      <p:sp>
        <p:nvSpPr>
          <p:cNvPr id="5" name="Footer Placeholder 4"/>
          <p:cNvSpPr>
            <a:spLocks noGrp="1"/>
          </p:cNvSpPr>
          <p:nvPr>
            <p:ph type="ftr" sz="quarter" idx="11"/>
          </p:nvPr>
        </p:nvSpPr>
        <p:spPr/>
        <p:txBody>
          <a:bodyPr/>
          <a:lstStyle>
            <a:lvl1pPr>
              <a:defRPr/>
            </a:lvl1pPr>
          </a:lstStyle>
          <a:p>
            <a:r>
              <a:rPr lang="en-US" altLang="en-US"/>
              <a:t>Slide </a:t>
            </a:r>
            <a:fld id="{1FDE0048-02DC-4B96-8C15-76523BAB1359}" type="slidenum">
              <a:rPr lang="en-US" altLang="en-US"/>
              <a:pPr/>
              <a:t>‹#›</a:t>
            </a:fld>
            <a:endParaRPr lang="en-US" altLang="en-US"/>
          </a:p>
        </p:txBody>
      </p:sp>
    </p:spTree>
    <p:extLst>
      <p:ext uri="{BB962C8B-B14F-4D97-AF65-F5344CB8AC3E}">
        <p14:creationId xmlns:p14="http://schemas.microsoft.com/office/powerpoint/2010/main" val="360212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038350" cy="6096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33400" y="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altLang="en-US"/>
              <a:t>Xuhua Xia</a:t>
            </a:r>
          </a:p>
        </p:txBody>
      </p:sp>
      <p:sp>
        <p:nvSpPr>
          <p:cNvPr id="5" name="Footer Placeholder 4"/>
          <p:cNvSpPr>
            <a:spLocks noGrp="1"/>
          </p:cNvSpPr>
          <p:nvPr>
            <p:ph type="ftr" sz="quarter" idx="11"/>
          </p:nvPr>
        </p:nvSpPr>
        <p:spPr/>
        <p:txBody>
          <a:bodyPr/>
          <a:lstStyle>
            <a:lvl1pPr>
              <a:defRPr/>
            </a:lvl1pPr>
          </a:lstStyle>
          <a:p>
            <a:r>
              <a:rPr lang="en-US" altLang="en-US"/>
              <a:t>Slide </a:t>
            </a:r>
            <a:fld id="{46731846-A6B9-4D88-B384-EBC09A827A21}" type="slidenum">
              <a:rPr lang="en-US" altLang="en-US"/>
              <a:pPr/>
              <a:t>‹#›</a:t>
            </a:fld>
            <a:endParaRPr lang="en-US" altLang="en-US"/>
          </a:p>
        </p:txBody>
      </p:sp>
    </p:spTree>
    <p:extLst>
      <p:ext uri="{BB962C8B-B14F-4D97-AF65-F5344CB8AC3E}">
        <p14:creationId xmlns:p14="http://schemas.microsoft.com/office/powerpoint/2010/main" val="201842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533400" y="990600"/>
            <a:ext cx="8153400" cy="51054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Xuhua Xia</a:t>
            </a:r>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en-US"/>
              <a:t>Slide </a:t>
            </a:r>
            <a:fld id="{A944C911-0F2D-421A-BF0F-D03906B063C5}" type="slidenum">
              <a:rPr lang="en-US" altLang="en-US"/>
              <a:pPr>
                <a:defRPr/>
              </a:pPr>
              <a:t>‹#›</a:t>
            </a:fld>
            <a:endParaRPr lang="en-US" altLang="en-US"/>
          </a:p>
        </p:txBody>
      </p:sp>
    </p:spTree>
    <p:extLst>
      <p:ext uri="{BB962C8B-B14F-4D97-AF65-F5344CB8AC3E}">
        <p14:creationId xmlns:p14="http://schemas.microsoft.com/office/powerpoint/2010/main" val="415642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7772400" cy="9144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533400" y="9906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86300" y="9906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33400" y="36195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86300" y="36195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09600" y="6400800"/>
            <a:ext cx="1905000" cy="228600"/>
          </a:xfrm>
        </p:spPr>
        <p:txBody>
          <a:bodyPr/>
          <a:lstStyle>
            <a:lvl1pPr>
              <a:defRPr/>
            </a:lvl1pPr>
          </a:lstStyle>
          <a:p>
            <a:r>
              <a:rPr lang="en-US" altLang="en-US"/>
              <a:t>Xuhua Xia</a:t>
            </a:r>
          </a:p>
        </p:txBody>
      </p:sp>
      <p:sp>
        <p:nvSpPr>
          <p:cNvPr id="8" name="Footer Placeholder 7"/>
          <p:cNvSpPr>
            <a:spLocks noGrp="1"/>
          </p:cNvSpPr>
          <p:nvPr>
            <p:ph type="ftr" sz="quarter" idx="11"/>
          </p:nvPr>
        </p:nvSpPr>
        <p:spPr>
          <a:xfrm>
            <a:off x="7162800" y="6324600"/>
            <a:ext cx="1828800" cy="304800"/>
          </a:xfrm>
        </p:spPr>
        <p:txBody>
          <a:bodyPr/>
          <a:lstStyle>
            <a:lvl1pPr>
              <a:defRPr/>
            </a:lvl1pPr>
          </a:lstStyle>
          <a:p>
            <a:r>
              <a:rPr lang="en-US" altLang="en-US"/>
              <a:t>Slide </a:t>
            </a:r>
            <a:fld id="{8D8AD60F-8581-4098-903C-26564C8B9602}" type="slidenum">
              <a:rPr lang="en-US" altLang="en-US"/>
              <a:pPr/>
              <a:t>‹#›</a:t>
            </a:fld>
            <a:endParaRPr lang="en-US" altLang="en-US"/>
          </a:p>
        </p:txBody>
      </p:sp>
    </p:spTree>
    <p:extLst>
      <p:ext uri="{BB962C8B-B14F-4D97-AF65-F5344CB8AC3E}">
        <p14:creationId xmlns:p14="http://schemas.microsoft.com/office/powerpoint/2010/main" val="85127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altLang="en-US"/>
              <a:t>Xuhua Xia</a:t>
            </a:r>
          </a:p>
        </p:txBody>
      </p:sp>
      <p:sp>
        <p:nvSpPr>
          <p:cNvPr id="5" name="Footer Placeholder 4"/>
          <p:cNvSpPr>
            <a:spLocks noGrp="1"/>
          </p:cNvSpPr>
          <p:nvPr>
            <p:ph type="ftr" sz="quarter" idx="11"/>
          </p:nvPr>
        </p:nvSpPr>
        <p:spPr/>
        <p:txBody>
          <a:bodyPr/>
          <a:lstStyle>
            <a:lvl1pPr>
              <a:defRPr/>
            </a:lvl1pPr>
          </a:lstStyle>
          <a:p>
            <a:r>
              <a:rPr lang="en-US" altLang="en-US"/>
              <a:t>Slide </a:t>
            </a:r>
            <a:fld id="{D97B4532-F699-4646-94BF-B73DD3E6E2C0}" type="slidenum">
              <a:rPr lang="en-US" altLang="en-US"/>
              <a:pPr/>
              <a:t>‹#›</a:t>
            </a:fld>
            <a:endParaRPr lang="en-US" altLang="en-US"/>
          </a:p>
        </p:txBody>
      </p:sp>
    </p:spTree>
    <p:extLst>
      <p:ext uri="{BB962C8B-B14F-4D97-AF65-F5344CB8AC3E}">
        <p14:creationId xmlns:p14="http://schemas.microsoft.com/office/powerpoint/2010/main" val="17023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Xuhua Xia</a:t>
            </a:r>
          </a:p>
        </p:txBody>
      </p:sp>
      <p:sp>
        <p:nvSpPr>
          <p:cNvPr id="5" name="Footer Placeholder 4"/>
          <p:cNvSpPr>
            <a:spLocks noGrp="1"/>
          </p:cNvSpPr>
          <p:nvPr>
            <p:ph type="ftr" sz="quarter" idx="11"/>
          </p:nvPr>
        </p:nvSpPr>
        <p:spPr/>
        <p:txBody>
          <a:bodyPr/>
          <a:lstStyle>
            <a:lvl1pPr>
              <a:defRPr/>
            </a:lvl1pPr>
          </a:lstStyle>
          <a:p>
            <a:r>
              <a:rPr lang="en-US" altLang="en-US"/>
              <a:t>Slide </a:t>
            </a:r>
            <a:fld id="{BC700943-B12B-42A4-81CD-48B89495F7BA}" type="slidenum">
              <a:rPr lang="en-US" altLang="en-US"/>
              <a:pPr/>
              <a:t>‹#›</a:t>
            </a:fld>
            <a:endParaRPr lang="en-US" altLang="en-US"/>
          </a:p>
        </p:txBody>
      </p:sp>
    </p:spTree>
    <p:extLst>
      <p:ext uri="{BB962C8B-B14F-4D97-AF65-F5344CB8AC3E}">
        <p14:creationId xmlns:p14="http://schemas.microsoft.com/office/powerpoint/2010/main" val="12074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990600"/>
            <a:ext cx="40005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990600"/>
            <a:ext cx="40005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r>
              <a:rPr lang="en-US" altLang="en-US"/>
              <a:t>Xuhua Xia</a:t>
            </a:r>
          </a:p>
        </p:txBody>
      </p:sp>
      <p:sp>
        <p:nvSpPr>
          <p:cNvPr id="6" name="Footer Placeholder 5"/>
          <p:cNvSpPr>
            <a:spLocks noGrp="1"/>
          </p:cNvSpPr>
          <p:nvPr>
            <p:ph type="ftr" sz="quarter" idx="11"/>
          </p:nvPr>
        </p:nvSpPr>
        <p:spPr/>
        <p:txBody>
          <a:bodyPr/>
          <a:lstStyle>
            <a:lvl1pPr>
              <a:defRPr/>
            </a:lvl1pPr>
          </a:lstStyle>
          <a:p>
            <a:r>
              <a:rPr lang="en-US" altLang="en-US"/>
              <a:t>Slide </a:t>
            </a:r>
            <a:fld id="{BE4518B7-9089-4BFB-A184-64D1E37E78F0}" type="slidenum">
              <a:rPr lang="en-US" altLang="en-US"/>
              <a:pPr/>
              <a:t>‹#›</a:t>
            </a:fld>
            <a:endParaRPr lang="en-US" altLang="en-US"/>
          </a:p>
        </p:txBody>
      </p:sp>
    </p:spTree>
    <p:extLst>
      <p:ext uri="{BB962C8B-B14F-4D97-AF65-F5344CB8AC3E}">
        <p14:creationId xmlns:p14="http://schemas.microsoft.com/office/powerpoint/2010/main" val="11019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r>
              <a:rPr lang="en-US" altLang="en-US"/>
              <a:t>Xuhua Xia</a:t>
            </a:r>
          </a:p>
        </p:txBody>
      </p:sp>
      <p:sp>
        <p:nvSpPr>
          <p:cNvPr id="8" name="Footer Placeholder 7"/>
          <p:cNvSpPr>
            <a:spLocks noGrp="1"/>
          </p:cNvSpPr>
          <p:nvPr>
            <p:ph type="ftr" sz="quarter" idx="11"/>
          </p:nvPr>
        </p:nvSpPr>
        <p:spPr/>
        <p:txBody>
          <a:bodyPr/>
          <a:lstStyle>
            <a:lvl1pPr>
              <a:defRPr/>
            </a:lvl1pPr>
          </a:lstStyle>
          <a:p>
            <a:r>
              <a:rPr lang="en-US" altLang="en-US"/>
              <a:t>Slide </a:t>
            </a:r>
            <a:fld id="{FDC90F3C-7635-414D-970E-ABD53C8399B8}" type="slidenum">
              <a:rPr lang="en-US" altLang="en-US"/>
              <a:pPr/>
              <a:t>‹#›</a:t>
            </a:fld>
            <a:endParaRPr lang="en-US" altLang="en-US"/>
          </a:p>
        </p:txBody>
      </p:sp>
    </p:spTree>
    <p:extLst>
      <p:ext uri="{BB962C8B-B14F-4D97-AF65-F5344CB8AC3E}">
        <p14:creationId xmlns:p14="http://schemas.microsoft.com/office/powerpoint/2010/main" val="248181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r>
              <a:rPr lang="en-US" altLang="en-US"/>
              <a:t>Xuhua Xia</a:t>
            </a:r>
          </a:p>
        </p:txBody>
      </p:sp>
      <p:sp>
        <p:nvSpPr>
          <p:cNvPr id="4" name="Footer Placeholder 3"/>
          <p:cNvSpPr>
            <a:spLocks noGrp="1"/>
          </p:cNvSpPr>
          <p:nvPr>
            <p:ph type="ftr" sz="quarter" idx="11"/>
          </p:nvPr>
        </p:nvSpPr>
        <p:spPr/>
        <p:txBody>
          <a:bodyPr/>
          <a:lstStyle>
            <a:lvl1pPr>
              <a:defRPr/>
            </a:lvl1pPr>
          </a:lstStyle>
          <a:p>
            <a:r>
              <a:rPr lang="en-US" altLang="en-US"/>
              <a:t>Slide </a:t>
            </a:r>
            <a:fld id="{DB12A00D-3332-40DD-96A6-5F41E4CE4EF0}" type="slidenum">
              <a:rPr lang="en-US" altLang="en-US"/>
              <a:pPr/>
              <a:t>‹#›</a:t>
            </a:fld>
            <a:endParaRPr lang="en-US" altLang="en-US"/>
          </a:p>
        </p:txBody>
      </p:sp>
    </p:spTree>
    <p:extLst>
      <p:ext uri="{BB962C8B-B14F-4D97-AF65-F5344CB8AC3E}">
        <p14:creationId xmlns:p14="http://schemas.microsoft.com/office/powerpoint/2010/main" val="123376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Xuhua Xia</a:t>
            </a:r>
          </a:p>
        </p:txBody>
      </p:sp>
      <p:sp>
        <p:nvSpPr>
          <p:cNvPr id="3" name="Footer Placeholder 2"/>
          <p:cNvSpPr>
            <a:spLocks noGrp="1"/>
          </p:cNvSpPr>
          <p:nvPr>
            <p:ph type="ftr" sz="quarter" idx="11"/>
          </p:nvPr>
        </p:nvSpPr>
        <p:spPr/>
        <p:txBody>
          <a:bodyPr/>
          <a:lstStyle>
            <a:lvl1pPr>
              <a:defRPr/>
            </a:lvl1pPr>
          </a:lstStyle>
          <a:p>
            <a:r>
              <a:rPr lang="en-US" altLang="en-US"/>
              <a:t>Slide </a:t>
            </a:r>
            <a:fld id="{7FB8CE00-70C2-4562-BB97-AA4CB38FE1B2}" type="slidenum">
              <a:rPr lang="en-US" altLang="en-US"/>
              <a:pPr/>
              <a:t>‹#›</a:t>
            </a:fld>
            <a:endParaRPr lang="en-US" altLang="en-US"/>
          </a:p>
        </p:txBody>
      </p:sp>
    </p:spTree>
    <p:extLst>
      <p:ext uri="{BB962C8B-B14F-4D97-AF65-F5344CB8AC3E}">
        <p14:creationId xmlns:p14="http://schemas.microsoft.com/office/powerpoint/2010/main" val="398386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Xuhua Xia</a:t>
            </a:r>
          </a:p>
        </p:txBody>
      </p:sp>
      <p:sp>
        <p:nvSpPr>
          <p:cNvPr id="6" name="Footer Placeholder 5"/>
          <p:cNvSpPr>
            <a:spLocks noGrp="1"/>
          </p:cNvSpPr>
          <p:nvPr>
            <p:ph type="ftr" sz="quarter" idx="11"/>
          </p:nvPr>
        </p:nvSpPr>
        <p:spPr/>
        <p:txBody>
          <a:bodyPr/>
          <a:lstStyle>
            <a:lvl1pPr>
              <a:defRPr/>
            </a:lvl1pPr>
          </a:lstStyle>
          <a:p>
            <a:r>
              <a:rPr lang="en-US" altLang="en-US"/>
              <a:t>Slide </a:t>
            </a:r>
            <a:fld id="{6B2AF8FD-160A-4A40-92E0-5057D0D9A8A4}" type="slidenum">
              <a:rPr lang="en-US" altLang="en-US"/>
              <a:pPr/>
              <a:t>‹#›</a:t>
            </a:fld>
            <a:endParaRPr lang="en-US" altLang="en-US"/>
          </a:p>
        </p:txBody>
      </p:sp>
    </p:spTree>
    <p:extLst>
      <p:ext uri="{BB962C8B-B14F-4D97-AF65-F5344CB8AC3E}">
        <p14:creationId xmlns:p14="http://schemas.microsoft.com/office/powerpoint/2010/main" val="371560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Xuhua Xia</a:t>
            </a:r>
          </a:p>
        </p:txBody>
      </p:sp>
      <p:sp>
        <p:nvSpPr>
          <p:cNvPr id="6" name="Footer Placeholder 5"/>
          <p:cNvSpPr>
            <a:spLocks noGrp="1"/>
          </p:cNvSpPr>
          <p:nvPr>
            <p:ph type="ftr" sz="quarter" idx="11"/>
          </p:nvPr>
        </p:nvSpPr>
        <p:spPr/>
        <p:txBody>
          <a:bodyPr/>
          <a:lstStyle>
            <a:lvl1pPr>
              <a:defRPr/>
            </a:lvl1pPr>
          </a:lstStyle>
          <a:p>
            <a:r>
              <a:rPr lang="en-US" altLang="en-US"/>
              <a:t>Slide </a:t>
            </a:r>
            <a:fld id="{6655B529-D9A3-4057-8367-B0008C48B465}" type="slidenum">
              <a:rPr lang="en-US" altLang="en-US"/>
              <a:pPr/>
              <a:t>‹#›</a:t>
            </a:fld>
            <a:endParaRPr lang="en-US" altLang="en-US"/>
          </a:p>
        </p:txBody>
      </p:sp>
    </p:spTree>
    <p:extLst>
      <p:ext uri="{BB962C8B-B14F-4D97-AF65-F5344CB8AC3E}">
        <p14:creationId xmlns:p14="http://schemas.microsoft.com/office/powerpoint/2010/main" val="17357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533400" y="990600"/>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124" name="Rectangle 4"/>
          <p:cNvSpPr>
            <a:spLocks noGrp="1" noChangeArrowheads="1"/>
          </p:cNvSpPr>
          <p:nvPr>
            <p:ph type="dt" sz="half" idx="2"/>
          </p:nvPr>
        </p:nvSpPr>
        <p:spPr bwMode="auto">
          <a:xfrm>
            <a:off x="609600" y="64008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r>
              <a:rPr lang="en-US" altLang="en-US"/>
              <a:t>Xuhua Xia</a:t>
            </a:r>
          </a:p>
        </p:txBody>
      </p:sp>
      <p:grpSp>
        <p:nvGrpSpPr>
          <p:cNvPr id="5126" name="Group 6"/>
          <p:cNvGrpSpPr>
            <a:grpSpLocks/>
          </p:cNvGrpSpPr>
          <p:nvPr/>
        </p:nvGrpSpPr>
        <p:grpSpPr bwMode="auto">
          <a:xfrm>
            <a:off x="0" y="838200"/>
            <a:ext cx="9132888" cy="152400"/>
            <a:chOff x="0" y="900"/>
            <a:chExt cx="5753" cy="96"/>
          </a:xfrm>
        </p:grpSpPr>
        <p:sp>
          <p:nvSpPr>
            <p:cNvPr id="5127" name="Rectangle 7"/>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8" name="Rectangle 8"/>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129" name="AutoShape 9">
            <a:hlinkClick r:id="" action="ppaction://hlinkshowjump?jump=previousslide" highlightClick="1"/>
          </p:cNvPr>
          <p:cNvSpPr>
            <a:spLocks noChangeArrowheads="1"/>
          </p:cNvSpPr>
          <p:nvPr/>
        </p:nvSpPr>
        <p:spPr bwMode="auto">
          <a:xfrm>
            <a:off x="152400" y="152400"/>
            <a:ext cx="457200" cy="457200"/>
          </a:xfrm>
          <a:prstGeom prst="actionButtonBackPreviou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30" name="AutoShape 10">
            <a:hlinkClick r:id="" action="ppaction://hlinkshowjump?jump=nextslide" highlightClick="1"/>
          </p:cNvPr>
          <p:cNvSpPr>
            <a:spLocks noChangeArrowheads="1"/>
          </p:cNvSpPr>
          <p:nvPr/>
        </p:nvSpPr>
        <p:spPr bwMode="auto">
          <a:xfrm>
            <a:off x="8610600" y="152400"/>
            <a:ext cx="457200" cy="4572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32" name="Rectangle 12"/>
          <p:cNvSpPr>
            <a:spLocks noGrp="1" noChangeArrowheads="1"/>
          </p:cNvSpPr>
          <p:nvPr>
            <p:ph type="ftr" sz="quarter" idx="3"/>
          </p:nvPr>
        </p:nvSpPr>
        <p:spPr bwMode="auto">
          <a:xfrm>
            <a:off x="7162800" y="63246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Slide </a:t>
            </a:r>
            <a:fld id="{DE6EBF57-91F6-4B01-82B1-7A80277AD2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p:txStyles>
    <p:titleStyle>
      <a:lvl1pPr algn="ctr" rtl="0" eaLnBrk="0" fontAlgn="base" hangingPunct="0">
        <a:spcBef>
          <a:spcPct val="0"/>
        </a:spcBef>
        <a:spcAft>
          <a:spcPct val="0"/>
        </a:spcAft>
        <a:defRPr sz="4000" kern="1200">
          <a:solidFill>
            <a:srgbClr val="000066"/>
          </a:solidFill>
          <a:latin typeface="+mj-lt"/>
          <a:ea typeface="+mj-ea"/>
          <a:cs typeface="+mj-cs"/>
        </a:defRPr>
      </a:lvl1pPr>
      <a:lvl2pPr algn="ctr" rtl="0" eaLnBrk="0" fontAlgn="base" hangingPunct="0">
        <a:spcBef>
          <a:spcPct val="0"/>
        </a:spcBef>
        <a:spcAft>
          <a:spcPct val="0"/>
        </a:spcAft>
        <a:defRPr sz="4000">
          <a:solidFill>
            <a:srgbClr val="000066"/>
          </a:solidFill>
          <a:latin typeface="Times New Roman" panose="02020603050405020304" pitchFamily="18" charset="0"/>
        </a:defRPr>
      </a:lvl2pPr>
      <a:lvl3pPr algn="ctr" rtl="0" eaLnBrk="0" fontAlgn="base" hangingPunct="0">
        <a:spcBef>
          <a:spcPct val="0"/>
        </a:spcBef>
        <a:spcAft>
          <a:spcPct val="0"/>
        </a:spcAft>
        <a:defRPr sz="4000">
          <a:solidFill>
            <a:srgbClr val="000066"/>
          </a:solidFill>
          <a:latin typeface="Times New Roman" panose="02020603050405020304" pitchFamily="18" charset="0"/>
        </a:defRPr>
      </a:lvl3pPr>
      <a:lvl4pPr algn="ctr" rtl="0" eaLnBrk="0" fontAlgn="base" hangingPunct="0">
        <a:spcBef>
          <a:spcPct val="0"/>
        </a:spcBef>
        <a:spcAft>
          <a:spcPct val="0"/>
        </a:spcAft>
        <a:defRPr sz="4000">
          <a:solidFill>
            <a:srgbClr val="000066"/>
          </a:solidFill>
          <a:latin typeface="Times New Roman" panose="02020603050405020304" pitchFamily="18" charset="0"/>
        </a:defRPr>
      </a:lvl4pPr>
      <a:lvl5pPr algn="ctr" rtl="0" eaLnBrk="0" fontAlgn="base" hangingPunct="0">
        <a:spcBef>
          <a:spcPct val="0"/>
        </a:spcBef>
        <a:spcAft>
          <a:spcPct val="0"/>
        </a:spcAft>
        <a:defRPr sz="4000">
          <a:solidFill>
            <a:srgbClr val="000066"/>
          </a:solidFill>
          <a:latin typeface="Times New Roman" panose="02020603050405020304" pitchFamily="18" charset="0"/>
        </a:defRPr>
      </a:lvl5pPr>
      <a:lvl6pPr marL="457200" algn="ctr" rtl="0" eaLnBrk="0" fontAlgn="base" hangingPunct="0">
        <a:spcBef>
          <a:spcPct val="0"/>
        </a:spcBef>
        <a:spcAft>
          <a:spcPct val="0"/>
        </a:spcAft>
        <a:defRPr sz="4000">
          <a:solidFill>
            <a:srgbClr val="000066"/>
          </a:solidFill>
          <a:latin typeface="Times New Roman" panose="02020603050405020304" pitchFamily="18" charset="0"/>
        </a:defRPr>
      </a:lvl6pPr>
      <a:lvl7pPr marL="914400" algn="ctr" rtl="0" eaLnBrk="0" fontAlgn="base" hangingPunct="0">
        <a:spcBef>
          <a:spcPct val="0"/>
        </a:spcBef>
        <a:spcAft>
          <a:spcPct val="0"/>
        </a:spcAft>
        <a:defRPr sz="4000">
          <a:solidFill>
            <a:srgbClr val="000066"/>
          </a:solidFill>
          <a:latin typeface="Times New Roman" panose="02020603050405020304" pitchFamily="18" charset="0"/>
        </a:defRPr>
      </a:lvl7pPr>
      <a:lvl8pPr marL="1371600" algn="ctr" rtl="0" eaLnBrk="0" fontAlgn="base" hangingPunct="0">
        <a:spcBef>
          <a:spcPct val="0"/>
        </a:spcBef>
        <a:spcAft>
          <a:spcPct val="0"/>
        </a:spcAft>
        <a:defRPr sz="4000">
          <a:solidFill>
            <a:srgbClr val="000066"/>
          </a:solidFill>
          <a:latin typeface="Times New Roman" panose="02020603050405020304" pitchFamily="18" charset="0"/>
        </a:defRPr>
      </a:lvl8pPr>
      <a:lvl9pPr marL="1828800" algn="ctr" rtl="0" eaLnBrk="0" fontAlgn="base" hangingPunct="0">
        <a:spcBef>
          <a:spcPct val="0"/>
        </a:spcBef>
        <a:spcAft>
          <a:spcPct val="0"/>
        </a:spcAft>
        <a:defRPr sz="4000">
          <a:solidFill>
            <a:srgbClr val="000066"/>
          </a:solidFill>
          <a:latin typeface="Times New Roman" panose="02020603050405020304" pitchFamily="18" charset="0"/>
        </a:defRPr>
      </a:lvl9pPr>
    </p:titleStyle>
    <p:bodyStyle>
      <a:lvl1pPr marL="342900" indent="-342900" algn="l" rtl="0" eaLnBrk="0" fontAlgn="base" hangingPunct="0">
        <a:spcBef>
          <a:spcPct val="40000"/>
        </a:spcBef>
        <a:spcAft>
          <a:spcPct val="0"/>
        </a:spcAft>
        <a:buChar char="•"/>
        <a:defRPr sz="2800" kern="1200">
          <a:solidFill>
            <a:srgbClr val="000066"/>
          </a:solidFill>
          <a:latin typeface="+mn-lt"/>
          <a:ea typeface="+mn-ea"/>
          <a:cs typeface="+mn-cs"/>
        </a:defRPr>
      </a:lvl1pPr>
      <a:lvl2pPr marL="742950" indent="-285750" algn="l" rtl="0" eaLnBrk="0" fontAlgn="base" hangingPunct="0">
        <a:spcBef>
          <a:spcPct val="20000"/>
        </a:spcBef>
        <a:spcAft>
          <a:spcPct val="10000"/>
        </a:spcAft>
        <a:buChar char="–"/>
        <a:defRPr sz="2400" kern="1200">
          <a:solidFill>
            <a:srgbClr val="000066"/>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0066"/>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8.wmf"/><Relationship Id="rId9"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8.png"/><Relationship Id="rId5" Type="http://schemas.openxmlformats.org/officeDocument/2006/relationships/oleObject" Target="../embeddings/oleObject26.bin"/><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29.e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32.bin"/><Relationship Id="rId10" Type="http://schemas.openxmlformats.org/officeDocument/2006/relationships/image" Target="../media/image22.wmf"/><Relationship Id="rId4" Type="http://schemas.openxmlformats.org/officeDocument/2006/relationships/image" Target="../media/image18.wmf"/><Relationship Id="rId9"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35.bin"/><Relationship Id="rId4" Type="http://schemas.openxmlformats.org/officeDocument/2006/relationships/image" Target="../media/image3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6.wmf"/><Relationship Id="rId5" Type="http://schemas.openxmlformats.org/officeDocument/2006/relationships/oleObject" Target="../embeddings/oleObject37.bin"/><Relationship Id="rId4" Type="http://schemas.openxmlformats.org/officeDocument/2006/relationships/image" Target="../media/image3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9.bin"/><Relationship Id="rId14" Type="http://schemas.openxmlformats.org/officeDocument/2006/relationships/image" Target="../media/image10.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png"/><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609600" y="685800"/>
            <a:ext cx="7772400" cy="1143000"/>
          </a:xfrm>
        </p:spPr>
        <p:txBody>
          <a:bodyPr anchor="ctr"/>
          <a:lstStyle/>
          <a:p>
            <a:r>
              <a:rPr lang="en-CA" altLang="en-US" sz="4000" dirty="0" smtClean="0"/>
              <a:t>Phylogenetic methods:</a:t>
            </a:r>
            <a:br>
              <a:rPr lang="en-CA" altLang="en-US" sz="4000" dirty="0" smtClean="0"/>
            </a:br>
            <a:r>
              <a:rPr lang="en-CA" altLang="en-US" sz="4000" dirty="0" smtClean="0"/>
              <a:t>distance-based, MP, ML</a:t>
            </a:r>
            <a:endParaRPr lang="en-US" altLang="en-US" sz="4000" dirty="0">
              <a:solidFill>
                <a:schemeClr val="bg1"/>
              </a:solidFill>
            </a:endParaRPr>
          </a:p>
        </p:txBody>
      </p:sp>
      <p:sp>
        <p:nvSpPr>
          <p:cNvPr id="512003" name="Rectangle 3"/>
          <p:cNvSpPr>
            <a:spLocks noGrp="1" noChangeArrowheads="1"/>
          </p:cNvSpPr>
          <p:nvPr>
            <p:ph type="subTitle" idx="1"/>
          </p:nvPr>
        </p:nvSpPr>
        <p:spPr>
          <a:xfrm>
            <a:off x="1447800" y="3048000"/>
            <a:ext cx="6400800" cy="1752600"/>
          </a:xfrm>
        </p:spPr>
        <p:txBody>
          <a:bodyPr/>
          <a:lstStyle/>
          <a:p>
            <a:r>
              <a:rPr lang="en-US" altLang="en-US" sz="2800"/>
              <a:t>Xuhua Xia</a:t>
            </a:r>
          </a:p>
          <a:p>
            <a:r>
              <a:rPr lang="en-US" altLang="en-US" sz="2800"/>
              <a:t>xxia@uottawa.ca</a:t>
            </a:r>
          </a:p>
          <a:p>
            <a:r>
              <a:rPr lang="en-US" altLang="en-US" sz="2800"/>
              <a:t>http://dambe.bio.uottawa.ca</a:t>
            </a:r>
          </a:p>
        </p:txBody>
      </p:sp>
      <p:grpSp>
        <p:nvGrpSpPr>
          <p:cNvPr id="512004" name="Group 4"/>
          <p:cNvGrpSpPr>
            <a:grpSpLocks/>
          </p:cNvGrpSpPr>
          <p:nvPr/>
        </p:nvGrpSpPr>
        <p:grpSpPr bwMode="auto">
          <a:xfrm>
            <a:off x="0" y="2209800"/>
            <a:ext cx="9132888" cy="152400"/>
            <a:chOff x="0" y="900"/>
            <a:chExt cx="5753" cy="96"/>
          </a:xfrm>
        </p:grpSpPr>
        <p:sp>
          <p:nvSpPr>
            <p:cNvPr id="512005" name="Rectangle 5"/>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2006" name="Rectangle 6"/>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Date Placeholder 3"/>
          <p:cNvSpPr>
            <a:spLocks noGrp="1"/>
          </p:cNvSpPr>
          <p:nvPr>
            <p:ph type="dt" sz="half" idx="10"/>
          </p:nvPr>
        </p:nvSpPr>
        <p:spPr/>
        <p:txBody>
          <a:bodyPr/>
          <a:lstStyle/>
          <a:p>
            <a:r>
              <a:rPr lang="en-US" altLang="en-US"/>
              <a:t>Xuhua Xia</a:t>
            </a:r>
          </a:p>
        </p:txBody>
      </p:sp>
      <p:sp>
        <p:nvSpPr>
          <p:cNvPr id="40" name="Footer Placeholder 4"/>
          <p:cNvSpPr>
            <a:spLocks noGrp="1"/>
          </p:cNvSpPr>
          <p:nvPr>
            <p:ph type="ftr" sz="quarter" idx="11"/>
          </p:nvPr>
        </p:nvSpPr>
        <p:spPr/>
        <p:txBody>
          <a:bodyPr/>
          <a:lstStyle/>
          <a:p>
            <a:r>
              <a:rPr lang="en-US" altLang="en-US"/>
              <a:t>Slide </a:t>
            </a:r>
            <a:fld id="{76D62CE3-FF20-4B97-B204-1EED161D6730}" type="slidenum">
              <a:rPr lang="en-US" altLang="en-US"/>
              <a:pPr/>
              <a:t>10</a:t>
            </a:fld>
            <a:endParaRPr lang="en-US" altLang="en-US"/>
          </a:p>
        </p:txBody>
      </p:sp>
      <p:sp>
        <p:nvSpPr>
          <p:cNvPr id="414722" name="Rectangle 2"/>
          <p:cNvSpPr>
            <a:spLocks noGrp="1" noChangeArrowheads="1"/>
          </p:cNvSpPr>
          <p:nvPr>
            <p:ph type="body" idx="1"/>
          </p:nvPr>
        </p:nvSpPr>
        <p:spPr>
          <a:xfrm>
            <a:off x="533400" y="1130300"/>
            <a:ext cx="8153400" cy="4965700"/>
          </a:xfrm>
        </p:spPr>
        <p:txBody>
          <a:bodyPr/>
          <a:lstStyle/>
          <a:p>
            <a:r>
              <a:rPr lang="en-US" altLang="en-US" sz="1800">
                <a:solidFill>
                  <a:schemeClr val="tx1"/>
                </a:solidFill>
              </a:rPr>
              <a:t>		Human	Chimp	Gorilla	Orang	Gibbon</a:t>
            </a:r>
            <a:br>
              <a:rPr lang="en-US" altLang="en-US" sz="1800">
                <a:solidFill>
                  <a:schemeClr val="tx1"/>
                </a:solidFill>
              </a:rPr>
            </a:br>
            <a:r>
              <a:rPr lang="en-US" altLang="en-US" sz="1800">
                <a:solidFill>
                  <a:schemeClr val="tx1"/>
                </a:solidFill>
              </a:rPr>
              <a:t>Human		</a:t>
            </a:r>
            <a:r>
              <a:rPr lang="en-US" altLang="en-US" sz="1800" b="1">
                <a:solidFill>
                  <a:schemeClr val="tx1"/>
                </a:solidFill>
              </a:rPr>
              <a:t>0.015</a:t>
            </a:r>
            <a:r>
              <a:rPr lang="en-US" altLang="en-US" sz="1800">
                <a:solidFill>
                  <a:schemeClr val="tx1"/>
                </a:solidFill>
              </a:rPr>
              <a:t>	0.045	0.143	0.198</a:t>
            </a:r>
            <a:br>
              <a:rPr lang="en-US" altLang="en-US" sz="1800">
                <a:solidFill>
                  <a:schemeClr val="tx1"/>
                </a:solidFill>
              </a:rPr>
            </a:br>
            <a:r>
              <a:rPr lang="en-US" altLang="en-US" sz="1800">
                <a:solidFill>
                  <a:schemeClr val="tx1"/>
                </a:solidFill>
              </a:rPr>
              <a:t>Chimp			0.030	0.126	0.179</a:t>
            </a:r>
            <a:br>
              <a:rPr lang="en-US" altLang="en-US" sz="1800">
                <a:solidFill>
                  <a:schemeClr val="tx1"/>
                </a:solidFill>
              </a:rPr>
            </a:br>
            <a:r>
              <a:rPr lang="en-US" altLang="en-US" sz="1800">
                <a:solidFill>
                  <a:schemeClr val="tx1"/>
                </a:solidFill>
              </a:rPr>
              <a:t>Gorilla				0.092	0.179</a:t>
            </a:r>
            <a:br>
              <a:rPr lang="en-US" altLang="en-US" sz="1800">
                <a:solidFill>
                  <a:schemeClr val="tx1"/>
                </a:solidFill>
              </a:rPr>
            </a:br>
            <a:r>
              <a:rPr lang="en-US" altLang="en-US" sz="1800">
                <a:solidFill>
                  <a:schemeClr val="tx1"/>
                </a:solidFill>
              </a:rPr>
              <a:t>Orang					0.179</a:t>
            </a:r>
            <a:br>
              <a:rPr lang="en-US" altLang="en-US" sz="1800">
                <a:solidFill>
                  <a:schemeClr val="tx1"/>
                </a:solidFill>
              </a:rPr>
            </a:br>
            <a:r>
              <a:rPr lang="en-US" altLang="en-US" sz="1800">
                <a:solidFill>
                  <a:schemeClr val="tx1"/>
                </a:solidFill>
              </a:rPr>
              <a:t>Gibbon					</a:t>
            </a:r>
            <a:endParaRPr lang="en-US" altLang="en-US" sz="2000">
              <a:solidFill>
                <a:schemeClr val="tx1"/>
              </a:solidFill>
            </a:endParaRPr>
          </a:p>
          <a:p>
            <a:r>
              <a:rPr lang="en-US" altLang="en-US" sz="2000">
                <a:solidFill>
                  <a:schemeClr val="tx1"/>
                </a:solidFill>
              </a:rPr>
              <a:t>D</a:t>
            </a:r>
            <a:r>
              <a:rPr lang="en-US" altLang="en-US" sz="2000" baseline="-25000">
                <a:solidFill>
                  <a:schemeClr val="tx1"/>
                </a:solidFill>
              </a:rPr>
              <a:t>(hu-ch),go</a:t>
            </a:r>
            <a:r>
              <a:rPr lang="en-US" altLang="en-US" sz="2000">
                <a:solidFill>
                  <a:schemeClr val="tx1"/>
                </a:solidFill>
              </a:rPr>
              <a:t> = (D</a:t>
            </a:r>
            <a:r>
              <a:rPr lang="en-US" altLang="en-US" sz="2000" baseline="-25000">
                <a:solidFill>
                  <a:schemeClr val="tx1"/>
                </a:solidFill>
              </a:rPr>
              <a:t>hu,go</a:t>
            </a:r>
            <a:r>
              <a:rPr lang="en-US" altLang="en-US" sz="2000">
                <a:solidFill>
                  <a:schemeClr val="tx1"/>
                </a:solidFill>
              </a:rPr>
              <a:t> + D</a:t>
            </a:r>
            <a:r>
              <a:rPr lang="en-US" altLang="en-US" sz="2000" baseline="-25000">
                <a:solidFill>
                  <a:schemeClr val="tx1"/>
                </a:solidFill>
              </a:rPr>
              <a:t>ch,go</a:t>
            </a:r>
            <a:r>
              <a:rPr lang="en-US" altLang="en-US" sz="2000">
                <a:solidFill>
                  <a:schemeClr val="tx1"/>
                </a:solidFill>
              </a:rPr>
              <a:t>)/2 = 0.038 </a:t>
            </a:r>
            <a:br>
              <a:rPr lang="en-US" altLang="en-US" sz="2000">
                <a:solidFill>
                  <a:schemeClr val="tx1"/>
                </a:solidFill>
              </a:rPr>
            </a:br>
            <a:r>
              <a:rPr lang="en-US" altLang="en-US" sz="2000">
                <a:solidFill>
                  <a:schemeClr val="tx1"/>
                </a:solidFill>
              </a:rPr>
              <a:t>D</a:t>
            </a:r>
            <a:r>
              <a:rPr lang="en-US" altLang="en-US" sz="2000" baseline="-25000">
                <a:solidFill>
                  <a:schemeClr val="tx1"/>
                </a:solidFill>
              </a:rPr>
              <a:t>(hu-ch),or</a:t>
            </a:r>
            <a:r>
              <a:rPr lang="en-US" altLang="en-US" sz="2000">
                <a:solidFill>
                  <a:schemeClr val="tx1"/>
                </a:solidFill>
              </a:rPr>
              <a:t> = (D</a:t>
            </a:r>
            <a:r>
              <a:rPr lang="en-US" altLang="en-US" sz="2000" baseline="-25000">
                <a:solidFill>
                  <a:schemeClr val="tx1"/>
                </a:solidFill>
              </a:rPr>
              <a:t>hu,or </a:t>
            </a:r>
            <a:r>
              <a:rPr lang="en-US" altLang="en-US" sz="2000">
                <a:solidFill>
                  <a:schemeClr val="tx1"/>
                </a:solidFill>
              </a:rPr>
              <a:t> +  D</a:t>
            </a:r>
            <a:r>
              <a:rPr lang="en-US" altLang="en-US" sz="2000" baseline="-25000">
                <a:solidFill>
                  <a:schemeClr val="tx1"/>
                </a:solidFill>
              </a:rPr>
              <a:t>ch,or</a:t>
            </a:r>
            <a:r>
              <a:rPr lang="en-US" altLang="en-US" sz="2000">
                <a:solidFill>
                  <a:schemeClr val="tx1"/>
                </a:solidFill>
              </a:rPr>
              <a:t>)/2 = 0.135</a:t>
            </a:r>
            <a:br>
              <a:rPr lang="en-US" altLang="en-US" sz="2000">
                <a:solidFill>
                  <a:schemeClr val="tx1"/>
                </a:solidFill>
              </a:rPr>
            </a:br>
            <a:r>
              <a:rPr lang="en-US" altLang="en-US" sz="2000">
                <a:solidFill>
                  <a:schemeClr val="tx1"/>
                </a:solidFill>
              </a:rPr>
              <a:t>D</a:t>
            </a:r>
            <a:r>
              <a:rPr lang="en-US" altLang="en-US" sz="2000" baseline="-25000">
                <a:solidFill>
                  <a:schemeClr val="tx1"/>
                </a:solidFill>
              </a:rPr>
              <a:t>(hu-ch),gi</a:t>
            </a:r>
            <a:r>
              <a:rPr lang="en-US" altLang="en-US" sz="2000">
                <a:solidFill>
                  <a:schemeClr val="tx1"/>
                </a:solidFill>
              </a:rPr>
              <a:t> = (D</a:t>
            </a:r>
            <a:r>
              <a:rPr lang="en-US" altLang="en-US" sz="2000" baseline="-25000">
                <a:solidFill>
                  <a:schemeClr val="tx1"/>
                </a:solidFill>
              </a:rPr>
              <a:t>hu,gi</a:t>
            </a:r>
            <a:r>
              <a:rPr lang="en-US" altLang="en-US" sz="2000">
                <a:solidFill>
                  <a:schemeClr val="tx1"/>
                </a:solidFill>
              </a:rPr>
              <a:t>  + D</a:t>
            </a:r>
            <a:r>
              <a:rPr lang="en-US" altLang="en-US" sz="2000" baseline="-25000">
                <a:solidFill>
                  <a:schemeClr val="tx1"/>
                </a:solidFill>
              </a:rPr>
              <a:t>ch,gi</a:t>
            </a:r>
            <a:r>
              <a:rPr lang="en-US" altLang="en-US" sz="2000">
                <a:solidFill>
                  <a:schemeClr val="tx1"/>
                </a:solidFill>
              </a:rPr>
              <a:t>)/2 = 0.189</a:t>
            </a:r>
            <a:br>
              <a:rPr lang="en-US" altLang="en-US" sz="2000">
                <a:solidFill>
                  <a:schemeClr val="tx1"/>
                </a:solidFill>
              </a:rPr>
            </a:br>
            <a:endParaRPr lang="en-US" altLang="en-US" sz="2000">
              <a:solidFill>
                <a:schemeClr val="tx1"/>
              </a:solidFill>
            </a:endParaRPr>
          </a:p>
          <a:p>
            <a:r>
              <a:rPr lang="en-US" altLang="en-US" sz="1800">
                <a:solidFill>
                  <a:schemeClr val="tx1"/>
                </a:solidFill>
              </a:rPr>
              <a:t>		hu-ch	Gorilla	Orang	Gibbon</a:t>
            </a:r>
            <a:br>
              <a:rPr lang="en-US" altLang="en-US" sz="1800">
                <a:solidFill>
                  <a:schemeClr val="tx1"/>
                </a:solidFill>
              </a:rPr>
            </a:br>
            <a:r>
              <a:rPr lang="en-US" altLang="en-US" sz="1800">
                <a:solidFill>
                  <a:schemeClr val="tx1"/>
                </a:solidFill>
              </a:rPr>
              <a:t>hu-ch			</a:t>
            </a:r>
            <a:r>
              <a:rPr lang="en-US" altLang="en-US" sz="1800" b="1">
                <a:solidFill>
                  <a:schemeClr val="tx1"/>
                </a:solidFill>
              </a:rPr>
              <a:t>0.038</a:t>
            </a:r>
            <a:r>
              <a:rPr lang="en-US" altLang="en-US" sz="1800">
                <a:solidFill>
                  <a:schemeClr val="tx1"/>
                </a:solidFill>
              </a:rPr>
              <a:t>	0.135	0.189</a:t>
            </a:r>
            <a:br>
              <a:rPr lang="en-US" altLang="en-US" sz="1800">
                <a:solidFill>
                  <a:schemeClr val="tx1"/>
                </a:solidFill>
              </a:rPr>
            </a:br>
            <a:r>
              <a:rPr lang="en-US" altLang="en-US" sz="1800">
                <a:solidFill>
                  <a:schemeClr val="tx1"/>
                </a:solidFill>
              </a:rPr>
              <a:t>Gorilla			0.092	0.179</a:t>
            </a:r>
            <a:br>
              <a:rPr lang="en-US" altLang="en-US" sz="1800">
                <a:solidFill>
                  <a:schemeClr val="tx1"/>
                </a:solidFill>
              </a:rPr>
            </a:br>
            <a:r>
              <a:rPr lang="en-US" altLang="en-US" sz="1800">
                <a:solidFill>
                  <a:schemeClr val="tx1"/>
                </a:solidFill>
              </a:rPr>
              <a:t>Orang				0.179</a:t>
            </a:r>
            <a:br>
              <a:rPr lang="en-US" altLang="en-US" sz="1800">
                <a:solidFill>
                  <a:schemeClr val="tx1"/>
                </a:solidFill>
              </a:rPr>
            </a:br>
            <a:r>
              <a:rPr lang="en-US" altLang="en-US" sz="1800">
                <a:solidFill>
                  <a:schemeClr val="tx1"/>
                </a:solidFill>
              </a:rPr>
              <a:t>Gibbon				</a:t>
            </a:r>
          </a:p>
          <a:p>
            <a:endParaRPr lang="en-US" altLang="en-US">
              <a:solidFill>
                <a:schemeClr val="tx1"/>
              </a:solidFill>
            </a:endParaRPr>
          </a:p>
        </p:txBody>
      </p:sp>
      <p:sp>
        <p:nvSpPr>
          <p:cNvPr id="414724" name="Line 4"/>
          <p:cNvSpPr>
            <a:spLocks noChangeShapeType="1"/>
          </p:cNvSpPr>
          <p:nvPr/>
        </p:nvSpPr>
        <p:spPr bwMode="auto">
          <a:xfrm flipH="1">
            <a:off x="6934200" y="1155700"/>
            <a:ext cx="966788" cy="539750"/>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25" name="Rectangle 5"/>
          <p:cNvSpPr>
            <a:spLocks noChangeArrowheads="1"/>
          </p:cNvSpPr>
          <p:nvPr/>
        </p:nvSpPr>
        <p:spPr bwMode="auto">
          <a:xfrm>
            <a:off x="7912100" y="1066800"/>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Human</a:t>
            </a:r>
            <a:endParaRPr lang="en-US" altLang="en-US" sz="1800"/>
          </a:p>
        </p:txBody>
      </p:sp>
      <p:sp>
        <p:nvSpPr>
          <p:cNvPr id="414726" name="Line 6"/>
          <p:cNvSpPr>
            <a:spLocks noChangeShapeType="1"/>
          </p:cNvSpPr>
          <p:nvPr/>
        </p:nvSpPr>
        <p:spPr bwMode="auto">
          <a:xfrm flipH="1">
            <a:off x="6934200" y="1425575"/>
            <a:ext cx="966788" cy="269875"/>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27" name="Rectangle 7"/>
          <p:cNvSpPr>
            <a:spLocks noChangeArrowheads="1"/>
          </p:cNvSpPr>
          <p:nvPr/>
        </p:nvSpPr>
        <p:spPr bwMode="auto">
          <a:xfrm>
            <a:off x="7912100" y="133667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Chimp</a:t>
            </a:r>
            <a:endParaRPr lang="en-US" altLang="en-US" sz="1800"/>
          </a:p>
        </p:txBody>
      </p:sp>
      <p:sp>
        <p:nvSpPr>
          <p:cNvPr id="414728" name="Line 8"/>
          <p:cNvSpPr>
            <a:spLocks noChangeShapeType="1"/>
          </p:cNvSpPr>
          <p:nvPr/>
        </p:nvSpPr>
        <p:spPr bwMode="auto">
          <a:xfrm flipH="1">
            <a:off x="6934200" y="1695450"/>
            <a:ext cx="966788" cy="0"/>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29" name="Rectangle 9"/>
          <p:cNvSpPr>
            <a:spLocks noChangeArrowheads="1"/>
          </p:cNvSpPr>
          <p:nvPr/>
        </p:nvSpPr>
        <p:spPr bwMode="auto">
          <a:xfrm>
            <a:off x="7912100" y="160496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Gorilla</a:t>
            </a:r>
            <a:endParaRPr lang="en-US" altLang="en-US" sz="1800"/>
          </a:p>
        </p:txBody>
      </p:sp>
      <p:sp>
        <p:nvSpPr>
          <p:cNvPr id="414730" name="Line 10"/>
          <p:cNvSpPr>
            <a:spLocks noChangeShapeType="1"/>
          </p:cNvSpPr>
          <p:nvPr/>
        </p:nvSpPr>
        <p:spPr bwMode="auto">
          <a:xfrm flipH="1" flipV="1">
            <a:off x="6934200" y="1695450"/>
            <a:ext cx="966788" cy="268288"/>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31" name="Rectangle 11"/>
          <p:cNvSpPr>
            <a:spLocks noChangeArrowheads="1"/>
          </p:cNvSpPr>
          <p:nvPr/>
        </p:nvSpPr>
        <p:spPr bwMode="auto">
          <a:xfrm>
            <a:off x="7912100" y="1876425"/>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Orang</a:t>
            </a:r>
            <a:endParaRPr lang="en-US" altLang="en-US" sz="1800"/>
          </a:p>
        </p:txBody>
      </p:sp>
      <p:sp>
        <p:nvSpPr>
          <p:cNvPr id="414732" name="Line 12"/>
          <p:cNvSpPr>
            <a:spLocks noChangeShapeType="1"/>
          </p:cNvSpPr>
          <p:nvPr/>
        </p:nvSpPr>
        <p:spPr bwMode="auto">
          <a:xfrm flipH="1" flipV="1">
            <a:off x="6934200" y="1695450"/>
            <a:ext cx="966788" cy="538163"/>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33" name="Rectangle 13"/>
          <p:cNvSpPr>
            <a:spLocks noChangeArrowheads="1"/>
          </p:cNvSpPr>
          <p:nvPr/>
        </p:nvSpPr>
        <p:spPr bwMode="auto">
          <a:xfrm>
            <a:off x="7912100" y="2146300"/>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Gibbon</a:t>
            </a:r>
            <a:endParaRPr lang="en-US" altLang="en-US" sz="1800"/>
          </a:p>
        </p:txBody>
      </p:sp>
      <p:sp>
        <p:nvSpPr>
          <p:cNvPr id="414735" name="Line 15"/>
          <p:cNvSpPr>
            <a:spLocks noChangeShapeType="1"/>
          </p:cNvSpPr>
          <p:nvPr/>
        </p:nvSpPr>
        <p:spPr bwMode="auto">
          <a:xfrm flipH="1">
            <a:off x="6781800" y="2752725"/>
            <a:ext cx="1176338" cy="54451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36" name="Rectangle 16"/>
          <p:cNvSpPr>
            <a:spLocks noChangeArrowheads="1"/>
          </p:cNvSpPr>
          <p:nvPr/>
        </p:nvSpPr>
        <p:spPr bwMode="auto">
          <a:xfrm>
            <a:off x="7972425" y="266700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Gorilla</a:t>
            </a:r>
            <a:endParaRPr lang="en-US" altLang="en-US" sz="1800"/>
          </a:p>
        </p:txBody>
      </p:sp>
      <p:sp>
        <p:nvSpPr>
          <p:cNvPr id="414737" name="Line 17"/>
          <p:cNvSpPr>
            <a:spLocks noChangeShapeType="1"/>
          </p:cNvSpPr>
          <p:nvPr/>
        </p:nvSpPr>
        <p:spPr bwMode="auto">
          <a:xfrm flipH="1">
            <a:off x="6781800" y="3025775"/>
            <a:ext cx="1176338" cy="27146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38" name="Rectangle 18"/>
          <p:cNvSpPr>
            <a:spLocks noChangeArrowheads="1"/>
          </p:cNvSpPr>
          <p:nvPr/>
        </p:nvSpPr>
        <p:spPr bwMode="auto">
          <a:xfrm>
            <a:off x="7972425" y="2940050"/>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Orang</a:t>
            </a:r>
            <a:endParaRPr lang="en-US" altLang="en-US" sz="1800"/>
          </a:p>
        </p:txBody>
      </p:sp>
      <p:sp>
        <p:nvSpPr>
          <p:cNvPr id="414739" name="Line 19"/>
          <p:cNvSpPr>
            <a:spLocks noChangeShapeType="1"/>
          </p:cNvSpPr>
          <p:nvPr/>
        </p:nvSpPr>
        <p:spPr bwMode="auto">
          <a:xfrm flipH="1">
            <a:off x="6781800" y="3297238"/>
            <a:ext cx="1176338" cy="15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40" name="Rectangle 20"/>
          <p:cNvSpPr>
            <a:spLocks noChangeArrowheads="1"/>
          </p:cNvSpPr>
          <p:nvPr/>
        </p:nvSpPr>
        <p:spPr bwMode="auto">
          <a:xfrm>
            <a:off x="7972425" y="3211513"/>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Gibbon</a:t>
            </a:r>
            <a:endParaRPr lang="en-US" altLang="en-US" sz="1800"/>
          </a:p>
        </p:txBody>
      </p:sp>
      <p:sp>
        <p:nvSpPr>
          <p:cNvPr id="414741" name="Line 21"/>
          <p:cNvSpPr>
            <a:spLocks noChangeShapeType="1"/>
          </p:cNvSpPr>
          <p:nvPr/>
        </p:nvSpPr>
        <p:spPr bwMode="auto">
          <a:xfrm flipH="1">
            <a:off x="7662863" y="3570288"/>
            <a:ext cx="295275" cy="13493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42" name="Rectangle 22"/>
          <p:cNvSpPr>
            <a:spLocks noChangeArrowheads="1"/>
          </p:cNvSpPr>
          <p:nvPr/>
        </p:nvSpPr>
        <p:spPr bwMode="auto">
          <a:xfrm>
            <a:off x="7972425" y="3482975"/>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Human</a:t>
            </a:r>
            <a:endParaRPr lang="en-US" altLang="en-US" sz="1800"/>
          </a:p>
        </p:txBody>
      </p:sp>
      <p:sp>
        <p:nvSpPr>
          <p:cNvPr id="414743" name="Line 23"/>
          <p:cNvSpPr>
            <a:spLocks noChangeShapeType="1"/>
          </p:cNvSpPr>
          <p:nvPr/>
        </p:nvSpPr>
        <p:spPr bwMode="auto">
          <a:xfrm flipH="1" flipV="1">
            <a:off x="7662863" y="3705225"/>
            <a:ext cx="295275" cy="1365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44" name="Rectangle 24"/>
          <p:cNvSpPr>
            <a:spLocks noChangeArrowheads="1"/>
          </p:cNvSpPr>
          <p:nvPr/>
        </p:nvSpPr>
        <p:spPr bwMode="auto">
          <a:xfrm>
            <a:off x="7972425" y="3754438"/>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Chimp</a:t>
            </a:r>
            <a:endParaRPr lang="en-US" altLang="en-US" sz="1800"/>
          </a:p>
        </p:txBody>
      </p:sp>
      <p:sp>
        <p:nvSpPr>
          <p:cNvPr id="414745" name="Line 25"/>
          <p:cNvSpPr>
            <a:spLocks noChangeShapeType="1"/>
          </p:cNvSpPr>
          <p:nvPr/>
        </p:nvSpPr>
        <p:spPr bwMode="auto">
          <a:xfrm flipH="1" flipV="1">
            <a:off x="6781800" y="3297238"/>
            <a:ext cx="881063" cy="407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46" name="Rectangle 26"/>
          <p:cNvSpPr>
            <a:spLocks noGrp="1" noChangeArrowheads="1"/>
          </p:cNvSpPr>
          <p:nvPr>
            <p:ph type="title"/>
          </p:nvPr>
        </p:nvSpPr>
        <p:spPr>
          <a:xfrm>
            <a:off x="381000" y="152400"/>
            <a:ext cx="8534400" cy="647700"/>
          </a:xfrm>
        </p:spPr>
        <p:txBody>
          <a:bodyPr/>
          <a:lstStyle/>
          <a:p>
            <a:r>
              <a:rPr lang="en-US" altLang="en-US" sz="2800" b="1">
                <a:solidFill>
                  <a:schemeClr val="tx1"/>
                </a:solidFill>
              </a:rPr>
              <a:t>UPGMA</a:t>
            </a:r>
            <a:endParaRPr lang="en-US" altLang="en-US" b="1">
              <a:solidFill>
                <a:schemeClr val="tx1"/>
              </a:solidFill>
            </a:endParaRPr>
          </a:p>
        </p:txBody>
      </p:sp>
      <p:sp>
        <p:nvSpPr>
          <p:cNvPr id="414748" name="Line 28"/>
          <p:cNvSpPr>
            <a:spLocks noChangeShapeType="1"/>
          </p:cNvSpPr>
          <p:nvPr/>
        </p:nvSpPr>
        <p:spPr bwMode="auto">
          <a:xfrm flipH="1">
            <a:off x="6934200" y="4856163"/>
            <a:ext cx="1120775" cy="555625"/>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49" name="Rectangle 29"/>
          <p:cNvSpPr>
            <a:spLocks noChangeArrowheads="1"/>
          </p:cNvSpPr>
          <p:nvPr/>
        </p:nvSpPr>
        <p:spPr bwMode="auto">
          <a:xfrm>
            <a:off x="8069263" y="4800600"/>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Orang</a:t>
            </a:r>
            <a:endParaRPr lang="en-US" altLang="en-US" sz="1800"/>
          </a:p>
        </p:txBody>
      </p:sp>
      <p:sp>
        <p:nvSpPr>
          <p:cNvPr id="414750" name="Line 30"/>
          <p:cNvSpPr>
            <a:spLocks noChangeShapeType="1"/>
          </p:cNvSpPr>
          <p:nvPr/>
        </p:nvSpPr>
        <p:spPr bwMode="auto">
          <a:xfrm flipH="1">
            <a:off x="6934200" y="5133975"/>
            <a:ext cx="1120775" cy="277813"/>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51" name="Rectangle 31"/>
          <p:cNvSpPr>
            <a:spLocks noChangeArrowheads="1"/>
          </p:cNvSpPr>
          <p:nvPr/>
        </p:nvSpPr>
        <p:spPr bwMode="auto">
          <a:xfrm>
            <a:off x="8069263" y="5078413"/>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Gibbon</a:t>
            </a:r>
            <a:endParaRPr lang="en-US" altLang="en-US" sz="1800"/>
          </a:p>
        </p:txBody>
      </p:sp>
      <p:sp>
        <p:nvSpPr>
          <p:cNvPr id="414752" name="Line 32"/>
          <p:cNvSpPr>
            <a:spLocks noChangeShapeType="1"/>
          </p:cNvSpPr>
          <p:nvPr/>
        </p:nvSpPr>
        <p:spPr bwMode="auto">
          <a:xfrm flipH="1">
            <a:off x="7494588" y="5411788"/>
            <a:ext cx="560387" cy="277812"/>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53" name="Rectangle 33"/>
          <p:cNvSpPr>
            <a:spLocks noChangeArrowheads="1"/>
          </p:cNvSpPr>
          <p:nvPr/>
        </p:nvSpPr>
        <p:spPr bwMode="auto">
          <a:xfrm>
            <a:off x="8069263" y="535622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Gorilla</a:t>
            </a:r>
            <a:endParaRPr lang="en-US" altLang="en-US" sz="1800"/>
          </a:p>
        </p:txBody>
      </p:sp>
      <p:sp>
        <p:nvSpPr>
          <p:cNvPr id="414754" name="Line 34"/>
          <p:cNvSpPr>
            <a:spLocks noChangeShapeType="1"/>
          </p:cNvSpPr>
          <p:nvPr/>
        </p:nvSpPr>
        <p:spPr bwMode="auto">
          <a:xfrm flipH="1">
            <a:off x="7773988" y="5689600"/>
            <a:ext cx="280987" cy="13970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55" name="Rectangle 35"/>
          <p:cNvSpPr>
            <a:spLocks noChangeArrowheads="1"/>
          </p:cNvSpPr>
          <p:nvPr/>
        </p:nvSpPr>
        <p:spPr bwMode="auto">
          <a:xfrm>
            <a:off x="8069263" y="5634038"/>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Human</a:t>
            </a:r>
            <a:endParaRPr lang="en-US" altLang="en-US" sz="1800"/>
          </a:p>
        </p:txBody>
      </p:sp>
      <p:sp>
        <p:nvSpPr>
          <p:cNvPr id="414756" name="Line 36"/>
          <p:cNvSpPr>
            <a:spLocks noChangeShapeType="1"/>
          </p:cNvSpPr>
          <p:nvPr/>
        </p:nvSpPr>
        <p:spPr bwMode="auto">
          <a:xfrm flipH="1" flipV="1">
            <a:off x="7773988" y="5829300"/>
            <a:ext cx="280987" cy="138113"/>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57" name="Rectangle 37"/>
          <p:cNvSpPr>
            <a:spLocks noChangeArrowheads="1"/>
          </p:cNvSpPr>
          <p:nvPr/>
        </p:nvSpPr>
        <p:spPr bwMode="auto">
          <a:xfrm>
            <a:off x="8069263" y="591185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Chimp</a:t>
            </a:r>
            <a:endParaRPr lang="en-US" altLang="en-US" sz="1800"/>
          </a:p>
        </p:txBody>
      </p:sp>
      <p:sp>
        <p:nvSpPr>
          <p:cNvPr id="414758" name="Line 38"/>
          <p:cNvSpPr>
            <a:spLocks noChangeShapeType="1"/>
          </p:cNvSpPr>
          <p:nvPr/>
        </p:nvSpPr>
        <p:spPr bwMode="auto">
          <a:xfrm flipH="1" flipV="1">
            <a:off x="7494588" y="5689600"/>
            <a:ext cx="279400" cy="13970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59" name="Line 39"/>
          <p:cNvSpPr>
            <a:spLocks noChangeShapeType="1"/>
          </p:cNvSpPr>
          <p:nvPr/>
        </p:nvSpPr>
        <p:spPr bwMode="auto">
          <a:xfrm flipH="1" flipV="1">
            <a:off x="6934200" y="5411788"/>
            <a:ext cx="560388" cy="277812"/>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4760" name="Text Box 40"/>
          <p:cNvSpPr txBox="1">
            <a:spLocks noChangeArrowheads="1"/>
          </p:cNvSpPr>
          <p:nvPr/>
        </p:nvSpPr>
        <p:spPr bwMode="auto">
          <a:xfrm>
            <a:off x="6781800" y="41148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(hu,ch),(go,or,gi)</a:t>
            </a:r>
          </a:p>
        </p:txBody>
      </p:sp>
      <p:sp>
        <p:nvSpPr>
          <p:cNvPr id="414761" name="Text Box 41"/>
          <p:cNvSpPr txBox="1">
            <a:spLocks noChangeArrowheads="1"/>
          </p:cNvSpPr>
          <p:nvPr/>
        </p:nvSpPr>
        <p:spPr bwMode="auto">
          <a:xfrm>
            <a:off x="6781800" y="6156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((hu,ch),go),(or,gi)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ltLang="en-US"/>
              <a:t>Xuhua Xia</a:t>
            </a:r>
          </a:p>
        </p:txBody>
      </p:sp>
      <p:sp>
        <p:nvSpPr>
          <p:cNvPr id="31" name="Footer Placeholder 4"/>
          <p:cNvSpPr>
            <a:spLocks noGrp="1"/>
          </p:cNvSpPr>
          <p:nvPr>
            <p:ph type="ftr" sz="quarter" idx="11"/>
          </p:nvPr>
        </p:nvSpPr>
        <p:spPr/>
        <p:txBody>
          <a:bodyPr/>
          <a:lstStyle/>
          <a:p>
            <a:r>
              <a:rPr lang="en-US" altLang="en-US"/>
              <a:t>Slide </a:t>
            </a:r>
            <a:fld id="{E512991D-B35E-453B-987C-CD7D02478829}" type="slidenum">
              <a:rPr lang="en-US" altLang="en-US"/>
              <a:pPr/>
              <a:t>11</a:t>
            </a:fld>
            <a:endParaRPr lang="en-US" altLang="en-US"/>
          </a:p>
        </p:txBody>
      </p:sp>
      <p:sp>
        <p:nvSpPr>
          <p:cNvPr id="415746" name="Rectangle 2"/>
          <p:cNvSpPr>
            <a:spLocks noGrp="1" noChangeArrowheads="1"/>
          </p:cNvSpPr>
          <p:nvPr>
            <p:ph type="body" idx="1"/>
          </p:nvPr>
        </p:nvSpPr>
        <p:spPr/>
        <p:txBody>
          <a:bodyPr/>
          <a:lstStyle/>
          <a:p>
            <a:r>
              <a:rPr lang="en-US" altLang="en-US" sz="1800">
                <a:solidFill>
                  <a:schemeClr val="tx1"/>
                </a:solidFill>
              </a:rPr>
              <a:t>		Human	Chimp	Gorilla	Orang	Gibbon</a:t>
            </a:r>
            <a:br>
              <a:rPr lang="en-US" altLang="en-US" sz="1800">
                <a:solidFill>
                  <a:schemeClr val="tx1"/>
                </a:solidFill>
              </a:rPr>
            </a:br>
            <a:r>
              <a:rPr lang="en-US" altLang="en-US" sz="1800">
                <a:solidFill>
                  <a:schemeClr val="tx1"/>
                </a:solidFill>
              </a:rPr>
              <a:t>Human		0.015	0.045	0.143	0.198</a:t>
            </a:r>
            <a:br>
              <a:rPr lang="en-US" altLang="en-US" sz="1800">
                <a:solidFill>
                  <a:schemeClr val="tx1"/>
                </a:solidFill>
              </a:rPr>
            </a:br>
            <a:r>
              <a:rPr lang="en-US" altLang="en-US" sz="1800">
                <a:solidFill>
                  <a:schemeClr val="tx1"/>
                </a:solidFill>
              </a:rPr>
              <a:t>Chimp			0.030	0.126	0.179</a:t>
            </a:r>
            <a:br>
              <a:rPr lang="en-US" altLang="en-US" sz="1800">
                <a:solidFill>
                  <a:schemeClr val="tx1"/>
                </a:solidFill>
              </a:rPr>
            </a:br>
            <a:r>
              <a:rPr lang="en-US" altLang="en-US" sz="1800">
                <a:solidFill>
                  <a:schemeClr val="tx1"/>
                </a:solidFill>
              </a:rPr>
              <a:t>Gorilla				0.092	0.179</a:t>
            </a:r>
            <a:br>
              <a:rPr lang="en-US" altLang="en-US" sz="1800">
                <a:solidFill>
                  <a:schemeClr val="tx1"/>
                </a:solidFill>
              </a:rPr>
            </a:br>
            <a:r>
              <a:rPr lang="en-US" altLang="en-US" sz="1800">
                <a:solidFill>
                  <a:schemeClr val="tx1"/>
                </a:solidFill>
              </a:rPr>
              <a:t>Orang					0.179</a:t>
            </a:r>
            <a:br>
              <a:rPr lang="en-US" altLang="en-US" sz="1800">
                <a:solidFill>
                  <a:schemeClr val="tx1"/>
                </a:solidFill>
              </a:rPr>
            </a:br>
            <a:r>
              <a:rPr lang="en-US" altLang="en-US" sz="1800">
                <a:solidFill>
                  <a:schemeClr val="tx1"/>
                </a:solidFill>
              </a:rPr>
              <a:t>Gibbon					</a:t>
            </a:r>
            <a:endParaRPr lang="en-US" altLang="en-US" sz="3200" b="1">
              <a:solidFill>
                <a:schemeClr val="tx1"/>
              </a:solidFill>
            </a:endParaRPr>
          </a:p>
          <a:p>
            <a:endParaRPr lang="en-US" altLang="en-US" sz="1800">
              <a:solidFill>
                <a:schemeClr val="tx1"/>
              </a:solidFill>
            </a:endParaRPr>
          </a:p>
          <a:p>
            <a:r>
              <a:rPr lang="en-US" altLang="en-US" sz="1800">
                <a:solidFill>
                  <a:schemeClr val="tx1"/>
                </a:solidFill>
              </a:rPr>
              <a:t>D</a:t>
            </a:r>
            <a:r>
              <a:rPr lang="en-US" altLang="en-US" sz="1800" baseline="-25000">
                <a:solidFill>
                  <a:schemeClr val="tx1"/>
                </a:solidFill>
              </a:rPr>
              <a:t>(hu-ch-go),or</a:t>
            </a:r>
            <a:r>
              <a:rPr lang="en-US" altLang="en-US" sz="1800">
                <a:solidFill>
                  <a:schemeClr val="tx1"/>
                </a:solidFill>
              </a:rPr>
              <a:t> = (D</a:t>
            </a:r>
            <a:r>
              <a:rPr lang="en-US" altLang="en-US" sz="1800" baseline="-25000">
                <a:solidFill>
                  <a:schemeClr val="tx1"/>
                </a:solidFill>
              </a:rPr>
              <a:t>hu,or</a:t>
            </a:r>
            <a:r>
              <a:rPr lang="en-US" altLang="en-US" sz="1800">
                <a:solidFill>
                  <a:schemeClr val="tx1"/>
                </a:solidFill>
              </a:rPr>
              <a:t> + D</a:t>
            </a:r>
            <a:r>
              <a:rPr lang="en-US" altLang="en-US" sz="1800" baseline="-25000">
                <a:solidFill>
                  <a:schemeClr val="tx1"/>
                </a:solidFill>
              </a:rPr>
              <a:t>ch,or</a:t>
            </a:r>
            <a:r>
              <a:rPr lang="en-US" altLang="en-US" sz="1800">
                <a:solidFill>
                  <a:schemeClr val="tx1"/>
                </a:solidFill>
              </a:rPr>
              <a:t> + D</a:t>
            </a:r>
            <a:r>
              <a:rPr lang="en-US" altLang="en-US" sz="1800" baseline="-25000">
                <a:solidFill>
                  <a:schemeClr val="tx1"/>
                </a:solidFill>
              </a:rPr>
              <a:t>go,or</a:t>
            </a:r>
            <a:r>
              <a:rPr lang="en-US" altLang="en-US" sz="1800">
                <a:solidFill>
                  <a:schemeClr val="tx1"/>
                </a:solidFill>
              </a:rPr>
              <a:t>)/3 = 0.120</a:t>
            </a:r>
            <a:br>
              <a:rPr lang="en-US" altLang="en-US" sz="1800">
                <a:solidFill>
                  <a:schemeClr val="tx1"/>
                </a:solidFill>
              </a:rPr>
            </a:br>
            <a:r>
              <a:rPr lang="en-US" altLang="en-US" sz="1800">
                <a:solidFill>
                  <a:schemeClr val="tx1"/>
                </a:solidFill>
              </a:rPr>
              <a:t>D</a:t>
            </a:r>
            <a:r>
              <a:rPr lang="en-US" altLang="en-US" sz="1800" baseline="-25000">
                <a:solidFill>
                  <a:schemeClr val="tx1"/>
                </a:solidFill>
              </a:rPr>
              <a:t>(hu-ch-go),gi</a:t>
            </a:r>
            <a:r>
              <a:rPr lang="en-US" altLang="en-US" sz="1800">
                <a:solidFill>
                  <a:schemeClr val="tx1"/>
                </a:solidFill>
              </a:rPr>
              <a:t> = (D</a:t>
            </a:r>
            <a:r>
              <a:rPr lang="en-US" altLang="en-US" sz="1800" baseline="-25000">
                <a:solidFill>
                  <a:schemeClr val="tx1"/>
                </a:solidFill>
              </a:rPr>
              <a:t>hu,gi </a:t>
            </a:r>
            <a:r>
              <a:rPr lang="en-US" altLang="en-US" sz="1800">
                <a:solidFill>
                  <a:schemeClr val="tx1"/>
                </a:solidFill>
              </a:rPr>
              <a:t> +  D</a:t>
            </a:r>
            <a:r>
              <a:rPr lang="en-US" altLang="en-US" sz="1800" baseline="-25000">
                <a:solidFill>
                  <a:schemeClr val="tx1"/>
                </a:solidFill>
              </a:rPr>
              <a:t>ch,gi</a:t>
            </a:r>
            <a:r>
              <a:rPr lang="en-US" altLang="en-US" sz="1800">
                <a:solidFill>
                  <a:schemeClr val="tx1"/>
                </a:solidFill>
              </a:rPr>
              <a:t> +D</a:t>
            </a:r>
            <a:r>
              <a:rPr lang="en-US" altLang="en-US" sz="1800" baseline="-25000">
                <a:solidFill>
                  <a:schemeClr val="tx1"/>
                </a:solidFill>
              </a:rPr>
              <a:t>go,gi</a:t>
            </a:r>
            <a:r>
              <a:rPr lang="en-US" altLang="en-US" sz="1800">
                <a:solidFill>
                  <a:schemeClr val="tx1"/>
                </a:solidFill>
              </a:rPr>
              <a:t>)/3 = 0.185</a:t>
            </a:r>
          </a:p>
          <a:p>
            <a:endParaRPr lang="en-US" altLang="en-US" sz="1800">
              <a:solidFill>
                <a:schemeClr val="tx1"/>
              </a:solidFill>
            </a:endParaRPr>
          </a:p>
          <a:p>
            <a:r>
              <a:rPr lang="en-US" altLang="en-US" sz="1800">
                <a:solidFill>
                  <a:schemeClr val="tx1"/>
                </a:solidFill>
              </a:rPr>
              <a:t>	            hu-ch-go	Orang	Gibbon</a:t>
            </a:r>
            <a:br>
              <a:rPr lang="en-US" altLang="en-US" sz="1800">
                <a:solidFill>
                  <a:schemeClr val="tx1"/>
                </a:solidFill>
              </a:rPr>
            </a:br>
            <a:r>
              <a:rPr lang="en-US" altLang="en-US" sz="1800">
                <a:solidFill>
                  <a:schemeClr val="tx1"/>
                </a:solidFill>
              </a:rPr>
              <a:t>hu-ch-go		</a:t>
            </a:r>
            <a:r>
              <a:rPr lang="en-US" altLang="en-US" sz="1800" b="1">
                <a:solidFill>
                  <a:schemeClr val="tx1"/>
                </a:solidFill>
              </a:rPr>
              <a:t>0.120</a:t>
            </a:r>
            <a:r>
              <a:rPr lang="en-US" altLang="en-US" sz="1800">
                <a:solidFill>
                  <a:schemeClr val="tx1"/>
                </a:solidFill>
              </a:rPr>
              <a:t>	0.185</a:t>
            </a:r>
            <a:br>
              <a:rPr lang="en-US" altLang="en-US" sz="1800">
                <a:solidFill>
                  <a:schemeClr val="tx1"/>
                </a:solidFill>
              </a:rPr>
            </a:br>
            <a:r>
              <a:rPr lang="en-US" altLang="en-US" sz="1800">
                <a:solidFill>
                  <a:schemeClr val="tx1"/>
                </a:solidFill>
              </a:rPr>
              <a:t>Orangutan			0.179</a:t>
            </a:r>
            <a:br>
              <a:rPr lang="en-US" altLang="en-US" sz="1800">
                <a:solidFill>
                  <a:schemeClr val="tx1"/>
                </a:solidFill>
              </a:rPr>
            </a:br>
            <a:r>
              <a:rPr lang="en-US" altLang="en-US" sz="1800">
                <a:solidFill>
                  <a:schemeClr val="tx1"/>
                </a:solidFill>
              </a:rPr>
              <a:t>Gibbon			</a:t>
            </a:r>
          </a:p>
          <a:p>
            <a:endParaRPr lang="en-US" altLang="en-US" sz="1800">
              <a:solidFill>
                <a:schemeClr val="tx1"/>
              </a:solidFill>
            </a:endParaRPr>
          </a:p>
          <a:p>
            <a:r>
              <a:rPr lang="en-US" altLang="en-US" sz="1800">
                <a:solidFill>
                  <a:schemeClr val="tx1"/>
                </a:solidFill>
              </a:rPr>
              <a:t>D</a:t>
            </a:r>
            <a:r>
              <a:rPr lang="en-US" altLang="en-US" sz="1800" baseline="-25000">
                <a:solidFill>
                  <a:schemeClr val="tx1"/>
                </a:solidFill>
              </a:rPr>
              <a:t>(hu-ch-go-or),gi</a:t>
            </a:r>
            <a:r>
              <a:rPr lang="en-US" altLang="en-US" sz="1800">
                <a:solidFill>
                  <a:schemeClr val="tx1"/>
                </a:solidFill>
              </a:rPr>
              <a:t> = (D</a:t>
            </a:r>
            <a:r>
              <a:rPr lang="en-US" altLang="en-US" sz="1800" baseline="-25000">
                <a:solidFill>
                  <a:schemeClr val="tx1"/>
                </a:solidFill>
              </a:rPr>
              <a:t>hu,gi </a:t>
            </a:r>
            <a:r>
              <a:rPr lang="en-US" altLang="en-US" sz="1800">
                <a:solidFill>
                  <a:schemeClr val="tx1"/>
                </a:solidFill>
              </a:rPr>
              <a:t> +  D</a:t>
            </a:r>
            <a:r>
              <a:rPr lang="en-US" altLang="en-US" sz="1800" baseline="-25000">
                <a:solidFill>
                  <a:schemeClr val="tx1"/>
                </a:solidFill>
              </a:rPr>
              <a:t>ch,gi</a:t>
            </a:r>
            <a:r>
              <a:rPr lang="en-US" altLang="en-US" sz="1800">
                <a:solidFill>
                  <a:schemeClr val="tx1"/>
                </a:solidFill>
              </a:rPr>
              <a:t> +D</a:t>
            </a:r>
            <a:r>
              <a:rPr lang="en-US" altLang="en-US" sz="1800" baseline="-25000">
                <a:solidFill>
                  <a:schemeClr val="tx1"/>
                </a:solidFill>
              </a:rPr>
              <a:t>go,gi</a:t>
            </a:r>
            <a:r>
              <a:rPr lang="en-US" altLang="en-US" sz="1800">
                <a:solidFill>
                  <a:schemeClr val="tx1"/>
                </a:solidFill>
              </a:rPr>
              <a:t> + D</a:t>
            </a:r>
            <a:r>
              <a:rPr lang="en-US" altLang="en-US" sz="1800" baseline="-25000">
                <a:solidFill>
                  <a:schemeClr val="tx1"/>
                </a:solidFill>
              </a:rPr>
              <a:t>or,gi</a:t>
            </a:r>
            <a:r>
              <a:rPr lang="en-US" altLang="en-US" sz="1800">
                <a:solidFill>
                  <a:schemeClr val="tx1"/>
                </a:solidFill>
              </a:rPr>
              <a:t>)/4 = 0.184</a:t>
            </a:r>
          </a:p>
        </p:txBody>
      </p:sp>
      <p:sp>
        <p:nvSpPr>
          <p:cNvPr id="415748" name="Line 4"/>
          <p:cNvSpPr>
            <a:spLocks noChangeShapeType="1"/>
          </p:cNvSpPr>
          <p:nvPr/>
        </p:nvSpPr>
        <p:spPr bwMode="auto">
          <a:xfrm flipH="1">
            <a:off x="6934200" y="1503363"/>
            <a:ext cx="1120775" cy="555625"/>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49" name="Rectangle 5"/>
          <p:cNvSpPr>
            <a:spLocks noChangeArrowheads="1"/>
          </p:cNvSpPr>
          <p:nvPr/>
        </p:nvSpPr>
        <p:spPr bwMode="auto">
          <a:xfrm>
            <a:off x="8069263" y="1447800"/>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Orang</a:t>
            </a:r>
            <a:endParaRPr lang="en-US" altLang="en-US" sz="1800"/>
          </a:p>
        </p:txBody>
      </p:sp>
      <p:sp>
        <p:nvSpPr>
          <p:cNvPr id="415750" name="Line 6"/>
          <p:cNvSpPr>
            <a:spLocks noChangeShapeType="1"/>
          </p:cNvSpPr>
          <p:nvPr/>
        </p:nvSpPr>
        <p:spPr bwMode="auto">
          <a:xfrm flipH="1">
            <a:off x="6934200" y="1781175"/>
            <a:ext cx="1120775" cy="277813"/>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51" name="Rectangle 7"/>
          <p:cNvSpPr>
            <a:spLocks noChangeArrowheads="1"/>
          </p:cNvSpPr>
          <p:nvPr/>
        </p:nvSpPr>
        <p:spPr bwMode="auto">
          <a:xfrm>
            <a:off x="8069263" y="1725613"/>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Gibbon</a:t>
            </a:r>
            <a:endParaRPr lang="en-US" altLang="en-US" sz="1800"/>
          </a:p>
        </p:txBody>
      </p:sp>
      <p:sp>
        <p:nvSpPr>
          <p:cNvPr id="415752" name="Line 8"/>
          <p:cNvSpPr>
            <a:spLocks noChangeShapeType="1"/>
          </p:cNvSpPr>
          <p:nvPr/>
        </p:nvSpPr>
        <p:spPr bwMode="auto">
          <a:xfrm flipH="1">
            <a:off x="7494588" y="2058988"/>
            <a:ext cx="560387" cy="277812"/>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53" name="Rectangle 9"/>
          <p:cNvSpPr>
            <a:spLocks noChangeArrowheads="1"/>
          </p:cNvSpPr>
          <p:nvPr/>
        </p:nvSpPr>
        <p:spPr bwMode="auto">
          <a:xfrm>
            <a:off x="8069263" y="200342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Gorilla</a:t>
            </a:r>
            <a:endParaRPr lang="en-US" altLang="en-US" sz="1800"/>
          </a:p>
        </p:txBody>
      </p:sp>
      <p:sp>
        <p:nvSpPr>
          <p:cNvPr id="415754" name="Line 10"/>
          <p:cNvSpPr>
            <a:spLocks noChangeShapeType="1"/>
          </p:cNvSpPr>
          <p:nvPr/>
        </p:nvSpPr>
        <p:spPr bwMode="auto">
          <a:xfrm flipH="1">
            <a:off x="7773988" y="2336800"/>
            <a:ext cx="280987" cy="13970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55" name="Rectangle 11"/>
          <p:cNvSpPr>
            <a:spLocks noChangeArrowheads="1"/>
          </p:cNvSpPr>
          <p:nvPr/>
        </p:nvSpPr>
        <p:spPr bwMode="auto">
          <a:xfrm>
            <a:off x="8069263" y="2281238"/>
            <a:ext cx="736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Human</a:t>
            </a:r>
            <a:endParaRPr lang="en-US" altLang="en-US" sz="1800"/>
          </a:p>
        </p:txBody>
      </p:sp>
      <p:sp>
        <p:nvSpPr>
          <p:cNvPr id="415756" name="Line 12"/>
          <p:cNvSpPr>
            <a:spLocks noChangeShapeType="1"/>
          </p:cNvSpPr>
          <p:nvPr/>
        </p:nvSpPr>
        <p:spPr bwMode="auto">
          <a:xfrm flipH="1" flipV="1">
            <a:off x="7773988" y="2476500"/>
            <a:ext cx="280987" cy="138113"/>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57" name="Rectangle 13"/>
          <p:cNvSpPr>
            <a:spLocks noChangeArrowheads="1"/>
          </p:cNvSpPr>
          <p:nvPr/>
        </p:nvSpPr>
        <p:spPr bwMode="auto">
          <a:xfrm>
            <a:off x="8069263" y="255905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Chimp</a:t>
            </a:r>
            <a:endParaRPr lang="en-US" altLang="en-US" sz="1800"/>
          </a:p>
        </p:txBody>
      </p:sp>
      <p:sp>
        <p:nvSpPr>
          <p:cNvPr id="415758" name="Line 14"/>
          <p:cNvSpPr>
            <a:spLocks noChangeShapeType="1"/>
          </p:cNvSpPr>
          <p:nvPr/>
        </p:nvSpPr>
        <p:spPr bwMode="auto">
          <a:xfrm flipH="1" flipV="1">
            <a:off x="7494588" y="2336800"/>
            <a:ext cx="279400" cy="13970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59" name="Line 15"/>
          <p:cNvSpPr>
            <a:spLocks noChangeShapeType="1"/>
          </p:cNvSpPr>
          <p:nvPr/>
        </p:nvSpPr>
        <p:spPr bwMode="auto">
          <a:xfrm flipH="1" flipV="1">
            <a:off x="6934200" y="2058988"/>
            <a:ext cx="560388" cy="277812"/>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61" name="Line 17"/>
          <p:cNvSpPr>
            <a:spLocks noChangeShapeType="1"/>
          </p:cNvSpPr>
          <p:nvPr/>
        </p:nvSpPr>
        <p:spPr bwMode="auto">
          <a:xfrm flipH="1">
            <a:off x="7010400" y="3552825"/>
            <a:ext cx="1057275" cy="530225"/>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62" name="Rectangle 18"/>
          <p:cNvSpPr>
            <a:spLocks noChangeArrowheads="1"/>
          </p:cNvSpPr>
          <p:nvPr/>
        </p:nvSpPr>
        <p:spPr bwMode="auto">
          <a:xfrm>
            <a:off x="8080375" y="3505200"/>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Gibbon</a:t>
            </a:r>
            <a:endParaRPr lang="en-US" altLang="en-US" sz="1800"/>
          </a:p>
        </p:txBody>
      </p:sp>
      <p:sp>
        <p:nvSpPr>
          <p:cNvPr id="415763" name="Line 19"/>
          <p:cNvSpPr>
            <a:spLocks noChangeShapeType="1"/>
          </p:cNvSpPr>
          <p:nvPr/>
        </p:nvSpPr>
        <p:spPr bwMode="auto">
          <a:xfrm flipH="1">
            <a:off x="7273925" y="3817938"/>
            <a:ext cx="793750" cy="396875"/>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64" name="Rectangle 20"/>
          <p:cNvSpPr>
            <a:spLocks noChangeArrowheads="1"/>
          </p:cNvSpPr>
          <p:nvPr/>
        </p:nvSpPr>
        <p:spPr bwMode="auto">
          <a:xfrm>
            <a:off x="8080375" y="3770313"/>
            <a:ext cx="63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Orang</a:t>
            </a:r>
            <a:endParaRPr lang="en-US" altLang="en-US" sz="1800"/>
          </a:p>
        </p:txBody>
      </p:sp>
      <p:sp>
        <p:nvSpPr>
          <p:cNvPr id="415765" name="Line 21"/>
          <p:cNvSpPr>
            <a:spLocks noChangeShapeType="1"/>
          </p:cNvSpPr>
          <p:nvPr/>
        </p:nvSpPr>
        <p:spPr bwMode="auto">
          <a:xfrm flipH="1">
            <a:off x="7539038" y="4083050"/>
            <a:ext cx="528637" cy="263525"/>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66" name="Rectangle 22"/>
          <p:cNvSpPr>
            <a:spLocks noChangeArrowheads="1"/>
          </p:cNvSpPr>
          <p:nvPr/>
        </p:nvSpPr>
        <p:spPr bwMode="auto">
          <a:xfrm>
            <a:off x="8080375" y="403542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Gorilla</a:t>
            </a:r>
            <a:endParaRPr lang="en-US" altLang="en-US" sz="1800"/>
          </a:p>
        </p:txBody>
      </p:sp>
      <p:sp>
        <p:nvSpPr>
          <p:cNvPr id="415767" name="Line 23"/>
          <p:cNvSpPr>
            <a:spLocks noChangeShapeType="1"/>
          </p:cNvSpPr>
          <p:nvPr/>
        </p:nvSpPr>
        <p:spPr bwMode="auto">
          <a:xfrm flipH="1">
            <a:off x="7802563" y="4346575"/>
            <a:ext cx="265112" cy="13335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68" name="Rectangle 24"/>
          <p:cNvSpPr>
            <a:spLocks noChangeArrowheads="1"/>
          </p:cNvSpPr>
          <p:nvPr/>
        </p:nvSpPr>
        <p:spPr bwMode="auto">
          <a:xfrm>
            <a:off x="8080375" y="4298950"/>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Human</a:t>
            </a:r>
            <a:endParaRPr lang="en-US" altLang="en-US" sz="1800"/>
          </a:p>
        </p:txBody>
      </p:sp>
      <p:sp>
        <p:nvSpPr>
          <p:cNvPr id="415769" name="Line 25"/>
          <p:cNvSpPr>
            <a:spLocks noChangeShapeType="1"/>
          </p:cNvSpPr>
          <p:nvPr/>
        </p:nvSpPr>
        <p:spPr bwMode="auto">
          <a:xfrm flipH="1" flipV="1">
            <a:off x="7802563" y="4479925"/>
            <a:ext cx="265112" cy="13335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70" name="Rectangle 26"/>
          <p:cNvSpPr>
            <a:spLocks noChangeArrowheads="1"/>
          </p:cNvSpPr>
          <p:nvPr/>
        </p:nvSpPr>
        <p:spPr bwMode="auto">
          <a:xfrm>
            <a:off x="8080375" y="456565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1800">
                <a:latin typeface="Arial" panose="020B0604020202020204" pitchFamily="34" charset="0"/>
              </a:rPr>
              <a:t>Chimp</a:t>
            </a:r>
            <a:endParaRPr lang="en-US" altLang="en-US" sz="1800"/>
          </a:p>
        </p:txBody>
      </p:sp>
      <p:sp>
        <p:nvSpPr>
          <p:cNvPr id="415771" name="Line 27"/>
          <p:cNvSpPr>
            <a:spLocks noChangeShapeType="1"/>
          </p:cNvSpPr>
          <p:nvPr/>
        </p:nvSpPr>
        <p:spPr bwMode="auto">
          <a:xfrm flipH="1" flipV="1">
            <a:off x="7539038" y="4346575"/>
            <a:ext cx="263525" cy="133350"/>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72" name="Line 28"/>
          <p:cNvSpPr>
            <a:spLocks noChangeShapeType="1"/>
          </p:cNvSpPr>
          <p:nvPr/>
        </p:nvSpPr>
        <p:spPr bwMode="auto">
          <a:xfrm flipH="1" flipV="1">
            <a:off x="7273925" y="4214813"/>
            <a:ext cx="265113" cy="131762"/>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73" name="Line 29"/>
          <p:cNvSpPr>
            <a:spLocks noChangeShapeType="1"/>
          </p:cNvSpPr>
          <p:nvPr/>
        </p:nvSpPr>
        <p:spPr bwMode="auto">
          <a:xfrm flipH="1" flipV="1">
            <a:off x="7010400" y="4083050"/>
            <a:ext cx="263525" cy="131763"/>
          </a:xfrm>
          <a:prstGeom prst="line">
            <a:avLst/>
          </a:prstGeom>
          <a:noFill/>
          <a:ln w="7938">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5774" name="Rectangle 30"/>
          <p:cNvSpPr>
            <a:spLocks noGrp="1" noChangeArrowheads="1"/>
          </p:cNvSpPr>
          <p:nvPr>
            <p:ph type="title"/>
          </p:nvPr>
        </p:nvSpPr>
        <p:spPr/>
        <p:txBody>
          <a:bodyPr/>
          <a:lstStyle/>
          <a:p>
            <a:r>
              <a:rPr lang="en-US" altLang="en-US" sz="4400" b="1">
                <a:solidFill>
                  <a:schemeClr val="tx1"/>
                </a:solidFill>
              </a:rPr>
              <a:t>UPGMA</a:t>
            </a:r>
          </a:p>
        </p:txBody>
      </p:sp>
      <p:sp>
        <p:nvSpPr>
          <p:cNvPr id="415775" name="Text Box 31"/>
          <p:cNvSpPr txBox="1">
            <a:spLocks noChangeArrowheads="1"/>
          </p:cNvSpPr>
          <p:nvPr/>
        </p:nvSpPr>
        <p:spPr bwMode="auto">
          <a:xfrm>
            <a:off x="6629400" y="50292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(((hu,ch),go),or),gi)</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Xuhua Xia</a:t>
            </a:r>
          </a:p>
        </p:txBody>
      </p:sp>
      <p:sp>
        <p:nvSpPr>
          <p:cNvPr id="5" name="Footer Placeholder 4"/>
          <p:cNvSpPr>
            <a:spLocks noGrp="1"/>
          </p:cNvSpPr>
          <p:nvPr>
            <p:ph type="ftr" sz="quarter" idx="11"/>
          </p:nvPr>
        </p:nvSpPr>
        <p:spPr/>
        <p:txBody>
          <a:bodyPr/>
          <a:lstStyle/>
          <a:p>
            <a:r>
              <a:rPr lang="en-US" altLang="en-US"/>
              <a:t>Slide </a:t>
            </a:r>
            <a:fld id="{D4105CBF-5997-41AA-B96C-00FF35AC1EB8}" type="slidenum">
              <a:rPr lang="en-US" altLang="en-US"/>
              <a:pPr/>
              <a:t>12</a:t>
            </a:fld>
            <a:endParaRPr lang="en-US" altLang="en-US"/>
          </a:p>
        </p:txBody>
      </p:sp>
      <p:sp>
        <p:nvSpPr>
          <p:cNvPr id="416770" name="Rectangle 2"/>
          <p:cNvSpPr>
            <a:spLocks noGrp="1" noChangeArrowheads="1"/>
          </p:cNvSpPr>
          <p:nvPr>
            <p:ph type="title"/>
          </p:nvPr>
        </p:nvSpPr>
        <p:spPr/>
        <p:txBody>
          <a:bodyPr/>
          <a:lstStyle/>
          <a:p>
            <a:r>
              <a:rPr lang="en-US" altLang="en-US" sz="3200" b="1"/>
              <a:t>Phylogenetic Relationship from UPGMA</a:t>
            </a:r>
            <a:endParaRPr lang="en-US" altLang="en-US" b="1"/>
          </a:p>
        </p:txBody>
      </p:sp>
      <p:sp>
        <p:nvSpPr>
          <p:cNvPr id="416771" name="Rectangle 3"/>
          <p:cNvSpPr>
            <a:spLocks noGrp="1" noChangeArrowheads="1"/>
          </p:cNvSpPr>
          <p:nvPr>
            <p:ph type="body" idx="1"/>
          </p:nvPr>
        </p:nvSpPr>
        <p:spPr>
          <a:xfrm>
            <a:off x="1295400" y="990600"/>
            <a:ext cx="6858000" cy="5105400"/>
          </a:xfrm>
        </p:spPr>
        <p:txBody>
          <a:bodyPr/>
          <a:lstStyle/>
          <a:p>
            <a:r>
              <a:rPr lang="en-US" altLang="en-US" sz="1800"/>
              <a:t>		Human	Chimp	Gorilla	Orang	Gibbon</a:t>
            </a:r>
            <a:br>
              <a:rPr lang="en-US" altLang="en-US" sz="1800"/>
            </a:br>
            <a:r>
              <a:rPr lang="en-US" altLang="en-US" sz="1800"/>
              <a:t>Human		</a:t>
            </a:r>
            <a:r>
              <a:rPr lang="en-US" altLang="en-US" sz="1800" b="1"/>
              <a:t>0.015</a:t>
            </a:r>
            <a:r>
              <a:rPr lang="en-US" altLang="en-US" sz="1800"/>
              <a:t>	0.045	0.143	0.198</a:t>
            </a:r>
            <a:br>
              <a:rPr lang="en-US" altLang="en-US" sz="1800"/>
            </a:br>
            <a:r>
              <a:rPr lang="en-US" altLang="en-US" sz="1800"/>
              <a:t>Chimp			0.030	0.126	0.179</a:t>
            </a:r>
            <a:br>
              <a:rPr lang="en-US" altLang="en-US" sz="1800"/>
            </a:br>
            <a:r>
              <a:rPr lang="en-US" altLang="en-US" sz="1800"/>
              <a:t>Gorilla				0.092	0.179</a:t>
            </a:r>
            <a:br>
              <a:rPr lang="en-US" altLang="en-US" sz="1800"/>
            </a:br>
            <a:r>
              <a:rPr lang="en-US" altLang="en-US" sz="1800"/>
              <a:t>Orang					0.179</a:t>
            </a:r>
            <a:br>
              <a:rPr lang="en-US" altLang="en-US" sz="1800"/>
            </a:br>
            <a:r>
              <a:rPr lang="en-US" altLang="en-US" sz="1800"/>
              <a:t>Gibbon					</a:t>
            </a:r>
          </a:p>
          <a:p>
            <a:endParaRPr lang="en-US" altLang="en-US" sz="1800"/>
          </a:p>
          <a:p>
            <a:r>
              <a:rPr lang="en-US" altLang="en-US" sz="1800"/>
              <a:t>		hu-ch	Gorilla	Orang	Gibbon</a:t>
            </a:r>
            <a:br>
              <a:rPr lang="en-US" altLang="en-US" sz="1800"/>
            </a:br>
            <a:r>
              <a:rPr lang="en-US" altLang="en-US" sz="1800"/>
              <a:t>hu-ch			</a:t>
            </a:r>
            <a:r>
              <a:rPr lang="en-US" altLang="en-US" sz="1800" b="1"/>
              <a:t>0.038</a:t>
            </a:r>
            <a:r>
              <a:rPr lang="en-US" altLang="en-US" sz="1800"/>
              <a:t>	0.135	0.189</a:t>
            </a:r>
            <a:br>
              <a:rPr lang="en-US" altLang="en-US" sz="1800"/>
            </a:br>
            <a:r>
              <a:rPr lang="en-US" altLang="en-US" sz="1800"/>
              <a:t>Gorilla			0.092	0.179</a:t>
            </a:r>
            <a:br>
              <a:rPr lang="en-US" altLang="en-US" sz="1800"/>
            </a:br>
            <a:r>
              <a:rPr lang="en-US" altLang="en-US" sz="1800"/>
              <a:t>Orang				0.179</a:t>
            </a:r>
            <a:br>
              <a:rPr lang="en-US" altLang="en-US" sz="1800"/>
            </a:br>
            <a:r>
              <a:rPr lang="en-US" altLang="en-US" sz="1800"/>
              <a:t>Gibbon				</a:t>
            </a:r>
          </a:p>
          <a:p>
            <a:endParaRPr lang="en-US" altLang="en-US" sz="1800"/>
          </a:p>
          <a:p>
            <a:r>
              <a:rPr lang="en-US" altLang="en-US" sz="1800"/>
              <a:t>		hu-ch-go	Orang	Gibbon</a:t>
            </a:r>
            <a:br>
              <a:rPr lang="en-US" altLang="en-US" sz="1800"/>
            </a:br>
            <a:r>
              <a:rPr lang="en-US" altLang="en-US" sz="1800"/>
              <a:t>hu-ch-go		</a:t>
            </a:r>
            <a:r>
              <a:rPr lang="en-US" altLang="en-US" sz="1800" b="1"/>
              <a:t>0.120</a:t>
            </a:r>
            <a:r>
              <a:rPr lang="en-US" altLang="en-US" sz="1800"/>
              <a:t>	0.185</a:t>
            </a:r>
            <a:br>
              <a:rPr lang="en-US" altLang="en-US" sz="1800"/>
            </a:br>
            <a:r>
              <a:rPr lang="en-US" altLang="en-US" sz="1800"/>
              <a:t>Orang			0.179</a:t>
            </a:r>
            <a:br>
              <a:rPr lang="en-US" altLang="en-US" sz="1800"/>
            </a:br>
            <a:r>
              <a:rPr lang="en-US" altLang="en-US" sz="1800"/>
              <a:t>Gibbon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Date Placeholder 2"/>
          <p:cNvSpPr>
            <a:spLocks noGrp="1"/>
          </p:cNvSpPr>
          <p:nvPr>
            <p:ph type="dt" sz="half" idx="10"/>
          </p:nvPr>
        </p:nvSpPr>
        <p:spPr/>
        <p:txBody>
          <a:bodyPr/>
          <a:lstStyle/>
          <a:p>
            <a:r>
              <a:rPr lang="en-US" altLang="en-US"/>
              <a:t>Xuhua Xia</a:t>
            </a:r>
          </a:p>
        </p:txBody>
      </p:sp>
      <p:sp>
        <p:nvSpPr>
          <p:cNvPr id="28" name="Footer Placeholder 3"/>
          <p:cNvSpPr>
            <a:spLocks noGrp="1"/>
          </p:cNvSpPr>
          <p:nvPr>
            <p:ph type="ftr" sz="quarter" idx="11"/>
          </p:nvPr>
        </p:nvSpPr>
        <p:spPr/>
        <p:txBody>
          <a:bodyPr/>
          <a:lstStyle/>
          <a:p>
            <a:r>
              <a:rPr lang="en-US" altLang="en-US"/>
              <a:t>Slide </a:t>
            </a:r>
            <a:fld id="{F8597AE6-2661-44BA-985C-C56327F3CD79}" type="slidenum">
              <a:rPr lang="en-US" altLang="en-US"/>
              <a:pPr/>
              <a:t>13</a:t>
            </a:fld>
            <a:endParaRPr lang="en-US" altLang="en-US"/>
          </a:p>
        </p:txBody>
      </p:sp>
      <p:sp>
        <p:nvSpPr>
          <p:cNvPr id="417794" name="Rectangle 2"/>
          <p:cNvSpPr>
            <a:spLocks noGrp="1" noChangeArrowheads="1"/>
          </p:cNvSpPr>
          <p:nvPr>
            <p:ph type="title"/>
          </p:nvPr>
        </p:nvSpPr>
        <p:spPr/>
        <p:txBody>
          <a:bodyPr/>
          <a:lstStyle/>
          <a:p>
            <a:r>
              <a:rPr lang="en-US" altLang="en-US">
                <a:solidFill>
                  <a:schemeClr val="tx1"/>
                </a:solidFill>
              </a:rPr>
              <a:t>Branch Lengths</a:t>
            </a:r>
          </a:p>
        </p:txBody>
      </p:sp>
      <p:sp>
        <p:nvSpPr>
          <p:cNvPr id="417795" name="Text Box 3"/>
          <p:cNvSpPr txBox="1">
            <a:spLocks noChangeArrowheads="1"/>
          </p:cNvSpPr>
          <p:nvPr/>
        </p:nvSpPr>
        <p:spPr bwMode="auto">
          <a:xfrm>
            <a:off x="6443663" y="1125538"/>
            <a:ext cx="23828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((hu,ch),(go,or,gi))</a:t>
            </a:r>
          </a:p>
          <a:p>
            <a:pPr>
              <a:spcBef>
                <a:spcPct val="50000"/>
              </a:spcBef>
            </a:pPr>
            <a:r>
              <a:rPr lang="en-US" altLang="en-US" sz="2000"/>
              <a:t>(((hu,ch),go),(or,gi))</a:t>
            </a:r>
          </a:p>
          <a:p>
            <a:pPr>
              <a:spcBef>
                <a:spcPct val="50000"/>
              </a:spcBef>
            </a:pPr>
            <a:r>
              <a:rPr lang="en-US" altLang="en-US" sz="2000"/>
              <a:t>((((hu,ch),go),or),gi)</a:t>
            </a:r>
          </a:p>
        </p:txBody>
      </p:sp>
      <p:sp>
        <p:nvSpPr>
          <p:cNvPr id="417796" name="Rectangle 4"/>
          <p:cNvSpPr>
            <a:spLocks noChangeArrowheads="1"/>
          </p:cNvSpPr>
          <p:nvPr/>
        </p:nvSpPr>
        <p:spPr bwMode="auto">
          <a:xfrm>
            <a:off x="107950" y="1143000"/>
            <a:ext cx="58070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D</a:t>
            </a:r>
            <a:r>
              <a:rPr lang="en-US" altLang="en-US" sz="2000" baseline="-25000"/>
              <a:t>hu-ch</a:t>
            </a:r>
            <a:r>
              <a:rPr lang="en-US" altLang="en-US" sz="2000"/>
              <a:t> = 0.015</a:t>
            </a:r>
          </a:p>
          <a:p>
            <a:r>
              <a:rPr lang="en-US" altLang="en-US" sz="2000"/>
              <a:t>D</a:t>
            </a:r>
            <a:r>
              <a:rPr lang="en-US" altLang="en-US" sz="2000" baseline="-25000"/>
              <a:t>(hu-ch),go</a:t>
            </a:r>
            <a:r>
              <a:rPr lang="en-US" altLang="en-US" sz="2000"/>
              <a:t> = (D</a:t>
            </a:r>
            <a:r>
              <a:rPr lang="en-US" altLang="en-US" sz="2000" baseline="-25000"/>
              <a:t>hu,go</a:t>
            </a:r>
            <a:r>
              <a:rPr lang="en-US" altLang="en-US" sz="2000"/>
              <a:t> + D</a:t>
            </a:r>
            <a:r>
              <a:rPr lang="en-US" altLang="en-US" sz="2000" baseline="-25000"/>
              <a:t>ch,go</a:t>
            </a:r>
            <a:r>
              <a:rPr lang="en-US" altLang="en-US" sz="2000"/>
              <a:t>)/2 = 0.038 </a:t>
            </a:r>
            <a:br>
              <a:rPr lang="en-US" altLang="en-US" sz="2000"/>
            </a:br>
            <a:r>
              <a:rPr lang="en-US" altLang="en-US" sz="2000"/>
              <a:t>D</a:t>
            </a:r>
            <a:r>
              <a:rPr lang="en-US" altLang="en-US" sz="2000" baseline="-25000"/>
              <a:t>(hu-ch),or</a:t>
            </a:r>
            <a:r>
              <a:rPr lang="en-US" altLang="en-US" sz="2000"/>
              <a:t> = (D</a:t>
            </a:r>
            <a:r>
              <a:rPr lang="en-US" altLang="en-US" sz="2000" baseline="-25000"/>
              <a:t>hu,or </a:t>
            </a:r>
            <a:r>
              <a:rPr lang="en-US" altLang="en-US" sz="2000"/>
              <a:t> +  D</a:t>
            </a:r>
            <a:r>
              <a:rPr lang="en-US" altLang="en-US" sz="2000" baseline="-25000"/>
              <a:t>ch,or</a:t>
            </a:r>
            <a:r>
              <a:rPr lang="en-US" altLang="en-US" sz="2000"/>
              <a:t>)/2 = 0.135</a:t>
            </a:r>
            <a:br>
              <a:rPr lang="en-US" altLang="en-US" sz="2000"/>
            </a:br>
            <a:r>
              <a:rPr lang="en-US" altLang="en-US" sz="2000"/>
              <a:t>D</a:t>
            </a:r>
            <a:r>
              <a:rPr lang="en-US" altLang="en-US" sz="2000" baseline="-25000"/>
              <a:t>(hu-ch),gi</a:t>
            </a:r>
            <a:r>
              <a:rPr lang="en-US" altLang="en-US" sz="2000"/>
              <a:t> = (D</a:t>
            </a:r>
            <a:r>
              <a:rPr lang="en-US" altLang="en-US" sz="2000" baseline="-25000"/>
              <a:t>hu,gi</a:t>
            </a:r>
            <a:r>
              <a:rPr lang="en-US" altLang="en-US" sz="2000"/>
              <a:t>  + D</a:t>
            </a:r>
            <a:r>
              <a:rPr lang="en-US" altLang="en-US" sz="2000" baseline="-25000"/>
              <a:t>ch,gi</a:t>
            </a:r>
            <a:r>
              <a:rPr lang="en-US" altLang="en-US" sz="2000"/>
              <a:t>)/2 = 0.189</a:t>
            </a:r>
            <a:br>
              <a:rPr lang="en-US" altLang="en-US" sz="2000"/>
            </a:br>
            <a:endParaRPr lang="en-US" altLang="en-US" sz="2000"/>
          </a:p>
          <a:p>
            <a:r>
              <a:rPr lang="en-US" altLang="en-US" sz="2000"/>
              <a:t>D</a:t>
            </a:r>
            <a:r>
              <a:rPr lang="en-US" altLang="en-US" sz="2000" baseline="-25000"/>
              <a:t>(hu-ch-go),or</a:t>
            </a:r>
            <a:r>
              <a:rPr lang="en-US" altLang="en-US" sz="2000"/>
              <a:t> = (D</a:t>
            </a:r>
            <a:r>
              <a:rPr lang="en-US" altLang="en-US" sz="2000" baseline="-25000"/>
              <a:t>hu,or</a:t>
            </a:r>
            <a:r>
              <a:rPr lang="en-US" altLang="en-US" sz="2000"/>
              <a:t> + D</a:t>
            </a:r>
            <a:r>
              <a:rPr lang="en-US" altLang="en-US" sz="2000" baseline="-25000"/>
              <a:t>ch,or</a:t>
            </a:r>
            <a:r>
              <a:rPr lang="en-US" altLang="en-US" sz="2000"/>
              <a:t> + D</a:t>
            </a:r>
            <a:r>
              <a:rPr lang="en-US" altLang="en-US" sz="2000" baseline="-25000"/>
              <a:t>go,or</a:t>
            </a:r>
            <a:r>
              <a:rPr lang="en-US" altLang="en-US" sz="2000"/>
              <a:t>)/3 = 0.120</a:t>
            </a:r>
            <a:br>
              <a:rPr lang="en-US" altLang="en-US" sz="2000"/>
            </a:br>
            <a:r>
              <a:rPr lang="en-US" altLang="en-US" sz="2000"/>
              <a:t>D</a:t>
            </a:r>
            <a:r>
              <a:rPr lang="en-US" altLang="en-US" sz="2000" baseline="-25000"/>
              <a:t>(hu-ch-go),gi</a:t>
            </a:r>
            <a:r>
              <a:rPr lang="en-US" altLang="en-US" sz="2000"/>
              <a:t> = (D</a:t>
            </a:r>
            <a:r>
              <a:rPr lang="en-US" altLang="en-US" sz="2000" baseline="-25000"/>
              <a:t>hu,gi </a:t>
            </a:r>
            <a:r>
              <a:rPr lang="en-US" altLang="en-US" sz="2000"/>
              <a:t> +  D</a:t>
            </a:r>
            <a:r>
              <a:rPr lang="en-US" altLang="en-US" sz="2000" baseline="-25000"/>
              <a:t>ch,gi</a:t>
            </a:r>
            <a:r>
              <a:rPr lang="en-US" altLang="en-US" sz="2000"/>
              <a:t> +D</a:t>
            </a:r>
            <a:r>
              <a:rPr lang="en-US" altLang="en-US" sz="2000" baseline="-25000"/>
              <a:t>go,gi</a:t>
            </a:r>
            <a:r>
              <a:rPr lang="en-US" altLang="en-US" sz="2000"/>
              <a:t>)/3 = 0.185</a:t>
            </a:r>
          </a:p>
          <a:p>
            <a:endParaRPr lang="en-US" altLang="en-US" sz="2000"/>
          </a:p>
          <a:p>
            <a:r>
              <a:rPr lang="en-US" altLang="en-US" sz="2000"/>
              <a:t>D</a:t>
            </a:r>
            <a:r>
              <a:rPr lang="en-US" altLang="en-US" sz="2000" baseline="-25000"/>
              <a:t>(hu-ch-go-or),gi</a:t>
            </a:r>
            <a:r>
              <a:rPr lang="en-US" altLang="en-US" sz="2000"/>
              <a:t> = (D</a:t>
            </a:r>
            <a:r>
              <a:rPr lang="en-US" altLang="en-US" sz="2000" baseline="-25000"/>
              <a:t>hu,gi </a:t>
            </a:r>
            <a:r>
              <a:rPr lang="en-US" altLang="en-US" sz="2000"/>
              <a:t> +  D</a:t>
            </a:r>
            <a:r>
              <a:rPr lang="en-US" altLang="en-US" sz="2000" baseline="-25000"/>
              <a:t>ch,gi</a:t>
            </a:r>
            <a:r>
              <a:rPr lang="en-US" altLang="en-US" sz="2000"/>
              <a:t> +D</a:t>
            </a:r>
            <a:r>
              <a:rPr lang="en-US" altLang="en-US" sz="2000" baseline="-25000"/>
              <a:t>go,gi</a:t>
            </a:r>
            <a:r>
              <a:rPr lang="en-US" altLang="en-US" sz="2000"/>
              <a:t> + D</a:t>
            </a:r>
            <a:r>
              <a:rPr lang="en-US" altLang="en-US" sz="2000" baseline="-25000"/>
              <a:t>or,gi</a:t>
            </a:r>
            <a:r>
              <a:rPr lang="en-US" altLang="en-US" sz="2000"/>
              <a:t>)/4 = 0.184</a:t>
            </a:r>
          </a:p>
        </p:txBody>
      </p:sp>
      <p:sp>
        <p:nvSpPr>
          <p:cNvPr id="417797" name="Text Box 5"/>
          <p:cNvSpPr txBox="1">
            <a:spLocks noChangeArrowheads="1"/>
          </p:cNvSpPr>
          <p:nvPr/>
        </p:nvSpPr>
        <p:spPr bwMode="auto">
          <a:xfrm>
            <a:off x="107950" y="4422775"/>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((hu:0.0075,ch:0.0075),(go,or,gi))</a:t>
            </a:r>
          </a:p>
          <a:p>
            <a:pPr>
              <a:spcBef>
                <a:spcPct val="50000"/>
              </a:spcBef>
            </a:pPr>
            <a:r>
              <a:rPr lang="en-US" altLang="en-US" sz="2000"/>
              <a:t>(((hu:0.0075,ch:0.0075):0.019,go:0.019),(or,gi))</a:t>
            </a:r>
          </a:p>
          <a:p>
            <a:pPr>
              <a:spcBef>
                <a:spcPct val="50000"/>
              </a:spcBef>
            </a:pPr>
            <a:r>
              <a:rPr lang="en-US" altLang="en-US" sz="2000"/>
              <a:t>((((hu:0.0075,ch:0.0075):0.0115,go:0.019):0.041,or:0.06):0.032,gi:0.092)</a:t>
            </a:r>
          </a:p>
        </p:txBody>
      </p:sp>
      <p:grpSp>
        <p:nvGrpSpPr>
          <p:cNvPr id="417798" name="Group 6"/>
          <p:cNvGrpSpPr>
            <a:grpSpLocks/>
          </p:cNvGrpSpPr>
          <p:nvPr/>
        </p:nvGrpSpPr>
        <p:grpSpPr bwMode="auto">
          <a:xfrm>
            <a:off x="5435600" y="3141663"/>
            <a:ext cx="2520950" cy="1670050"/>
            <a:chOff x="1728" y="2640"/>
            <a:chExt cx="3117" cy="1119"/>
          </a:xfrm>
        </p:grpSpPr>
        <p:grpSp>
          <p:nvGrpSpPr>
            <p:cNvPr id="417799" name="Group 7"/>
            <p:cNvGrpSpPr>
              <a:grpSpLocks/>
            </p:cNvGrpSpPr>
            <p:nvPr/>
          </p:nvGrpSpPr>
          <p:grpSpPr bwMode="auto">
            <a:xfrm>
              <a:off x="4085" y="2640"/>
              <a:ext cx="760" cy="304"/>
              <a:chOff x="4085" y="2640"/>
              <a:chExt cx="760" cy="304"/>
            </a:xfrm>
          </p:grpSpPr>
          <p:sp>
            <p:nvSpPr>
              <p:cNvPr id="417800" name="Line 8"/>
              <p:cNvSpPr>
                <a:spLocks noChangeShapeType="1"/>
              </p:cNvSpPr>
              <p:nvPr/>
            </p:nvSpPr>
            <p:spPr bwMode="auto">
              <a:xfrm flipH="1">
                <a:off x="4085" y="2640"/>
                <a:ext cx="760"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1" name="Line 9"/>
              <p:cNvSpPr>
                <a:spLocks noChangeShapeType="1"/>
              </p:cNvSpPr>
              <p:nvPr/>
            </p:nvSpPr>
            <p:spPr bwMode="auto">
              <a:xfrm>
                <a:off x="4085" y="2640"/>
                <a:ext cx="0" cy="304"/>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2" name="Line 10"/>
              <p:cNvSpPr>
                <a:spLocks noChangeShapeType="1"/>
              </p:cNvSpPr>
              <p:nvPr/>
            </p:nvSpPr>
            <p:spPr bwMode="auto">
              <a:xfrm>
                <a:off x="4085" y="2944"/>
                <a:ext cx="760"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417803" name="Group 11"/>
            <p:cNvGrpSpPr>
              <a:grpSpLocks/>
            </p:cNvGrpSpPr>
            <p:nvPr/>
          </p:nvGrpSpPr>
          <p:grpSpPr bwMode="auto">
            <a:xfrm>
              <a:off x="3704" y="2808"/>
              <a:ext cx="1141" cy="405"/>
              <a:chOff x="3704" y="2808"/>
              <a:chExt cx="1141" cy="405"/>
            </a:xfrm>
          </p:grpSpPr>
          <p:sp>
            <p:nvSpPr>
              <p:cNvPr id="417804" name="Line 12"/>
              <p:cNvSpPr>
                <a:spLocks noChangeShapeType="1"/>
              </p:cNvSpPr>
              <p:nvPr/>
            </p:nvSpPr>
            <p:spPr bwMode="auto">
              <a:xfrm flipH="1">
                <a:off x="3704" y="2808"/>
                <a:ext cx="381"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5" name="Line 13"/>
              <p:cNvSpPr>
                <a:spLocks noChangeShapeType="1"/>
              </p:cNvSpPr>
              <p:nvPr/>
            </p:nvSpPr>
            <p:spPr bwMode="auto">
              <a:xfrm>
                <a:off x="3704" y="2808"/>
                <a:ext cx="0" cy="405"/>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6" name="Line 14"/>
              <p:cNvSpPr>
                <a:spLocks noChangeShapeType="1"/>
              </p:cNvSpPr>
              <p:nvPr/>
            </p:nvSpPr>
            <p:spPr bwMode="auto">
              <a:xfrm>
                <a:off x="3704" y="3213"/>
                <a:ext cx="1141"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7807" name="Line 15"/>
            <p:cNvSpPr>
              <a:spLocks noChangeShapeType="1"/>
            </p:cNvSpPr>
            <p:nvPr/>
          </p:nvSpPr>
          <p:spPr bwMode="auto">
            <a:xfrm flipH="1">
              <a:off x="2869" y="3039"/>
              <a:ext cx="835"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8" name="Line 16"/>
            <p:cNvSpPr>
              <a:spLocks noChangeShapeType="1"/>
            </p:cNvSpPr>
            <p:nvPr/>
          </p:nvSpPr>
          <p:spPr bwMode="auto">
            <a:xfrm>
              <a:off x="2869" y="3039"/>
              <a:ext cx="0" cy="432"/>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09" name="Line 17"/>
            <p:cNvSpPr>
              <a:spLocks noChangeShapeType="1"/>
            </p:cNvSpPr>
            <p:nvPr/>
          </p:nvSpPr>
          <p:spPr bwMode="auto">
            <a:xfrm>
              <a:off x="2869" y="3471"/>
              <a:ext cx="1976"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10" name="Line 18"/>
            <p:cNvSpPr>
              <a:spLocks noChangeShapeType="1"/>
            </p:cNvSpPr>
            <p:nvPr/>
          </p:nvSpPr>
          <p:spPr bwMode="auto">
            <a:xfrm flipH="1">
              <a:off x="2260" y="3279"/>
              <a:ext cx="609"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11" name="Line 19"/>
            <p:cNvSpPr>
              <a:spLocks noChangeShapeType="1"/>
            </p:cNvSpPr>
            <p:nvPr/>
          </p:nvSpPr>
          <p:spPr bwMode="auto">
            <a:xfrm>
              <a:off x="2260" y="3279"/>
              <a:ext cx="0" cy="48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12" name="Line 20"/>
            <p:cNvSpPr>
              <a:spLocks noChangeShapeType="1"/>
            </p:cNvSpPr>
            <p:nvPr/>
          </p:nvSpPr>
          <p:spPr bwMode="auto">
            <a:xfrm>
              <a:off x="2260" y="3759"/>
              <a:ext cx="2585"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7813" name="Line 21"/>
            <p:cNvSpPr>
              <a:spLocks noChangeShapeType="1"/>
            </p:cNvSpPr>
            <p:nvPr/>
          </p:nvSpPr>
          <p:spPr bwMode="auto">
            <a:xfrm flipH="1">
              <a:off x="1728" y="3480"/>
              <a:ext cx="532"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7814" name="Rectangle 22"/>
          <p:cNvSpPr>
            <a:spLocks noChangeArrowheads="1"/>
          </p:cNvSpPr>
          <p:nvPr/>
        </p:nvSpPr>
        <p:spPr bwMode="auto">
          <a:xfrm>
            <a:off x="7878763" y="3082925"/>
            <a:ext cx="869950"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70000"/>
              </a:lnSpc>
            </a:pPr>
            <a:r>
              <a:rPr lang="en-US" altLang="en-US" sz="1800"/>
              <a:t>Human</a:t>
            </a:r>
          </a:p>
          <a:p>
            <a:pPr>
              <a:lnSpc>
                <a:spcPct val="70000"/>
              </a:lnSpc>
            </a:pPr>
            <a:endParaRPr lang="en-US" altLang="en-US" sz="1800"/>
          </a:p>
          <a:p>
            <a:pPr>
              <a:lnSpc>
                <a:spcPct val="70000"/>
              </a:lnSpc>
            </a:pPr>
            <a:r>
              <a:rPr lang="en-US" altLang="en-US" sz="1800"/>
              <a:t>Chimp</a:t>
            </a:r>
          </a:p>
          <a:p>
            <a:pPr>
              <a:lnSpc>
                <a:spcPct val="70000"/>
              </a:lnSpc>
            </a:pPr>
            <a:endParaRPr lang="en-US" altLang="en-US" sz="1800"/>
          </a:p>
          <a:p>
            <a:pPr>
              <a:lnSpc>
                <a:spcPct val="70000"/>
              </a:lnSpc>
            </a:pPr>
            <a:r>
              <a:rPr lang="en-US" altLang="en-US" sz="1800"/>
              <a:t>Gorilla</a:t>
            </a:r>
          </a:p>
          <a:p>
            <a:pPr>
              <a:lnSpc>
                <a:spcPct val="70000"/>
              </a:lnSpc>
            </a:pPr>
            <a:endParaRPr lang="en-US" altLang="en-US" sz="1800"/>
          </a:p>
          <a:p>
            <a:pPr>
              <a:lnSpc>
                <a:spcPct val="80000"/>
              </a:lnSpc>
            </a:pPr>
            <a:r>
              <a:rPr lang="en-US" altLang="en-US" sz="1800"/>
              <a:t>Orang</a:t>
            </a:r>
          </a:p>
          <a:p>
            <a:pPr>
              <a:lnSpc>
                <a:spcPct val="70000"/>
              </a:lnSpc>
            </a:pPr>
            <a:endParaRPr lang="en-US" altLang="en-US" sz="1800"/>
          </a:p>
          <a:p>
            <a:pPr>
              <a:lnSpc>
                <a:spcPct val="90000"/>
              </a:lnSpc>
            </a:pPr>
            <a:r>
              <a:rPr lang="en-US" altLang="en-US" sz="1800"/>
              <a:t>Gibbon</a:t>
            </a:r>
          </a:p>
        </p:txBody>
      </p:sp>
      <p:sp>
        <p:nvSpPr>
          <p:cNvPr id="417816" name="Text Box 24"/>
          <p:cNvSpPr txBox="1">
            <a:spLocks noChangeArrowheads="1"/>
          </p:cNvSpPr>
          <p:nvPr/>
        </p:nvSpPr>
        <p:spPr bwMode="auto">
          <a:xfrm>
            <a:off x="7308850" y="287655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0.0075</a:t>
            </a:r>
            <a:endParaRPr lang="en-CA" altLang="en-US"/>
          </a:p>
        </p:txBody>
      </p:sp>
      <p:sp>
        <p:nvSpPr>
          <p:cNvPr id="417817" name="Text Box 25"/>
          <p:cNvSpPr txBox="1">
            <a:spLocks noChangeArrowheads="1"/>
          </p:cNvSpPr>
          <p:nvPr/>
        </p:nvSpPr>
        <p:spPr bwMode="auto">
          <a:xfrm>
            <a:off x="7092950" y="3716338"/>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0.019</a:t>
            </a:r>
            <a:endParaRPr lang="en-CA" altLang="en-US"/>
          </a:p>
        </p:txBody>
      </p:sp>
      <p:sp>
        <p:nvSpPr>
          <p:cNvPr id="417818" name="Text Box 26"/>
          <p:cNvSpPr txBox="1">
            <a:spLocks noChangeArrowheads="1"/>
          </p:cNvSpPr>
          <p:nvPr/>
        </p:nvSpPr>
        <p:spPr bwMode="auto">
          <a:xfrm>
            <a:off x="6804025" y="4100513"/>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0.06</a:t>
            </a:r>
            <a:endParaRPr lang="en-CA" altLang="en-US"/>
          </a:p>
        </p:txBody>
      </p:sp>
      <p:sp>
        <p:nvSpPr>
          <p:cNvPr id="417819" name="Text Box 27"/>
          <p:cNvSpPr txBox="1">
            <a:spLocks noChangeArrowheads="1"/>
          </p:cNvSpPr>
          <p:nvPr/>
        </p:nvSpPr>
        <p:spPr bwMode="auto">
          <a:xfrm>
            <a:off x="6732588" y="4508500"/>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0.092</a:t>
            </a:r>
            <a:endParaRPr lang="en-CA"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Date Placeholder 2"/>
          <p:cNvSpPr>
            <a:spLocks noGrp="1"/>
          </p:cNvSpPr>
          <p:nvPr>
            <p:ph type="dt" sz="half" idx="10"/>
          </p:nvPr>
        </p:nvSpPr>
        <p:spPr/>
        <p:txBody>
          <a:bodyPr/>
          <a:lstStyle/>
          <a:p>
            <a:r>
              <a:rPr lang="en-US" altLang="en-US"/>
              <a:t>Xuhua Xia</a:t>
            </a:r>
          </a:p>
        </p:txBody>
      </p:sp>
      <p:sp>
        <p:nvSpPr>
          <p:cNvPr id="29" name="Footer Placeholder 3"/>
          <p:cNvSpPr>
            <a:spLocks noGrp="1"/>
          </p:cNvSpPr>
          <p:nvPr>
            <p:ph type="ftr" sz="quarter" idx="11"/>
          </p:nvPr>
        </p:nvSpPr>
        <p:spPr/>
        <p:txBody>
          <a:bodyPr/>
          <a:lstStyle/>
          <a:p>
            <a:r>
              <a:rPr lang="en-US" altLang="en-US"/>
              <a:t>Slide </a:t>
            </a:r>
            <a:fld id="{793CC374-EEA1-4CF3-8822-FA576833673F}" type="slidenum">
              <a:rPr lang="en-US" altLang="en-US"/>
              <a:pPr/>
              <a:t>14</a:t>
            </a:fld>
            <a:endParaRPr lang="en-US" altLang="en-US"/>
          </a:p>
        </p:txBody>
      </p:sp>
      <p:sp>
        <p:nvSpPr>
          <p:cNvPr id="418818" name="Rectangle 2"/>
          <p:cNvSpPr>
            <a:spLocks noGrp="1" noChangeArrowheads="1"/>
          </p:cNvSpPr>
          <p:nvPr>
            <p:ph type="title"/>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en-US" altLang="en-US">
                <a:solidFill>
                  <a:schemeClr val="tx1"/>
                </a:solidFill>
              </a:rPr>
              <a:t>Final UPGMA Tree</a:t>
            </a:r>
          </a:p>
        </p:txBody>
      </p:sp>
      <p:grpSp>
        <p:nvGrpSpPr>
          <p:cNvPr id="418819" name="Group 3"/>
          <p:cNvGrpSpPr>
            <a:grpSpLocks/>
          </p:cNvGrpSpPr>
          <p:nvPr/>
        </p:nvGrpSpPr>
        <p:grpSpPr bwMode="auto">
          <a:xfrm>
            <a:off x="533400" y="1162050"/>
            <a:ext cx="6835775" cy="2482850"/>
            <a:chOff x="1728" y="2640"/>
            <a:chExt cx="3117" cy="1119"/>
          </a:xfrm>
        </p:grpSpPr>
        <p:grpSp>
          <p:nvGrpSpPr>
            <p:cNvPr id="418820" name="Group 4"/>
            <p:cNvGrpSpPr>
              <a:grpSpLocks/>
            </p:cNvGrpSpPr>
            <p:nvPr/>
          </p:nvGrpSpPr>
          <p:grpSpPr bwMode="auto">
            <a:xfrm>
              <a:off x="4085" y="2640"/>
              <a:ext cx="760" cy="304"/>
              <a:chOff x="4085" y="2640"/>
              <a:chExt cx="760" cy="304"/>
            </a:xfrm>
          </p:grpSpPr>
          <p:sp>
            <p:nvSpPr>
              <p:cNvPr id="418821" name="Line 5"/>
              <p:cNvSpPr>
                <a:spLocks noChangeShapeType="1"/>
              </p:cNvSpPr>
              <p:nvPr/>
            </p:nvSpPr>
            <p:spPr bwMode="auto">
              <a:xfrm flipH="1">
                <a:off x="4085" y="2640"/>
                <a:ext cx="760"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22" name="Line 6"/>
              <p:cNvSpPr>
                <a:spLocks noChangeShapeType="1"/>
              </p:cNvSpPr>
              <p:nvPr/>
            </p:nvSpPr>
            <p:spPr bwMode="auto">
              <a:xfrm>
                <a:off x="4085" y="2640"/>
                <a:ext cx="0" cy="304"/>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23" name="Line 7"/>
              <p:cNvSpPr>
                <a:spLocks noChangeShapeType="1"/>
              </p:cNvSpPr>
              <p:nvPr/>
            </p:nvSpPr>
            <p:spPr bwMode="auto">
              <a:xfrm>
                <a:off x="4085" y="2944"/>
                <a:ext cx="760"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418824" name="Group 8"/>
            <p:cNvGrpSpPr>
              <a:grpSpLocks/>
            </p:cNvGrpSpPr>
            <p:nvPr/>
          </p:nvGrpSpPr>
          <p:grpSpPr bwMode="auto">
            <a:xfrm>
              <a:off x="3704" y="2808"/>
              <a:ext cx="1141" cy="405"/>
              <a:chOff x="3704" y="2808"/>
              <a:chExt cx="1141" cy="405"/>
            </a:xfrm>
          </p:grpSpPr>
          <p:sp>
            <p:nvSpPr>
              <p:cNvPr id="418825" name="Line 9"/>
              <p:cNvSpPr>
                <a:spLocks noChangeShapeType="1"/>
              </p:cNvSpPr>
              <p:nvPr/>
            </p:nvSpPr>
            <p:spPr bwMode="auto">
              <a:xfrm flipH="1">
                <a:off x="3704" y="2808"/>
                <a:ext cx="381"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26" name="Line 10"/>
              <p:cNvSpPr>
                <a:spLocks noChangeShapeType="1"/>
              </p:cNvSpPr>
              <p:nvPr/>
            </p:nvSpPr>
            <p:spPr bwMode="auto">
              <a:xfrm>
                <a:off x="3704" y="2808"/>
                <a:ext cx="0" cy="405"/>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27" name="Line 11"/>
              <p:cNvSpPr>
                <a:spLocks noChangeShapeType="1"/>
              </p:cNvSpPr>
              <p:nvPr/>
            </p:nvSpPr>
            <p:spPr bwMode="auto">
              <a:xfrm>
                <a:off x="3704" y="3213"/>
                <a:ext cx="1141"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8828" name="Line 12"/>
            <p:cNvSpPr>
              <a:spLocks noChangeShapeType="1"/>
            </p:cNvSpPr>
            <p:nvPr/>
          </p:nvSpPr>
          <p:spPr bwMode="auto">
            <a:xfrm flipH="1">
              <a:off x="2869" y="3039"/>
              <a:ext cx="835"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29" name="Line 13"/>
            <p:cNvSpPr>
              <a:spLocks noChangeShapeType="1"/>
            </p:cNvSpPr>
            <p:nvPr/>
          </p:nvSpPr>
          <p:spPr bwMode="auto">
            <a:xfrm>
              <a:off x="2869" y="3039"/>
              <a:ext cx="0" cy="432"/>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0" name="Line 14"/>
            <p:cNvSpPr>
              <a:spLocks noChangeShapeType="1"/>
            </p:cNvSpPr>
            <p:nvPr/>
          </p:nvSpPr>
          <p:spPr bwMode="auto">
            <a:xfrm>
              <a:off x="2869" y="3471"/>
              <a:ext cx="1976"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1" name="Line 15"/>
            <p:cNvSpPr>
              <a:spLocks noChangeShapeType="1"/>
            </p:cNvSpPr>
            <p:nvPr/>
          </p:nvSpPr>
          <p:spPr bwMode="auto">
            <a:xfrm flipH="1">
              <a:off x="2260" y="3279"/>
              <a:ext cx="609"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2" name="Line 16"/>
            <p:cNvSpPr>
              <a:spLocks noChangeShapeType="1"/>
            </p:cNvSpPr>
            <p:nvPr/>
          </p:nvSpPr>
          <p:spPr bwMode="auto">
            <a:xfrm>
              <a:off x="2260" y="3279"/>
              <a:ext cx="0" cy="48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3" name="Line 17"/>
            <p:cNvSpPr>
              <a:spLocks noChangeShapeType="1"/>
            </p:cNvSpPr>
            <p:nvPr/>
          </p:nvSpPr>
          <p:spPr bwMode="auto">
            <a:xfrm>
              <a:off x="2260" y="3759"/>
              <a:ext cx="2585"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4" name="Line 18"/>
            <p:cNvSpPr>
              <a:spLocks noChangeShapeType="1"/>
            </p:cNvSpPr>
            <p:nvPr/>
          </p:nvSpPr>
          <p:spPr bwMode="auto">
            <a:xfrm flipH="1">
              <a:off x="1728" y="3480"/>
              <a:ext cx="532"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8835" name="Rectangle 19"/>
          <p:cNvSpPr>
            <a:spLocks noChangeArrowheads="1"/>
          </p:cNvSpPr>
          <p:nvPr/>
        </p:nvSpPr>
        <p:spPr bwMode="auto">
          <a:xfrm>
            <a:off x="7261225" y="1066800"/>
            <a:ext cx="869950"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70000"/>
              </a:lnSpc>
            </a:pPr>
            <a:r>
              <a:rPr lang="en-US" altLang="en-US" sz="1800"/>
              <a:t>Human</a:t>
            </a:r>
          </a:p>
          <a:p>
            <a:pPr>
              <a:lnSpc>
                <a:spcPct val="70000"/>
              </a:lnSpc>
            </a:pPr>
            <a:endParaRPr lang="en-US" altLang="en-US" sz="1800"/>
          </a:p>
          <a:p>
            <a:pPr>
              <a:lnSpc>
                <a:spcPct val="30000"/>
              </a:lnSpc>
            </a:pPr>
            <a:endParaRPr lang="en-US" altLang="en-US" sz="1800"/>
          </a:p>
          <a:p>
            <a:pPr>
              <a:lnSpc>
                <a:spcPct val="70000"/>
              </a:lnSpc>
            </a:pPr>
            <a:endParaRPr lang="en-US" altLang="en-US" sz="1800"/>
          </a:p>
          <a:p>
            <a:pPr>
              <a:lnSpc>
                <a:spcPct val="70000"/>
              </a:lnSpc>
            </a:pPr>
            <a:r>
              <a:rPr lang="en-US" altLang="en-US" sz="1800"/>
              <a:t>Chimp</a:t>
            </a:r>
          </a:p>
          <a:p>
            <a:pPr>
              <a:lnSpc>
                <a:spcPct val="70000"/>
              </a:lnSpc>
            </a:pPr>
            <a:endParaRPr lang="en-US" altLang="en-US" sz="1800"/>
          </a:p>
          <a:p>
            <a:pPr>
              <a:lnSpc>
                <a:spcPct val="70000"/>
              </a:lnSpc>
            </a:pPr>
            <a:endParaRPr lang="en-US" altLang="en-US" sz="1800"/>
          </a:p>
          <a:p>
            <a:pPr>
              <a:lnSpc>
                <a:spcPct val="70000"/>
              </a:lnSpc>
            </a:pPr>
            <a:r>
              <a:rPr lang="en-US" altLang="en-US" sz="1800"/>
              <a:t>Gorilla</a:t>
            </a:r>
          </a:p>
          <a:p>
            <a:pPr>
              <a:lnSpc>
                <a:spcPct val="70000"/>
              </a:lnSpc>
            </a:pPr>
            <a:endParaRPr lang="en-US" altLang="en-US" sz="1800"/>
          </a:p>
          <a:p>
            <a:pPr>
              <a:lnSpc>
                <a:spcPct val="70000"/>
              </a:lnSpc>
            </a:pPr>
            <a:endParaRPr lang="en-US" altLang="en-US" sz="1800"/>
          </a:p>
          <a:p>
            <a:pPr>
              <a:lnSpc>
                <a:spcPct val="80000"/>
              </a:lnSpc>
            </a:pPr>
            <a:r>
              <a:rPr lang="en-US" altLang="en-US" sz="1800"/>
              <a:t>Orang</a:t>
            </a:r>
          </a:p>
          <a:p>
            <a:pPr>
              <a:lnSpc>
                <a:spcPct val="70000"/>
              </a:lnSpc>
            </a:pPr>
            <a:endParaRPr lang="en-US" altLang="en-US" sz="1800"/>
          </a:p>
          <a:p>
            <a:pPr>
              <a:lnSpc>
                <a:spcPct val="70000"/>
              </a:lnSpc>
            </a:pPr>
            <a:endParaRPr lang="en-US" altLang="en-US" sz="1800"/>
          </a:p>
          <a:p>
            <a:pPr>
              <a:lnSpc>
                <a:spcPct val="90000"/>
              </a:lnSpc>
            </a:pPr>
            <a:r>
              <a:rPr lang="en-US" altLang="en-US" sz="1800"/>
              <a:t>Gibbon</a:t>
            </a:r>
          </a:p>
        </p:txBody>
      </p:sp>
      <p:sp>
        <p:nvSpPr>
          <p:cNvPr id="418836" name="Line 20"/>
          <p:cNvSpPr>
            <a:spLocks noChangeShapeType="1"/>
          </p:cNvSpPr>
          <p:nvPr/>
        </p:nvSpPr>
        <p:spPr bwMode="auto">
          <a:xfrm>
            <a:off x="538163" y="4613275"/>
            <a:ext cx="6853237" cy="0"/>
          </a:xfrm>
          <a:prstGeom prst="line">
            <a:avLst/>
          </a:prstGeom>
          <a:noFill/>
          <a:ln w="127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7" name="Line 21"/>
          <p:cNvSpPr>
            <a:spLocks noChangeShapeType="1"/>
          </p:cNvSpPr>
          <p:nvPr/>
        </p:nvSpPr>
        <p:spPr bwMode="auto">
          <a:xfrm>
            <a:off x="5715000" y="4391025"/>
            <a:ext cx="0" cy="444500"/>
          </a:xfrm>
          <a:prstGeom prst="line">
            <a:avLst/>
          </a:prstGeom>
          <a:noFill/>
          <a:ln w="127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8" name="Line 22"/>
          <p:cNvSpPr>
            <a:spLocks noChangeShapeType="1"/>
          </p:cNvSpPr>
          <p:nvPr/>
        </p:nvSpPr>
        <p:spPr bwMode="auto">
          <a:xfrm>
            <a:off x="4864100" y="4391025"/>
            <a:ext cx="0" cy="444500"/>
          </a:xfrm>
          <a:prstGeom prst="line">
            <a:avLst/>
          </a:prstGeom>
          <a:noFill/>
          <a:ln w="127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39" name="Line 23"/>
          <p:cNvSpPr>
            <a:spLocks noChangeShapeType="1"/>
          </p:cNvSpPr>
          <p:nvPr/>
        </p:nvSpPr>
        <p:spPr bwMode="auto">
          <a:xfrm>
            <a:off x="3074988" y="4391025"/>
            <a:ext cx="0" cy="444500"/>
          </a:xfrm>
          <a:prstGeom prst="line">
            <a:avLst/>
          </a:prstGeom>
          <a:noFill/>
          <a:ln w="127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40" name="Line 24"/>
          <p:cNvSpPr>
            <a:spLocks noChangeShapeType="1"/>
          </p:cNvSpPr>
          <p:nvPr/>
        </p:nvSpPr>
        <p:spPr bwMode="auto">
          <a:xfrm>
            <a:off x="1706563" y="4391025"/>
            <a:ext cx="0" cy="444500"/>
          </a:xfrm>
          <a:prstGeom prst="line">
            <a:avLst/>
          </a:prstGeom>
          <a:noFill/>
          <a:ln w="127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8841" name="Rectangle 25"/>
          <p:cNvSpPr>
            <a:spLocks noChangeArrowheads="1"/>
          </p:cNvSpPr>
          <p:nvPr/>
        </p:nvSpPr>
        <p:spPr bwMode="auto">
          <a:xfrm>
            <a:off x="1258888" y="4800600"/>
            <a:ext cx="492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a:t>0.092	        0.060	        0.019       0.0075</a:t>
            </a:r>
          </a:p>
        </p:txBody>
      </p:sp>
      <p:sp>
        <p:nvSpPr>
          <p:cNvPr id="418843" name="Rectangle 27"/>
          <p:cNvSpPr>
            <a:spLocks noChangeArrowheads="1"/>
          </p:cNvSpPr>
          <p:nvPr/>
        </p:nvSpPr>
        <p:spPr bwMode="auto">
          <a:xfrm>
            <a:off x="1371600" y="4138613"/>
            <a:ext cx="489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a:t>19	         13	                          8             6 MY</a:t>
            </a:r>
          </a:p>
        </p:txBody>
      </p:sp>
      <p:sp>
        <p:nvSpPr>
          <p:cNvPr id="418845" name="Rectangle 29"/>
          <p:cNvSpPr>
            <a:spLocks noChangeArrowheads="1"/>
          </p:cNvSpPr>
          <p:nvPr/>
        </p:nvSpPr>
        <p:spPr bwMode="auto">
          <a:xfrm>
            <a:off x="755650" y="5373688"/>
            <a:ext cx="772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a:t>((((hu:0.0075,ch:0.0075):0.0115,go:0.019):0.041,or:0.06):0.032,gi:0.092);</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Xuhua Xia</a:t>
            </a:r>
          </a:p>
        </p:txBody>
      </p:sp>
      <p:sp>
        <p:nvSpPr>
          <p:cNvPr id="5" name="Footer Placeholder 4"/>
          <p:cNvSpPr>
            <a:spLocks noGrp="1"/>
          </p:cNvSpPr>
          <p:nvPr>
            <p:ph type="ftr" sz="quarter" idx="11"/>
          </p:nvPr>
        </p:nvSpPr>
        <p:spPr/>
        <p:txBody>
          <a:bodyPr/>
          <a:lstStyle/>
          <a:p>
            <a:r>
              <a:rPr lang="en-US" altLang="en-US"/>
              <a:t>Slide </a:t>
            </a:r>
            <a:fld id="{0E1FE013-4B6A-4B03-995E-6E37C865EACC}" type="slidenum">
              <a:rPr lang="en-US" altLang="en-US"/>
              <a:pPr/>
              <a:t>15</a:t>
            </a:fld>
            <a:endParaRPr lang="en-US" altLang="en-US"/>
          </a:p>
        </p:txBody>
      </p:sp>
      <p:sp>
        <p:nvSpPr>
          <p:cNvPr id="517122" name="Rectangle 2"/>
          <p:cNvSpPr>
            <a:spLocks noGrp="1" noChangeArrowheads="1"/>
          </p:cNvSpPr>
          <p:nvPr>
            <p:ph type="title"/>
          </p:nvPr>
        </p:nvSpPr>
        <p:spPr/>
        <p:txBody>
          <a:bodyPr/>
          <a:lstStyle/>
          <a:p>
            <a:r>
              <a:rPr lang="en-US" altLang="zh-CN">
                <a:ea typeface="SimSun" panose="02010600030101010101" pitchFamily="2" charset="-122"/>
              </a:rPr>
              <a:t>Distance-based method</a:t>
            </a:r>
          </a:p>
        </p:txBody>
      </p:sp>
      <p:sp>
        <p:nvSpPr>
          <p:cNvPr id="517123" name="Rectangle 3"/>
          <p:cNvSpPr>
            <a:spLocks noGrp="1" noChangeArrowheads="1"/>
          </p:cNvSpPr>
          <p:nvPr>
            <p:ph type="body" idx="1"/>
          </p:nvPr>
        </p:nvSpPr>
        <p:spPr/>
        <p:txBody>
          <a:bodyPr/>
          <a:lstStyle/>
          <a:p>
            <a:r>
              <a:rPr lang="en-US" altLang="zh-CN" dirty="0">
                <a:ea typeface="SimSun" panose="02010600030101010101" pitchFamily="2" charset="-122"/>
              </a:rPr>
              <a:t>Distance matrix</a:t>
            </a:r>
          </a:p>
          <a:p>
            <a:r>
              <a:rPr lang="en-US" altLang="zh-CN" dirty="0">
                <a:ea typeface="SimSun" panose="02010600030101010101" pitchFamily="2" charset="-122"/>
              </a:rPr>
              <a:t>Tree-building algorithms</a:t>
            </a:r>
          </a:p>
          <a:p>
            <a:pPr lvl="1"/>
            <a:r>
              <a:rPr lang="en-US" altLang="zh-CN" dirty="0">
                <a:ea typeface="SimSun" panose="02010600030101010101" pitchFamily="2" charset="-122"/>
              </a:rPr>
              <a:t>UPGMA</a:t>
            </a:r>
          </a:p>
          <a:p>
            <a:pPr lvl="1"/>
            <a:r>
              <a:rPr lang="en-US" altLang="zh-CN" dirty="0">
                <a:ea typeface="SimSun" panose="02010600030101010101" pitchFamily="2" charset="-122"/>
              </a:rPr>
              <a:t>Neighbor-joining</a:t>
            </a:r>
          </a:p>
          <a:p>
            <a:pPr lvl="1"/>
            <a:r>
              <a:rPr lang="en-US" altLang="zh-CN" dirty="0" err="1">
                <a:ea typeface="SimSun" panose="02010600030101010101" pitchFamily="2" charset="-122"/>
              </a:rPr>
              <a:t>FastME</a:t>
            </a:r>
            <a:endParaRPr lang="en-US" altLang="zh-CN" dirty="0">
              <a:ea typeface="SimSun" panose="02010600030101010101" pitchFamily="2" charset="-122"/>
            </a:endParaRPr>
          </a:p>
          <a:p>
            <a:pPr lvl="1"/>
            <a:r>
              <a:rPr lang="en-US" altLang="zh-CN" dirty="0">
                <a:ea typeface="SimSun" panose="02010600030101010101" pitchFamily="2" charset="-122"/>
              </a:rPr>
              <a:t>Fitch-</a:t>
            </a:r>
            <a:r>
              <a:rPr lang="en-US" altLang="zh-CN" dirty="0" err="1">
                <a:ea typeface="SimSun" panose="02010600030101010101" pitchFamily="2" charset="-122"/>
              </a:rPr>
              <a:t>Margoliash</a:t>
            </a:r>
            <a:endParaRPr lang="en-US" altLang="zh-CN" dirty="0">
              <a:ea typeface="SimSun" panose="02010600030101010101" pitchFamily="2" charset="-122"/>
            </a:endParaRPr>
          </a:p>
          <a:p>
            <a:r>
              <a:rPr lang="en-US" altLang="zh-CN" dirty="0">
                <a:ea typeface="SimSun" panose="02010600030101010101" pitchFamily="2" charset="-122"/>
              </a:rPr>
              <a:t>Criterion-based </a:t>
            </a:r>
            <a:r>
              <a:rPr lang="en-US" altLang="zh-CN" dirty="0" smtClean="0">
                <a:ea typeface="SimSun" panose="02010600030101010101" pitchFamily="2" charset="-122"/>
              </a:rPr>
              <a:t>methods: the least squares method</a:t>
            </a:r>
            <a:endParaRPr lang="en-US" altLang="zh-CN" dirty="0">
              <a:ea typeface="SimSun" panose="02010600030101010101" pitchFamily="2" charset="-122"/>
            </a:endParaRPr>
          </a:p>
          <a:p>
            <a:pPr lvl="1"/>
            <a:r>
              <a:rPr lang="en-US" altLang="zh-CN" dirty="0">
                <a:ea typeface="SimSun" panose="02010600030101010101" pitchFamily="2" charset="-122"/>
              </a:rPr>
              <a:t>Branch-length estimation</a:t>
            </a:r>
          </a:p>
          <a:p>
            <a:pPr lvl="1"/>
            <a:r>
              <a:rPr lang="en-US" altLang="zh-CN" dirty="0">
                <a:ea typeface="SimSun" panose="02010600030101010101" pitchFamily="2" charset="-122"/>
              </a:rPr>
              <a:t>Tree-selection criterion</a:t>
            </a:r>
          </a:p>
          <a:p>
            <a:pPr lvl="1"/>
            <a:endParaRPr lang="en-US" altLang="zh-CN" dirty="0">
              <a:ea typeface="SimSun"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en-US" altLang="en-US"/>
              <a:t>Xuhua Xia</a:t>
            </a:r>
          </a:p>
        </p:txBody>
      </p:sp>
      <p:sp>
        <p:nvSpPr>
          <p:cNvPr id="17" name="Footer Placeholder 3"/>
          <p:cNvSpPr>
            <a:spLocks noGrp="1"/>
          </p:cNvSpPr>
          <p:nvPr>
            <p:ph type="ftr" sz="quarter" idx="11"/>
          </p:nvPr>
        </p:nvSpPr>
        <p:spPr/>
        <p:txBody>
          <a:bodyPr/>
          <a:lstStyle/>
          <a:p>
            <a:r>
              <a:rPr lang="en-US" altLang="en-US"/>
              <a:t>Slide </a:t>
            </a:r>
            <a:fld id="{5F45A4C9-93CD-4DDA-B292-8B6FEC966015}" type="slidenum">
              <a:rPr lang="en-US" altLang="en-US"/>
              <a:pPr/>
              <a:t>16</a:t>
            </a:fld>
            <a:endParaRPr lang="en-US" altLang="en-US"/>
          </a:p>
        </p:txBody>
      </p:sp>
      <p:sp>
        <p:nvSpPr>
          <p:cNvPr id="519170" name="Rectangle 2"/>
          <p:cNvSpPr>
            <a:spLocks noGrp="1" noChangeArrowheads="1"/>
          </p:cNvSpPr>
          <p:nvPr>
            <p:ph type="title"/>
          </p:nvPr>
        </p:nvSpPr>
        <p:spPr/>
        <p:txBody>
          <a:bodyPr/>
          <a:lstStyle/>
          <a:p>
            <a:r>
              <a:rPr lang="en-CA" altLang="en-US"/>
              <a:t>For three OTUs</a:t>
            </a:r>
          </a:p>
        </p:txBody>
      </p:sp>
      <p:sp>
        <p:nvSpPr>
          <p:cNvPr id="519180" name="Rectangle 12"/>
          <p:cNvSpPr>
            <a:spLocks noChangeArrowheads="1"/>
          </p:cNvSpPr>
          <p:nvPr/>
        </p:nvSpPr>
        <p:spPr bwMode="auto">
          <a:xfrm>
            <a:off x="2555875" y="1125538"/>
            <a:ext cx="3689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40000"/>
              </a:spcBef>
            </a:pPr>
            <a:r>
              <a:rPr lang="zh-CN" altLang="en-US">
                <a:solidFill>
                  <a:srgbClr val="000066"/>
                </a:solidFill>
                <a:ea typeface="SimSun" panose="02010600030101010101" pitchFamily="2" charset="-122"/>
              </a:rPr>
              <a:t>	   1	    2	    3         </a:t>
            </a:r>
            <a:br>
              <a:rPr lang="zh-CN" altLang="en-US">
                <a:solidFill>
                  <a:srgbClr val="000066"/>
                </a:solidFill>
                <a:ea typeface="SimSun" panose="02010600030101010101" pitchFamily="2" charset="-122"/>
              </a:rPr>
            </a:br>
            <a:r>
              <a:rPr lang="zh-CN" altLang="en-US">
                <a:solidFill>
                  <a:srgbClr val="000066"/>
                </a:solidFill>
                <a:ea typeface="SimSun" panose="02010600030101010101" pitchFamily="2" charset="-122"/>
              </a:rPr>
              <a:t>1		0.092	0.179</a:t>
            </a:r>
            <a:br>
              <a:rPr lang="zh-CN" altLang="en-US">
                <a:solidFill>
                  <a:srgbClr val="000066"/>
                </a:solidFill>
                <a:ea typeface="SimSun" panose="02010600030101010101" pitchFamily="2" charset="-122"/>
              </a:rPr>
            </a:br>
            <a:r>
              <a:rPr lang="zh-CN" altLang="en-US">
                <a:solidFill>
                  <a:srgbClr val="000066"/>
                </a:solidFill>
                <a:ea typeface="SimSun" panose="02010600030101010101" pitchFamily="2" charset="-122"/>
              </a:rPr>
              <a:t>2			0.179</a:t>
            </a:r>
            <a:br>
              <a:rPr lang="zh-CN" altLang="en-US">
                <a:solidFill>
                  <a:srgbClr val="000066"/>
                </a:solidFill>
                <a:ea typeface="SimSun" panose="02010600030101010101" pitchFamily="2" charset="-122"/>
              </a:rPr>
            </a:br>
            <a:r>
              <a:rPr lang="zh-CN" altLang="en-US">
                <a:solidFill>
                  <a:srgbClr val="000066"/>
                </a:solidFill>
                <a:ea typeface="SimSun" panose="02010600030101010101" pitchFamily="2" charset="-122"/>
              </a:rPr>
              <a:t>3			</a:t>
            </a:r>
          </a:p>
        </p:txBody>
      </p:sp>
      <p:sp>
        <p:nvSpPr>
          <p:cNvPr id="519181" name="Rectangle 13"/>
          <p:cNvSpPr>
            <a:spLocks noChangeArrowheads="1"/>
          </p:cNvSpPr>
          <p:nvPr/>
        </p:nvSpPr>
        <p:spPr bwMode="auto">
          <a:xfrm>
            <a:off x="2555875" y="2619375"/>
            <a:ext cx="32702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40000"/>
              </a:spcBef>
            </a:pPr>
            <a:r>
              <a:rPr lang="zh-CN" altLang="en-US">
                <a:solidFill>
                  <a:srgbClr val="000066"/>
                </a:solidFill>
                <a:ea typeface="SimSun" panose="02010600030101010101" pitchFamily="2" charset="-122"/>
              </a:rPr>
              <a:t>	   1	    2	    3</a:t>
            </a:r>
            <a:br>
              <a:rPr lang="zh-CN" altLang="en-US">
                <a:solidFill>
                  <a:srgbClr val="000066"/>
                </a:solidFill>
                <a:ea typeface="SimSun" panose="02010600030101010101" pitchFamily="2" charset="-122"/>
              </a:rPr>
            </a:br>
            <a:r>
              <a:rPr lang="zh-CN" altLang="en-US">
                <a:solidFill>
                  <a:srgbClr val="000066"/>
                </a:solidFill>
                <a:ea typeface="SimSun" panose="02010600030101010101" pitchFamily="2" charset="-122"/>
              </a:rPr>
              <a:t>1		 </a:t>
            </a:r>
            <a:r>
              <a:rPr lang="en-US" altLang="zh-CN">
                <a:solidFill>
                  <a:srgbClr val="000066"/>
                </a:solidFill>
                <a:ea typeface="SimSun" panose="02010600030101010101" pitchFamily="2" charset="-122"/>
              </a:rPr>
              <a:t>d</a:t>
            </a:r>
            <a:r>
              <a:rPr lang="en-US" altLang="zh-CN" baseline="-25000">
                <a:solidFill>
                  <a:srgbClr val="000066"/>
                </a:solidFill>
                <a:ea typeface="SimSun" panose="02010600030101010101" pitchFamily="2" charset="-122"/>
              </a:rPr>
              <a:t>12</a:t>
            </a:r>
            <a:r>
              <a:rPr lang="en-US" altLang="zh-CN">
                <a:ea typeface="SimSun" panose="02010600030101010101" pitchFamily="2" charset="-122"/>
              </a:rPr>
              <a:t> </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13</a:t>
            </a:r>
            <a:r>
              <a:rPr lang="en-US" altLang="zh-CN">
                <a:ea typeface="SimSun" panose="02010600030101010101" pitchFamily="2" charset="-122"/>
              </a:rPr>
              <a:t> </a:t>
            </a:r>
            <a:r>
              <a:rPr lang="en-US" altLang="zh-CN">
                <a:solidFill>
                  <a:srgbClr val="000066"/>
                </a:solidFill>
                <a:ea typeface="SimSun" panose="02010600030101010101" pitchFamily="2" charset="-122"/>
              </a:rPr>
              <a:t/>
            </a:r>
            <a:br>
              <a:rPr lang="en-US" altLang="zh-CN">
                <a:solidFill>
                  <a:srgbClr val="000066"/>
                </a:solidFill>
                <a:ea typeface="SimSun" panose="02010600030101010101" pitchFamily="2" charset="-122"/>
              </a:rPr>
            </a:br>
            <a:r>
              <a:rPr lang="en-US" altLang="zh-CN">
                <a:solidFill>
                  <a:srgbClr val="000066"/>
                </a:solidFill>
                <a:ea typeface="SimSun" panose="02010600030101010101" pitchFamily="2" charset="-122"/>
              </a:rPr>
              <a:t>2			 d</a:t>
            </a:r>
            <a:r>
              <a:rPr lang="en-US" altLang="zh-CN" baseline="-25000">
                <a:solidFill>
                  <a:srgbClr val="000066"/>
                </a:solidFill>
                <a:ea typeface="SimSun" panose="02010600030101010101" pitchFamily="2" charset="-122"/>
              </a:rPr>
              <a:t>23</a:t>
            </a:r>
            <a:r>
              <a:rPr lang="en-US" altLang="zh-CN">
                <a:ea typeface="SimSun" panose="02010600030101010101" pitchFamily="2" charset="-122"/>
              </a:rPr>
              <a:t> </a:t>
            </a:r>
            <a:r>
              <a:rPr lang="en-US" altLang="zh-CN">
                <a:solidFill>
                  <a:srgbClr val="000066"/>
                </a:solidFill>
                <a:ea typeface="SimSun" panose="02010600030101010101" pitchFamily="2" charset="-122"/>
              </a:rPr>
              <a:t/>
            </a:r>
            <a:br>
              <a:rPr lang="en-US" altLang="zh-CN">
                <a:solidFill>
                  <a:srgbClr val="000066"/>
                </a:solidFill>
                <a:ea typeface="SimSun" panose="02010600030101010101" pitchFamily="2" charset="-122"/>
              </a:rPr>
            </a:br>
            <a:r>
              <a:rPr lang="en-US" altLang="zh-CN">
                <a:solidFill>
                  <a:srgbClr val="000066"/>
                </a:solidFill>
                <a:ea typeface="SimSun" panose="02010600030101010101" pitchFamily="2" charset="-122"/>
              </a:rPr>
              <a:t>3			</a:t>
            </a:r>
          </a:p>
        </p:txBody>
      </p:sp>
      <p:sp>
        <p:nvSpPr>
          <p:cNvPr id="519182" name="Text Box 14"/>
          <p:cNvSpPr txBox="1">
            <a:spLocks noChangeArrowheads="1"/>
          </p:cNvSpPr>
          <p:nvPr/>
        </p:nvSpPr>
        <p:spPr bwMode="auto">
          <a:xfrm>
            <a:off x="2555875" y="4724400"/>
            <a:ext cx="19431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1800"/>
              <a:t>d</a:t>
            </a:r>
            <a:r>
              <a:rPr lang="en-CA" altLang="en-US" sz="1800" baseline="-25000"/>
              <a:t>12</a:t>
            </a:r>
            <a:r>
              <a:rPr lang="en-CA" altLang="en-US" sz="1800"/>
              <a:t> = x</a:t>
            </a:r>
            <a:r>
              <a:rPr lang="en-CA" altLang="en-US" sz="1800" baseline="-25000"/>
              <a:t>1</a:t>
            </a:r>
            <a:r>
              <a:rPr lang="en-CA" altLang="en-US" sz="1800"/>
              <a:t> + x</a:t>
            </a:r>
            <a:r>
              <a:rPr lang="en-CA" altLang="en-US" sz="1800" baseline="-25000"/>
              <a:t>2</a:t>
            </a:r>
          </a:p>
          <a:p>
            <a:pPr>
              <a:spcBef>
                <a:spcPct val="50000"/>
              </a:spcBef>
            </a:pPr>
            <a:r>
              <a:rPr lang="en-CA" altLang="en-US" sz="1800"/>
              <a:t>d</a:t>
            </a:r>
            <a:r>
              <a:rPr lang="en-CA" altLang="en-US" sz="1800" baseline="-25000"/>
              <a:t>13</a:t>
            </a:r>
            <a:r>
              <a:rPr lang="en-CA" altLang="en-US" sz="1800"/>
              <a:t> = x</a:t>
            </a:r>
            <a:r>
              <a:rPr lang="en-CA" altLang="en-US" sz="1800" baseline="-25000"/>
              <a:t>1</a:t>
            </a:r>
            <a:r>
              <a:rPr lang="en-CA" altLang="en-US" sz="1800"/>
              <a:t> + x</a:t>
            </a:r>
            <a:r>
              <a:rPr lang="en-CA" altLang="en-US" sz="1800" baseline="-25000"/>
              <a:t>3</a:t>
            </a:r>
          </a:p>
          <a:p>
            <a:pPr>
              <a:spcBef>
                <a:spcPct val="50000"/>
              </a:spcBef>
            </a:pPr>
            <a:r>
              <a:rPr lang="en-CA" altLang="en-US" sz="1800"/>
              <a:t>d</a:t>
            </a:r>
            <a:r>
              <a:rPr lang="en-CA" altLang="en-US" sz="1800" baseline="-25000"/>
              <a:t>23</a:t>
            </a:r>
            <a:r>
              <a:rPr lang="en-CA" altLang="en-US" sz="1800"/>
              <a:t> = x</a:t>
            </a:r>
            <a:r>
              <a:rPr lang="en-CA" altLang="en-US" sz="1800" baseline="-25000"/>
              <a:t>2</a:t>
            </a:r>
            <a:r>
              <a:rPr lang="en-CA" altLang="en-US" sz="1800"/>
              <a:t> + x</a:t>
            </a:r>
            <a:r>
              <a:rPr lang="en-CA" altLang="en-US" sz="1800" baseline="-25000"/>
              <a:t>3</a:t>
            </a:r>
          </a:p>
        </p:txBody>
      </p:sp>
      <p:grpSp>
        <p:nvGrpSpPr>
          <p:cNvPr id="519185" name="Group 17"/>
          <p:cNvGrpSpPr>
            <a:grpSpLocks/>
          </p:cNvGrpSpPr>
          <p:nvPr/>
        </p:nvGrpSpPr>
        <p:grpSpPr bwMode="auto">
          <a:xfrm>
            <a:off x="4716463" y="4437063"/>
            <a:ext cx="2592387" cy="1633537"/>
            <a:chOff x="2971" y="2795"/>
            <a:chExt cx="1633" cy="1029"/>
          </a:xfrm>
        </p:grpSpPr>
        <p:sp>
          <p:nvSpPr>
            <p:cNvPr id="519173" name="Line 5"/>
            <p:cNvSpPr>
              <a:spLocks noChangeShapeType="1"/>
            </p:cNvSpPr>
            <p:nvPr/>
          </p:nvSpPr>
          <p:spPr bwMode="auto">
            <a:xfrm>
              <a:off x="3697" y="3340"/>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9174" name="Text Box 6"/>
            <p:cNvSpPr txBox="1">
              <a:spLocks noChangeArrowheads="1"/>
            </p:cNvSpPr>
            <p:nvPr/>
          </p:nvSpPr>
          <p:spPr bwMode="auto">
            <a:xfrm>
              <a:off x="3334" y="290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19175" name="Text Box 7"/>
            <p:cNvSpPr txBox="1">
              <a:spLocks noChangeArrowheads="1"/>
            </p:cNvSpPr>
            <p:nvPr/>
          </p:nvSpPr>
          <p:spPr bwMode="auto">
            <a:xfrm>
              <a:off x="2971" y="361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19176" name="Text Box 8"/>
            <p:cNvSpPr txBox="1">
              <a:spLocks noChangeArrowheads="1"/>
            </p:cNvSpPr>
            <p:nvPr/>
          </p:nvSpPr>
          <p:spPr bwMode="auto">
            <a:xfrm>
              <a:off x="2971" y="279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19177" name="Text Box 9"/>
            <p:cNvSpPr txBox="1">
              <a:spLocks noChangeArrowheads="1"/>
            </p:cNvSpPr>
            <p:nvPr/>
          </p:nvSpPr>
          <p:spPr bwMode="auto">
            <a:xfrm>
              <a:off x="3924" y="311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19178" name="Text Box 10"/>
            <p:cNvSpPr txBox="1">
              <a:spLocks noChangeArrowheads="1"/>
            </p:cNvSpPr>
            <p:nvPr/>
          </p:nvSpPr>
          <p:spPr bwMode="auto">
            <a:xfrm>
              <a:off x="3379" y="352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sp>
          <p:nvSpPr>
            <p:cNvPr id="519179" name="Text Box 11"/>
            <p:cNvSpPr txBox="1">
              <a:spLocks noChangeArrowheads="1"/>
            </p:cNvSpPr>
            <p:nvPr/>
          </p:nvSpPr>
          <p:spPr bwMode="auto">
            <a:xfrm>
              <a:off x="4332" y="321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cxnSp>
          <p:nvCxnSpPr>
            <p:cNvPr id="519183" name="AutoShape 15"/>
            <p:cNvCxnSpPr>
              <a:cxnSpLocks noChangeShapeType="1"/>
            </p:cNvCxnSpPr>
            <p:nvPr/>
          </p:nvCxnSpPr>
          <p:spPr bwMode="auto">
            <a:xfrm flipH="1" flipV="1">
              <a:off x="3152" y="2931"/>
              <a:ext cx="545" cy="40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184" name="AutoShape 16"/>
            <p:cNvCxnSpPr>
              <a:cxnSpLocks noChangeShapeType="1"/>
            </p:cNvCxnSpPr>
            <p:nvPr/>
          </p:nvCxnSpPr>
          <p:spPr bwMode="auto">
            <a:xfrm flipH="1">
              <a:off x="3198" y="3339"/>
              <a:ext cx="498" cy="40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ltLang="en-US"/>
              <a:t>Xuhua Xia</a:t>
            </a:r>
          </a:p>
        </p:txBody>
      </p:sp>
      <p:sp>
        <p:nvSpPr>
          <p:cNvPr id="23" name="Footer Placeholder 4"/>
          <p:cNvSpPr>
            <a:spLocks noGrp="1"/>
          </p:cNvSpPr>
          <p:nvPr>
            <p:ph type="ftr" sz="quarter" idx="11"/>
          </p:nvPr>
        </p:nvSpPr>
        <p:spPr/>
        <p:txBody>
          <a:bodyPr/>
          <a:lstStyle/>
          <a:p>
            <a:r>
              <a:rPr lang="en-US" altLang="en-US"/>
              <a:t>Slide </a:t>
            </a:r>
            <a:fld id="{85FA290C-BF18-4387-83A7-3EB593E74E48}" type="slidenum">
              <a:rPr lang="en-US" altLang="en-US"/>
              <a:pPr/>
              <a:t>17</a:t>
            </a:fld>
            <a:endParaRPr lang="en-US" altLang="en-US"/>
          </a:p>
        </p:txBody>
      </p:sp>
      <p:sp>
        <p:nvSpPr>
          <p:cNvPr id="520194" name="Rectangle 2"/>
          <p:cNvSpPr>
            <a:spLocks noGrp="1" noChangeArrowheads="1"/>
          </p:cNvSpPr>
          <p:nvPr>
            <p:ph type="title"/>
          </p:nvPr>
        </p:nvSpPr>
        <p:spPr/>
        <p:txBody>
          <a:bodyPr/>
          <a:lstStyle/>
          <a:p>
            <a:r>
              <a:rPr lang="en-CA" altLang="en-US"/>
              <a:t>Least-square method</a:t>
            </a:r>
          </a:p>
        </p:txBody>
      </p:sp>
      <p:sp>
        <p:nvSpPr>
          <p:cNvPr id="520195" name="AutoShape 3"/>
          <p:cNvSpPr>
            <a:spLocks noChangeAspect="1" noChangeArrowheads="1" noTextEdit="1"/>
          </p:cNvSpPr>
          <p:nvPr/>
        </p:nvSpPr>
        <p:spPr bwMode="auto">
          <a:xfrm>
            <a:off x="0" y="2790825"/>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nvGrpSpPr>
          <p:cNvPr id="520213" name="Group 21"/>
          <p:cNvGrpSpPr>
            <a:grpSpLocks/>
          </p:cNvGrpSpPr>
          <p:nvPr/>
        </p:nvGrpSpPr>
        <p:grpSpPr bwMode="auto">
          <a:xfrm>
            <a:off x="2555875" y="4724400"/>
            <a:ext cx="3960813" cy="1657350"/>
            <a:chOff x="1610" y="2976"/>
            <a:chExt cx="2495" cy="1044"/>
          </a:xfrm>
        </p:grpSpPr>
        <p:grpSp>
          <p:nvGrpSpPr>
            <p:cNvPr id="520196" name="Group 4"/>
            <p:cNvGrpSpPr>
              <a:grpSpLocks/>
            </p:cNvGrpSpPr>
            <p:nvPr/>
          </p:nvGrpSpPr>
          <p:grpSpPr bwMode="auto">
            <a:xfrm>
              <a:off x="1791" y="3112"/>
              <a:ext cx="2042" cy="817"/>
              <a:chOff x="1292" y="2840"/>
              <a:chExt cx="2042" cy="817"/>
            </a:xfrm>
          </p:grpSpPr>
          <p:sp>
            <p:nvSpPr>
              <p:cNvPr id="520197" name="Line 5"/>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0198" name="Line 6"/>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0199" name="Line 7"/>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0200" name="Line 8"/>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0201" name="Line 9"/>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0202" name="Text Box 10"/>
            <p:cNvSpPr txBox="1">
              <a:spLocks noChangeArrowheads="1"/>
            </p:cNvSpPr>
            <p:nvPr/>
          </p:nvSpPr>
          <p:spPr bwMode="auto">
            <a:xfrm>
              <a:off x="3833" y="380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0203" name="Text Box 11"/>
            <p:cNvSpPr txBox="1">
              <a:spLocks noChangeArrowheads="1"/>
            </p:cNvSpPr>
            <p:nvPr/>
          </p:nvSpPr>
          <p:spPr bwMode="auto">
            <a:xfrm>
              <a:off x="2064" y="311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0204" name="Text Box 12"/>
            <p:cNvSpPr txBox="1">
              <a:spLocks noChangeArrowheads="1"/>
            </p:cNvSpPr>
            <p:nvPr/>
          </p:nvSpPr>
          <p:spPr bwMode="auto">
            <a:xfrm>
              <a:off x="3833" y="297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0205" name="Text Box 13"/>
            <p:cNvSpPr txBox="1">
              <a:spLocks noChangeArrowheads="1"/>
            </p:cNvSpPr>
            <p:nvPr/>
          </p:nvSpPr>
          <p:spPr bwMode="auto">
            <a:xfrm>
              <a:off x="1610" y="379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0206" name="Text Box 14"/>
            <p:cNvSpPr txBox="1">
              <a:spLocks noChangeArrowheads="1"/>
            </p:cNvSpPr>
            <p:nvPr/>
          </p:nvSpPr>
          <p:spPr bwMode="auto">
            <a:xfrm>
              <a:off x="1610" y="297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0207" name="Text Box 15"/>
            <p:cNvSpPr txBox="1">
              <a:spLocks noChangeArrowheads="1"/>
            </p:cNvSpPr>
            <p:nvPr/>
          </p:nvSpPr>
          <p:spPr bwMode="auto">
            <a:xfrm>
              <a:off x="2699" y="3294"/>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0208" name="Text Box 16"/>
            <p:cNvSpPr txBox="1">
              <a:spLocks noChangeArrowheads="1"/>
            </p:cNvSpPr>
            <p:nvPr/>
          </p:nvSpPr>
          <p:spPr bwMode="auto">
            <a:xfrm>
              <a:off x="3379" y="370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0209" name="Text Box 17"/>
            <p:cNvSpPr txBox="1">
              <a:spLocks noChangeArrowheads="1"/>
            </p:cNvSpPr>
            <p:nvPr/>
          </p:nvSpPr>
          <p:spPr bwMode="auto">
            <a:xfrm>
              <a:off x="3379"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0210" name="Text Box 18"/>
            <p:cNvSpPr txBox="1">
              <a:spLocks noChangeArrowheads="1"/>
            </p:cNvSpPr>
            <p:nvPr/>
          </p:nvSpPr>
          <p:spPr bwMode="auto">
            <a:xfrm>
              <a:off x="2064" y="370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sp>
        <p:nvSpPr>
          <p:cNvPr id="520211" name="Rectangle 19"/>
          <p:cNvSpPr>
            <a:spLocks noChangeArrowheads="1"/>
          </p:cNvSpPr>
          <p:nvPr/>
        </p:nvSpPr>
        <p:spPr bwMode="auto">
          <a:xfrm>
            <a:off x="2555875" y="1125538"/>
            <a:ext cx="20875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ea typeface="SimSun" panose="02010600030101010101" pitchFamily="2" charset="-122"/>
              </a:rPr>
              <a:t>4</a:t>
            </a:r>
          </a:p>
          <a:p>
            <a:r>
              <a:rPr lang="en-US" altLang="zh-CN" sz="1800">
                <a:ea typeface="SimSun" panose="02010600030101010101" pitchFamily="2" charset="-122"/>
              </a:rPr>
              <a:t>Sp1</a:t>
            </a:r>
          </a:p>
          <a:p>
            <a:r>
              <a:rPr lang="en-US" altLang="zh-CN" sz="1800">
                <a:ea typeface="SimSun" panose="02010600030101010101" pitchFamily="2" charset="-122"/>
              </a:rPr>
              <a:t>Sp2        0.3</a:t>
            </a:r>
          </a:p>
          <a:p>
            <a:r>
              <a:rPr lang="en-US" altLang="zh-CN" sz="1800">
                <a:ea typeface="SimSun" panose="02010600030101010101" pitchFamily="2" charset="-122"/>
              </a:rPr>
              <a:t>Sp3        0.4 0.5</a:t>
            </a:r>
          </a:p>
          <a:p>
            <a:r>
              <a:rPr lang="en-US" altLang="zh-CN" sz="1800">
                <a:ea typeface="SimSun" panose="02010600030101010101" pitchFamily="2" charset="-122"/>
              </a:rPr>
              <a:t>Sp4        0.4 0.6 0.6</a:t>
            </a:r>
          </a:p>
        </p:txBody>
      </p:sp>
      <p:sp>
        <p:nvSpPr>
          <p:cNvPr id="520212" name="Rectangle 20"/>
          <p:cNvSpPr>
            <a:spLocks noChangeArrowheads="1"/>
          </p:cNvSpPr>
          <p:nvPr/>
        </p:nvSpPr>
        <p:spPr bwMode="auto">
          <a:xfrm>
            <a:off x="2555875" y="2619375"/>
            <a:ext cx="32194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40000"/>
              </a:spcBef>
            </a:pPr>
            <a:r>
              <a:rPr lang="zh-CN" altLang="en-US">
                <a:solidFill>
                  <a:srgbClr val="000066"/>
                </a:solidFill>
                <a:ea typeface="SimSun" panose="02010600030101010101" pitchFamily="2" charset="-122"/>
              </a:rPr>
              <a:t>4			</a:t>
            </a:r>
          </a:p>
          <a:p>
            <a:pPr>
              <a:spcBef>
                <a:spcPct val="40000"/>
              </a:spcBef>
            </a:pPr>
            <a:r>
              <a:rPr lang="en-US" altLang="zh-CN">
                <a:solidFill>
                  <a:srgbClr val="000066"/>
                </a:solidFill>
                <a:ea typeface="SimSun" panose="02010600030101010101" pitchFamily="2" charset="-122"/>
              </a:rPr>
              <a:t>Sp1			</a:t>
            </a:r>
          </a:p>
          <a:p>
            <a:pPr>
              <a:spcBef>
                <a:spcPct val="40000"/>
              </a:spcBef>
            </a:pPr>
            <a:r>
              <a:rPr lang="en-US" altLang="zh-CN">
                <a:solidFill>
                  <a:srgbClr val="000066"/>
                </a:solidFill>
                <a:ea typeface="SimSun" panose="02010600030101010101" pitchFamily="2" charset="-122"/>
              </a:rPr>
              <a:t>Sp2	 d</a:t>
            </a:r>
            <a:r>
              <a:rPr lang="en-US" altLang="zh-CN" baseline="-25000">
                <a:solidFill>
                  <a:srgbClr val="000066"/>
                </a:solidFill>
                <a:ea typeface="SimSun" panose="02010600030101010101" pitchFamily="2" charset="-122"/>
              </a:rPr>
              <a:t>12</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Sp3	 d</a:t>
            </a:r>
            <a:r>
              <a:rPr lang="en-US" altLang="zh-CN" baseline="-25000">
                <a:solidFill>
                  <a:srgbClr val="000066"/>
                </a:solidFill>
                <a:ea typeface="SimSun" panose="02010600030101010101" pitchFamily="2" charset="-122"/>
              </a:rPr>
              <a:t>13</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23</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Sp4	 d</a:t>
            </a:r>
            <a:r>
              <a:rPr lang="en-US" altLang="zh-CN" baseline="-25000">
                <a:solidFill>
                  <a:srgbClr val="000066"/>
                </a:solidFill>
                <a:ea typeface="SimSun" panose="02010600030101010101" pitchFamily="2" charset="-122"/>
              </a:rPr>
              <a:t>14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34</a:t>
            </a:r>
            <a:r>
              <a:rPr lang="en-US" altLang="zh-CN">
                <a:solidFill>
                  <a:srgbClr val="000066"/>
                </a:solidFill>
                <a:ea typeface="SimSun" panose="02010600030101010101" pitchFamily="2" charset="-122"/>
              </a:rPr>
              <a:t> </a:t>
            </a:r>
          </a:p>
        </p:txBody>
      </p:sp>
      <p:sp>
        <p:nvSpPr>
          <p:cNvPr id="24" name="Text Box 20"/>
          <p:cNvSpPr txBox="1">
            <a:spLocks noChangeArrowheads="1"/>
          </p:cNvSpPr>
          <p:nvPr/>
        </p:nvSpPr>
        <p:spPr bwMode="auto">
          <a:xfrm>
            <a:off x="6745287" y="1404143"/>
            <a:ext cx="2663825"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1800" dirty="0"/>
              <a:t>d’</a:t>
            </a:r>
            <a:r>
              <a:rPr lang="en-CA" altLang="en-US" sz="1800" baseline="-25000" dirty="0"/>
              <a:t>12</a:t>
            </a:r>
            <a:r>
              <a:rPr lang="en-CA" altLang="en-US" sz="1800" dirty="0"/>
              <a:t> = x</a:t>
            </a:r>
            <a:r>
              <a:rPr lang="en-CA" altLang="en-US" sz="1800" baseline="-25000" dirty="0"/>
              <a:t>1</a:t>
            </a:r>
            <a:r>
              <a:rPr lang="en-CA" altLang="en-US" sz="1800" dirty="0"/>
              <a:t> + x</a:t>
            </a:r>
            <a:r>
              <a:rPr lang="en-CA" altLang="en-US" sz="1800" baseline="-25000" dirty="0"/>
              <a:t>2</a:t>
            </a:r>
          </a:p>
          <a:p>
            <a:pPr>
              <a:spcBef>
                <a:spcPct val="50000"/>
              </a:spcBef>
            </a:pPr>
            <a:r>
              <a:rPr lang="en-CA" altLang="en-US" sz="1800" dirty="0"/>
              <a:t>d’</a:t>
            </a:r>
            <a:r>
              <a:rPr lang="en-CA" altLang="en-US" sz="1800" baseline="-25000" dirty="0"/>
              <a:t>13</a:t>
            </a:r>
            <a:r>
              <a:rPr lang="en-CA" altLang="en-US" sz="1800" dirty="0"/>
              <a:t> = x</a:t>
            </a:r>
            <a:r>
              <a:rPr lang="en-CA" altLang="en-US" sz="1800" baseline="-25000" dirty="0"/>
              <a:t>1</a:t>
            </a:r>
            <a:r>
              <a:rPr lang="en-CA" altLang="en-US" sz="1800" dirty="0"/>
              <a:t> + x</a:t>
            </a:r>
            <a:r>
              <a:rPr lang="en-CA" altLang="en-US" sz="1800" baseline="-25000" dirty="0"/>
              <a:t>5</a:t>
            </a:r>
            <a:r>
              <a:rPr lang="en-CA" altLang="en-US" sz="1800" dirty="0"/>
              <a:t>+ x</a:t>
            </a:r>
            <a:r>
              <a:rPr lang="en-CA" altLang="en-US" sz="1800" baseline="-25000" dirty="0"/>
              <a:t>3</a:t>
            </a:r>
          </a:p>
          <a:p>
            <a:pPr>
              <a:spcBef>
                <a:spcPct val="50000"/>
              </a:spcBef>
            </a:pPr>
            <a:r>
              <a:rPr lang="en-CA" altLang="en-US" sz="1800" dirty="0"/>
              <a:t>d’</a:t>
            </a:r>
            <a:r>
              <a:rPr lang="en-CA" altLang="en-US" sz="1800" baseline="-25000" dirty="0"/>
              <a:t>14</a:t>
            </a:r>
            <a:r>
              <a:rPr lang="en-CA" altLang="en-US" sz="1800" dirty="0"/>
              <a:t> = x</a:t>
            </a:r>
            <a:r>
              <a:rPr lang="en-CA" altLang="en-US" sz="1800" baseline="-25000" dirty="0"/>
              <a:t>1</a:t>
            </a:r>
            <a:r>
              <a:rPr lang="en-CA" altLang="en-US" sz="1800" dirty="0"/>
              <a:t> + x</a:t>
            </a:r>
            <a:r>
              <a:rPr lang="en-CA" altLang="en-US" sz="1800" baseline="-25000" dirty="0"/>
              <a:t>5</a:t>
            </a:r>
            <a:r>
              <a:rPr lang="en-CA" altLang="en-US" sz="1800" dirty="0"/>
              <a:t> + x</a:t>
            </a:r>
            <a:r>
              <a:rPr lang="en-CA" altLang="en-US" sz="1800" baseline="-25000" dirty="0"/>
              <a:t>4</a:t>
            </a:r>
          </a:p>
          <a:p>
            <a:pPr>
              <a:spcBef>
                <a:spcPct val="50000"/>
              </a:spcBef>
            </a:pPr>
            <a:r>
              <a:rPr lang="en-CA" altLang="en-US" sz="1800" dirty="0"/>
              <a:t>d’</a:t>
            </a:r>
            <a:r>
              <a:rPr lang="en-CA" altLang="en-US" sz="1800" baseline="-25000" dirty="0"/>
              <a:t>23</a:t>
            </a:r>
            <a:r>
              <a:rPr lang="en-CA" altLang="en-US" sz="1800" dirty="0"/>
              <a:t> = x</a:t>
            </a:r>
            <a:r>
              <a:rPr lang="en-CA" altLang="en-US" sz="1800" baseline="-25000" dirty="0"/>
              <a:t>2</a:t>
            </a:r>
            <a:r>
              <a:rPr lang="en-CA" altLang="en-US" sz="1800" dirty="0"/>
              <a:t> + x</a:t>
            </a:r>
            <a:r>
              <a:rPr lang="en-CA" altLang="en-US" sz="1800" baseline="-25000" dirty="0"/>
              <a:t>5</a:t>
            </a:r>
            <a:r>
              <a:rPr lang="en-CA" altLang="en-US" sz="1800" dirty="0"/>
              <a:t> + x</a:t>
            </a:r>
            <a:r>
              <a:rPr lang="en-CA" altLang="en-US" sz="1800" baseline="-25000" dirty="0"/>
              <a:t>3</a:t>
            </a:r>
          </a:p>
          <a:p>
            <a:pPr>
              <a:spcBef>
                <a:spcPct val="50000"/>
              </a:spcBef>
            </a:pPr>
            <a:r>
              <a:rPr lang="en-CA" altLang="en-US" sz="1800" dirty="0"/>
              <a:t>d’</a:t>
            </a:r>
            <a:r>
              <a:rPr lang="en-CA" altLang="en-US" sz="1800" baseline="-25000" dirty="0"/>
              <a:t>24</a:t>
            </a:r>
            <a:r>
              <a:rPr lang="en-CA" altLang="en-US" sz="1800" dirty="0"/>
              <a:t> = x</a:t>
            </a:r>
            <a:r>
              <a:rPr lang="en-CA" altLang="en-US" sz="1800" baseline="-25000" dirty="0"/>
              <a:t>2</a:t>
            </a:r>
            <a:r>
              <a:rPr lang="en-CA" altLang="en-US" sz="1800" dirty="0"/>
              <a:t> + x</a:t>
            </a:r>
            <a:r>
              <a:rPr lang="en-CA" altLang="en-US" sz="1800" baseline="-25000" dirty="0"/>
              <a:t>5</a:t>
            </a:r>
            <a:r>
              <a:rPr lang="en-CA" altLang="en-US" sz="1800" dirty="0"/>
              <a:t> + x</a:t>
            </a:r>
            <a:r>
              <a:rPr lang="en-CA" altLang="en-US" sz="1800" baseline="-25000" dirty="0"/>
              <a:t>4</a:t>
            </a:r>
          </a:p>
          <a:p>
            <a:pPr>
              <a:spcBef>
                <a:spcPct val="50000"/>
              </a:spcBef>
            </a:pPr>
            <a:r>
              <a:rPr lang="en-CA" altLang="en-US" sz="1800" dirty="0"/>
              <a:t>d’</a:t>
            </a:r>
            <a:r>
              <a:rPr lang="en-CA" altLang="en-US" sz="1800" baseline="-25000" dirty="0"/>
              <a:t>34</a:t>
            </a:r>
            <a:r>
              <a:rPr lang="en-CA" altLang="en-US" sz="1800" dirty="0"/>
              <a:t> = x</a:t>
            </a:r>
            <a:r>
              <a:rPr lang="en-CA" altLang="en-US" sz="1800" baseline="-25000" dirty="0"/>
              <a:t>3</a:t>
            </a:r>
            <a:r>
              <a:rPr lang="en-CA" altLang="en-US" sz="1800" dirty="0"/>
              <a:t> + x</a:t>
            </a:r>
            <a:r>
              <a:rPr lang="en-CA" altLang="en-US" sz="1800" baseline="-25000" dirty="0"/>
              <a:t>4</a:t>
            </a:r>
            <a:endParaRPr lang="en-CA"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7"/>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5A7E21A6-8236-4EFE-B2DA-80410119ED8A}" type="slidenum">
              <a:rPr lang="en-US" altLang="en-US" sz="1400"/>
              <a:pPr/>
              <a:t>18</a:t>
            </a:fld>
            <a:endParaRPr lang="en-US" altLang="en-US" sz="1400"/>
          </a:p>
        </p:txBody>
      </p:sp>
      <p:sp>
        <p:nvSpPr>
          <p:cNvPr id="6147" name="Rectangle 2"/>
          <p:cNvSpPr>
            <a:spLocks noGrp="1" noChangeArrowheads="1"/>
          </p:cNvSpPr>
          <p:nvPr>
            <p:ph type="title" sz="quarter"/>
          </p:nvPr>
        </p:nvSpPr>
        <p:spPr/>
        <p:txBody>
          <a:bodyPr/>
          <a:lstStyle/>
          <a:p>
            <a:r>
              <a:rPr lang="en-CA" altLang="en-US" smtClean="0"/>
              <a:t>The LS method in linear regression</a:t>
            </a:r>
          </a:p>
        </p:txBody>
      </p:sp>
      <p:graphicFrame>
        <p:nvGraphicFramePr>
          <p:cNvPr id="304179" name="Group 51"/>
          <p:cNvGraphicFramePr>
            <a:graphicFrameLocks noGrp="1"/>
          </p:cNvGraphicFramePr>
          <p:nvPr>
            <p:ph sz="quarter" idx="1"/>
          </p:nvPr>
        </p:nvGraphicFramePr>
        <p:xfrm>
          <a:off x="468313" y="1133475"/>
          <a:ext cx="4000500" cy="2151065"/>
        </p:xfrm>
        <a:graphic>
          <a:graphicData uri="http://schemas.openxmlformats.org/drawingml/2006/table">
            <a:tbl>
              <a:tblPr/>
              <a:tblGrid>
                <a:gridCol w="1227137"/>
                <a:gridCol w="1228725"/>
                <a:gridCol w="1544638"/>
              </a:tblGrid>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R(Residual)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a+b*3 – 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a+b*2 – 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a+b*1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a+b*4 –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74" name="Object 46"/>
          <p:cNvGraphicFramePr>
            <a:graphicFrameLocks noGrp="1" noChangeAspect="1"/>
          </p:cNvGraphicFramePr>
          <p:nvPr>
            <p:ph sz="quarter" idx="2"/>
          </p:nvPr>
        </p:nvGraphicFramePr>
        <p:xfrm>
          <a:off x="192088" y="3633788"/>
          <a:ext cx="5014912" cy="444500"/>
        </p:xfrm>
        <a:graphic>
          <a:graphicData uri="http://schemas.openxmlformats.org/presentationml/2006/ole">
            <mc:AlternateContent xmlns:mc="http://schemas.openxmlformats.org/markup-compatibility/2006">
              <mc:Choice xmlns:v="urn:schemas-microsoft-com:vml" Requires="v">
                <p:oleObj spid="_x0000_s531461" name="Equation" r:id="rId3" imgW="4584700" imgH="406400" progId="Equation.DSMT4">
                  <p:embed/>
                </p:oleObj>
              </mc:Choice>
              <mc:Fallback>
                <p:oleObj name="Equation" r:id="rId3" imgW="45847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3633788"/>
                        <a:ext cx="50149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5" name="Object 48"/>
          <p:cNvGraphicFramePr>
            <a:graphicFrameLocks noGrp="1" noChangeAspect="1"/>
          </p:cNvGraphicFramePr>
          <p:nvPr>
            <p:ph sz="quarter" idx="3"/>
          </p:nvPr>
        </p:nvGraphicFramePr>
        <p:xfrm>
          <a:off x="209550" y="4424363"/>
          <a:ext cx="3346450" cy="1524000"/>
        </p:xfrm>
        <a:graphic>
          <a:graphicData uri="http://schemas.openxmlformats.org/presentationml/2006/ole">
            <mc:AlternateContent xmlns:mc="http://schemas.openxmlformats.org/markup-compatibility/2006">
              <mc:Choice xmlns:v="urn:schemas-microsoft-com:vml" Requires="v">
                <p:oleObj spid="_x0000_s531462" name="Equation" r:id="rId5" imgW="2844800" imgH="1295400" progId="Equation.DSMT4">
                  <p:embed/>
                </p:oleObj>
              </mc:Choice>
              <mc:Fallback>
                <p:oleObj name="Equation" r:id="rId5" imgW="2844800" imgH="1295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4424363"/>
                        <a:ext cx="33464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6" name="Text Box 52"/>
          <p:cNvSpPr txBox="1">
            <a:spLocks noChangeArrowheads="1"/>
          </p:cNvSpPr>
          <p:nvPr/>
        </p:nvSpPr>
        <p:spPr bwMode="auto">
          <a:xfrm>
            <a:off x="5148263" y="9810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2400">
                <a:solidFill>
                  <a:srgbClr val="FF3300"/>
                </a:solidFill>
              </a:rPr>
              <a:t>Y = a + b x</a:t>
            </a:r>
          </a:p>
        </p:txBody>
      </p:sp>
      <p:graphicFrame>
        <p:nvGraphicFramePr>
          <p:cNvPr id="6177" name="Object 53"/>
          <p:cNvGraphicFramePr>
            <a:graphicFrameLocks noGrp="1" noChangeAspect="1"/>
          </p:cNvGraphicFramePr>
          <p:nvPr>
            <p:ph sz="quarter" idx="4"/>
          </p:nvPr>
        </p:nvGraphicFramePr>
        <p:xfrm>
          <a:off x="5003800" y="4006850"/>
          <a:ext cx="3960813" cy="2590800"/>
        </p:xfrm>
        <a:graphic>
          <a:graphicData uri="http://schemas.openxmlformats.org/presentationml/2006/ole">
            <mc:AlternateContent xmlns:mc="http://schemas.openxmlformats.org/markup-compatibility/2006">
              <mc:Choice xmlns:v="urn:schemas-microsoft-com:vml" Requires="v">
                <p:oleObj spid="_x0000_s531463" name="Chart" r:id="rId7" imgW="5505357" imgH="3600636" progId="Excel.Chart.8">
                  <p:embed/>
                </p:oleObj>
              </mc:Choice>
              <mc:Fallback>
                <p:oleObj name="Chart" r:id="rId7" imgW="5505357" imgH="3600636"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4006850"/>
                        <a:ext cx="39608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78" name="Picture 5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9700" y="1557338"/>
            <a:ext cx="27368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9" name="Picture 5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9700" y="2781300"/>
            <a:ext cx="15128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80" name="Text Box 57"/>
          <p:cNvSpPr txBox="1">
            <a:spLocks noChangeArrowheads="1"/>
          </p:cNvSpPr>
          <p:nvPr/>
        </p:nvSpPr>
        <p:spPr bwMode="auto">
          <a:xfrm>
            <a:off x="107950" y="5949950"/>
            <a:ext cx="4537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US" altLang="en-US"/>
              <a:t>RSS = 0 means a perfect fit of the linear model to the data. A large RSS means a poor fit.</a:t>
            </a:r>
            <a:endParaRPr lang="en-CA" altLang="en-US"/>
          </a:p>
        </p:txBody>
      </p:sp>
    </p:spTree>
    <p:extLst>
      <p:ext uri="{BB962C8B-B14F-4D97-AF65-F5344CB8AC3E}">
        <p14:creationId xmlns:p14="http://schemas.microsoft.com/office/powerpoint/2010/main" val="332658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ltLang="en-US"/>
              <a:t>Xuhua Xia</a:t>
            </a:r>
          </a:p>
        </p:txBody>
      </p:sp>
      <p:sp>
        <p:nvSpPr>
          <p:cNvPr id="26" name="Footer Placeholder 4"/>
          <p:cNvSpPr>
            <a:spLocks noGrp="1"/>
          </p:cNvSpPr>
          <p:nvPr>
            <p:ph type="ftr" sz="quarter" idx="11"/>
          </p:nvPr>
        </p:nvSpPr>
        <p:spPr/>
        <p:txBody>
          <a:bodyPr/>
          <a:lstStyle/>
          <a:p>
            <a:r>
              <a:rPr lang="en-US" altLang="en-US"/>
              <a:t>Slide </a:t>
            </a:r>
            <a:fld id="{7496C031-B272-419E-B7AE-215B72F15C92}" type="slidenum">
              <a:rPr lang="en-US" altLang="en-US"/>
              <a:pPr/>
              <a:t>19</a:t>
            </a:fld>
            <a:endParaRPr lang="en-US" altLang="en-US"/>
          </a:p>
        </p:txBody>
      </p:sp>
      <p:sp>
        <p:nvSpPr>
          <p:cNvPr id="521218" name="Rectangle 2"/>
          <p:cNvSpPr>
            <a:spLocks noGrp="1" noChangeArrowheads="1"/>
          </p:cNvSpPr>
          <p:nvPr>
            <p:ph type="title"/>
          </p:nvPr>
        </p:nvSpPr>
        <p:spPr/>
        <p:txBody>
          <a:bodyPr/>
          <a:lstStyle/>
          <a:p>
            <a:r>
              <a:rPr lang="en-CA" altLang="en-US"/>
              <a:t>Least-square method</a:t>
            </a:r>
          </a:p>
        </p:txBody>
      </p:sp>
      <p:sp>
        <p:nvSpPr>
          <p:cNvPr id="521219" name="AutoShape 3"/>
          <p:cNvSpPr>
            <a:spLocks noChangeAspect="1" noChangeArrowheads="1" noTextEdit="1"/>
          </p:cNvSpPr>
          <p:nvPr/>
        </p:nvSpPr>
        <p:spPr bwMode="auto">
          <a:xfrm>
            <a:off x="0" y="2790825"/>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nvGrpSpPr>
          <p:cNvPr id="521220" name="Group 4"/>
          <p:cNvGrpSpPr>
            <a:grpSpLocks/>
          </p:cNvGrpSpPr>
          <p:nvPr/>
        </p:nvGrpSpPr>
        <p:grpSpPr bwMode="auto">
          <a:xfrm>
            <a:off x="2771775" y="981075"/>
            <a:ext cx="3960813" cy="1657350"/>
            <a:chOff x="1746" y="2749"/>
            <a:chExt cx="2495" cy="1044"/>
          </a:xfrm>
        </p:grpSpPr>
        <p:grpSp>
          <p:nvGrpSpPr>
            <p:cNvPr id="521221" name="Group 5"/>
            <p:cNvGrpSpPr>
              <a:grpSpLocks/>
            </p:cNvGrpSpPr>
            <p:nvPr/>
          </p:nvGrpSpPr>
          <p:grpSpPr bwMode="auto">
            <a:xfrm>
              <a:off x="1927" y="2885"/>
              <a:ext cx="2042" cy="817"/>
              <a:chOff x="1292" y="2840"/>
              <a:chExt cx="2042" cy="817"/>
            </a:xfrm>
          </p:grpSpPr>
          <p:sp>
            <p:nvSpPr>
              <p:cNvPr id="521222" name="Line 6"/>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1223" name="Line 7"/>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1224" name="Line 8"/>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1225" name="Line 9"/>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1226" name="Line 10"/>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1227" name="Text Box 11"/>
            <p:cNvSpPr txBox="1">
              <a:spLocks noChangeArrowheads="1"/>
            </p:cNvSpPr>
            <p:nvPr/>
          </p:nvSpPr>
          <p:spPr bwMode="auto">
            <a:xfrm>
              <a:off x="3969" y="35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1228" name="Text Box 12"/>
            <p:cNvSpPr txBox="1">
              <a:spLocks noChangeArrowheads="1"/>
            </p:cNvSpPr>
            <p:nvPr/>
          </p:nvSpPr>
          <p:spPr bwMode="auto">
            <a:xfrm>
              <a:off x="2200" y="288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1229" name="Text Box 13"/>
            <p:cNvSpPr txBox="1">
              <a:spLocks noChangeArrowheads="1"/>
            </p:cNvSpPr>
            <p:nvPr/>
          </p:nvSpPr>
          <p:spPr bwMode="auto">
            <a:xfrm>
              <a:off x="3969"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1230" name="Text Box 14"/>
            <p:cNvSpPr txBox="1">
              <a:spLocks noChangeArrowheads="1"/>
            </p:cNvSpPr>
            <p:nvPr/>
          </p:nvSpPr>
          <p:spPr bwMode="auto">
            <a:xfrm>
              <a:off x="1746" y="35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1231" name="Text Box 15"/>
            <p:cNvSpPr txBox="1">
              <a:spLocks noChangeArrowheads="1"/>
            </p:cNvSpPr>
            <p:nvPr/>
          </p:nvSpPr>
          <p:spPr bwMode="auto">
            <a:xfrm>
              <a:off x="1746"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1232" name="Text Box 16"/>
            <p:cNvSpPr txBox="1">
              <a:spLocks noChangeArrowheads="1"/>
            </p:cNvSpPr>
            <p:nvPr/>
          </p:nvSpPr>
          <p:spPr bwMode="auto">
            <a:xfrm>
              <a:off x="2835"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1233" name="Text Box 17"/>
            <p:cNvSpPr txBox="1">
              <a:spLocks noChangeArrowheads="1"/>
            </p:cNvSpPr>
            <p:nvPr/>
          </p:nvSpPr>
          <p:spPr bwMode="auto">
            <a:xfrm>
              <a:off x="3515"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1234" name="Text Box 18"/>
            <p:cNvSpPr txBox="1">
              <a:spLocks noChangeArrowheads="1"/>
            </p:cNvSpPr>
            <p:nvPr/>
          </p:nvSpPr>
          <p:spPr bwMode="auto">
            <a:xfrm>
              <a:off x="3515"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1235" name="Text Box 19"/>
            <p:cNvSpPr txBox="1">
              <a:spLocks noChangeArrowheads="1"/>
            </p:cNvSpPr>
            <p:nvPr/>
          </p:nvSpPr>
          <p:spPr bwMode="auto">
            <a:xfrm>
              <a:off x="2200"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sp>
        <p:nvSpPr>
          <p:cNvPr id="521236" name="Text Box 20"/>
          <p:cNvSpPr txBox="1">
            <a:spLocks noChangeArrowheads="1"/>
          </p:cNvSpPr>
          <p:nvPr/>
        </p:nvSpPr>
        <p:spPr bwMode="auto">
          <a:xfrm>
            <a:off x="1763713" y="2781300"/>
            <a:ext cx="2663825"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1800" dirty="0"/>
              <a:t>d’</a:t>
            </a:r>
            <a:r>
              <a:rPr lang="en-CA" altLang="en-US" sz="1800" baseline="-25000" dirty="0"/>
              <a:t>12</a:t>
            </a:r>
            <a:r>
              <a:rPr lang="en-CA" altLang="en-US" sz="1800" dirty="0"/>
              <a:t> = x</a:t>
            </a:r>
            <a:r>
              <a:rPr lang="en-CA" altLang="en-US" sz="1800" baseline="-25000" dirty="0"/>
              <a:t>1</a:t>
            </a:r>
            <a:r>
              <a:rPr lang="en-CA" altLang="en-US" sz="1800" dirty="0"/>
              <a:t> + x</a:t>
            </a:r>
            <a:r>
              <a:rPr lang="en-CA" altLang="en-US" sz="1800" baseline="-25000" dirty="0"/>
              <a:t>2</a:t>
            </a:r>
          </a:p>
          <a:p>
            <a:pPr>
              <a:spcBef>
                <a:spcPct val="50000"/>
              </a:spcBef>
            </a:pPr>
            <a:r>
              <a:rPr lang="en-CA" altLang="en-US" sz="1800" dirty="0"/>
              <a:t>d’</a:t>
            </a:r>
            <a:r>
              <a:rPr lang="en-CA" altLang="en-US" sz="1800" baseline="-25000" dirty="0"/>
              <a:t>13</a:t>
            </a:r>
            <a:r>
              <a:rPr lang="en-CA" altLang="en-US" sz="1800" dirty="0"/>
              <a:t> = x</a:t>
            </a:r>
            <a:r>
              <a:rPr lang="en-CA" altLang="en-US" sz="1800" baseline="-25000" dirty="0"/>
              <a:t>1</a:t>
            </a:r>
            <a:r>
              <a:rPr lang="en-CA" altLang="en-US" sz="1800" dirty="0"/>
              <a:t> + x</a:t>
            </a:r>
            <a:r>
              <a:rPr lang="en-CA" altLang="en-US" sz="1800" baseline="-25000" dirty="0"/>
              <a:t>5</a:t>
            </a:r>
            <a:r>
              <a:rPr lang="en-CA" altLang="en-US" sz="1800" dirty="0"/>
              <a:t>+ x</a:t>
            </a:r>
            <a:r>
              <a:rPr lang="en-CA" altLang="en-US" sz="1800" baseline="-25000" dirty="0"/>
              <a:t>3</a:t>
            </a:r>
          </a:p>
          <a:p>
            <a:pPr>
              <a:spcBef>
                <a:spcPct val="50000"/>
              </a:spcBef>
            </a:pPr>
            <a:r>
              <a:rPr lang="en-CA" altLang="en-US" sz="1800" dirty="0"/>
              <a:t>d’</a:t>
            </a:r>
            <a:r>
              <a:rPr lang="en-CA" altLang="en-US" sz="1800" baseline="-25000" dirty="0"/>
              <a:t>14</a:t>
            </a:r>
            <a:r>
              <a:rPr lang="en-CA" altLang="en-US" sz="1800" dirty="0"/>
              <a:t> = x</a:t>
            </a:r>
            <a:r>
              <a:rPr lang="en-CA" altLang="en-US" sz="1800" baseline="-25000" dirty="0"/>
              <a:t>1</a:t>
            </a:r>
            <a:r>
              <a:rPr lang="en-CA" altLang="en-US" sz="1800" dirty="0"/>
              <a:t> + x</a:t>
            </a:r>
            <a:r>
              <a:rPr lang="en-CA" altLang="en-US" sz="1800" baseline="-25000" dirty="0"/>
              <a:t>5</a:t>
            </a:r>
            <a:r>
              <a:rPr lang="en-CA" altLang="en-US" sz="1800" dirty="0"/>
              <a:t> + x</a:t>
            </a:r>
            <a:r>
              <a:rPr lang="en-CA" altLang="en-US" sz="1800" baseline="-25000" dirty="0"/>
              <a:t>4</a:t>
            </a:r>
          </a:p>
          <a:p>
            <a:pPr>
              <a:spcBef>
                <a:spcPct val="50000"/>
              </a:spcBef>
            </a:pPr>
            <a:r>
              <a:rPr lang="en-CA" altLang="en-US" sz="1800" dirty="0"/>
              <a:t>d’</a:t>
            </a:r>
            <a:r>
              <a:rPr lang="en-CA" altLang="en-US" sz="1800" baseline="-25000" dirty="0"/>
              <a:t>23</a:t>
            </a:r>
            <a:r>
              <a:rPr lang="en-CA" altLang="en-US" sz="1800" dirty="0"/>
              <a:t> = x</a:t>
            </a:r>
            <a:r>
              <a:rPr lang="en-CA" altLang="en-US" sz="1800" baseline="-25000" dirty="0"/>
              <a:t>2</a:t>
            </a:r>
            <a:r>
              <a:rPr lang="en-CA" altLang="en-US" sz="1800" dirty="0"/>
              <a:t> + x</a:t>
            </a:r>
            <a:r>
              <a:rPr lang="en-CA" altLang="en-US" sz="1800" baseline="-25000" dirty="0"/>
              <a:t>5</a:t>
            </a:r>
            <a:r>
              <a:rPr lang="en-CA" altLang="en-US" sz="1800" dirty="0"/>
              <a:t> + x</a:t>
            </a:r>
            <a:r>
              <a:rPr lang="en-CA" altLang="en-US" sz="1800" baseline="-25000" dirty="0"/>
              <a:t>3</a:t>
            </a:r>
          </a:p>
          <a:p>
            <a:pPr>
              <a:spcBef>
                <a:spcPct val="50000"/>
              </a:spcBef>
            </a:pPr>
            <a:r>
              <a:rPr lang="en-CA" altLang="en-US" sz="1800" dirty="0"/>
              <a:t>d’</a:t>
            </a:r>
            <a:r>
              <a:rPr lang="en-CA" altLang="en-US" sz="1800" baseline="-25000" dirty="0"/>
              <a:t>24</a:t>
            </a:r>
            <a:r>
              <a:rPr lang="en-CA" altLang="en-US" sz="1800" dirty="0"/>
              <a:t> = x</a:t>
            </a:r>
            <a:r>
              <a:rPr lang="en-CA" altLang="en-US" sz="1800" baseline="-25000" dirty="0"/>
              <a:t>2</a:t>
            </a:r>
            <a:r>
              <a:rPr lang="en-CA" altLang="en-US" sz="1800" dirty="0"/>
              <a:t> + x</a:t>
            </a:r>
            <a:r>
              <a:rPr lang="en-CA" altLang="en-US" sz="1800" baseline="-25000" dirty="0"/>
              <a:t>5</a:t>
            </a:r>
            <a:r>
              <a:rPr lang="en-CA" altLang="en-US" sz="1800" dirty="0"/>
              <a:t> + x</a:t>
            </a:r>
            <a:r>
              <a:rPr lang="en-CA" altLang="en-US" sz="1800" baseline="-25000" dirty="0"/>
              <a:t>4</a:t>
            </a:r>
          </a:p>
          <a:p>
            <a:pPr>
              <a:spcBef>
                <a:spcPct val="50000"/>
              </a:spcBef>
            </a:pPr>
            <a:r>
              <a:rPr lang="en-CA" altLang="en-US" sz="1800" dirty="0"/>
              <a:t>d’</a:t>
            </a:r>
            <a:r>
              <a:rPr lang="en-CA" altLang="en-US" sz="1800" baseline="-25000" dirty="0"/>
              <a:t>34</a:t>
            </a:r>
            <a:r>
              <a:rPr lang="en-CA" altLang="en-US" sz="1800" dirty="0"/>
              <a:t> = x</a:t>
            </a:r>
            <a:r>
              <a:rPr lang="en-CA" altLang="en-US" sz="1800" baseline="-25000" dirty="0"/>
              <a:t>3</a:t>
            </a:r>
            <a:r>
              <a:rPr lang="en-CA" altLang="en-US" sz="1800" dirty="0"/>
              <a:t> + x</a:t>
            </a:r>
            <a:r>
              <a:rPr lang="en-CA" altLang="en-US" sz="1800" baseline="-25000" dirty="0"/>
              <a:t>4</a:t>
            </a:r>
            <a:endParaRPr lang="en-CA" altLang="en-US" sz="1800" dirty="0"/>
          </a:p>
        </p:txBody>
      </p:sp>
      <p:sp>
        <p:nvSpPr>
          <p:cNvPr id="521237" name="Text Box 21"/>
          <p:cNvSpPr txBox="1">
            <a:spLocks noChangeArrowheads="1"/>
          </p:cNvSpPr>
          <p:nvPr/>
        </p:nvSpPr>
        <p:spPr bwMode="auto">
          <a:xfrm>
            <a:off x="4716463" y="2781300"/>
            <a:ext cx="381635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(d</a:t>
            </a:r>
            <a:r>
              <a:rPr lang="en-CA" altLang="en-US" baseline="-25000"/>
              <a:t>12</a:t>
            </a:r>
            <a:r>
              <a:rPr lang="en-CA" altLang="en-US"/>
              <a:t> - </a:t>
            </a:r>
            <a:r>
              <a:rPr lang="en-CA" altLang="en-US" sz="1800"/>
              <a:t>d’</a:t>
            </a:r>
            <a:r>
              <a:rPr lang="en-CA" altLang="en-US" sz="1800" baseline="-25000"/>
              <a:t>12</a:t>
            </a:r>
            <a:r>
              <a:rPr lang="en-CA" altLang="en-US" sz="1800"/>
              <a:t>)</a:t>
            </a:r>
            <a:r>
              <a:rPr lang="en-CA" altLang="en-US" sz="1800" baseline="30000"/>
              <a:t>2</a:t>
            </a:r>
            <a:r>
              <a:rPr lang="en-CA" altLang="en-US" sz="1800"/>
              <a:t>= </a:t>
            </a:r>
            <a:r>
              <a:rPr lang="en-CA" altLang="en-US"/>
              <a:t>[d</a:t>
            </a:r>
            <a:r>
              <a:rPr lang="en-CA" altLang="en-US" baseline="-25000"/>
              <a:t>12</a:t>
            </a:r>
            <a:r>
              <a:rPr lang="en-CA" altLang="en-US"/>
              <a:t> – (</a:t>
            </a:r>
            <a:r>
              <a:rPr lang="en-CA" altLang="en-US" sz="1800"/>
              <a:t>x</a:t>
            </a:r>
            <a:r>
              <a:rPr lang="en-CA" altLang="en-US" sz="1800" baseline="-25000"/>
              <a:t>1</a:t>
            </a:r>
            <a:r>
              <a:rPr lang="en-CA" altLang="en-US" sz="1800"/>
              <a:t> + x</a:t>
            </a:r>
            <a:r>
              <a:rPr lang="en-CA" altLang="en-US" sz="1800" baseline="-25000"/>
              <a:t>2</a:t>
            </a:r>
            <a:r>
              <a:rPr lang="en-CA" altLang="en-US"/>
              <a:t>)]</a:t>
            </a:r>
            <a:r>
              <a:rPr lang="en-CA" altLang="en-US" baseline="30000"/>
              <a:t>2</a:t>
            </a:r>
            <a:endParaRPr lang="en-CA" altLang="en-US" sz="1800" baseline="30000"/>
          </a:p>
          <a:p>
            <a:pPr>
              <a:spcBef>
                <a:spcPct val="50000"/>
              </a:spcBef>
            </a:pPr>
            <a:r>
              <a:rPr lang="en-CA" altLang="en-US"/>
              <a:t>(d</a:t>
            </a:r>
            <a:r>
              <a:rPr lang="en-CA" altLang="en-US" baseline="-25000"/>
              <a:t>13</a:t>
            </a:r>
            <a:r>
              <a:rPr lang="en-CA" altLang="en-US"/>
              <a:t> - </a:t>
            </a:r>
            <a:r>
              <a:rPr lang="en-CA" altLang="en-US" sz="1800"/>
              <a:t>d’</a:t>
            </a:r>
            <a:r>
              <a:rPr lang="en-CA" altLang="en-US" sz="1800" baseline="-25000"/>
              <a:t>13</a:t>
            </a:r>
            <a:r>
              <a:rPr lang="en-CA" altLang="en-US"/>
              <a:t>)</a:t>
            </a:r>
            <a:r>
              <a:rPr lang="en-CA" altLang="en-US" baseline="30000"/>
              <a:t>2</a:t>
            </a:r>
            <a:r>
              <a:rPr lang="en-CA" altLang="en-US" sz="1800"/>
              <a:t> = </a:t>
            </a:r>
            <a:r>
              <a:rPr lang="en-CA" altLang="en-US"/>
              <a:t>[d</a:t>
            </a:r>
            <a:r>
              <a:rPr lang="en-CA" altLang="en-US" baseline="-25000"/>
              <a:t>13</a:t>
            </a:r>
            <a:r>
              <a:rPr lang="en-CA" altLang="en-US"/>
              <a:t> – (</a:t>
            </a:r>
            <a:r>
              <a:rPr lang="en-CA" altLang="en-US" sz="1800"/>
              <a:t>x</a:t>
            </a:r>
            <a:r>
              <a:rPr lang="en-CA" altLang="en-US" sz="1800" baseline="-25000"/>
              <a:t>1</a:t>
            </a:r>
            <a:r>
              <a:rPr lang="en-CA" altLang="en-US" sz="1800"/>
              <a:t> + x</a:t>
            </a:r>
            <a:r>
              <a:rPr lang="en-CA" altLang="en-US" sz="1800" baseline="-25000"/>
              <a:t>5</a:t>
            </a:r>
            <a:r>
              <a:rPr lang="en-CA" altLang="en-US" sz="1800"/>
              <a:t>+ x</a:t>
            </a:r>
            <a:r>
              <a:rPr lang="en-CA" altLang="en-US" sz="1800" baseline="-25000"/>
              <a:t>3</a:t>
            </a:r>
            <a:r>
              <a:rPr lang="en-CA" altLang="en-US"/>
              <a:t>)]</a:t>
            </a:r>
            <a:r>
              <a:rPr lang="en-CA" altLang="en-US" baseline="30000"/>
              <a:t>2</a:t>
            </a:r>
            <a:endParaRPr lang="en-CA" altLang="en-US" sz="1800" baseline="30000"/>
          </a:p>
          <a:p>
            <a:pPr>
              <a:spcBef>
                <a:spcPct val="50000"/>
              </a:spcBef>
            </a:pPr>
            <a:r>
              <a:rPr lang="en-CA" altLang="en-US" sz="1800"/>
              <a:t>(d</a:t>
            </a:r>
            <a:r>
              <a:rPr lang="en-CA" altLang="en-US" sz="1800" baseline="-25000"/>
              <a:t>14</a:t>
            </a:r>
            <a:r>
              <a:rPr lang="en-CA" altLang="en-US" sz="1800"/>
              <a:t> - d’</a:t>
            </a:r>
            <a:r>
              <a:rPr lang="en-CA" altLang="en-US" sz="1800" baseline="-25000"/>
              <a:t>14</a:t>
            </a:r>
            <a:r>
              <a:rPr lang="en-CA" altLang="en-US"/>
              <a:t>)</a:t>
            </a:r>
            <a:r>
              <a:rPr lang="en-CA" altLang="en-US" baseline="30000"/>
              <a:t>2</a:t>
            </a:r>
            <a:r>
              <a:rPr lang="en-CA" altLang="en-US" sz="1800"/>
              <a:t> = </a:t>
            </a:r>
            <a:r>
              <a:rPr lang="en-CA" altLang="en-US"/>
              <a:t>[d</a:t>
            </a:r>
            <a:r>
              <a:rPr lang="en-CA" altLang="en-US" baseline="-25000"/>
              <a:t>14</a:t>
            </a:r>
            <a:r>
              <a:rPr lang="en-CA" altLang="en-US"/>
              <a:t> – (</a:t>
            </a:r>
            <a:r>
              <a:rPr lang="en-CA" altLang="en-US" sz="1800"/>
              <a:t>x</a:t>
            </a:r>
            <a:r>
              <a:rPr lang="en-CA" altLang="en-US" sz="1800" baseline="-25000"/>
              <a:t>1</a:t>
            </a:r>
            <a:r>
              <a:rPr lang="en-CA" altLang="en-US" sz="1800"/>
              <a:t> + x</a:t>
            </a:r>
            <a:r>
              <a:rPr lang="en-CA" altLang="en-US" sz="1800" baseline="-25000"/>
              <a:t>5</a:t>
            </a:r>
            <a:r>
              <a:rPr lang="en-CA" altLang="en-US" sz="1800"/>
              <a:t> + x</a:t>
            </a:r>
            <a:r>
              <a:rPr lang="en-CA" altLang="en-US" sz="1800" baseline="-25000"/>
              <a:t>4</a:t>
            </a:r>
            <a:r>
              <a:rPr lang="en-CA" altLang="en-US"/>
              <a:t>)]</a:t>
            </a:r>
            <a:r>
              <a:rPr lang="en-CA" altLang="en-US" baseline="30000"/>
              <a:t>2</a:t>
            </a:r>
            <a:endParaRPr lang="en-CA" altLang="en-US" sz="1800" baseline="30000"/>
          </a:p>
          <a:p>
            <a:pPr>
              <a:spcBef>
                <a:spcPct val="50000"/>
              </a:spcBef>
            </a:pPr>
            <a:r>
              <a:rPr lang="en-CA" altLang="en-US" sz="1800"/>
              <a:t>(d</a:t>
            </a:r>
            <a:r>
              <a:rPr lang="en-CA" altLang="en-US" sz="1800" baseline="-25000"/>
              <a:t>23</a:t>
            </a:r>
            <a:r>
              <a:rPr lang="en-CA" altLang="en-US" sz="1800"/>
              <a:t> - d’</a:t>
            </a:r>
            <a:r>
              <a:rPr lang="en-CA" altLang="en-US" sz="1800" baseline="-25000"/>
              <a:t>23</a:t>
            </a:r>
            <a:r>
              <a:rPr lang="en-CA" altLang="en-US"/>
              <a:t>)</a:t>
            </a:r>
            <a:r>
              <a:rPr lang="en-CA" altLang="en-US" baseline="30000"/>
              <a:t>2</a:t>
            </a:r>
            <a:r>
              <a:rPr lang="en-CA" altLang="en-US" sz="1800"/>
              <a:t> = </a:t>
            </a:r>
            <a:r>
              <a:rPr lang="en-CA" altLang="en-US"/>
              <a:t>[d</a:t>
            </a:r>
            <a:r>
              <a:rPr lang="en-CA" altLang="en-US" baseline="-25000"/>
              <a:t>23</a:t>
            </a:r>
            <a:r>
              <a:rPr lang="en-CA" altLang="en-US"/>
              <a:t> – (</a:t>
            </a:r>
            <a:r>
              <a:rPr lang="en-CA" altLang="en-US" sz="1800"/>
              <a:t>x</a:t>
            </a:r>
            <a:r>
              <a:rPr lang="en-CA" altLang="en-US" sz="1800" baseline="-25000"/>
              <a:t>2</a:t>
            </a:r>
            <a:r>
              <a:rPr lang="en-CA" altLang="en-US" sz="1800"/>
              <a:t> + x</a:t>
            </a:r>
            <a:r>
              <a:rPr lang="en-CA" altLang="en-US" sz="1800" baseline="-25000"/>
              <a:t>5</a:t>
            </a:r>
            <a:r>
              <a:rPr lang="en-CA" altLang="en-US" sz="1800"/>
              <a:t> + x</a:t>
            </a:r>
            <a:r>
              <a:rPr lang="en-CA" altLang="en-US" sz="1800" baseline="-25000"/>
              <a:t>3</a:t>
            </a:r>
            <a:r>
              <a:rPr lang="en-CA" altLang="en-US"/>
              <a:t>)]</a:t>
            </a:r>
            <a:r>
              <a:rPr lang="en-CA" altLang="en-US" baseline="30000"/>
              <a:t>2</a:t>
            </a:r>
            <a:endParaRPr lang="en-CA" altLang="en-US" sz="1800" baseline="30000"/>
          </a:p>
          <a:p>
            <a:pPr>
              <a:spcBef>
                <a:spcPct val="50000"/>
              </a:spcBef>
            </a:pPr>
            <a:r>
              <a:rPr lang="en-CA" altLang="en-US" sz="1800"/>
              <a:t>(d</a:t>
            </a:r>
            <a:r>
              <a:rPr lang="en-CA" altLang="en-US" sz="1800" baseline="-25000"/>
              <a:t>24</a:t>
            </a:r>
            <a:r>
              <a:rPr lang="en-CA" altLang="en-US" sz="1800"/>
              <a:t> - d’</a:t>
            </a:r>
            <a:r>
              <a:rPr lang="en-CA" altLang="en-US" sz="1800" baseline="-25000"/>
              <a:t>24</a:t>
            </a:r>
            <a:r>
              <a:rPr lang="en-CA" altLang="en-US"/>
              <a:t>)</a:t>
            </a:r>
            <a:r>
              <a:rPr lang="en-CA" altLang="en-US" baseline="30000"/>
              <a:t>2</a:t>
            </a:r>
            <a:r>
              <a:rPr lang="en-CA" altLang="en-US" sz="1800"/>
              <a:t> = </a:t>
            </a:r>
            <a:r>
              <a:rPr lang="en-CA" altLang="en-US"/>
              <a:t>[d</a:t>
            </a:r>
            <a:r>
              <a:rPr lang="en-CA" altLang="en-US" baseline="-25000"/>
              <a:t>24</a:t>
            </a:r>
            <a:r>
              <a:rPr lang="en-CA" altLang="en-US"/>
              <a:t> – (</a:t>
            </a:r>
            <a:r>
              <a:rPr lang="en-CA" altLang="en-US" sz="1800"/>
              <a:t>x</a:t>
            </a:r>
            <a:r>
              <a:rPr lang="en-CA" altLang="en-US" sz="1800" baseline="-25000"/>
              <a:t>2</a:t>
            </a:r>
            <a:r>
              <a:rPr lang="en-CA" altLang="en-US" sz="1800"/>
              <a:t> + x</a:t>
            </a:r>
            <a:r>
              <a:rPr lang="en-CA" altLang="en-US" sz="1800" baseline="-25000"/>
              <a:t>5</a:t>
            </a:r>
            <a:r>
              <a:rPr lang="en-CA" altLang="en-US" sz="1800"/>
              <a:t> + x</a:t>
            </a:r>
            <a:r>
              <a:rPr lang="en-CA" altLang="en-US" sz="1800" baseline="-25000"/>
              <a:t>4</a:t>
            </a:r>
            <a:r>
              <a:rPr lang="en-CA" altLang="en-US"/>
              <a:t>)]</a:t>
            </a:r>
            <a:r>
              <a:rPr lang="en-CA" altLang="en-US" baseline="30000"/>
              <a:t>2</a:t>
            </a:r>
            <a:endParaRPr lang="en-CA" altLang="en-US" sz="1800" baseline="30000"/>
          </a:p>
          <a:p>
            <a:pPr>
              <a:spcBef>
                <a:spcPct val="50000"/>
              </a:spcBef>
            </a:pPr>
            <a:r>
              <a:rPr lang="en-CA" altLang="en-US" sz="1800"/>
              <a:t>(d</a:t>
            </a:r>
            <a:r>
              <a:rPr lang="en-CA" altLang="en-US" sz="1800" baseline="-25000"/>
              <a:t>34</a:t>
            </a:r>
            <a:r>
              <a:rPr lang="en-CA" altLang="en-US" sz="1800"/>
              <a:t> - d’</a:t>
            </a:r>
            <a:r>
              <a:rPr lang="en-CA" altLang="en-US" sz="1800" baseline="-25000"/>
              <a:t>34</a:t>
            </a:r>
            <a:r>
              <a:rPr lang="en-CA" altLang="en-US"/>
              <a:t>)</a:t>
            </a:r>
            <a:r>
              <a:rPr lang="en-CA" altLang="en-US" baseline="30000"/>
              <a:t>2</a:t>
            </a:r>
            <a:r>
              <a:rPr lang="en-CA" altLang="en-US" sz="1800"/>
              <a:t> = </a:t>
            </a:r>
            <a:r>
              <a:rPr lang="en-CA" altLang="en-US"/>
              <a:t>[d</a:t>
            </a:r>
            <a:r>
              <a:rPr lang="en-CA" altLang="en-US" baseline="-25000"/>
              <a:t>34</a:t>
            </a:r>
            <a:r>
              <a:rPr lang="en-CA" altLang="en-US"/>
              <a:t> – (</a:t>
            </a:r>
            <a:r>
              <a:rPr lang="en-CA" altLang="en-US" sz="1800"/>
              <a:t>x</a:t>
            </a:r>
            <a:r>
              <a:rPr lang="en-CA" altLang="en-US" sz="1800" baseline="-25000"/>
              <a:t>3</a:t>
            </a:r>
            <a:r>
              <a:rPr lang="en-CA" altLang="en-US" sz="1800"/>
              <a:t> + x</a:t>
            </a:r>
            <a:r>
              <a:rPr lang="en-CA" altLang="en-US" sz="1800" baseline="-25000"/>
              <a:t>4</a:t>
            </a:r>
            <a:r>
              <a:rPr lang="en-CA" altLang="en-US"/>
              <a:t>)]</a:t>
            </a:r>
            <a:r>
              <a:rPr lang="en-CA" altLang="en-US" baseline="30000"/>
              <a:t>2</a:t>
            </a:r>
          </a:p>
        </p:txBody>
      </p:sp>
      <p:grpSp>
        <p:nvGrpSpPr>
          <p:cNvPr id="521238" name="Group 22"/>
          <p:cNvGrpSpPr>
            <a:grpSpLocks/>
          </p:cNvGrpSpPr>
          <p:nvPr/>
        </p:nvGrpSpPr>
        <p:grpSpPr bwMode="auto">
          <a:xfrm>
            <a:off x="1763713" y="5124450"/>
            <a:ext cx="6985000" cy="1041400"/>
            <a:chOff x="1111" y="3228"/>
            <a:chExt cx="4445" cy="656"/>
          </a:xfrm>
        </p:grpSpPr>
        <p:graphicFrame>
          <p:nvGraphicFramePr>
            <p:cNvPr id="521239" name="Object 23"/>
            <p:cNvGraphicFramePr>
              <a:graphicFrameLocks noChangeAspect="1"/>
            </p:cNvGraphicFramePr>
            <p:nvPr/>
          </p:nvGraphicFramePr>
          <p:xfrm>
            <a:off x="1111" y="3228"/>
            <a:ext cx="1724" cy="656"/>
          </p:xfrm>
          <a:graphic>
            <a:graphicData uri="http://schemas.openxmlformats.org/presentationml/2006/ole">
              <mc:AlternateContent xmlns:mc="http://schemas.openxmlformats.org/markup-compatibility/2006">
                <mc:Choice xmlns:v="urn:schemas-microsoft-com:vml" Requires="v">
                  <p:oleObj spid="_x0000_s521247" name="Equation" r:id="rId3" imgW="1168200" imgH="444240" progId="Equation.3">
                    <p:embed/>
                  </p:oleObj>
                </mc:Choice>
                <mc:Fallback>
                  <p:oleObj name="Equation" r:id="rId3" imgW="1168200" imgH="44424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 y="3228"/>
                          <a:ext cx="1724" cy="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1240" name="Text Box 24"/>
            <p:cNvSpPr txBox="1">
              <a:spLocks noChangeArrowheads="1"/>
            </p:cNvSpPr>
            <p:nvPr/>
          </p:nvSpPr>
          <p:spPr bwMode="auto">
            <a:xfrm>
              <a:off x="3061" y="3472"/>
              <a:ext cx="249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spAutoFit/>
            </a:bodyPr>
            <a:lstStyle>
              <a:lvl1pPr>
                <a:defRPr sz="2400">
                  <a:solidFill>
                    <a:schemeClr val="tx1"/>
                  </a:solidFill>
                  <a:latin typeface="Times New Roman" panose="02020603050405020304" pitchFamily="18" charset="0"/>
                </a:defRPr>
              </a:lvl1pPr>
              <a:lvl2pPr marL="5429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spcBef>
                  <a:spcPct val="50000"/>
                </a:spcBef>
              </a:pPr>
              <a:r>
                <a:rPr lang="en-CA" altLang="en-US" sz="2000">
                  <a:solidFill>
                    <a:srgbClr val="000066"/>
                  </a:solidFill>
                  <a:ea typeface="SimSun" panose="02010600030101010101" pitchFamily="2" charset="-122"/>
                </a:rPr>
                <a:t>Least-squares method: Find x</a:t>
              </a:r>
              <a:r>
                <a:rPr lang="en-CA" altLang="en-US" sz="2000" baseline="-25000">
                  <a:solidFill>
                    <a:srgbClr val="000066"/>
                  </a:solidFill>
                  <a:ea typeface="SimSun" panose="02010600030101010101" pitchFamily="2" charset="-122"/>
                </a:rPr>
                <a:t>i</a:t>
              </a:r>
              <a:r>
                <a:rPr lang="en-CA" altLang="en-US" sz="2000">
                  <a:solidFill>
                    <a:srgbClr val="000066"/>
                  </a:solidFill>
                  <a:ea typeface="SimSun" panose="02010600030101010101" pitchFamily="2" charset="-122"/>
                </a:rPr>
                <a:t> values that minimize SS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Xuhua Xia</a:t>
            </a:r>
          </a:p>
        </p:txBody>
      </p:sp>
      <p:sp>
        <p:nvSpPr>
          <p:cNvPr id="5" name="Footer Placeholder 4"/>
          <p:cNvSpPr>
            <a:spLocks noGrp="1"/>
          </p:cNvSpPr>
          <p:nvPr>
            <p:ph type="ftr" sz="quarter" idx="11"/>
          </p:nvPr>
        </p:nvSpPr>
        <p:spPr/>
        <p:txBody>
          <a:bodyPr/>
          <a:lstStyle/>
          <a:p>
            <a:r>
              <a:rPr lang="en-US" altLang="en-US"/>
              <a:t>Slide </a:t>
            </a:r>
            <a:fld id="{8D10C98F-3370-4D85-A278-5995FAA86446}" type="slidenum">
              <a:rPr lang="en-US" altLang="en-US"/>
              <a:pPr/>
              <a:t>2</a:t>
            </a:fld>
            <a:endParaRPr lang="en-US" altLang="en-US"/>
          </a:p>
        </p:txBody>
      </p:sp>
      <p:sp>
        <p:nvSpPr>
          <p:cNvPr id="472066" name="Rectangle 2"/>
          <p:cNvSpPr>
            <a:spLocks noGrp="1" noChangeArrowheads="1"/>
          </p:cNvSpPr>
          <p:nvPr>
            <p:ph type="title"/>
          </p:nvPr>
        </p:nvSpPr>
        <p:spPr/>
        <p:txBody>
          <a:bodyPr/>
          <a:lstStyle/>
          <a:p>
            <a:r>
              <a:rPr lang="en-US" altLang="en-US" dirty="0" smtClean="0"/>
              <a:t>Distance-based methods</a:t>
            </a:r>
            <a:endParaRPr lang="en-US" altLang="en-US" dirty="0"/>
          </a:p>
        </p:txBody>
      </p:sp>
      <p:sp>
        <p:nvSpPr>
          <p:cNvPr id="472067" name="Rectangle 3"/>
          <p:cNvSpPr>
            <a:spLocks noGrp="1" noChangeArrowheads="1"/>
          </p:cNvSpPr>
          <p:nvPr>
            <p:ph type="body" idx="1"/>
          </p:nvPr>
        </p:nvSpPr>
        <p:spPr/>
        <p:txBody>
          <a:bodyPr/>
          <a:lstStyle/>
          <a:p>
            <a:pPr>
              <a:lnSpc>
                <a:spcPct val="90000"/>
              </a:lnSpc>
            </a:pPr>
            <a:r>
              <a:rPr lang="en-US" altLang="en-US" sz="2000" dirty="0" smtClean="0"/>
              <a:t>Objectives</a:t>
            </a:r>
            <a:endParaRPr lang="en-US" altLang="en-US" sz="2000" dirty="0"/>
          </a:p>
          <a:p>
            <a:pPr lvl="1">
              <a:lnSpc>
                <a:spcPct val="90000"/>
              </a:lnSpc>
            </a:pPr>
            <a:r>
              <a:rPr lang="en-US" altLang="en-US" sz="1800" dirty="0"/>
              <a:t>Grasp the basic concepts distance-based tree-building algorithms</a:t>
            </a:r>
          </a:p>
          <a:p>
            <a:pPr lvl="1">
              <a:lnSpc>
                <a:spcPct val="90000"/>
              </a:lnSpc>
            </a:pPr>
            <a:r>
              <a:rPr lang="en-US" altLang="en-US" sz="1800" dirty="0"/>
              <a:t>Learn the least-squares criterion and the minimum evolution criterion and how to use them to construct a tree</a:t>
            </a:r>
          </a:p>
          <a:p>
            <a:pPr>
              <a:lnSpc>
                <a:spcPct val="90000"/>
              </a:lnSpc>
            </a:pPr>
            <a:r>
              <a:rPr lang="en-US" altLang="en-US" sz="2000" dirty="0"/>
              <a:t>Distance-based methods</a:t>
            </a:r>
          </a:p>
          <a:p>
            <a:pPr lvl="1">
              <a:lnSpc>
                <a:spcPct val="90000"/>
              </a:lnSpc>
            </a:pPr>
            <a:r>
              <a:rPr lang="en-US" altLang="en-US" sz="1800" dirty="0"/>
              <a:t>Genetic distance: generally defined as the number of substitutions per site.</a:t>
            </a:r>
          </a:p>
          <a:p>
            <a:pPr lvl="2">
              <a:lnSpc>
                <a:spcPct val="90000"/>
              </a:lnSpc>
            </a:pPr>
            <a:r>
              <a:rPr lang="en-US" altLang="en-US" sz="1600" dirty="0"/>
              <a:t>JC69 distance</a:t>
            </a:r>
          </a:p>
          <a:p>
            <a:pPr lvl="2">
              <a:lnSpc>
                <a:spcPct val="90000"/>
              </a:lnSpc>
            </a:pPr>
            <a:r>
              <a:rPr lang="en-US" altLang="en-US" sz="1600" dirty="0"/>
              <a:t>K80 distance</a:t>
            </a:r>
          </a:p>
          <a:p>
            <a:pPr lvl="2">
              <a:lnSpc>
                <a:spcPct val="90000"/>
              </a:lnSpc>
            </a:pPr>
            <a:r>
              <a:rPr lang="en-US" altLang="en-US" sz="1600" dirty="0"/>
              <a:t>TN84 distance</a:t>
            </a:r>
          </a:p>
          <a:p>
            <a:pPr lvl="2">
              <a:lnSpc>
                <a:spcPct val="90000"/>
              </a:lnSpc>
            </a:pPr>
            <a:r>
              <a:rPr lang="en-US" altLang="en-US" sz="1600" dirty="0"/>
              <a:t>F84 distance</a:t>
            </a:r>
          </a:p>
          <a:p>
            <a:pPr lvl="2">
              <a:lnSpc>
                <a:spcPct val="90000"/>
              </a:lnSpc>
            </a:pPr>
            <a:r>
              <a:rPr lang="en-US" altLang="en-US" sz="1600" dirty="0"/>
              <a:t>TN93 distance</a:t>
            </a:r>
          </a:p>
          <a:p>
            <a:pPr lvl="2">
              <a:lnSpc>
                <a:spcPct val="90000"/>
              </a:lnSpc>
            </a:pPr>
            <a:r>
              <a:rPr lang="en-US" altLang="en-US" sz="1600" dirty="0" err="1"/>
              <a:t>LogDet</a:t>
            </a:r>
            <a:r>
              <a:rPr lang="en-US" altLang="en-US" sz="1600" dirty="0"/>
              <a:t> distance</a:t>
            </a:r>
          </a:p>
          <a:p>
            <a:pPr lvl="1">
              <a:lnSpc>
                <a:spcPct val="90000"/>
              </a:lnSpc>
            </a:pPr>
            <a:r>
              <a:rPr lang="en-US" altLang="en-US" sz="1800" dirty="0"/>
              <a:t>Tree-building algorithms (UPGMA): </a:t>
            </a:r>
          </a:p>
          <a:p>
            <a:pPr lvl="2">
              <a:lnSpc>
                <a:spcPct val="90000"/>
              </a:lnSpc>
            </a:pPr>
            <a:r>
              <a:rPr lang="en-US" altLang="en-US" sz="1600" dirty="0"/>
              <a:t>UPGMA</a:t>
            </a:r>
          </a:p>
          <a:p>
            <a:pPr lvl="2">
              <a:lnSpc>
                <a:spcPct val="90000"/>
              </a:lnSpc>
            </a:pPr>
            <a:r>
              <a:rPr lang="en-US" altLang="en-US" sz="1600" dirty="0"/>
              <a:t>Neighbor-joining</a:t>
            </a:r>
          </a:p>
          <a:p>
            <a:pPr lvl="2">
              <a:lnSpc>
                <a:spcPct val="90000"/>
              </a:lnSpc>
            </a:pPr>
            <a:r>
              <a:rPr lang="en-US" altLang="en-US" sz="1600" dirty="0"/>
              <a:t>Fitch-</a:t>
            </a:r>
            <a:r>
              <a:rPr lang="en-US" altLang="en-US" sz="1600" dirty="0" err="1"/>
              <a:t>Margoliash</a:t>
            </a:r>
            <a:endParaRPr lang="en-US" altLang="en-US" sz="1600" dirty="0"/>
          </a:p>
          <a:p>
            <a:pPr lvl="2">
              <a:lnSpc>
                <a:spcPct val="90000"/>
              </a:lnSpc>
            </a:pPr>
            <a:r>
              <a:rPr lang="en-US" altLang="en-US" sz="1600" dirty="0"/>
              <a:t>FastME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ltLang="en-US"/>
              <a:t>Xuhua Xia</a:t>
            </a:r>
          </a:p>
        </p:txBody>
      </p:sp>
      <p:sp>
        <p:nvSpPr>
          <p:cNvPr id="6" name="Footer Placeholder 4"/>
          <p:cNvSpPr>
            <a:spLocks noGrp="1"/>
          </p:cNvSpPr>
          <p:nvPr>
            <p:ph type="ftr" sz="quarter" idx="11"/>
          </p:nvPr>
        </p:nvSpPr>
        <p:spPr/>
        <p:txBody>
          <a:bodyPr/>
          <a:lstStyle/>
          <a:p>
            <a:r>
              <a:rPr lang="en-US" altLang="en-US"/>
              <a:t>Slide </a:t>
            </a:r>
            <a:fld id="{A0A56DC3-EF1D-428F-9804-D34C77C63D4F}" type="slidenum">
              <a:rPr lang="en-US" altLang="en-US"/>
              <a:pPr/>
              <a:t>20</a:t>
            </a:fld>
            <a:endParaRPr lang="en-US" altLang="en-US"/>
          </a:p>
        </p:txBody>
      </p:sp>
      <p:sp>
        <p:nvSpPr>
          <p:cNvPr id="522242" name="Rectangle 2"/>
          <p:cNvSpPr>
            <a:spLocks noGrp="1" noChangeArrowheads="1"/>
          </p:cNvSpPr>
          <p:nvPr>
            <p:ph type="title"/>
          </p:nvPr>
        </p:nvSpPr>
        <p:spPr/>
        <p:txBody>
          <a:bodyPr/>
          <a:lstStyle/>
          <a:p>
            <a:r>
              <a:rPr lang="en-CA" altLang="en-US"/>
              <a:t>Least-squares method</a:t>
            </a:r>
          </a:p>
        </p:txBody>
      </p:sp>
      <p:sp>
        <p:nvSpPr>
          <p:cNvPr id="522243" name="AutoShape 3"/>
          <p:cNvSpPr>
            <a:spLocks noChangeAspect="1" noChangeArrowheads="1" noTextEdit="1"/>
          </p:cNvSpPr>
          <p:nvPr/>
        </p:nvSpPr>
        <p:spPr bwMode="auto">
          <a:xfrm>
            <a:off x="0" y="2790825"/>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522244" name="Text Box 4"/>
          <p:cNvSpPr txBox="1">
            <a:spLocks noChangeArrowheads="1"/>
          </p:cNvSpPr>
          <p:nvPr/>
        </p:nvSpPr>
        <p:spPr bwMode="auto">
          <a:xfrm>
            <a:off x="1116013" y="1268413"/>
            <a:ext cx="74168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SS </a:t>
            </a:r>
            <a:r>
              <a:rPr lang="en-CA" altLang="en-US" sz="1800"/>
              <a:t>= </a:t>
            </a:r>
            <a:r>
              <a:rPr lang="en-CA" altLang="en-US"/>
              <a:t>[d</a:t>
            </a:r>
            <a:r>
              <a:rPr lang="en-CA" altLang="en-US" baseline="-25000"/>
              <a:t>12</a:t>
            </a:r>
            <a:r>
              <a:rPr lang="en-CA" altLang="en-US"/>
              <a:t> – (</a:t>
            </a:r>
            <a:r>
              <a:rPr lang="en-CA" altLang="en-US" sz="1800"/>
              <a:t>x</a:t>
            </a:r>
            <a:r>
              <a:rPr lang="en-CA" altLang="en-US" sz="1800" baseline="-25000"/>
              <a:t>1</a:t>
            </a:r>
            <a:r>
              <a:rPr lang="en-CA" altLang="en-US" sz="1800"/>
              <a:t> + x</a:t>
            </a:r>
            <a:r>
              <a:rPr lang="en-CA" altLang="en-US" sz="1800" baseline="-25000"/>
              <a:t>2</a:t>
            </a:r>
            <a:r>
              <a:rPr lang="en-CA" altLang="en-US"/>
              <a:t>)]</a:t>
            </a:r>
            <a:r>
              <a:rPr lang="en-CA" altLang="en-US" baseline="30000"/>
              <a:t>2  </a:t>
            </a:r>
            <a:r>
              <a:rPr lang="en-CA" altLang="en-US" sz="1800"/>
              <a:t>+ </a:t>
            </a:r>
            <a:r>
              <a:rPr lang="en-CA" altLang="en-US"/>
              <a:t>[d</a:t>
            </a:r>
            <a:r>
              <a:rPr lang="en-CA" altLang="en-US" baseline="-25000"/>
              <a:t>13</a:t>
            </a:r>
            <a:r>
              <a:rPr lang="en-CA" altLang="en-US"/>
              <a:t> – (</a:t>
            </a:r>
            <a:r>
              <a:rPr lang="en-CA" altLang="en-US" sz="1800"/>
              <a:t>x</a:t>
            </a:r>
            <a:r>
              <a:rPr lang="en-CA" altLang="en-US" sz="1800" baseline="-25000"/>
              <a:t>1</a:t>
            </a:r>
            <a:r>
              <a:rPr lang="en-CA" altLang="en-US" sz="1800"/>
              <a:t> + x</a:t>
            </a:r>
            <a:r>
              <a:rPr lang="en-CA" altLang="en-US" sz="1800" baseline="-25000"/>
              <a:t>5</a:t>
            </a:r>
            <a:r>
              <a:rPr lang="en-CA" altLang="en-US" sz="1800"/>
              <a:t>+ x</a:t>
            </a:r>
            <a:r>
              <a:rPr lang="en-CA" altLang="en-US" sz="1800" baseline="-25000"/>
              <a:t>3</a:t>
            </a:r>
            <a:r>
              <a:rPr lang="en-CA" altLang="en-US"/>
              <a:t>)]</a:t>
            </a:r>
            <a:r>
              <a:rPr lang="en-CA" altLang="en-US" baseline="30000"/>
              <a:t>2 </a:t>
            </a:r>
            <a:r>
              <a:rPr lang="en-CA" altLang="en-US" sz="1800"/>
              <a:t>+ </a:t>
            </a:r>
            <a:r>
              <a:rPr lang="en-CA" altLang="en-US"/>
              <a:t>[d</a:t>
            </a:r>
            <a:r>
              <a:rPr lang="en-CA" altLang="en-US" baseline="-25000"/>
              <a:t>14</a:t>
            </a:r>
            <a:r>
              <a:rPr lang="en-CA" altLang="en-US"/>
              <a:t> – (</a:t>
            </a:r>
            <a:r>
              <a:rPr lang="en-CA" altLang="en-US" sz="1800"/>
              <a:t>x</a:t>
            </a:r>
            <a:r>
              <a:rPr lang="en-CA" altLang="en-US" sz="1800" baseline="-25000"/>
              <a:t>1</a:t>
            </a:r>
            <a:r>
              <a:rPr lang="en-CA" altLang="en-US" sz="1800"/>
              <a:t> + x</a:t>
            </a:r>
            <a:r>
              <a:rPr lang="en-CA" altLang="en-US" sz="1800" baseline="-25000"/>
              <a:t>5</a:t>
            </a:r>
            <a:r>
              <a:rPr lang="en-CA" altLang="en-US" sz="1800"/>
              <a:t> + x</a:t>
            </a:r>
            <a:r>
              <a:rPr lang="en-CA" altLang="en-US" sz="1800" baseline="-25000"/>
              <a:t>4</a:t>
            </a:r>
            <a:r>
              <a:rPr lang="en-CA" altLang="en-US"/>
              <a:t>)]</a:t>
            </a:r>
            <a:r>
              <a:rPr lang="en-CA" altLang="en-US" baseline="30000"/>
              <a:t>2 </a:t>
            </a:r>
          </a:p>
          <a:p>
            <a:pPr>
              <a:spcBef>
                <a:spcPct val="50000"/>
              </a:spcBef>
            </a:pPr>
            <a:r>
              <a:rPr lang="en-CA" altLang="en-US" baseline="30000"/>
              <a:t>             </a:t>
            </a:r>
            <a:r>
              <a:rPr lang="en-CA" altLang="en-US" sz="1800"/>
              <a:t>+ </a:t>
            </a:r>
            <a:r>
              <a:rPr lang="en-CA" altLang="en-US"/>
              <a:t>[d</a:t>
            </a:r>
            <a:r>
              <a:rPr lang="en-CA" altLang="en-US" baseline="-25000"/>
              <a:t>23</a:t>
            </a:r>
            <a:r>
              <a:rPr lang="en-CA" altLang="en-US"/>
              <a:t> – (</a:t>
            </a:r>
            <a:r>
              <a:rPr lang="en-CA" altLang="en-US" sz="1800"/>
              <a:t>x</a:t>
            </a:r>
            <a:r>
              <a:rPr lang="en-CA" altLang="en-US" sz="1800" baseline="-25000"/>
              <a:t>2</a:t>
            </a:r>
            <a:r>
              <a:rPr lang="en-CA" altLang="en-US" sz="1800"/>
              <a:t> + x</a:t>
            </a:r>
            <a:r>
              <a:rPr lang="en-CA" altLang="en-US" sz="1800" baseline="-25000"/>
              <a:t>5</a:t>
            </a:r>
            <a:r>
              <a:rPr lang="en-CA" altLang="en-US" sz="1800"/>
              <a:t> + x</a:t>
            </a:r>
            <a:r>
              <a:rPr lang="en-CA" altLang="en-US" sz="1800" baseline="-25000"/>
              <a:t>3</a:t>
            </a:r>
            <a:r>
              <a:rPr lang="en-CA" altLang="en-US"/>
              <a:t>)]</a:t>
            </a:r>
            <a:r>
              <a:rPr lang="en-CA" altLang="en-US" baseline="30000"/>
              <a:t>2</a:t>
            </a:r>
            <a:r>
              <a:rPr lang="en-CA" altLang="en-US" sz="1800"/>
              <a:t>+ </a:t>
            </a:r>
            <a:r>
              <a:rPr lang="en-CA" altLang="en-US"/>
              <a:t>[d</a:t>
            </a:r>
            <a:r>
              <a:rPr lang="en-CA" altLang="en-US" baseline="-25000"/>
              <a:t>24</a:t>
            </a:r>
            <a:r>
              <a:rPr lang="en-CA" altLang="en-US"/>
              <a:t> – (</a:t>
            </a:r>
            <a:r>
              <a:rPr lang="en-CA" altLang="en-US" sz="1800"/>
              <a:t>x</a:t>
            </a:r>
            <a:r>
              <a:rPr lang="en-CA" altLang="en-US" sz="1800" baseline="-25000"/>
              <a:t>2</a:t>
            </a:r>
            <a:r>
              <a:rPr lang="en-CA" altLang="en-US" sz="1800"/>
              <a:t> + x</a:t>
            </a:r>
            <a:r>
              <a:rPr lang="en-CA" altLang="en-US" sz="1800" baseline="-25000"/>
              <a:t>5</a:t>
            </a:r>
            <a:r>
              <a:rPr lang="en-CA" altLang="en-US" sz="1800"/>
              <a:t> + x</a:t>
            </a:r>
            <a:r>
              <a:rPr lang="en-CA" altLang="en-US" sz="1800" baseline="-25000"/>
              <a:t>4</a:t>
            </a:r>
            <a:r>
              <a:rPr lang="en-CA" altLang="en-US"/>
              <a:t>)]</a:t>
            </a:r>
            <a:r>
              <a:rPr lang="en-CA" altLang="en-US" baseline="30000"/>
              <a:t>2</a:t>
            </a:r>
            <a:r>
              <a:rPr lang="en-CA" altLang="en-US" sz="1800"/>
              <a:t>+ </a:t>
            </a:r>
            <a:r>
              <a:rPr lang="en-CA" altLang="en-US"/>
              <a:t>[d</a:t>
            </a:r>
            <a:r>
              <a:rPr lang="en-CA" altLang="en-US" baseline="-25000"/>
              <a:t>34</a:t>
            </a:r>
            <a:r>
              <a:rPr lang="en-CA" altLang="en-US"/>
              <a:t> – (</a:t>
            </a:r>
            <a:r>
              <a:rPr lang="en-CA" altLang="en-US" sz="1800"/>
              <a:t>x</a:t>
            </a:r>
            <a:r>
              <a:rPr lang="en-CA" altLang="en-US" sz="1800" baseline="-25000"/>
              <a:t>3</a:t>
            </a:r>
            <a:r>
              <a:rPr lang="en-CA" altLang="en-US" sz="1800"/>
              <a:t> + x</a:t>
            </a:r>
            <a:r>
              <a:rPr lang="en-CA" altLang="en-US" sz="1800" baseline="-25000"/>
              <a:t>4</a:t>
            </a:r>
            <a:r>
              <a:rPr lang="en-CA" altLang="en-US"/>
              <a:t>)]</a:t>
            </a:r>
            <a:r>
              <a:rPr lang="en-CA" altLang="en-US" baseline="30000"/>
              <a:t>2</a:t>
            </a:r>
            <a:endParaRPr lang="en-CA" altLang="en-US"/>
          </a:p>
          <a:p>
            <a:pPr>
              <a:spcBef>
                <a:spcPct val="50000"/>
              </a:spcBef>
            </a:pPr>
            <a:r>
              <a:rPr lang="en-CA" altLang="en-US"/>
              <a:t>Take the partial derivative of SS with respective to x</a:t>
            </a:r>
            <a:r>
              <a:rPr lang="en-CA" altLang="en-US" baseline="-25000"/>
              <a:t>i</a:t>
            </a:r>
            <a:r>
              <a:rPr lang="en-CA" altLang="en-US"/>
              <a:t>, we have</a:t>
            </a:r>
          </a:p>
          <a:p>
            <a:r>
              <a:rPr lang="en-CA" altLang="en-US"/>
              <a:t> </a:t>
            </a:r>
          </a:p>
          <a:p>
            <a:r>
              <a:rPr lang="en-CA" altLang="en-US">
                <a:sym typeface="Symbol" panose="05050102010706020507" pitchFamily="18" charset="2"/>
              </a:rPr>
              <a:t>SS/</a:t>
            </a:r>
            <a:r>
              <a:rPr lang="en-CA" altLang="en-US"/>
              <a:t>x</a:t>
            </a:r>
            <a:r>
              <a:rPr lang="en-CA" altLang="en-US" baseline="-25000"/>
              <a:t>1</a:t>
            </a:r>
            <a:r>
              <a:rPr lang="en-CA" altLang="en-US"/>
              <a:t> := -2 d</a:t>
            </a:r>
            <a:r>
              <a:rPr lang="en-CA" altLang="en-US" baseline="-25000"/>
              <a:t>12</a:t>
            </a:r>
            <a:r>
              <a:rPr lang="en-CA" altLang="en-US"/>
              <a:t> + 6 x</a:t>
            </a:r>
            <a:r>
              <a:rPr lang="en-CA" altLang="en-US" baseline="-25000"/>
              <a:t>1</a:t>
            </a:r>
            <a:r>
              <a:rPr lang="en-CA" altLang="en-US"/>
              <a:t> + 2 x</a:t>
            </a:r>
            <a:r>
              <a:rPr lang="en-CA" altLang="en-US" baseline="-25000"/>
              <a:t>2</a:t>
            </a:r>
            <a:r>
              <a:rPr lang="en-CA" altLang="en-US"/>
              <a:t> - 2 d</a:t>
            </a:r>
            <a:r>
              <a:rPr lang="en-CA" altLang="en-US" baseline="-25000"/>
              <a:t>13</a:t>
            </a:r>
            <a:r>
              <a:rPr lang="en-CA" altLang="en-US"/>
              <a:t> + 4 x</a:t>
            </a:r>
            <a:r>
              <a:rPr lang="en-CA" altLang="en-US" baseline="-25000"/>
              <a:t>5</a:t>
            </a:r>
            <a:r>
              <a:rPr lang="en-CA" altLang="en-US"/>
              <a:t> + 2 x</a:t>
            </a:r>
            <a:r>
              <a:rPr lang="en-CA" altLang="en-US" baseline="-25000"/>
              <a:t>3</a:t>
            </a:r>
            <a:r>
              <a:rPr lang="en-CA" altLang="en-US"/>
              <a:t> - 2 d</a:t>
            </a:r>
            <a:r>
              <a:rPr lang="en-CA" altLang="en-US" baseline="-25000"/>
              <a:t>14</a:t>
            </a:r>
            <a:r>
              <a:rPr lang="en-CA" altLang="en-US"/>
              <a:t> + 2 x</a:t>
            </a:r>
            <a:r>
              <a:rPr lang="en-CA" altLang="en-US" baseline="-25000"/>
              <a:t>4</a:t>
            </a:r>
          </a:p>
          <a:p>
            <a:r>
              <a:rPr lang="en-CA" altLang="en-US">
                <a:sym typeface="Symbol" panose="05050102010706020507" pitchFamily="18" charset="2"/>
              </a:rPr>
              <a:t>SS/</a:t>
            </a:r>
            <a:r>
              <a:rPr lang="en-CA" altLang="en-US"/>
              <a:t>x</a:t>
            </a:r>
            <a:r>
              <a:rPr lang="en-CA" altLang="en-US" baseline="-25000"/>
              <a:t>2</a:t>
            </a:r>
            <a:r>
              <a:rPr lang="en-CA" altLang="en-US"/>
              <a:t> := -2 d</a:t>
            </a:r>
            <a:r>
              <a:rPr lang="en-CA" altLang="en-US" baseline="-25000"/>
              <a:t>12</a:t>
            </a:r>
            <a:r>
              <a:rPr lang="en-CA" altLang="en-US"/>
              <a:t> + 2 x</a:t>
            </a:r>
            <a:r>
              <a:rPr lang="en-CA" altLang="en-US" baseline="-25000"/>
              <a:t>1</a:t>
            </a:r>
            <a:r>
              <a:rPr lang="en-CA" altLang="en-US"/>
              <a:t> + 6 x</a:t>
            </a:r>
            <a:r>
              <a:rPr lang="en-CA" altLang="en-US" baseline="-25000"/>
              <a:t>2</a:t>
            </a:r>
            <a:r>
              <a:rPr lang="en-CA" altLang="en-US"/>
              <a:t> - 2 d</a:t>
            </a:r>
            <a:r>
              <a:rPr lang="en-CA" altLang="en-US" baseline="-25000"/>
              <a:t>23</a:t>
            </a:r>
            <a:r>
              <a:rPr lang="en-CA" altLang="en-US"/>
              <a:t> + 4 x</a:t>
            </a:r>
            <a:r>
              <a:rPr lang="en-CA" altLang="en-US" baseline="-25000"/>
              <a:t>5</a:t>
            </a:r>
            <a:r>
              <a:rPr lang="en-CA" altLang="en-US"/>
              <a:t> + 2 x</a:t>
            </a:r>
            <a:r>
              <a:rPr lang="en-CA" altLang="en-US" baseline="-25000"/>
              <a:t>3</a:t>
            </a:r>
            <a:r>
              <a:rPr lang="en-CA" altLang="en-US"/>
              <a:t> - 2 d</a:t>
            </a:r>
            <a:r>
              <a:rPr lang="en-CA" altLang="en-US" baseline="-25000"/>
              <a:t>24</a:t>
            </a:r>
            <a:r>
              <a:rPr lang="en-CA" altLang="en-US"/>
              <a:t> + 2 x</a:t>
            </a:r>
            <a:r>
              <a:rPr lang="en-CA" altLang="en-US" baseline="-25000"/>
              <a:t>4</a:t>
            </a:r>
          </a:p>
          <a:p>
            <a:r>
              <a:rPr lang="en-CA" altLang="en-US">
                <a:sym typeface="Symbol" panose="05050102010706020507" pitchFamily="18" charset="2"/>
              </a:rPr>
              <a:t>SS/</a:t>
            </a:r>
            <a:r>
              <a:rPr lang="en-CA" altLang="en-US"/>
              <a:t>x</a:t>
            </a:r>
            <a:r>
              <a:rPr lang="en-CA" altLang="en-US" baseline="-25000"/>
              <a:t>3</a:t>
            </a:r>
            <a:r>
              <a:rPr lang="en-CA" altLang="en-US"/>
              <a:t> := -2 d</a:t>
            </a:r>
            <a:r>
              <a:rPr lang="en-CA" altLang="en-US" baseline="-25000"/>
              <a:t>13</a:t>
            </a:r>
            <a:r>
              <a:rPr lang="en-CA" altLang="en-US"/>
              <a:t> + 2 x</a:t>
            </a:r>
            <a:r>
              <a:rPr lang="en-CA" altLang="en-US" baseline="-25000"/>
              <a:t>1</a:t>
            </a:r>
            <a:r>
              <a:rPr lang="en-CA" altLang="en-US"/>
              <a:t> + 4 x</a:t>
            </a:r>
            <a:r>
              <a:rPr lang="en-CA" altLang="en-US" baseline="-25000"/>
              <a:t>5</a:t>
            </a:r>
            <a:r>
              <a:rPr lang="en-CA" altLang="en-US"/>
              <a:t> + 6 x</a:t>
            </a:r>
            <a:r>
              <a:rPr lang="en-CA" altLang="en-US" baseline="-25000"/>
              <a:t>3</a:t>
            </a:r>
            <a:r>
              <a:rPr lang="en-CA" altLang="en-US"/>
              <a:t> - 2 d</a:t>
            </a:r>
            <a:r>
              <a:rPr lang="en-CA" altLang="en-US" baseline="-25000"/>
              <a:t>23</a:t>
            </a:r>
            <a:r>
              <a:rPr lang="en-CA" altLang="en-US"/>
              <a:t> + 2 x</a:t>
            </a:r>
            <a:r>
              <a:rPr lang="en-CA" altLang="en-US" baseline="-25000"/>
              <a:t>2</a:t>
            </a:r>
            <a:r>
              <a:rPr lang="en-CA" altLang="en-US"/>
              <a:t> - 2 d</a:t>
            </a:r>
            <a:r>
              <a:rPr lang="en-CA" altLang="en-US" baseline="-25000"/>
              <a:t>34</a:t>
            </a:r>
            <a:r>
              <a:rPr lang="en-CA" altLang="en-US"/>
              <a:t> + 2 x</a:t>
            </a:r>
            <a:r>
              <a:rPr lang="en-CA" altLang="en-US" baseline="-25000"/>
              <a:t>4</a:t>
            </a:r>
          </a:p>
          <a:p>
            <a:r>
              <a:rPr lang="en-CA" altLang="en-US">
                <a:sym typeface="Symbol" panose="05050102010706020507" pitchFamily="18" charset="2"/>
              </a:rPr>
              <a:t>SS/</a:t>
            </a:r>
            <a:r>
              <a:rPr lang="en-CA" altLang="en-US"/>
              <a:t>x</a:t>
            </a:r>
            <a:r>
              <a:rPr lang="en-CA" altLang="en-US" baseline="-25000"/>
              <a:t>4</a:t>
            </a:r>
            <a:r>
              <a:rPr lang="en-CA" altLang="en-US"/>
              <a:t> := -2 d</a:t>
            </a:r>
            <a:r>
              <a:rPr lang="en-CA" altLang="en-US" baseline="-25000"/>
              <a:t>14</a:t>
            </a:r>
            <a:r>
              <a:rPr lang="en-CA" altLang="en-US"/>
              <a:t> + 2 x</a:t>
            </a:r>
            <a:r>
              <a:rPr lang="en-CA" altLang="en-US" baseline="-25000"/>
              <a:t>1</a:t>
            </a:r>
            <a:r>
              <a:rPr lang="en-CA" altLang="en-US"/>
              <a:t> + 4 x</a:t>
            </a:r>
            <a:r>
              <a:rPr lang="en-CA" altLang="en-US" baseline="-25000"/>
              <a:t>5</a:t>
            </a:r>
            <a:r>
              <a:rPr lang="en-CA" altLang="en-US"/>
              <a:t> + 6 x</a:t>
            </a:r>
            <a:r>
              <a:rPr lang="en-CA" altLang="en-US" baseline="-25000"/>
              <a:t>4</a:t>
            </a:r>
            <a:r>
              <a:rPr lang="en-CA" altLang="en-US"/>
              <a:t> - 2 d</a:t>
            </a:r>
            <a:r>
              <a:rPr lang="en-CA" altLang="en-US" baseline="-25000"/>
              <a:t>24</a:t>
            </a:r>
            <a:r>
              <a:rPr lang="en-CA" altLang="en-US"/>
              <a:t> + 2 x</a:t>
            </a:r>
            <a:r>
              <a:rPr lang="en-CA" altLang="en-US" baseline="-25000"/>
              <a:t>2</a:t>
            </a:r>
            <a:r>
              <a:rPr lang="en-CA" altLang="en-US"/>
              <a:t> - 2 d</a:t>
            </a:r>
            <a:r>
              <a:rPr lang="en-CA" altLang="en-US" baseline="-25000"/>
              <a:t>34</a:t>
            </a:r>
            <a:r>
              <a:rPr lang="en-CA" altLang="en-US"/>
              <a:t> + 2 x</a:t>
            </a:r>
            <a:r>
              <a:rPr lang="en-CA" altLang="en-US" baseline="-25000"/>
              <a:t>3</a:t>
            </a:r>
          </a:p>
          <a:p>
            <a:r>
              <a:rPr lang="en-CA" altLang="en-US">
                <a:sym typeface="Symbol" panose="05050102010706020507" pitchFamily="18" charset="2"/>
              </a:rPr>
              <a:t>SS/</a:t>
            </a:r>
            <a:r>
              <a:rPr lang="en-CA" altLang="en-US"/>
              <a:t>x</a:t>
            </a:r>
            <a:r>
              <a:rPr lang="en-CA" altLang="en-US" baseline="-25000"/>
              <a:t>5</a:t>
            </a:r>
            <a:r>
              <a:rPr lang="en-CA" altLang="en-US"/>
              <a:t> := -2 d</a:t>
            </a:r>
            <a:r>
              <a:rPr lang="en-CA" altLang="en-US" baseline="-25000"/>
              <a:t>13</a:t>
            </a:r>
            <a:r>
              <a:rPr lang="en-CA" altLang="en-US"/>
              <a:t> + 4 x</a:t>
            </a:r>
            <a:r>
              <a:rPr lang="en-CA" altLang="en-US" baseline="-25000"/>
              <a:t>1</a:t>
            </a:r>
            <a:r>
              <a:rPr lang="en-CA" altLang="en-US"/>
              <a:t> + 8 x</a:t>
            </a:r>
            <a:r>
              <a:rPr lang="en-CA" altLang="en-US" baseline="-25000"/>
              <a:t>5</a:t>
            </a:r>
            <a:r>
              <a:rPr lang="en-CA" altLang="en-US"/>
              <a:t> + 4 x</a:t>
            </a:r>
            <a:r>
              <a:rPr lang="en-CA" altLang="en-US" baseline="-25000"/>
              <a:t>3</a:t>
            </a:r>
            <a:r>
              <a:rPr lang="en-CA" altLang="en-US"/>
              <a:t> - 2 d</a:t>
            </a:r>
            <a:r>
              <a:rPr lang="en-CA" altLang="en-US" baseline="-25000"/>
              <a:t>14</a:t>
            </a:r>
            <a:r>
              <a:rPr lang="en-CA" altLang="en-US"/>
              <a:t> + 4 x</a:t>
            </a:r>
            <a:r>
              <a:rPr lang="en-CA" altLang="en-US" baseline="-25000"/>
              <a:t>4</a:t>
            </a:r>
            <a:r>
              <a:rPr lang="en-CA" altLang="en-US"/>
              <a:t> - 2 d</a:t>
            </a:r>
            <a:r>
              <a:rPr lang="en-CA" altLang="en-US" baseline="-25000"/>
              <a:t>23</a:t>
            </a:r>
            <a:r>
              <a:rPr lang="en-CA" altLang="en-US"/>
              <a:t> + 4 x</a:t>
            </a:r>
            <a:r>
              <a:rPr lang="en-CA" altLang="en-US" baseline="-25000"/>
              <a:t>2</a:t>
            </a:r>
            <a:r>
              <a:rPr lang="en-CA" altLang="en-US"/>
              <a:t> - 2 d</a:t>
            </a:r>
            <a:r>
              <a:rPr lang="en-CA" altLang="en-US" baseline="-25000"/>
              <a:t>24</a:t>
            </a:r>
          </a:p>
          <a:p>
            <a:endParaRPr lang="en-CA" altLang="en-US"/>
          </a:p>
          <a:p>
            <a:r>
              <a:rPr lang="en-CA" altLang="en-US"/>
              <a:t>Setting these partial derivatives to 0 and solve for x</a:t>
            </a:r>
            <a:r>
              <a:rPr lang="en-CA" altLang="en-US" baseline="-25000"/>
              <a:t>i</a:t>
            </a:r>
            <a:r>
              <a:rPr lang="en-CA" altLang="en-US"/>
              <a:t>, we have</a:t>
            </a:r>
          </a:p>
          <a:p>
            <a:endParaRPr lang="en-CA" altLang="en-US"/>
          </a:p>
          <a:p>
            <a:r>
              <a:rPr lang="en-CA" altLang="en-US"/>
              <a:t>x</a:t>
            </a:r>
            <a:r>
              <a:rPr lang="en-CA" altLang="en-US" baseline="-25000"/>
              <a:t>1</a:t>
            </a:r>
            <a:r>
              <a:rPr lang="en-CA" altLang="en-US"/>
              <a:t> = d</a:t>
            </a:r>
            <a:r>
              <a:rPr lang="en-CA" altLang="en-US" baseline="-25000"/>
              <a:t>13</a:t>
            </a:r>
            <a:r>
              <a:rPr lang="en-CA" altLang="en-US"/>
              <a:t>/4 + d</a:t>
            </a:r>
            <a:r>
              <a:rPr lang="en-CA" altLang="en-US" baseline="-25000"/>
              <a:t>12</a:t>
            </a:r>
            <a:r>
              <a:rPr lang="en-CA" altLang="en-US"/>
              <a:t>/2 - d</a:t>
            </a:r>
            <a:r>
              <a:rPr lang="en-CA" altLang="en-US" baseline="-25000"/>
              <a:t>23</a:t>
            </a:r>
            <a:r>
              <a:rPr lang="en-CA" altLang="en-US"/>
              <a:t>/4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2</a:t>
            </a:r>
            <a:r>
              <a:rPr lang="en-CA" altLang="en-US"/>
              <a:t> = d</a:t>
            </a:r>
            <a:r>
              <a:rPr lang="en-CA" altLang="en-US" baseline="-25000"/>
              <a:t>12</a:t>
            </a:r>
            <a:r>
              <a:rPr lang="en-CA" altLang="en-US"/>
              <a:t>/2 - d</a:t>
            </a:r>
            <a:r>
              <a:rPr lang="en-CA" altLang="en-US" baseline="-25000"/>
              <a:t>13</a:t>
            </a:r>
            <a:r>
              <a:rPr lang="en-CA" altLang="en-US"/>
              <a:t>/4 + d</a:t>
            </a:r>
            <a:r>
              <a:rPr lang="en-CA" altLang="en-US" baseline="-25000"/>
              <a:t>23</a:t>
            </a:r>
            <a:r>
              <a:rPr lang="en-CA" altLang="en-US"/>
              <a:t>/4 -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3</a:t>
            </a:r>
            <a:r>
              <a:rPr lang="en-CA" altLang="en-US"/>
              <a:t> = d</a:t>
            </a:r>
            <a:r>
              <a:rPr lang="en-CA" altLang="en-US" baseline="-25000"/>
              <a:t>13</a:t>
            </a:r>
            <a:r>
              <a:rPr lang="en-CA" altLang="en-US"/>
              <a:t>/4 + d</a:t>
            </a:r>
            <a:r>
              <a:rPr lang="en-CA" altLang="en-US" baseline="-25000"/>
              <a:t>23</a:t>
            </a:r>
            <a:r>
              <a:rPr lang="en-CA" altLang="en-US"/>
              <a:t>/4 + d</a:t>
            </a:r>
            <a:r>
              <a:rPr lang="en-CA" altLang="en-US" baseline="-25000"/>
              <a:t>34</a:t>
            </a:r>
            <a:r>
              <a:rPr lang="en-CA" altLang="en-US"/>
              <a:t>/2 -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4</a:t>
            </a:r>
            <a:r>
              <a:rPr lang="en-CA" altLang="en-US"/>
              <a:t> = d</a:t>
            </a:r>
            <a:r>
              <a:rPr lang="en-CA" altLang="en-US" baseline="-25000"/>
              <a:t>14</a:t>
            </a:r>
            <a:r>
              <a:rPr lang="en-CA" altLang="en-US"/>
              <a:t>/4 - d</a:t>
            </a:r>
            <a:r>
              <a:rPr lang="en-CA" altLang="en-US" baseline="-25000"/>
              <a:t>13</a:t>
            </a:r>
            <a:r>
              <a:rPr lang="en-CA" altLang="en-US"/>
              <a:t>/4 - d</a:t>
            </a:r>
            <a:r>
              <a:rPr lang="en-CA" altLang="en-US" baseline="-25000"/>
              <a:t>23</a:t>
            </a:r>
            <a:r>
              <a:rPr lang="en-CA" altLang="en-US"/>
              <a:t>/4 + d</a:t>
            </a:r>
            <a:r>
              <a:rPr lang="en-CA" altLang="en-US" baseline="-25000"/>
              <a:t>34</a:t>
            </a:r>
            <a:r>
              <a:rPr lang="en-CA" altLang="en-US"/>
              <a:t>/2 + d</a:t>
            </a:r>
            <a:r>
              <a:rPr lang="en-CA" altLang="en-US" baseline="-25000"/>
              <a:t>24</a:t>
            </a:r>
            <a:r>
              <a:rPr lang="en-CA" altLang="en-US"/>
              <a:t>/4,</a:t>
            </a:r>
          </a:p>
          <a:p>
            <a:r>
              <a:rPr lang="en-CA" altLang="en-US"/>
              <a:t>x</a:t>
            </a:r>
            <a:r>
              <a:rPr lang="en-CA" altLang="en-US" baseline="-25000"/>
              <a:t>5</a:t>
            </a:r>
            <a:r>
              <a:rPr lang="en-CA" altLang="en-US"/>
              <a:t> = - d</a:t>
            </a:r>
            <a:r>
              <a:rPr lang="en-CA" altLang="en-US" baseline="-25000"/>
              <a:t>12</a:t>
            </a:r>
            <a:r>
              <a:rPr lang="en-CA" altLang="en-US"/>
              <a:t>/2 + d</a:t>
            </a:r>
            <a:r>
              <a:rPr lang="en-CA" altLang="en-US" baseline="-25000"/>
              <a:t>23</a:t>
            </a:r>
            <a:r>
              <a:rPr lang="en-CA" altLang="en-US"/>
              <a:t>/4 - d</a:t>
            </a:r>
            <a:r>
              <a:rPr lang="en-CA" altLang="en-US" baseline="-25000"/>
              <a:t>34</a:t>
            </a:r>
            <a:r>
              <a:rPr lang="en-CA" altLang="en-US"/>
              <a:t>/2 + d</a:t>
            </a:r>
            <a:r>
              <a:rPr lang="en-CA" altLang="en-US" baseline="-25000"/>
              <a:t>14</a:t>
            </a:r>
            <a:r>
              <a:rPr lang="en-CA" altLang="en-US"/>
              <a:t>/4 + d</a:t>
            </a:r>
            <a:r>
              <a:rPr lang="en-CA" altLang="en-US" baseline="-25000"/>
              <a:t>24</a:t>
            </a:r>
            <a:r>
              <a:rPr lang="en-CA" altLang="en-US"/>
              <a:t>/4 + d</a:t>
            </a:r>
            <a:r>
              <a:rPr lang="en-CA" altLang="en-US" baseline="-25000"/>
              <a:t>13</a:t>
            </a:r>
            <a:r>
              <a:rPr lang="en-CA" altLang="en-US"/>
              <a:t>/4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ltLang="en-US"/>
              <a:t>Xuhua Xia</a:t>
            </a:r>
          </a:p>
        </p:txBody>
      </p:sp>
      <p:sp>
        <p:nvSpPr>
          <p:cNvPr id="22" name="Footer Placeholder 4"/>
          <p:cNvSpPr>
            <a:spLocks noGrp="1"/>
          </p:cNvSpPr>
          <p:nvPr>
            <p:ph type="ftr" sz="quarter" idx="11"/>
          </p:nvPr>
        </p:nvSpPr>
        <p:spPr/>
        <p:txBody>
          <a:bodyPr/>
          <a:lstStyle/>
          <a:p>
            <a:r>
              <a:rPr lang="en-US" altLang="en-US"/>
              <a:t>Slide </a:t>
            </a:r>
            <a:fld id="{F3CA9DA5-8904-44AC-9408-75737803F784}" type="slidenum">
              <a:rPr lang="en-US" altLang="en-US"/>
              <a:pPr/>
              <a:t>21</a:t>
            </a:fld>
            <a:endParaRPr lang="en-US" altLang="en-US"/>
          </a:p>
        </p:txBody>
      </p:sp>
      <p:sp>
        <p:nvSpPr>
          <p:cNvPr id="523266" name="Rectangle 2"/>
          <p:cNvSpPr>
            <a:spLocks noGrp="1" noChangeArrowheads="1"/>
          </p:cNvSpPr>
          <p:nvPr>
            <p:ph type="title"/>
          </p:nvPr>
        </p:nvSpPr>
        <p:spPr/>
        <p:txBody>
          <a:bodyPr/>
          <a:lstStyle/>
          <a:p>
            <a:r>
              <a:rPr lang="en-CA" altLang="en-US"/>
              <a:t>Least-squares method</a:t>
            </a:r>
          </a:p>
        </p:txBody>
      </p:sp>
      <p:sp>
        <p:nvSpPr>
          <p:cNvPr id="523267" name="AutoShape 3"/>
          <p:cNvSpPr>
            <a:spLocks noChangeAspect="1" noChangeArrowheads="1" noTextEdit="1"/>
          </p:cNvSpPr>
          <p:nvPr/>
        </p:nvSpPr>
        <p:spPr bwMode="auto">
          <a:xfrm>
            <a:off x="0" y="2790825"/>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523268" name="Text Box 4"/>
          <p:cNvSpPr txBox="1">
            <a:spLocks noChangeArrowheads="1"/>
          </p:cNvSpPr>
          <p:nvPr/>
        </p:nvSpPr>
        <p:spPr bwMode="auto">
          <a:xfrm>
            <a:off x="1116013" y="1268413"/>
            <a:ext cx="74168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ltLang="en-US"/>
              <a:t>x</a:t>
            </a:r>
            <a:r>
              <a:rPr lang="en-CA" altLang="en-US" baseline="-25000"/>
              <a:t>1</a:t>
            </a:r>
            <a:r>
              <a:rPr lang="en-CA" altLang="en-US"/>
              <a:t> = d</a:t>
            </a:r>
            <a:r>
              <a:rPr lang="en-CA" altLang="en-US" baseline="-25000"/>
              <a:t>13</a:t>
            </a:r>
            <a:r>
              <a:rPr lang="en-CA" altLang="en-US"/>
              <a:t>/4 + d</a:t>
            </a:r>
            <a:r>
              <a:rPr lang="en-CA" altLang="en-US" baseline="-25000"/>
              <a:t>12</a:t>
            </a:r>
            <a:r>
              <a:rPr lang="en-CA" altLang="en-US"/>
              <a:t>/2 - d</a:t>
            </a:r>
            <a:r>
              <a:rPr lang="en-CA" altLang="en-US" baseline="-25000"/>
              <a:t>23</a:t>
            </a:r>
            <a:r>
              <a:rPr lang="en-CA" altLang="en-US"/>
              <a:t>/4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2</a:t>
            </a:r>
            <a:r>
              <a:rPr lang="en-CA" altLang="en-US"/>
              <a:t> = d</a:t>
            </a:r>
            <a:r>
              <a:rPr lang="en-CA" altLang="en-US" baseline="-25000"/>
              <a:t>12</a:t>
            </a:r>
            <a:r>
              <a:rPr lang="en-CA" altLang="en-US"/>
              <a:t>/2 - d</a:t>
            </a:r>
            <a:r>
              <a:rPr lang="en-CA" altLang="en-US" baseline="-25000"/>
              <a:t>13</a:t>
            </a:r>
            <a:r>
              <a:rPr lang="en-CA" altLang="en-US"/>
              <a:t>/4 + d</a:t>
            </a:r>
            <a:r>
              <a:rPr lang="en-CA" altLang="en-US" baseline="-25000"/>
              <a:t>23</a:t>
            </a:r>
            <a:r>
              <a:rPr lang="en-CA" altLang="en-US"/>
              <a:t>/4 -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3</a:t>
            </a:r>
            <a:r>
              <a:rPr lang="en-CA" altLang="en-US"/>
              <a:t> = d</a:t>
            </a:r>
            <a:r>
              <a:rPr lang="en-CA" altLang="en-US" baseline="-25000"/>
              <a:t>13</a:t>
            </a:r>
            <a:r>
              <a:rPr lang="en-CA" altLang="en-US"/>
              <a:t>/4 + d</a:t>
            </a:r>
            <a:r>
              <a:rPr lang="en-CA" altLang="en-US" baseline="-25000"/>
              <a:t>23</a:t>
            </a:r>
            <a:r>
              <a:rPr lang="en-CA" altLang="en-US"/>
              <a:t>/4 + d</a:t>
            </a:r>
            <a:r>
              <a:rPr lang="en-CA" altLang="en-US" baseline="-25000"/>
              <a:t>34</a:t>
            </a:r>
            <a:r>
              <a:rPr lang="en-CA" altLang="en-US"/>
              <a:t>/2 - d</a:t>
            </a:r>
            <a:r>
              <a:rPr lang="en-CA" altLang="en-US" baseline="-25000"/>
              <a:t>14</a:t>
            </a:r>
            <a:r>
              <a:rPr lang="en-CA" altLang="en-US"/>
              <a:t>/4 - d</a:t>
            </a:r>
            <a:r>
              <a:rPr lang="en-CA" altLang="en-US" baseline="-25000"/>
              <a:t>24</a:t>
            </a:r>
            <a:r>
              <a:rPr lang="en-CA" altLang="en-US"/>
              <a:t>/4,</a:t>
            </a:r>
          </a:p>
          <a:p>
            <a:r>
              <a:rPr lang="en-CA" altLang="en-US"/>
              <a:t>x</a:t>
            </a:r>
            <a:r>
              <a:rPr lang="en-CA" altLang="en-US" baseline="-25000"/>
              <a:t>4</a:t>
            </a:r>
            <a:r>
              <a:rPr lang="en-CA" altLang="en-US"/>
              <a:t> = d</a:t>
            </a:r>
            <a:r>
              <a:rPr lang="en-CA" altLang="en-US" baseline="-25000"/>
              <a:t>14</a:t>
            </a:r>
            <a:r>
              <a:rPr lang="en-CA" altLang="en-US"/>
              <a:t>/4 - d</a:t>
            </a:r>
            <a:r>
              <a:rPr lang="en-CA" altLang="en-US" baseline="-25000"/>
              <a:t>13</a:t>
            </a:r>
            <a:r>
              <a:rPr lang="en-CA" altLang="en-US"/>
              <a:t>/4 - d</a:t>
            </a:r>
            <a:r>
              <a:rPr lang="en-CA" altLang="en-US" baseline="-25000"/>
              <a:t>23</a:t>
            </a:r>
            <a:r>
              <a:rPr lang="en-CA" altLang="en-US"/>
              <a:t>/4 + d</a:t>
            </a:r>
            <a:r>
              <a:rPr lang="en-CA" altLang="en-US" baseline="-25000"/>
              <a:t>34</a:t>
            </a:r>
            <a:r>
              <a:rPr lang="en-CA" altLang="en-US"/>
              <a:t>/2 + d</a:t>
            </a:r>
            <a:r>
              <a:rPr lang="en-CA" altLang="en-US" baseline="-25000"/>
              <a:t>24</a:t>
            </a:r>
            <a:r>
              <a:rPr lang="en-CA" altLang="en-US"/>
              <a:t>/4,</a:t>
            </a:r>
          </a:p>
          <a:p>
            <a:r>
              <a:rPr lang="en-CA" altLang="en-US"/>
              <a:t>x</a:t>
            </a:r>
            <a:r>
              <a:rPr lang="en-CA" altLang="en-US" baseline="-25000"/>
              <a:t>5</a:t>
            </a:r>
            <a:r>
              <a:rPr lang="en-CA" altLang="en-US"/>
              <a:t> = - d</a:t>
            </a:r>
            <a:r>
              <a:rPr lang="en-CA" altLang="en-US" baseline="-25000"/>
              <a:t>12</a:t>
            </a:r>
            <a:r>
              <a:rPr lang="en-CA" altLang="en-US"/>
              <a:t>/2 + d</a:t>
            </a:r>
            <a:r>
              <a:rPr lang="en-CA" altLang="en-US" baseline="-25000"/>
              <a:t>23</a:t>
            </a:r>
            <a:r>
              <a:rPr lang="en-CA" altLang="en-US"/>
              <a:t>/4 - d</a:t>
            </a:r>
            <a:r>
              <a:rPr lang="en-CA" altLang="en-US" baseline="-25000"/>
              <a:t>34</a:t>
            </a:r>
            <a:r>
              <a:rPr lang="en-CA" altLang="en-US"/>
              <a:t>/2 + d</a:t>
            </a:r>
            <a:r>
              <a:rPr lang="en-CA" altLang="en-US" baseline="-25000"/>
              <a:t>14</a:t>
            </a:r>
            <a:r>
              <a:rPr lang="en-CA" altLang="en-US"/>
              <a:t>/4 + d</a:t>
            </a:r>
            <a:r>
              <a:rPr lang="en-CA" altLang="en-US" baseline="-25000"/>
              <a:t>24</a:t>
            </a:r>
            <a:r>
              <a:rPr lang="en-CA" altLang="en-US"/>
              <a:t>/4 + d</a:t>
            </a:r>
            <a:r>
              <a:rPr lang="en-CA" altLang="en-US" baseline="-25000"/>
              <a:t>13</a:t>
            </a:r>
            <a:r>
              <a:rPr lang="en-CA" altLang="en-US"/>
              <a:t>/4</a:t>
            </a:r>
          </a:p>
          <a:p>
            <a:endParaRPr lang="en-US" altLang="zh-CN">
              <a:ea typeface="SimSun" panose="02010600030101010101" pitchFamily="2" charset="-122"/>
            </a:endParaRPr>
          </a:p>
          <a:p>
            <a:r>
              <a:rPr lang="en-US" altLang="zh-CN">
                <a:ea typeface="SimSun" panose="02010600030101010101" pitchFamily="2" charset="-122"/>
              </a:rPr>
              <a:t>4</a:t>
            </a:r>
          </a:p>
          <a:p>
            <a:r>
              <a:rPr lang="en-US" altLang="zh-CN">
                <a:ea typeface="SimSun" panose="02010600030101010101" pitchFamily="2" charset="-122"/>
              </a:rPr>
              <a:t>Sp1</a:t>
            </a:r>
          </a:p>
          <a:p>
            <a:r>
              <a:rPr lang="en-US" altLang="zh-CN">
                <a:ea typeface="SimSun" panose="02010600030101010101" pitchFamily="2" charset="-122"/>
              </a:rPr>
              <a:t>Sp2        0.3</a:t>
            </a:r>
          </a:p>
          <a:p>
            <a:r>
              <a:rPr lang="en-US" altLang="zh-CN">
                <a:ea typeface="SimSun" panose="02010600030101010101" pitchFamily="2" charset="-122"/>
              </a:rPr>
              <a:t>Sp3        0.4 0.5</a:t>
            </a:r>
          </a:p>
          <a:p>
            <a:r>
              <a:rPr lang="en-US" altLang="zh-CN">
                <a:ea typeface="SimSun" panose="02010600030101010101" pitchFamily="2" charset="-122"/>
              </a:rPr>
              <a:t>Sp4        0.4 0.6 0.6</a:t>
            </a:r>
          </a:p>
          <a:p>
            <a:endParaRPr lang="en-CA" altLang="en-US"/>
          </a:p>
          <a:p>
            <a:r>
              <a:rPr lang="en-CA" altLang="en-US"/>
              <a:t>x</a:t>
            </a:r>
            <a:r>
              <a:rPr lang="en-CA" altLang="en-US" baseline="-25000"/>
              <a:t>1</a:t>
            </a:r>
            <a:r>
              <a:rPr lang="en-CA" altLang="en-US"/>
              <a:t> = 0.075</a:t>
            </a:r>
          </a:p>
          <a:p>
            <a:r>
              <a:rPr lang="en-CA" altLang="en-US"/>
              <a:t>x</a:t>
            </a:r>
            <a:r>
              <a:rPr lang="en-CA" altLang="en-US" baseline="-25000"/>
              <a:t>2</a:t>
            </a:r>
            <a:r>
              <a:rPr lang="en-CA" altLang="en-US"/>
              <a:t> = 0.225</a:t>
            </a:r>
          </a:p>
          <a:p>
            <a:r>
              <a:rPr lang="en-CA" altLang="en-US"/>
              <a:t>x</a:t>
            </a:r>
            <a:r>
              <a:rPr lang="en-CA" altLang="en-US" baseline="-25000"/>
              <a:t>3</a:t>
            </a:r>
            <a:r>
              <a:rPr lang="en-CA" altLang="en-US"/>
              <a:t> = 0.275</a:t>
            </a:r>
          </a:p>
          <a:p>
            <a:r>
              <a:rPr lang="en-CA" altLang="en-US"/>
              <a:t>x</a:t>
            </a:r>
            <a:r>
              <a:rPr lang="en-CA" altLang="en-US" baseline="-25000"/>
              <a:t>4</a:t>
            </a:r>
            <a:r>
              <a:rPr lang="en-CA" altLang="en-US"/>
              <a:t> = 0.325</a:t>
            </a:r>
          </a:p>
          <a:p>
            <a:r>
              <a:rPr lang="en-CA" altLang="en-US"/>
              <a:t>x</a:t>
            </a:r>
            <a:r>
              <a:rPr lang="en-CA" altLang="en-US" baseline="-25000"/>
              <a:t>5</a:t>
            </a:r>
            <a:r>
              <a:rPr lang="en-CA" altLang="en-US"/>
              <a:t> = 0.025</a:t>
            </a:r>
          </a:p>
        </p:txBody>
      </p:sp>
      <p:grpSp>
        <p:nvGrpSpPr>
          <p:cNvPr id="523269" name="Group 5"/>
          <p:cNvGrpSpPr>
            <a:grpSpLocks/>
          </p:cNvGrpSpPr>
          <p:nvPr/>
        </p:nvGrpSpPr>
        <p:grpSpPr bwMode="auto">
          <a:xfrm>
            <a:off x="3995738" y="3284538"/>
            <a:ext cx="3960812" cy="1657350"/>
            <a:chOff x="1746" y="2749"/>
            <a:chExt cx="2495" cy="1044"/>
          </a:xfrm>
        </p:grpSpPr>
        <p:grpSp>
          <p:nvGrpSpPr>
            <p:cNvPr id="523270" name="Group 6"/>
            <p:cNvGrpSpPr>
              <a:grpSpLocks/>
            </p:cNvGrpSpPr>
            <p:nvPr/>
          </p:nvGrpSpPr>
          <p:grpSpPr bwMode="auto">
            <a:xfrm>
              <a:off x="1927" y="2885"/>
              <a:ext cx="2042" cy="817"/>
              <a:chOff x="1292" y="2840"/>
              <a:chExt cx="2042" cy="817"/>
            </a:xfrm>
          </p:grpSpPr>
          <p:sp>
            <p:nvSpPr>
              <p:cNvPr id="523271" name="Line 7"/>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3272" name="Line 8"/>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3273" name="Line 9"/>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3274" name="Line 10"/>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3275" name="Line 11"/>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3276" name="Text Box 12"/>
            <p:cNvSpPr txBox="1">
              <a:spLocks noChangeArrowheads="1"/>
            </p:cNvSpPr>
            <p:nvPr/>
          </p:nvSpPr>
          <p:spPr bwMode="auto">
            <a:xfrm>
              <a:off x="3969" y="35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3277" name="Text Box 13"/>
            <p:cNvSpPr txBox="1">
              <a:spLocks noChangeArrowheads="1"/>
            </p:cNvSpPr>
            <p:nvPr/>
          </p:nvSpPr>
          <p:spPr bwMode="auto">
            <a:xfrm>
              <a:off x="2200" y="288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3278" name="Text Box 14"/>
            <p:cNvSpPr txBox="1">
              <a:spLocks noChangeArrowheads="1"/>
            </p:cNvSpPr>
            <p:nvPr/>
          </p:nvSpPr>
          <p:spPr bwMode="auto">
            <a:xfrm>
              <a:off x="3969"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3279" name="Text Box 15"/>
            <p:cNvSpPr txBox="1">
              <a:spLocks noChangeArrowheads="1"/>
            </p:cNvSpPr>
            <p:nvPr/>
          </p:nvSpPr>
          <p:spPr bwMode="auto">
            <a:xfrm>
              <a:off x="1746" y="35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3280" name="Text Box 16"/>
            <p:cNvSpPr txBox="1">
              <a:spLocks noChangeArrowheads="1"/>
            </p:cNvSpPr>
            <p:nvPr/>
          </p:nvSpPr>
          <p:spPr bwMode="auto">
            <a:xfrm>
              <a:off x="1746"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3281" name="Text Box 17"/>
            <p:cNvSpPr txBox="1">
              <a:spLocks noChangeArrowheads="1"/>
            </p:cNvSpPr>
            <p:nvPr/>
          </p:nvSpPr>
          <p:spPr bwMode="auto">
            <a:xfrm>
              <a:off x="2835"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3282" name="Text Box 18"/>
            <p:cNvSpPr txBox="1">
              <a:spLocks noChangeArrowheads="1"/>
            </p:cNvSpPr>
            <p:nvPr/>
          </p:nvSpPr>
          <p:spPr bwMode="auto">
            <a:xfrm>
              <a:off x="3515"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3283" name="Text Box 19"/>
            <p:cNvSpPr txBox="1">
              <a:spLocks noChangeArrowheads="1"/>
            </p:cNvSpPr>
            <p:nvPr/>
          </p:nvSpPr>
          <p:spPr bwMode="auto">
            <a:xfrm>
              <a:off x="3515"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3284" name="Text Box 20"/>
            <p:cNvSpPr txBox="1">
              <a:spLocks noChangeArrowheads="1"/>
            </p:cNvSpPr>
            <p:nvPr/>
          </p:nvSpPr>
          <p:spPr bwMode="auto">
            <a:xfrm>
              <a:off x="2200"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altLang="en-US"/>
              <a:t>Xuhua Xia</a:t>
            </a:r>
          </a:p>
        </p:txBody>
      </p:sp>
      <p:sp>
        <p:nvSpPr>
          <p:cNvPr id="54" name="Footer Placeholder 4"/>
          <p:cNvSpPr>
            <a:spLocks noGrp="1"/>
          </p:cNvSpPr>
          <p:nvPr>
            <p:ph type="ftr" sz="quarter" idx="11"/>
          </p:nvPr>
        </p:nvSpPr>
        <p:spPr/>
        <p:txBody>
          <a:bodyPr/>
          <a:lstStyle/>
          <a:p>
            <a:r>
              <a:rPr lang="en-US" altLang="en-US"/>
              <a:t>Slide </a:t>
            </a:r>
            <a:fld id="{2039D5B6-2031-4F0C-AEF0-EF428DE4A752}" type="slidenum">
              <a:rPr lang="en-US" altLang="en-US"/>
              <a:pPr/>
              <a:t>22</a:t>
            </a:fld>
            <a:endParaRPr lang="en-US" altLang="en-US"/>
          </a:p>
        </p:txBody>
      </p:sp>
      <p:sp>
        <p:nvSpPr>
          <p:cNvPr id="524290" name="Rectangle 2"/>
          <p:cNvSpPr>
            <a:spLocks noGrp="1" noChangeArrowheads="1"/>
          </p:cNvSpPr>
          <p:nvPr>
            <p:ph type="title"/>
          </p:nvPr>
        </p:nvSpPr>
        <p:spPr/>
        <p:txBody>
          <a:bodyPr/>
          <a:lstStyle/>
          <a:p>
            <a:r>
              <a:rPr lang="en-CA" altLang="en-US"/>
              <a:t>Minimum Evolution Criterion</a:t>
            </a:r>
          </a:p>
        </p:txBody>
      </p:sp>
      <p:grpSp>
        <p:nvGrpSpPr>
          <p:cNvPr id="524291" name="Group 3"/>
          <p:cNvGrpSpPr>
            <a:grpSpLocks/>
          </p:cNvGrpSpPr>
          <p:nvPr/>
        </p:nvGrpSpPr>
        <p:grpSpPr bwMode="auto">
          <a:xfrm>
            <a:off x="1403350" y="1052513"/>
            <a:ext cx="3960813" cy="1657350"/>
            <a:chOff x="1746" y="2749"/>
            <a:chExt cx="2495" cy="1044"/>
          </a:xfrm>
        </p:grpSpPr>
        <p:grpSp>
          <p:nvGrpSpPr>
            <p:cNvPr id="524292" name="Group 4"/>
            <p:cNvGrpSpPr>
              <a:grpSpLocks/>
            </p:cNvGrpSpPr>
            <p:nvPr/>
          </p:nvGrpSpPr>
          <p:grpSpPr bwMode="auto">
            <a:xfrm>
              <a:off x="1927" y="2885"/>
              <a:ext cx="2042" cy="817"/>
              <a:chOff x="1292" y="2840"/>
              <a:chExt cx="2042" cy="817"/>
            </a:xfrm>
          </p:grpSpPr>
          <p:sp>
            <p:nvSpPr>
              <p:cNvPr id="524293" name="Line 5"/>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294" name="Line 6"/>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295" name="Line 7"/>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296" name="Line 8"/>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297" name="Line 9"/>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4298" name="Text Box 10"/>
            <p:cNvSpPr txBox="1">
              <a:spLocks noChangeArrowheads="1"/>
            </p:cNvSpPr>
            <p:nvPr/>
          </p:nvSpPr>
          <p:spPr bwMode="auto">
            <a:xfrm>
              <a:off x="3969" y="35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4299" name="Text Box 11"/>
            <p:cNvSpPr txBox="1">
              <a:spLocks noChangeArrowheads="1"/>
            </p:cNvSpPr>
            <p:nvPr/>
          </p:nvSpPr>
          <p:spPr bwMode="auto">
            <a:xfrm>
              <a:off x="2200" y="288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4300" name="Text Box 12"/>
            <p:cNvSpPr txBox="1">
              <a:spLocks noChangeArrowheads="1"/>
            </p:cNvSpPr>
            <p:nvPr/>
          </p:nvSpPr>
          <p:spPr bwMode="auto">
            <a:xfrm>
              <a:off x="3969"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4301" name="Text Box 13"/>
            <p:cNvSpPr txBox="1">
              <a:spLocks noChangeArrowheads="1"/>
            </p:cNvSpPr>
            <p:nvPr/>
          </p:nvSpPr>
          <p:spPr bwMode="auto">
            <a:xfrm>
              <a:off x="1746" y="35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4302" name="Text Box 14"/>
            <p:cNvSpPr txBox="1">
              <a:spLocks noChangeArrowheads="1"/>
            </p:cNvSpPr>
            <p:nvPr/>
          </p:nvSpPr>
          <p:spPr bwMode="auto">
            <a:xfrm>
              <a:off x="1746"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4303" name="Text Box 15"/>
            <p:cNvSpPr txBox="1">
              <a:spLocks noChangeArrowheads="1"/>
            </p:cNvSpPr>
            <p:nvPr/>
          </p:nvSpPr>
          <p:spPr bwMode="auto">
            <a:xfrm>
              <a:off x="2835"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4304" name="Text Box 16"/>
            <p:cNvSpPr txBox="1">
              <a:spLocks noChangeArrowheads="1"/>
            </p:cNvSpPr>
            <p:nvPr/>
          </p:nvSpPr>
          <p:spPr bwMode="auto">
            <a:xfrm>
              <a:off x="3515"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4305" name="Text Box 17"/>
            <p:cNvSpPr txBox="1">
              <a:spLocks noChangeArrowheads="1"/>
            </p:cNvSpPr>
            <p:nvPr/>
          </p:nvSpPr>
          <p:spPr bwMode="auto">
            <a:xfrm>
              <a:off x="3515"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4306" name="Text Box 18"/>
            <p:cNvSpPr txBox="1">
              <a:spLocks noChangeArrowheads="1"/>
            </p:cNvSpPr>
            <p:nvPr/>
          </p:nvSpPr>
          <p:spPr bwMode="auto">
            <a:xfrm>
              <a:off x="2200"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grpSp>
        <p:nvGrpSpPr>
          <p:cNvPr id="524307" name="Group 19"/>
          <p:cNvGrpSpPr>
            <a:grpSpLocks/>
          </p:cNvGrpSpPr>
          <p:nvPr/>
        </p:nvGrpSpPr>
        <p:grpSpPr bwMode="auto">
          <a:xfrm>
            <a:off x="1403350" y="2924175"/>
            <a:ext cx="3960813" cy="1657350"/>
            <a:chOff x="1746" y="2749"/>
            <a:chExt cx="2495" cy="1044"/>
          </a:xfrm>
        </p:grpSpPr>
        <p:grpSp>
          <p:nvGrpSpPr>
            <p:cNvPr id="524308" name="Group 20"/>
            <p:cNvGrpSpPr>
              <a:grpSpLocks/>
            </p:cNvGrpSpPr>
            <p:nvPr/>
          </p:nvGrpSpPr>
          <p:grpSpPr bwMode="auto">
            <a:xfrm>
              <a:off x="1927" y="2885"/>
              <a:ext cx="2042" cy="817"/>
              <a:chOff x="1292" y="2840"/>
              <a:chExt cx="2042" cy="817"/>
            </a:xfrm>
          </p:grpSpPr>
          <p:sp>
            <p:nvSpPr>
              <p:cNvPr id="524309" name="Line 21"/>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10" name="Line 22"/>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11" name="Line 23"/>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12" name="Line 24"/>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13" name="Line 25"/>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4314" name="Text Box 26"/>
            <p:cNvSpPr txBox="1">
              <a:spLocks noChangeArrowheads="1"/>
            </p:cNvSpPr>
            <p:nvPr/>
          </p:nvSpPr>
          <p:spPr bwMode="auto">
            <a:xfrm>
              <a:off x="3969" y="35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4315" name="Text Box 27"/>
            <p:cNvSpPr txBox="1">
              <a:spLocks noChangeArrowheads="1"/>
            </p:cNvSpPr>
            <p:nvPr/>
          </p:nvSpPr>
          <p:spPr bwMode="auto">
            <a:xfrm>
              <a:off x="2200" y="288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4316" name="Text Box 28"/>
            <p:cNvSpPr txBox="1">
              <a:spLocks noChangeArrowheads="1"/>
            </p:cNvSpPr>
            <p:nvPr/>
          </p:nvSpPr>
          <p:spPr bwMode="auto">
            <a:xfrm>
              <a:off x="3969"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4317" name="Text Box 29"/>
            <p:cNvSpPr txBox="1">
              <a:spLocks noChangeArrowheads="1"/>
            </p:cNvSpPr>
            <p:nvPr/>
          </p:nvSpPr>
          <p:spPr bwMode="auto">
            <a:xfrm>
              <a:off x="1746" y="35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4318" name="Text Box 30"/>
            <p:cNvSpPr txBox="1">
              <a:spLocks noChangeArrowheads="1"/>
            </p:cNvSpPr>
            <p:nvPr/>
          </p:nvSpPr>
          <p:spPr bwMode="auto">
            <a:xfrm>
              <a:off x="1746"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4319" name="Text Box 31"/>
            <p:cNvSpPr txBox="1">
              <a:spLocks noChangeArrowheads="1"/>
            </p:cNvSpPr>
            <p:nvPr/>
          </p:nvSpPr>
          <p:spPr bwMode="auto">
            <a:xfrm>
              <a:off x="2835"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4320" name="Text Box 32"/>
            <p:cNvSpPr txBox="1">
              <a:spLocks noChangeArrowheads="1"/>
            </p:cNvSpPr>
            <p:nvPr/>
          </p:nvSpPr>
          <p:spPr bwMode="auto">
            <a:xfrm>
              <a:off x="3515"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4321" name="Text Box 33"/>
            <p:cNvSpPr txBox="1">
              <a:spLocks noChangeArrowheads="1"/>
            </p:cNvSpPr>
            <p:nvPr/>
          </p:nvSpPr>
          <p:spPr bwMode="auto">
            <a:xfrm>
              <a:off x="3515"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4322" name="Text Box 34"/>
            <p:cNvSpPr txBox="1">
              <a:spLocks noChangeArrowheads="1"/>
            </p:cNvSpPr>
            <p:nvPr/>
          </p:nvSpPr>
          <p:spPr bwMode="auto">
            <a:xfrm>
              <a:off x="2200"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grpSp>
        <p:nvGrpSpPr>
          <p:cNvPr id="524323" name="Group 35"/>
          <p:cNvGrpSpPr>
            <a:grpSpLocks/>
          </p:cNvGrpSpPr>
          <p:nvPr/>
        </p:nvGrpSpPr>
        <p:grpSpPr bwMode="auto">
          <a:xfrm>
            <a:off x="1403350" y="4797425"/>
            <a:ext cx="3960813" cy="1657350"/>
            <a:chOff x="1746" y="2749"/>
            <a:chExt cx="2495" cy="1044"/>
          </a:xfrm>
        </p:grpSpPr>
        <p:grpSp>
          <p:nvGrpSpPr>
            <p:cNvPr id="524324" name="Group 36"/>
            <p:cNvGrpSpPr>
              <a:grpSpLocks/>
            </p:cNvGrpSpPr>
            <p:nvPr/>
          </p:nvGrpSpPr>
          <p:grpSpPr bwMode="auto">
            <a:xfrm>
              <a:off x="1927" y="2885"/>
              <a:ext cx="2042" cy="817"/>
              <a:chOff x="1292" y="2840"/>
              <a:chExt cx="2042" cy="817"/>
            </a:xfrm>
          </p:grpSpPr>
          <p:sp>
            <p:nvSpPr>
              <p:cNvPr id="524325" name="Line 37"/>
              <p:cNvSpPr>
                <a:spLocks noChangeShapeType="1"/>
              </p:cNvSpPr>
              <p:nvPr/>
            </p:nvSpPr>
            <p:spPr bwMode="auto">
              <a:xfrm>
                <a:off x="1292"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26" name="Line 38"/>
              <p:cNvSpPr>
                <a:spLocks noChangeShapeType="1"/>
              </p:cNvSpPr>
              <p:nvPr/>
            </p:nvSpPr>
            <p:spPr bwMode="auto">
              <a:xfrm flipV="1">
                <a:off x="1292"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27" name="Line 39"/>
              <p:cNvSpPr>
                <a:spLocks noChangeShapeType="1"/>
              </p:cNvSpPr>
              <p:nvPr/>
            </p:nvSpPr>
            <p:spPr bwMode="auto">
              <a:xfrm flipH="1">
                <a:off x="2653" y="2840"/>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28" name="Line 40"/>
              <p:cNvSpPr>
                <a:spLocks noChangeShapeType="1"/>
              </p:cNvSpPr>
              <p:nvPr/>
            </p:nvSpPr>
            <p:spPr bwMode="auto">
              <a:xfrm flipH="1" flipV="1">
                <a:off x="2653" y="3248"/>
                <a:ext cx="681"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329" name="Line 41"/>
              <p:cNvSpPr>
                <a:spLocks noChangeShapeType="1"/>
              </p:cNvSpPr>
              <p:nvPr/>
            </p:nvSpPr>
            <p:spPr bwMode="auto">
              <a:xfrm>
                <a:off x="1973" y="3249"/>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4330" name="Text Box 42"/>
            <p:cNvSpPr txBox="1">
              <a:spLocks noChangeArrowheads="1"/>
            </p:cNvSpPr>
            <p:nvPr/>
          </p:nvSpPr>
          <p:spPr bwMode="auto">
            <a:xfrm>
              <a:off x="3969" y="35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3</a:t>
              </a:r>
            </a:p>
          </p:txBody>
        </p:sp>
        <p:sp>
          <p:nvSpPr>
            <p:cNvPr id="524331" name="Text Box 43"/>
            <p:cNvSpPr txBox="1">
              <a:spLocks noChangeArrowheads="1"/>
            </p:cNvSpPr>
            <p:nvPr/>
          </p:nvSpPr>
          <p:spPr bwMode="auto">
            <a:xfrm>
              <a:off x="2200" y="288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1</a:t>
              </a:r>
            </a:p>
          </p:txBody>
        </p:sp>
        <p:sp>
          <p:nvSpPr>
            <p:cNvPr id="524332" name="Text Box 44"/>
            <p:cNvSpPr txBox="1">
              <a:spLocks noChangeArrowheads="1"/>
            </p:cNvSpPr>
            <p:nvPr/>
          </p:nvSpPr>
          <p:spPr bwMode="auto">
            <a:xfrm>
              <a:off x="3969"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2</a:t>
              </a:r>
            </a:p>
          </p:txBody>
        </p:sp>
        <p:sp>
          <p:nvSpPr>
            <p:cNvPr id="524333" name="Text Box 45"/>
            <p:cNvSpPr txBox="1">
              <a:spLocks noChangeArrowheads="1"/>
            </p:cNvSpPr>
            <p:nvPr/>
          </p:nvSpPr>
          <p:spPr bwMode="auto">
            <a:xfrm>
              <a:off x="1746" y="35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4</a:t>
              </a:r>
            </a:p>
          </p:txBody>
        </p:sp>
        <p:sp>
          <p:nvSpPr>
            <p:cNvPr id="524334" name="Text Box 46"/>
            <p:cNvSpPr txBox="1">
              <a:spLocks noChangeArrowheads="1"/>
            </p:cNvSpPr>
            <p:nvPr/>
          </p:nvSpPr>
          <p:spPr bwMode="auto">
            <a:xfrm>
              <a:off x="1746" y="2749"/>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1</a:t>
              </a:r>
            </a:p>
          </p:txBody>
        </p:sp>
        <p:sp>
          <p:nvSpPr>
            <p:cNvPr id="524335" name="Text Box 47"/>
            <p:cNvSpPr txBox="1">
              <a:spLocks noChangeArrowheads="1"/>
            </p:cNvSpPr>
            <p:nvPr/>
          </p:nvSpPr>
          <p:spPr bwMode="auto">
            <a:xfrm>
              <a:off x="2835" y="3067"/>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5</a:t>
              </a:r>
            </a:p>
          </p:txBody>
        </p:sp>
        <p:sp>
          <p:nvSpPr>
            <p:cNvPr id="524336" name="Text Box 48"/>
            <p:cNvSpPr txBox="1">
              <a:spLocks noChangeArrowheads="1"/>
            </p:cNvSpPr>
            <p:nvPr/>
          </p:nvSpPr>
          <p:spPr bwMode="auto">
            <a:xfrm>
              <a:off x="3515"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4</a:t>
              </a:r>
            </a:p>
          </p:txBody>
        </p:sp>
        <p:sp>
          <p:nvSpPr>
            <p:cNvPr id="524337" name="Text Box 49"/>
            <p:cNvSpPr txBox="1">
              <a:spLocks noChangeArrowheads="1"/>
            </p:cNvSpPr>
            <p:nvPr/>
          </p:nvSpPr>
          <p:spPr bwMode="auto">
            <a:xfrm>
              <a:off x="3515"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3</a:t>
              </a:r>
            </a:p>
          </p:txBody>
        </p:sp>
        <p:sp>
          <p:nvSpPr>
            <p:cNvPr id="524338" name="Text Box 50"/>
            <p:cNvSpPr txBox="1">
              <a:spLocks noChangeArrowheads="1"/>
            </p:cNvSpPr>
            <p:nvPr/>
          </p:nvSpPr>
          <p:spPr bwMode="auto">
            <a:xfrm>
              <a:off x="2200" y="347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x</a:t>
              </a:r>
              <a:r>
                <a:rPr lang="en-CA" altLang="en-US" baseline="-25000"/>
                <a:t>2</a:t>
              </a:r>
            </a:p>
          </p:txBody>
        </p:sp>
      </p:grpSp>
      <p:sp>
        <p:nvSpPr>
          <p:cNvPr id="524339" name="Text Box 51"/>
          <p:cNvSpPr txBox="1">
            <a:spLocks noChangeArrowheads="1"/>
          </p:cNvSpPr>
          <p:nvPr/>
        </p:nvSpPr>
        <p:spPr bwMode="auto">
          <a:xfrm>
            <a:off x="5724525" y="3284538"/>
            <a:ext cx="3168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2400"/>
              <a:t>The minimum evolution (ME) criterion: The tree with the shortest TreeLen is the best tree.</a:t>
            </a:r>
          </a:p>
        </p:txBody>
      </p:sp>
      <p:graphicFrame>
        <p:nvGraphicFramePr>
          <p:cNvPr id="524340" name="Object 52"/>
          <p:cNvGraphicFramePr>
            <a:graphicFrameLocks noGrp="1" noChangeAspect="1"/>
          </p:cNvGraphicFramePr>
          <p:nvPr>
            <p:ph idx="1"/>
          </p:nvPr>
        </p:nvGraphicFramePr>
        <p:xfrm>
          <a:off x="5795963" y="1416050"/>
          <a:ext cx="3097212" cy="1139825"/>
        </p:xfrm>
        <a:graphic>
          <a:graphicData uri="http://schemas.openxmlformats.org/presentationml/2006/ole">
            <mc:AlternateContent xmlns:mc="http://schemas.openxmlformats.org/markup-compatibility/2006">
              <mc:Choice xmlns:v="urn:schemas-microsoft-com:vml" Requires="v">
                <p:oleObj spid="_x0000_s524346" name="Equation" r:id="rId3" imgW="1726920" imgH="634680" progId="Equation.DSMT4">
                  <p:embed/>
                </p:oleObj>
              </mc:Choice>
              <mc:Fallback>
                <p:oleObj name="Equation" r:id="rId3" imgW="1726920" imgH="634680" progId="Equation.DSMT4">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416050"/>
                        <a:ext cx="3097212"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603F7C31-766E-4FE6-B6F8-E48E665FFE89}" type="slidenum">
              <a:rPr lang="en-US" altLang="en-US" sz="1400">
                <a:solidFill>
                  <a:schemeClr val="tx1"/>
                </a:solidFill>
              </a:rPr>
              <a:pPr>
                <a:spcBef>
                  <a:spcPct val="0"/>
                </a:spcBef>
                <a:buFontTx/>
                <a:buNone/>
              </a:pPr>
              <a:t>23</a:t>
            </a:fld>
            <a:endParaRPr lang="en-US" altLang="en-US" sz="1400">
              <a:solidFill>
                <a:schemeClr val="tx1"/>
              </a:solidFill>
            </a:endParaRPr>
          </a:p>
        </p:txBody>
      </p:sp>
      <p:sp>
        <p:nvSpPr>
          <p:cNvPr id="5124" name="Rectangle 4"/>
          <p:cNvSpPr>
            <a:spLocks noGrp="1" noChangeArrowheads="1"/>
          </p:cNvSpPr>
          <p:nvPr>
            <p:ph type="title"/>
          </p:nvPr>
        </p:nvSpPr>
        <p:spPr/>
        <p:txBody>
          <a:bodyPr/>
          <a:lstStyle/>
          <a:p>
            <a:r>
              <a:rPr lang="en-CA" dirty="0" smtClean="0"/>
              <a:t>Molecular </a:t>
            </a:r>
            <a:r>
              <a:rPr lang="en-CA" dirty="0"/>
              <a:t>clock</a:t>
            </a:r>
            <a:endParaRPr lang="en-US" altLang="en-US" dirty="0" smtClean="0"/>
          </a:p>
        </p:txBody>
      </p:sp>
      <p:sp>
        <p:nvSpPr>
          <p:cNvPr id="5125" name="Rectangle 5"/>
          <p:cNvSpPr>
            <a:spLocks noGrp="1" noChangeArrowheads="1"/>
          </p:cNvSpPr>
          <p:nvPr>
            <p:ph type="body" idx="1"/>
          </p:nvPr>
        </p:nvSpPr>
        <p:spPr/>
        <p:txBody>
          <a:bodyPr/>
          <a:lstStyle/>
          <a:p>
            <a:r>
              <a:rPr lang="en-US" altLang="en-US" smtClean="0"/>
              <a:t>Comprehend one of the two major components in molecular phylogenetics, dating speciation events. (What is the other component?)</a:t>
            </a:r>
          </a:p>
          <a:p>
            <a:r>
              <a:rPr lang="en-US" altLang="en-US" smtClean="0"/>
              <a:t>Understand the concept of a molecular clock and its two meanings:</a:t>
            </a:r>
          </a:p>
          <a:p>
            <a:pPr lvl="1"/>
            <a:r>
              <a:rPr lang="en-US" altLang="en-US" smtClean="0"/>
              <a:t>as a measure of time (after calibration)</a:t>
            </a:r>
          </a:p>
          <a:p>
            <a:pPr lvl="1"/>
            <a:r>
              <a:rPr lang="en-US" altLang="en-US" smtClean="0"/>
              <a:t>as a measure of the rate of change</a:t>
            </a:r>
          </a:p>
          <a:p>
            <a:r>
              <a:rPr lang="en-US" altLang="en-US" smtClean="0"/>
              <a:t>Learn to calibrate the molecular clock and how to use it to solve practical biological problems</a:t>
            </a:r>
          </a:p>
          <a:p>
            <a:pPr lvl="1"/>
            <a:endParaRPr lang="en-US" altLang="en-US" smtClean="0"/>
          </a:p>
        </p:txBody>
      </p:sp>
    </p:spTree>
    <p:extLst>
      <p:ext uri="{BB962C8B-B14F-4D97-AF65-F5344CB8AC3E}">
        <p14:creationId xmlns:p14="http://schemas.microsoft.com/office/powerpoint/2010/main" val="22365692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61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737D6A87-E895-4E5E-8194-375ECDCC73BA}" type="slidenum">
              <a:rPr lang="en-US" altLang="en-US" sz="1400">
                <a:solidFill>
                  <a:schemeClr val="tx1"/>
                </a:solidFill>
              </a:rPr>
              <a:pPr>
                <a:spcBef>
                  <a:spcPct val="0"/>
                </a:spcBef>
                <a:buFontTx/>
                <a:buNone/>
              </a:pPr>
              <a:t>24</a:t>
            </a:fld>
            <a:endParaRPr lang="en-US" altLang="en-US" sz="1400">
              <a:solidFill>
                <a:schemeClr val="tx1"/>
              </a:solidFill>
            </a:endParaRPr>
          </a:p>
        </p:txBody>
      </p:sp>
      <p:sp>
        <p:nvSpPr>
          <p:cNvPr id="6148" name="Rectangle 2"/>
          <p:cNvSpPr>
            <a:spLocks noGrp="1" noChangeArrowheads="1"/>
          </p:cNvSpPr>
          <p:nvPr>
            <p:ph type="title"/>
          </p:nvPr>
        </p:nvSpPr>
        <p:spPr/>
        <p:txBody>
          <a:bodyPr/>
          <a:lstStyle/>
          <a:p>
            <a:r>
              <a:rPr lang="en-US" altLang="en-US" smtClean="0"/>
              <a:t>The Origin of Darwin’s Fox</a:t>
            </a:r>
          </a:p>
        </p:txBody>
      </p:sp>
      <p:graphicFrame>
        <p:nvGraphicFramePr>
          <p:cNvPr id="6149" name="Object 3"/>
          <p:cNvGraphicFramePr>
            <a:graphicFrameLocks noChangeAspect="1"/>
          </p:cNvGraphicFramePr>
          <p:nvPr/>
        </p:nvGraphicFramePr>
        <p:xfrm>
          <a:off x="1835150" y="1196975"/>
          <a:ext cx="5616575" cy="3902075"/>
        </p:xfrm>
        <a:graphic>
          <a:graphicData uri="http://schemas.openxmlformats.org/presentationml/2006/ole">
            <mc:AlternateContent xmlns:mc="http://schemas.openxmlformats.org/markup-compatibility/2006">
              <mc:Choice xmlns:v="urn:schemas-microsoft-com:vml" Requires="v">
                <p:oleObj spid="_x0000_s525318" name="Photo Editor Photo" r:id="rId3" imgW="6591871" imgH="4580017" progId="MSPhotoEd.3">
                  <p:embed/>
                </p:oleObj>
              </mc:Choice>
              <mc:Fallback>
                <p:oleObj name="Photo Editor Photo" r:id="rId3" imgW="6591871" imgH="458001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196975"/>
                        <a:ext cx="56165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4"/>
          <p:cNvSpPr txBox="1">
            <a:spLocks noChangeArrowheads="1"/>
          </p:cNvSpPr>
          <p:nvPr/>
        </p:nvSpPr>
        <p:spPr bwMode="auto">
          <a:xfrm>
            <a:off x="1854200" y="17224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bg1"/>
                </a:solidFill>
              </a:rPr>
              <a:t>Chiloé Island</a:t>
            </a:r>
          </a:p>
        </p:txBody>
      </p:sp>
      <p:sp>
        <p:nvSpPr>
          <p:cNvPr id="6151" name="Line 5"/>
          <p:cNvSpPr>
            <a:spLocks noChangeShapeType="1"/>
          </p:cNvSpPr>
          <p:nvPr/>
        </p:nvSpPr>
        <p:spPr bwMode="auto">
          <a:xfrm>
            <a:off x="2892425" y="2255838"/>
            <a:ext cx="7620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2" name="Text Box 6"/>
          <p:cNvSpPr txBox="1">
            <a:spLocks noChangeArrowheads="1"/>
          </p:cNvSpPr>
          <p:nvPr/>
        </p:nvSpPr>
        <p:spPr bwMode="auto">
          <a:xfrm>
            <a:off x="1116013" y="5373688"/>
            <a:ext cx="741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1600">
                <a:solidFill>
                  <a:schemeClr val="tx1"/>
                </a:solidFill>
              </a:rPr>
              <a:t>Yahnke, C. J., W. E. Johnson, E. Geffen, D. Smith, F. Hertel, M. S. Roy, C. F. Bonacic et al. 1996. Darwin's fox: A distinct endangered species in a vanishing habitat. Conservation Biology 10:366-375.</a:t>
            </a:r>
          </a:p>
        </p:txBody>
      </p:sp>
    </p:spTree>
    <p:extLst>
      <p:ext uri="{BB962C8B-B14F-4D97-AF65-F5344CB8AC3E}">
        <p14:creationId xmlns:p14="http://schemas.microsoft.com/office/powerpoint/2010/main" val="12930814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9CC10212-1CF7-4703-A9F3-40BD96904300}" type="slidenum">
              <a:rPr lang="en-US" altLang="en-US" sz="1400">
                <a:solidFill>
                  <a:schemeClr val="tx1"/>
                </a:solidFill>
              </a:rPr>
              <a:pPr>
                <a:spcBef>
                  <a:spcPct val="0"/>
                </a:spcBef>
                <a:buFontTx/>
                <a:buNone/>
              </a:pPr>
              <a:t>25</a:t>
            </a:fld>
            <a:endParaRPr lang="en-US" altLang="en-US" sz="1400">
              <a:solidFill>
                <a:schemeClr val="tx1"/>
              </a:solidFill>
            </a:endParaRPr>
          </a:p>
        </p:txBody>
      </p:sp>
      <p:sp>
        <p:nvSpPr>
          <p:cNvPr id="7172" name="Rectangle 7"/>
          <p:cNvSpPr>
            <a:spLocks noGrp="1" noChangeArrowheads="1"/>
          </p:cNvSpPr>
          <p:nvPr>
            <p:ph type="title"/>
          </p:nvPr>
        </p:nvSpPr>
        <p:spPr/>
        <p:txBody>
          <a:bodyPr/>
          <a:lstStyle/>
          <a:p>
            <a:r>
              <a:rPr lang="en-US" altLang="en-US" smtClean="0"/>
              <a:t>Dusicyon fulvipes</a:t>
            </a:r>
          </a:p>
        </p:txBody>
      </p:sp>
      <p:pic>
        <p:nvPicPr>
          <p:cNvPr id="7173" name="Picture 6" descr="IMG_0223_w5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643063"/>
            <a:ext cx="4953000" cy="3495675"/>
          </a:xfrm>
          <a:noFill/>
        </p:spPr>
      </p:pic>
      <p:sp>
        <p:nvSpPr>
          <p:cNvPr id="7174" name="Text Box 9"/>
          <p:cNvSpPr txBox="1">
            <a:spLocks noChangeArrowheads="1"/>
          </p:cNvSpPr>
          <p:nvPr/>
        </p:nvSpPr>
        <p:spPr bwMode="auto">
          <a:xfrm>
            <a:off x="5148263" y="981075"/>
            <a:ext cx="3744912"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CA" altLang="en-US" sz="1600">
                <a:solidFill>
                  <a:schemeClr val="tx1"/>
                </a:solidFill>
              </a:rPr>
              <a:t>In the evening we reached the island of S. Pedro...two of the officers landed to take a round of angles with the theodilite. A fox, of a kind said to be peculiar to the island, and very rare in it, and which is an undescribed species, was sitting on the rocks. He was so intently absorbed in watching their manoeuvres, that I was able, by quietly walking up behind, to knock him on the head with my geological hammer. This fox, more curious or more scientific, but less wise, than the generality of his brethren, is now mounted in the museum of the Zoological Society.</a:t>
            </a:r>
          </a:p>
          <a:p>
            <a:pPr>
              <a:spcBef>
                <a:spcPct val="50000"/>
              </a:spcBef>
              <a:buFontTx/>
              <a:buNone/>
            </a:pPr>
            <a:r>
              <a:rPr lang="en-CA" altLang="en-US" sz="1600">
                <a:solidFill>
                  <a:schemeClr val="tx1"/>
                </a:solidFill>
              </a:rPr>
              <a:t>--C. Darwin. 1839. Journal of researches in the geology and natural history of the various countries visited by H.M.S. Beagle, under the command of Captain Fitzroy, R. N. from 1832-1836. Henry Colburn, London. P. 341.</a:t>
            </a:r>
          </a:p>
        </p:txBody>
      </p:sp>
    </p:spTree>
    <p:extLst>
      <p:ext uri="{BB962C8B-B14F-4D97-AF65-F5344CB8AC3E}">
        <p14:creationId xmlns:p14="http://schemas.microsoft.com/office/powerpoint/2010/main" val="6897140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8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327E0149-CDE0-4472-85C0-ECDE4D6F47E5}" type="slidenum">
              <a:rPr lang="en-US" altLang="en-US" sz="1400">
                <a:solidFill>
                  <a:schemeClr val="tx1"/>
                </a:solidFill>
              </a:rPr>
              <a:pPr>
                <a:spcBef>
                  <a:spcPct val="0"/>
                </a:spcBef>
                <a:buFontTx/>
                <a:buNone/>
              </a:pPr>
              <a:t>26</a:t>
            </a:fld>
            <a:endParaRPr lang="en-US" altLang="en-US" sz="1400">
              <a:solidFill>
                <a:schemeClr val="tx1"/>
              </a:solidFill>
            </a:endParaRPr>
          </a:p>
        </p:txBody>
      </p:sp>
      <p:sp>
        <p:nvSpPr>
          <p:cNvPr id="8196" name="Rectangle 2"/>
          <p:cNvSpPr>
            <a:spLocks noGrp="1" noChangeArrowheads="1"/>
          </p:cNvSpPr>
          <p:nvPr>
            <p:ph type="title"/>
          </p:nvPr>
        </p:nvSpPr>
        <p:spPr/>
        <p:txBody>
          <a:bodyPr/>
          <a:lstStyle/>
          <a:p>
            <a:r>
              <a:rPr lang="en-US" altLang="en-US" smtClean="0"/>
              <a:t>Conventional Hypothesis</a:t>
            </a:r>
          </a:p>
        </p:txBody>
      </p:sp>
      <p:sp>
        <p:nvSpPr>
          <p:cNvPr id="8197" name="Rectangle 3"/>
          <p:cNvSpPr>
            <a:spLocks noGrp="1" noChangeArrowheads="1"/>
          </p:cNvSpPr>
          <p:nvPr>
            <p:ph type="body" idx="1"/>
          </p:nvPr>
        </p:nvSpPr>
        <p:spPr/>
        <p:txBody>
          <a:bodyPr/>
          <a:lstStyle/>
          <a:p>
            <a:r>
              <a:rPr lang="en-US" altLang="en-US" sz="2400" smtClean="0"/>
              <a:t>Gray foxes on the mainland have frequently migrated to the island during the ice ages when the sea level was much lower than it is today</a:t>
            </a:r>
          </a:p>
          <a:p>
            <a:r>
              <a:rPr lang="en-US" altLang="en-US" sz="2400" smtClean="0"/>
              <a:t>After the last glaciation period which ended about 15000 years ago, the sea level rose isolating the island from the mainland. The gray fox population on the island then evolved independently from that of the mainland and the two gradually diverge from each other.</a:t>
            </a:r>
          </a:p>
          <a:p>
            <a:r>
              <a:rPr lang="en-US" altLang="en-US" sz="2400" smtClean="0"/>
              <a:t>The Darwin’s fox is the product of this isolated evolution of the ancestral gray fox on the Chil</a:t>
            </a:r>
            <a:r>
              <a:rPr lang="en-US" altLang="en-US" sz="2400" smtClean="0">
                <a:solidFill>
                  <a:schemeClr val="tx1"/>
                </a:solidFill>
              </a:rPr>
              <a:t>oé </a:t>
            </a:r>
            <a:r>
              <a:rPr lang="en-US" altLang="en-US" sz="2400" smtClean="0"/>
              <a:t>Island.</a:t>
            </a:r>
          </a:p>
          <a:p>
            <a:r>
              <a:rPr lang="en-US" altLang="en-US" sz="2400" smtClean="0"/>
              <a:t>Prediction: The genetic difference should be small and comparable to the divergence time of ~15000 years.</a:t>
            </a:r>
          </a:p>
        </p:txBody>
      </p:sp>
    </p:spTree>
    <p:extLst>
      <p:ext uri="{BB962C8B-B14F-4D97-AF65-F5344CB8AC3E}">
        <p14:creationId xmlns:p14="http://schemas.microsoft.com/office/powerpoint/2010/main" val="42121017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535D469A-A291-4A91-B132-62784977BFBE}" type="slidenum">
              <a:rPr lang="en-US" altLang="en-US" sz="1400">
                <a:solidFill>
                  <a:schemeClr val="tx1"/>
                </a:solidFill>
              </a:rPr>
              <a:pPr>
                <a:spcBef>
                  <a:spcPct val="0"/>
                </a:spcBef>
                <a:buFontTx/>
                <a:buNone/>
              </a:pPr>
              <a:t>27</a:t>
            </a:fld>
            <a:endParaRPr lang="en-US" altLang="en-US" sz="1400">
              <a:solidFill>
                <a:schemeClr val="tx1"/>
              </a:solidFill>
            </a:endParaRPr>
          </a:p>
        </p:txBody>
      </p:sp>
      <p:sp>
        <p:nvSpPr>
          <p:cNvPr id="12292" name="Rectangle 2"/>
          <p:cNvSpPr>
            <a:spLocks noGrp="1" noChangeArrowheads="1"/>
          </p:cNvSpPr>
          <p:nvPr>
            <p:ph type="title"/>
          </p:nvPr>
        </p:nvSpPr>
        <p:spPr/>
        <p:txBody>
          <a:bodyPr/>
          <a:lstStyle/>
          <a:p>
            <a:r>
              <a:rPr lang="en-US" altLang="en-US" smtClean="0">
                <a:solidFill>
                  <a:schemeClr val="tx1"/>
                </a:solidFill>
              </a:rPr>
              <a:t>How Does a Molecular Clock Tick?</a:t>
            </a:r>
          </a:p>
        </p:txBody>
      </p:sp>
      <p:grpSp>
        <p:nvGrpSpPr>
          <p:cNvPr id="12293" name="Group 3"/>
          <p:cNvGrpSpPr>
            <a:grpSpLocks/>
          </p:cNvGrpSpPr>
          <p:nvPr/>
        </p:nvGrpSpPr>
        <p:grpSpPr bwMode="auto">
          <a:xfrm>
            <a:off x="381000" y="2819400"/>
            <a:ext cx="3508375" cy="3581400"/>
            <a:chOff x="2254" y="1056"/>
            <a:chExt cx="2210" cy="2256"/>
          </a:xfrm>
        </p:grpSpPr>
        <p:sp>
          <p:nvSpPr>
            <p:cNvPr id="12312" name="Freeform 4"/>
            <p:cNvSpPr>
              <a:spLocks/>
            </p:cNvSpPr>
            <p:nvPr/>
          </p:nvSpPr>
          <p:spPr bwMode="auto">
            <a:xfrm>
              <a:off x="2397" y="1169"/>
              <a:ext cx="1958" cy="2023"/>
            </a:xfrm>
            <a:custGeom>
              <a:avLst/>
              <a:gdLst>
                <a:gd name="T0" fmla="*/ 159 w 2148"/>
                <a:gd name="T1" fmla="*/ 0 h 2149"/>
                <a:gd name="T2" fmla="*/ 1799 w 2148"/>
                <a:gd name="T3" fmla="*/ 0 h 2149"/>
                <a:gd name="T4" fmla="*/ 1832 w 2148"/>
                <a:gd name="T5" fmla="*/ 3 h 2149"/>
                <a:gd name="T6" fmla="*/ 1861 w 2148"/>
                <a:gd name="T7" fmla="*/ 12 h 2149"/>
                <a:gd name="T8" fmla="*/ 1889 w 2148"/>
                <a:gd name="T9" fmla="*/ 28 h 2149"/>
                <a:gd name="T10" fmla="*/ 1912 w 2148"/>
                <a:gd name="T11" fmla="*/ 47 h 2149"/>
                <a:gd name="T12" fmla="*/ 1931 w 2148"/>
                <a:gd name="T13" fmla="*/ 72 h 2149"/>
                <a:gd name="T14" fmla="*/ 1945 w 2148"/>
                <a:gd name="T15" fmla="*/ 100 h 2149"/>
                <a:gd name="T16" fmla="*/ 1955 w 2148"/>
                <a:gd name="T17" fmla="*/ 131 h 2149"/>
                <a:gd name="T18" fmla="*/ 1958 w 2148"/>
                <a:gd name="T19" fmla="*/ 164 h 2149"/>
                <a:gd name="T20" fmla="*/ 1958 w 2148"/>
                <a:gd name="T21" fmla="*/ 1859 h 2149"/>
                <a:gd name="T22" fmla="*/ 1955 w 2148"/>
                <a:gd name="T23" fmla="*/ 1892 h 2149"/>
                <a:gd name="T24" fmla="*/ 1945 w 2148"/>
                <a:gd name="T25" fmla="*/ 1923 h 2149"/>
                <a:gd name="T26" fmla="*/ 1931 w 2148"/>
                <a:gd name="T27" fmla="*/ 1951 h 2149"/>
                <a:gd name="T28" fmla="*/ 1912 w 2148"/>
                <a:gd name="T29" fmla="*/ 1975 h 2149"/>
                <a:gd name="T30" fmla="*/ 1889 w 2148"/>
                <a:gd name="T31" fmla="*/ 1995 h 2149"/>
                <a:gd name="T32" fmla="*/ 1861 w 2148"/>
                <a:gd name="T33" fmla="*/ 2010 h 2149"/>
                <a:gd name="T34" fmla="*/ 1832 w 2148"/>
                <a:gd name="T35" fmla="*/ 2020 h 2149"/>
                <a:gd name="T36" fmla="*/ 1799 w 2148"/>
                <a:gd name="T37" fmla="*/ 2023 h 2149"/>
                <a:gd name="T38" fmla="*/ 159 w 2148"/>
                <a:gd name="T39" fmla="*/ 2023 h 2149"/>
                <a:gd name="T40" fmla="*/ 127 w 2148"/>
                <a:gd name="T41" fmla="*/ 2020 h 2149"/>
                <a:gd name="T42" fmla="*/ 97 w 2148"/>
                <a:gd name="T43" fmla="*/ 2010 h 2149"/>
                <a:gd name="T44" fmla="*/ 70 w 2148"/>
                <a:gd name="T45" fmla="*/ 1995 h 2149"/>
                <a:gd name="T46" fmla="*/ 46 w 2148"/>
                <a:gd name="T47" fmla="*/ 1975 h 2149"/>
                <a:gd name="T48" fmla="*/ 27 w 2148"/>
                <a:gd name="T49" fmla="*/ 1951 h 2149"/>
                <a:gd name="T50" fmla="*/ 13 w 2148"/>
                <a:gd name="T51" fmla="*/ 1923 h 2149"/>
                <a:gd name="T52" fmla="*/ 3 w 2148"/>
                <a:gd name="T53" fmla="*/ 1892 h 2149"/>
                <a:gd name="T54" fmla="*/ 0 w 2148"/>
                <a:gd name="T55" fmla="*/ 1859 h 2149"/>
                <a:gd name="T56" fmla="*/ 0 w 2148"/>
                <a:gd name="T57" fmla="*/ 164 h 2149"/>
                <a:gd name="T58" fmla="*/ 3 w 2148"/>
                <a:gd name="T59" fmla="*/ 131 h 2149"/>
                <a:gd name="T60" fmla="*/ 13 w 2148"/>
                <a:gd name="T61" fmla="*/ 100 h 2149"/>
                <a:gd name="T62" fmla="*/ 27 w 2148"/>
                <a:gd name="T63" fmla="*/ 72 h 2149"/>
                <a:gd name="T64" fmla="*/ 46 w 2148"/>
                <a:gd name="T65" fmla="*/ 47 h 2149"/>
                <a:gd name="T66" fmla="*/ 70 w 2148"/>
                <a:gd name="T67" fmla="*/ 28 h 2149"/>
                <a:gd name="T68" fmla="*/ 97 w 2148"/>
                <a:gd name="T69" fmla="*/ 12 h 2149"/>
                <a:gd name="T70" fmla="*/ 127 w 2148"/>
                <a:gd name="T71" fmla="*/ 3 h 2149"/>
                <a:gd name="T72" fmla="*/ 159 w 2148"/>
                <a:gd name="T73" fmla="*/ 0 h 2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8"/>
                <a:gd name="T112" fmla="*/ 0 h 2149"/>
                <a:gd name="T113" fmla="*/ 2148 w 2148"/>
                <a:gd name="T114" fmla="*/ 2149 h 21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8" h="2149">
                  <a:moveTo>
                    <a:pt x="174" y="0"/>
                  </a:moveTo>
                  <a:lnTo>
                    <a:pt x="1974" y="0"/>
                  </a:lnTo>
                  <a:lnTo>
                    <a:pt x="2010" y="3"/>
                  </a:lnTo>
                  <a:lnTo>
                    <a:pt x="2042" y="13"/>
                  </a:lnTo>
                  <a:lnTo>
                    <a:pt x="2072" y="30"/>
                  </a:lnTo>
                  <a:lnTo>
                    <a:pt x="2098" y="50"/>
                  </a:lnTo>
                  <a:lnTo>
                    <a:pt x="2118" y="77"/>
                  </a:lnTo>
                  <a:lnTo>
                    <a:pt x="2134" y="106"/>
                  </a:lnTo>
                  <a:lnTo>
                    <a:pt x="2145" y="139"/>
                  </a:lnTo>
                  <a:lnTo>
                    <a:pt x="2148" y="174"/>
                  </a:lnTo>
                  <a:lnTo>
                    <a:pt x="2148" y="1975"/>
                  </a:lnTo>
                  <a:lnTo>
                    <a:pt x="2145" y="2010"/>
                  </a:lnTo>
                  <a:lnTo>
                    <a:pt x="2134" y="2043"/>
                  </a:lnTo>
                  <a:lnTo>
                    <a:pt x="2118" y="2072"/>
                  </a:lnTo>
                  <a:lnTo>
                    <a:pt x="2098" y="2098"/>
                  </a:lnTo>
                  <a:lnTo>
                    <a:pt x="2072" y="2119"/>
                  </a:lnTo>
                  <a:lnTo>
                    <a:pt x="2042" y="2135"/>
                  </a:lnTo>
                  <a:lnTo>
                    <a:pt x="2010" y="2146"/>
                  </a:lnTo>
                  <a:lnTo>
                    <a:pt x="1974" y="2149"/>
                  </a:lnTo>
                  <a:lnTo>
                    <a:pt x="174" y="2149"/>
                  </a:lnTo>
                  <a:lnTo>
                    <a:pt x="139" y="2146"/>
                  </a:lnTo>
                  <a:lnTo>
                    <a:pt x="106" y="2135"/>
                  </a:lnTo>
                  <a:lnTo>
                    <a:pt x="77" y="2119"/>
                  </a:lnTo>
                  <a:lnTo>
                    <a:pt x="51" y="2098"/>
                  </a:lnTo>
                  <a:lnTo>
                    <a:pt x="30" y="2072"/>
                  </a:lnTo>
                  <a:lnTo>
                    <a:pt x="14" y="2043"/>
                  </a:lnTo>
                  <a:lnTo>
                    <a:pt x="3" y="2010"/>
                  </a:lnTo>
                  <a:lnTo>
                    <a:pt x="0" y="1975"/>
                  </a:lnTo>
                  <a:lnTo>
                    <a:pt x="0" y="174"/>
                  </a:lnTo>
                  <a:lnTo>
                    <a:pt x="3" y="139"/>
                  </a:lnTo>
                  <a:lnTo>
                    <a:pt x="14" y="106"/>
                  </a:lnTo>
                  <a:lnTo>
                    <a:pt x="30" y="77"/>
                  </a:lnTo>
                  <a:lnTo>
                    <a:pt x="51" y="50"/>
                  </a:lnTo>
                  <a:lnTo>
                    <a:pt x="77" y="30"/>
                  </a:lnTo>
                  <a:lnTo>
                    <a:pt x="106" y="13"/>
                  </a:lnTo>
                  <a:lnTo>
                    <a:pt x="139" y="3"/>
                  </a:lnTo>
                  <a:lnTo>
                    <a:pt x="174" y="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5"/>
            <p:cNvSpPr>
              <a:spLocks/>
            </p:cNvSpPr>
            <p:nvPr/>
          </p:nvSpPr>
          <p:spPr bwMode="auto">
            <a:xfrm>
              <a:off x="2555" y="1154"/>
              <a:ext cx="1641" cy="28"/>
            </a:xfrm>
            <a:custGeom>
              <a:avLst/>
              <a:gdLst>
                <a:gd name="T0" fmla="*/ 1641 w 1800"/>
                <a:gd name="T1" fmla="*/ 0 h 30"/>
                <a:gd name="T2" fmla="*/ 1641 w 1800"/>
                <a:gd name="T3" fmla="*/ 0 h 30"/>
                <a:gd name="T4" fmla="*/ 0 w 1800"/>
                <a:gd name="T5" fmla="*/ 0 h 30"/>
                <a:gd name="T6" fmla="*/ 0 w 1800"/>
                <a:gd name="T7" fmla="*/ 28 h 30"/>
                <a:gd name="T8" fmla="*/ 1641 w 1800"/>
                <a:gd name="T9" fmla="*/ 28 h 30"/>
                <a:gd name="T10" fmla="*/ 1641 w 1800"/>
                <a:gd name="T11" fmla="*/ 28 h 30"/>
                <a:gd name="T12" fmla="*/ 1641 w 1800"/>
                <a:gd name="T13" fmla="*/ 0 h 30"/>
                <a:gd name="T14" fmla="*/ 0 60000 65536"/>
                <a:gd name="T15" fmla="*/ 0 60000 65536"/>
                <a:gd name="T16" fmla="*/ 0 60000 65536"/>
                <a:gd name="T17" fmla="*/ 0 60000 65536"/>
                <a:gd name="T18" fmla="*/ 0 60000 65536"/>
                <a:gd name="T19" fmla="*/ 0 60000 65536"/>
                <a:gd name="T20" fmla="*/ 0 60000 65536"/>
                <a:gd name="T21" fmla="*/ 0 w 1800"/>
                <a:gd name="T22" fmla="*/ 0 h 30"/>
                <a:gd name="T23" fmla="*/ 1800 w 180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0" h="30">
                  <a:moveTo>
                    <a:pt x="1800" y="0"/>
                  </a:moveTo>
                  <a:lnTo>
                    <a:pt x="1800" y="0"/>
                  </a:lnTo>
                  <a:lnTo>
                    <a:pt x="0" y="0"/>
                  </a:lnTo>
                  <a:lnTo>
                    <a:pt x="0" y="30"/>
                  </a:lnTo>
                  <a:lnTo>
                    <a:pt x="1800" y="30"/>
                  </a:lnTo>
                  <a:lnTo>
                    <a:pt x="1800"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6"/>
            <p:cNvSpPr>
              <a:spLocks/>
            </p:cNvSpPr>
            <p:nvPr/>
          </p:nvSpPr>
          <p:spPr bwMode="auto">
            <a:xfrm>
              <a:off x="4196" y="1154"/>
              <a:ext cx="171" cy="179"/>
            </a:xfrm>
            <a:custGeom>
              <a:avLst/>
              <a:gdLst>
                <a:gd name="T0" fmla="*/ 171 w 189"/>
                <a:gd name="T1" fmla="*/ 179 h 189"/>
                <a:gd name="T2" fmla="*/ 171 w 189"/>
                <a:gd name="T3" fmla="*/ 179 h 189"/>
                <a:gd name="T4" fmla="*/ 168 w 189"/>
                <a:gd name="T5" fmla="*/ 144 h 189"/>
                <a:gd name="T6" fmla="*/ 157 w 189"/>
                <a:gd name="T7" fmla="*/ 109 h 189"/>
                <a:gd name="T8" fmla="*/ 142 w 189"/>
                <a:gd name="T9" fmla="*/ 80 h 189"/>
                <a:gd name="T10" fmla="*/ 121 w 189"/>
                <a:gd name="T11" fmla="*/ 52 h 189"/>
                <a:gd name="T12" fmla="*/ 96 w 189"/>
                <a:gd name="T13" fmla="*/ 30 h 189"/>
                <a:gd name="T14" fmla="*/ 67 w 189"/>
                <a:gd name="T15" fmla="*/ 14 h 189"/>
                <a:gd name="T16" fmla="*/ 34 w 189"/>
                <a:gd name="T17" fmla="*/ 3 h 189"/>
                <a:gd name="T18" fmla="*/ 0 w 189"/>
                <a:gd name="T19" fmla="*/ 0 h 189"/>
                <a:gd name="T20" fmla="*/ 0 w 189"/>
                <a:gd name="T21" fmla="*/ 28 h 189"/>
                <a:gd name="T22" fmla="*/ 31 w 189"/>
                <a:gd name="T23" fmla="*/ 31 h 189"/>
                <a:gd name="T24" fmla="*/ 56 w 189"/>
                <a:gd name="T25" fmla="*/ 40 h 189"/>
                <a:gd name="T26" fmla="*/ 81 w 189"/>
                <a:gd name="T27" fmla="*/ 54 h 189"/>
                <a:gd name="T28" fmla="*/ 102 w 189"/>
                <a:gd name="T29" fmla="*/ 72 h 189"/>
                <a:gd name="T30" fmla="*/ 119 w 189"/>
                <a:gd name="T31" fmla="*/ 95 h 189"/>
                <a:gd name="T32" fmla="*/ 133 w 189"/>
                <a:gd name="T33" fmla="*/ 119 h 189"/>
                <a:gd name="T34" fmla="*/ 141 w 189"/>
                <a:gd name="T35" fmla="*/ 148 h 189"/>
                <a:gd name="T36" fmla="*/ 144 w 189"/>
                <a:gd name="T37" fmla="*/ 179 h 189"/>
                <a:gd name="T38" fmla="*/ 144 w 189"/>
                <a:gd name="T39" fmla="*/ 179 h 189"/>
                <a:gd name="T40" fmla="*/ 171 w 189"/>
                <a:gd name="T41" fmla="*/ 179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189"/>
                <a:gd name="T65" fmla="*/ 189 w 189"/>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189">
                  <a:moveTo>
                    <a:pt x="189" y="189"/>
                  </a:moveTo>
                  <a:lnTo>
                    <a:pt x="189" y="189"/>
                  </a:lnTo>
                  <a:lnTo>
                    <a:pt x="186" y="152"/>
                  </a:lnTo>
                  <a:lnTo>
                    <a:pt x="174" y="115"/>
                  </a:lnTo>
                  <a:lnTo>
                    <a:pt x="157" y="84"/>
                  </a:lnTo>
                  <a:lnTo>
                    <a:pt x="134" y="55"/>
                  </a:lnTo>
                  <a:lnTo>
                    <a:pt x="106" y="32"/>
                  </a:lnTo>
                  <a:lnTo>
                    <a:pt x="74" y="15"/>
                  </a:lnTo>
                  <a:lnTo>
                    <a:pt x="38" y="3"/>
                  </a:lnTo>
                  <a:lnTo>
                    <a:pt x="0" y="0"/>
                  </a:lnTo>
                  <a:lnTo>
                    <a:pt x="0" y="30"/>
                  </a:lnTo>
                  <a:lnTo>
                    <a:pt x="34" y="33"/>
                  </a:lnTo>
                  <a:lnTo>
                    <a:pt x="62" y="42"/>
                  </a:lnTo>
                  <a:lnTo>
                    <a:pt x="90" y="57"/>
                  </a:lnTo>
                  <a:lnTo>
                    <a:pt x="113" y="76"/>
                  </a:lnTo>
                  <a:lnTo>
                    <a:pt x="132" y="100"/>
                  </a:lnTo>
                  <a:lnTo>
                    <a:pt x="147" y="126"/>
                  </a:lnTo>
                  <a:lnTo>
                    <a:pt x="156" y="156"/>
                  </a:lnTo>
                  <a:lnTo>
                    <a:pt x="159" y="189"/>
                  </a:lnTo>
                  <a:lnTo>
                    <a:pt x="189" y="189"/>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7"/>
            <p:cNvSpPr>
              <a:spLocks/>
            </p:cNvSpPr>
            <p:nvPr/>
          </p:nvSpPr>
          <p:spPr bwMode="auto">
            <a:xfrm>
              <a:off x="4340" y="1333"/>
              <a:ext cx="27" cy="1695"/>
            </a:xfrm>
            <a:custGeom>
              <a:avLst/>
              <a:gdLst>
                <a:gd name="T0" fmla="*/ 27 w 30"/>
                <a:gd name="T1" fmla="*/ 1695 h 1801"/>
                <a:gd name="T2" fmla="*/ 27 w 30"/>
                <a:gd name="T3" fmla="*/ 1695 h 1801"/>
                <a:gd name="T4" fmla="*/ 27 w 30"/>
                <a:gd name="T5" fmla="*/ 0 h 1801"/>
                <a:gd name="T6" fmla="*/ 0 w 30"/>
                <a:gd name="T7" fmla="*/ 0 h 1801"/>
                <a:gd name="T8" fmla="*/ 0 w 30"/>
                <a:gd name="T9" fmla="*/ 1695 h 1801"/>
                <a:gd name="T10" fmla="*/ 0 w 30"/>
                <a:gd name="T11" fmla="*/ 1695 h 1801"/>
                <a:gd name="T12" fmla="*/ 27 w 30"/>
                <a:gd name="T13" fmla="*/ 1695 h 1801"/>
                <a:gd name="T14" fmla="*/ 0 60000 65536"/>
                <a:gd name="T15" fmla="*/ 0 60000 65536"/>
                <a:gd name="T16" fmla="*/ 0 60000 65536"/>
                <a:gd name="T17" fmla="*/ 0 60000 65536"/>
                <a:gd name="T18" fmla="*/ 0 60000 65536"/>
                <a:gd name="T19" fmla="*/ 0 60000 65536"/>
                <a:gd name="T20" fmla="*/ 0 60000 65536"/>
                <a:gd name="T21" fmla="*/ 0 w 30"/>
                <a:gd name="T22" fmla="*/ 0 h 1801"/>
                <a:gd name="T23" fmla="*/ 30 w 30"/>
                <a:gd name="T24" fmla="*/ 1801 h 1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801">
                  <a:moveTo>
                    <a:pt x="30" y="1801"/>
                  </a:moveTo>
                  <a:lnTo>
                    <a:pt x="30" y="1801"/>
                  </a:lnTo>
                  <a:lnTo>
                    <a:pt x="30" y="0"/>
                  </a:lnTo>
                  <a:lnTo>
                    <a:pt x="0" y="0"/>
                  </a:lnTo>
                  <a:lnTo>
                    <a:pt x="0" y="1801"/>
                  </a:lnTo>
                  <a:lnTo>
                    <a:pt x="30" y="1801"/>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8"/>
            <p:cNvSpPr>
              <a:spLocks/>
            </p:cNvSpPr>
            <p:nvPr/>
          </p:nvSpPr>
          <p:spPr bwMode="auto">
            <a:xfrm>
              <a:off x="4196" y="3028"/>
              <a:ext cx="171" cy="177"/>
            </a:xfrm>
            <a:custGeom>
              <a:avLst/>
              <a:gdLst>
                <a:gd name="T0" fmla="*/ 0 w 189"/>
                <a:gd name="T1" fmla="*/ 177 h 189"/>
                <a:gd name="T2" fmla="*/ 0 w 189"/>
                <a:gd name="T3" fmla="*/ 177 h 189"/>
                <a:gd name="T4" fmla="*/ 34 w 189"/>
                <a:gd name="T5" fmla="*/ 174 h 189"/>
                <a:gd name="T6" fmla="*/ 67 w 189"/>
                <a:gd name="T7" fmla="*/ 163 h 189"/>
                <a:gd name="T8" fmla="*/ 96 w 189"/>
                <a:gd name="T9" fmla="*/ 147 h 189"/>
                <a:gd name="T10" fmla="*/ 121 w 189"/>
                <a:gd name="T11" fmla="*/ 125 h 189"/>
                <a:gd name="T12" fmla="*/ 142 w 189"/>
                <a:gd name="T13" fmla="*/ 98 h 189"/>
                <a:gd name="T14" fmla="*/ 157 w 189"/>
                <a:gd name="T15" fmla="*/ 69 h 189"/>
                <a:gd name="T16" fmla="*/ 168 w 189"/>
                <a:gd name="T17" fmla="*/ 35 h 189"/>
                <a:gd name="T18" fmla="*/ 171 w 189"/>
                <a:gd name="T19" fmla="*/ 0 h 189"/>
                <a:gd name="T20" fmla="*/ 144 w 189"/>
                <a:gd name="T21" fmla="*/ 0 h 189"/>
                <a:gd name="T22" fmla="*/ 141 w 189"/>
                <a:gd name="T23" fmla="*/ 30 h 189"/>
                <a:gd name="T24" fmla="*/ 133 w 189"/>
                <a:gd name="T25" fmla="*/ 58 h 189"/>
                <a:gd name="T26" fmla="*/ 119 w 189"/>
                <a:gd name="T27" fmla="*/ 83 h 189"/>
                <a:gd name="T28" fmla="*/ 102 w 189"/>
                <a:gd name="T29" fmla="*/ 106 h 189"/>
                <a:gd name="T30" fmla="*/ 81 w 189"/>
                <a:gd name="T31" fmla="*/ 124 h 189"/>
                <a:gd name="T32" fmla="*/ 56 w 189"/>
                <a:gd name="T33" fmla="*/ 138 h 189"/>
                <a:gd name="T34" fmla="*/ 31 w 189"/>
                <a:gd name="T35" fmla="*/ 146 h 189"/>
                <a:gd name="T36" fmla="*/ 0 w 189"/>
                <a:gd name="T37" fmla="*/ 149 h 189"/>
                <a:gd name="T38" fmla="*/ 0 w 189"/>
                <a:gd name="T39" fmla="*/ 149 h 189"/>
                <a:gd name="T40" fmla="*/ 0 w 189"/>
                <a:gd name="T41" fmla="*/ 177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189"/>
                <a:gd name="T65" fmla="*/ 189 w 189"/>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189">
                  <a:moveTo>
                    <a:pt x="0" y="189"/>
                  </a:moveTo>
                  <a:lnTo>
                    <a:pt x="0" y="189"/>
                  </a:lnTo>
                  <a:lnTo>
                    <a:pt x="38" y="186"/>
                  </a:lnTo>
                  <a:lnTo>
                    <a:pt x="74" y="174"/>
                  </a:lnTo>
                  <a:lnTo>
                    <a:pt x="106" y="157"/>
                  </a:lnTo>
                  <a:lnTo>
                    <a:pt x="134" y="134"/>
                  </a:lnTo>
                  <a:lnTo>
                    <a:pt x="157" y="105"/>
                  </a:lnTo>
                  <a:lnTo>
                    <a:pt x="174" y="74"/>
                  </a:lnTo>
                  <a:lnTo>
                    <a:pt x="186" y="37"/>
                  </a:lnTo>
                  <a:lnTo>
                    <a:pt x="189" y="0"/>
                  </a:lnTo>
                  <a:lnTo>
                    <a:pt x="159" y="0"/>
                  </a:lnTo>
                  <a:lnTo>
                    <a:pt x="156" y="32"/>
                  </a:lnTo>
                  <a:lnTo>
                    <a:pt x="147" y="62"/>
                  </a:lnTo>
                  <a:lnTo>
                    <a:pt x="132" y="89"/>
                  </a:lnTo>
                  <a:lnTo>
                    <a:pt x="113" y="113"/>
                  </a:lnTo>
                  <a:lnTo>
                    <a:pt x="90" y="132"/>
                  </a:lnTo>
                  <a:lnTo>
                    <a:pt x="62" y="147"/>
                  </a:lnTo>
                  <a:lnTo>
                    <a:pt x="34" y="156"/>
                  </a:lnTo>
                  <a:lnTo>
                    <a:pt x="0" y="159"/>
                  </a:lnTo>
                  <a:lnTo>
                    <a:pt x="0" y="189"/>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9"/>
            <p:cNvSpPr>
              <a:spLocks/>
            </p:cNvSpPr>
            <p:nvPr/>
          </p:nvSpPr>
          <p:spPr bwMode="auto">
            <a:xfrm>
              <a:off x="2555" y="3177"/>
              <a:ext cx="1641" cy="28"/>
            </a:xfrm>
            <a:custGeom>
              <a:avLst/>
              <a:gdLst>
                <a:gd name="T0" fmla="*/ 0 w 1800"/>
                <a:gd name="T1" fmla="*/ 28 h 30"/>
                <a:gd name="T2" fmla="*/ 0 w 1800"/>
                <a:gd name="T3" fmla="*/ 28 h 30"/>
                <a:gd name="T4" fmla="*/ 1641 w 1800"/>
                <a:gd name="T5" fmla="*/ 28 h 30"/>
                <a:gd name="T6" fmla="*/ 1641 w 1800"/>
                <a:gd name="T7" fmla="*/ 0 h 30"/>
                <a:gd name="T8" fmla="*/ 0 w 1800"/>
                <a:gd name="T9" fmla="*/ 0 h 30"/>
                <a:gd name="T10" fmla="*/ 0 w 1800"/>
                <a:gd name="T11" fmla="*/ 0 h 30"/>
                <a:gd name="T12" fmla="*/ 0 w 1800"/>
                <a:gd name="T13" fmla="*/ 28 h 30"/>
                <a:gd name="T14" fmla="*/ 0 60000 65536"/>
                <a:gd name="T15" fmla="*/ 0 60000 65536"/>
                <a:gd name="T16" fmla="*/ 0 60000 65536"/>
                <a:gd name="T17" fmla="*/ 0 60000 65536"/>
                <a:gd name="T18" fmla="*/ 0 60000 65536"/>
                <a:gd name="T19" fmla="*/ 0 60000 65536"/>
                <a:gd name="T20" fmla="*/ 0 60000 65536"/>
                <a:gd name="T21" fmla="*/ 0 w 1800"/>
                <a:gd name="T22" fmla="*/ 0 h 30"/>
                <a:gd name="T23" fmla="*/ 1800 w 180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0" h="30">
                  <a:moveTo>
                    <a:pt x="0" y="30"/>
                  </a:moveTo>
                  <a:lnTo>
                    <a:pt x="0" y="30"/>
                  </a:lnTo>
                  <a:lnTo>
                    <a:pt x="1800" y="30"/>
                  </a:lnTo>
                  <a:lnTo>
                    <a:pt x="1800" y="0"/>
                  </a:lnTo>
                  <a:lnTo>
                    <a:pt x="0" y="0"/>
                  </a:lnTo>
                  <a:lnTo>
                    <a:pt x="0" y="3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10"/>
            <p:cNvSpPr>
              <a:spLocks/>
            </p:cNvSpPr>
            <p:nvPr/>
          </p:nvSpPr>
          <p:spPr bwMode="auto">
            <a:xfrm>
              <a:off x="2384" y="3028"/>
              <a:ext cx="171" cy="177"/>
            </a:xfrm>
            <a:custGeom>
              <a:avLst/>
              <a:gdLst>
                <a:gd name="T0" fmla="*/ 0 w 189"/>
                <a:gd name="T1" fmla="*/ 0 h 189"/>
                <a:gd name="T2" fmla="*/ 0 w 189"/>
                <a:gd name="T3" fmla="*/ 0 h 189"/>
                <a:gd name="T4" fmla="*/ 3 w 189"/>
                <a:gd name="T5" fmla="*/ 35 h 189"/>
                <a:gd name="T6" fmla="*/ 14 w 189"/>
                <a:gd name="T7" fmla="*/ 69 h 189"/>
                <a:gd name="T8" fmla="*/ 29 w 189"/>
                <a:gd name="T9" fmla="*/ 98 h 189"/>
                <a:gd name="T10" fmla="*/ 50 w 189"/>
                <a:gd name="T11" fmla="*/ 125 h 189"/>
                <a:gd name="T12" fmla="*/ 76 w 189"/>
                <a:gd name="T13" fmla="*/ 147 h 189"/>
                <a:gd name="T14" fmla="*/ 104 w 189"/>
                <a:gd name="T15" fmla="*/ 163 h 189"/>
                <a:gd name="T16" fmla="*/ 138 w 189"/>
                <a:gd name="T17" fmla="*/ 174 h 189"/>
                <a:gd name="T18" fmla="*/ 171 w 189"/>
                <a:gd name="T19" fmla="*/ 177 h 189"/>
                <a:gd name="T20" fmla="*/ 171 w 189"/>
                <a:gd name="T21" fmla="*/ 149 h 189"/>
                <a:gd name="T22" fmla="*/ 142 w 189"/>
                <a:gd name="T23" fmla="*/ 146 h 189"/>
                <a:gd name="T24" fmla="*/ 115 w 189"/>
                <a:gd name="T25" fmla="*/ 138 h 189"/>
                <a:gd name="T26" fmla="*/ 90 w 189"/>
                <a:gd name="T27" fmla="*/ 124 h 189"/>
                <a:gd name="T28" fmla="*/ 69 w 189"/>
                <a:gd name="T29" fmla="*/ 106 h 189"/>
                <a:gd name="T30" fmla="*/ 52 w 189"/>
                <a:gd name="T31" fmla="*/ 83 h 189"/>
                <a:gd name="T32" fmla="*/ 38 w 189"/>
                <a:gd name="T33" fmla="*/ 58 h 189"/>
                <a:gd name="T34" fmla="*/ 30 w 189"/>
                <a:gd name="T35" fmla="*/ 30 h 189"/>
                <a:gd name="T36" fmla="*/ 27 w 189"/>
                <a:gd name="T37" fmla="*/ 0 h 189"/>
                <a:gd name="T38" fmla="*/ 27 w 189"/>
                <a:gd name="T39" fmla="*/ 0 h 189"/>
                <a:gd name="T40" fmla="*/ 0 w 189"/>
                <a:gd name="T41" fmla="*/ 0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189"/>
                <a:gd name="T65" fmla="*/ 189 w 189"/>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189">
                  <a:moveTo>
                    <a:pt x="0" y="0"/>
                  </a:moveTo>
                  <a:lnTo>
                    <a:pt x="0" y="0"/>
                  </a:lnTo>
                  <a:lnTo>
                    <a:pt x="3" y="37"/>
                  </a:lnTo>
                  <a:lnTo>
                    <a:pt x="15" y="74"/>
                  </a:lnTo>
                  <a:lnTo>
                    <a:pt x="32" y="105"/>
                  </a:lnTo>
                  <a:lnTo>
                    <a:pt x="55" y="134"/>
                  </a:lnTo>
                  <a:lnTo>
                    <a:pt x="84" y="157"/>
                  </a:lnTo>
                  <a:lnTo>
                    <a:pt x="115" y="174"/>
                  </a:lnTo>
                  <a:lnTo>
                    <a:pt x="152" y="186"/>
                  </a:lnTo>
                  <a:lnTo>
                    <a:pt x="189" y="189"/>
                  </a:lnTo>
                  <a:lnTo>
                    <a:pt x="189" y="159"/>
                  </a:lnTo>
                  <a:lnTo>
                    <a:pt x="157" y="156"/>
                  </a:lnTo>
                  <a:lnTo>
                    <a:pt x="127" y="147"/>
                  </a:lnTo>
                  <a:lnTo>
                    <a:pt x="100" y="132"/>
                  </a:lnTo>
                  <a:lnTo>
                    <a:pt x="76" y="113"/>
                  </a:lnTo>
                  <a:lnTo>
                    <a:pt x="57" y="89"/>
                  </a:lnTo>
                  <a:lnTo>
                    <a:pt x="42" y="62"/>
                  </a:lnTo>
                  <a:lnTo>
                    <a:pt x="33" y="32"/>
                  </a:lnTo>
                  <a:lnTo>
                    <a:pt x="30" y="0"/>
                  </a:lnTo>
                  <a:lnTo>
                    <a:pt x="0"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11"/>
            <p:cNvSpPr>
              <a:spLocks/>
            </p:cNvSpPr>
            <p:nvPr/>
          </p:nvSpPr>
          <p:spPr bwMode="auto">
            <a:xfrm>
              <a:off x="2384" y="1333"/>
              <a:ext cx="27" cy="1695"/>
            </a:xfrm>
            <a:custGeom>
              <a:avLst/>
              <a:gdLst>
                <a:gd name="T0" fmla="*/ 0 w 30"/>
                <a:gd name="T1" fmla="*/ 0 h 1801"/>
                <a:gd name="T2" fmla="*/ 0 w 30"/>
                <a:gd name="T3" fmla="*/ 0 h 1801"/>
                <a:gd name="T4" fmla="*/ 0 w 30"/>
                <a:gd name="T5" fmla="*/ 1695 h 1801"/>
                <a:gd name="T6" fmla="*/ 27 w 30"/>
                <a:gd name="T7" fmla="*/ 1695 h 1801"/>
                <a:gd name="T8" fmla="*/ 27 w 30"/>
                <a:gd name="T9" fmla="*/ 0 h 1801"/>
                <a:gd name="T10" fmla="*/ 27 w 30"/>
                <a:gd name="T11" fmla="*/ 0 h 1801"/>
                <a:gd name="T12" fmla="*/ 0 w 30"/>
                <a:gd name="T13" fmla="*/ 0 h 1801"/>
                <a:gd name="T14" fmla="*/ 0 60000 65536"/>
                <a:gd name="T15" fmla="*/ 0 60000 65536"/>
                <a:gd name="T16" fmla="*/ 0 60000 65536"/>
                <a:gd name="T17" fmla="*/ 0 60000 65536"/>
                <a:gd name="T18" fmla="*/ 0 60000 65536"/>
                <a:gd name="T19" fmla="*/ 0 60000 65536"/>
                <a:gd name="T20" fmla="*/ 0 60000 65536"/>
                <a:gd name="T21" fmla="*/ 0 w 30"/>
                <a:gd name="T22" fmla="*/ 0 h 1801"/>
                <a:gd name="T23" fmla="*/ 30 w 30"/>
                <a:gd name="T24" fmla="*/ 1801 h 1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801">
                  <a:moveTo>
                    <a:pt x="0" y="0"/>
                  </a:moveTo>
                  <a:lnTo>
                    <a:pt x="0" y="0"/>
                  </a:lnTo>
                  <a:lnTo>
                    <a:pt x="0" y="1801"/>
                  </a:lnTo>
                  <a:lnTo>
                    <a:pt x="30" y="1801"/>
                  </a:lnTo>
                  <a:lnTo>
                    <a:pt x="30" y="0"/>
                  </a:lnTo>
                  <a:lnTo>
                    <a:pt x="0"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12"/>
            <p:cNvSpPr>
              <a:spLocks/>
            </p:cNvSpPr>
            <p:nvPr/>
          </p:nvSpPr>
          <p:spPr bwMode="auto">
            <a:xfrm>
              <a:off x="2384" y="1154"/>
              <a:ext cx="171" cy="179"/>
            </a:xfrm>
            <a:custGeom>
              <a:avLst/>
              <a:gdLst>
                <a:gd name="T0" fmla="*/ 171 w 189"/>
                <a:gd name="T1" fmla="*/ 0 h 189"/>
                <a:gd name="T2" fmla="*/ 171 w 189"/>
                <a:gd name="T3" fmla="*/ 0 h 189"/>
                <a:gd name="T4" fmla="*/ 138 w 189"/>
                <a:gd name="T5" fmla="*/ 3 h 189"/>
                <a:gd name="T6" fmla="*/ 104 w 189"/>
                <a:gd name="T7" fmla="*/ 14 h 189"/>
                <a:gd name="T8" fmla="*/ 76 w 189"/>
                <a:gd name="T9" fmla="*/ 30 h 189"/>
                <a:gd name="T10" fmla="*/ 50 w 189"/>
                <a:gd name="T11" fmla="*/ 52 h 189"/>
                <a:gd name="T12" fmla="*/ 29 w 189"/>
                <a:gd name="T13" fmla="*/ 80 h 189"/>
                <a:gd name="T14" fmla="*/ 14 w 189"/>
                <a:gd name="T15" fmla="*/ 109 h 189"/>
                <a:gd name="T16" fmla="*/ 3 w 189"/>
                <a:gd name="T17" fmla="*/ 144 h 189"/>
                <a:gd name="T18" fmla="*/ 0 w 189"/>
                <a:gd name="T19" fmla="*/ 179 h 189"/>
                <a:gd name="T20" fmla="*/ 27 w 189"/>
                <a:gd name="T21" fmla="*/ 179 h 189"/>
                <a:gd name="T22" fmla="*/ 30 w 189"/>
                <a:gd name="T23" fmla="*/ 148 h 189"/>
                <a:gd name="T24" fmla="*/ 38 w 189"/>
                <a:gd name="T25" fmla="*/ 119 h 189"/>
                <a:gd name="T26" fmla="*/ 52 w 189"/>
                <a:gd name="T27" fmla="*/ 95 h 189"/>
                <a:gd name="T28" fmla="*/ 69 w 189"/>
                <a:gd name="T29" fmla="*/ 72 h 189"/>
                <a:gd name="T30" fmla="*/ 90 w 189"/>
                <a:gd name="T31" fmla="*/ 54 h 189"/>
                <a:gd name="T32" fmla="*/ 115 w 189"/>
                <a:gd name="T33" fmla="*/ 40 h 189"/>
                <a:gd name="T34" fmla="*/ 142 w 189"/>
                <a:gd name="T35" fmla="*/ 31 h 189"/>
                <a:gd name="T36" fmla="*/ 171 w 189"/>
                <a:gd name="T37" fmla="*/ 28 h 189"/>
                <a:gd name="T38" fmla="*/ 171 w 189"/>
                <a:gd name="T39" fmla="*/ 28 h 189"/>
                <a:gd name="T40" fmla="*/ 171 w 189"/>
                <a:gd name="T41" fmla="*/ 0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189"/>
                <a:gd name="T65" fmla="*/ 189 w 189"/>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189">
                  <a:moveTo>
                    <a:pt x="189" y="0"/>
                  </a:moveTo>
                  <a:lnTo>
                    <a:pt x="189" y="0"/>
                  </a:lnTo>
                  <a:lnTo>
                    <a:pt x="152" y="3"/>
                  </a:lnTo>
                  <a:lnTo>
                    <a:pt x="115" y="15"/>
                  </a:lnTo>
                  <a:lnTo>
                    <a:pt x="84" y="32"/>
                  </a:lnTo>
                  <a:lnTo>
                    <a:pt x="55" y="55"/>
                  </a:lnTo>
                  <a:lnTo>
                    <a:pt x="32" y="84"/>
                  </a:lnTo>
                  <a:lnTo>
                    <a:pt x="15" y="115"/>
                  </a:lnTo>
                  <a:lnTo>
                    <a:pt x="3" y="152"/>
                  </a:lnTo>
                  <a:lnTo>
                    <a:pt x="0" y="189"/>
                  </a:lnTo>
                  <a:lnTo>
                    <a:pt x="30" y="189"/>
                  </a:lnTo>
                  <a:lnTo>
                    <a:pt x="33" y="156"/>
                  </a:lnTo>
                  <a:lnTo>
                    <a:pt x="42" y="126"/>
                  </a:lnTo>
                  <a:lnTo>
                    <a:pt x="57" y="100"/>
                  </a:lnTo>
                  <a:lnTo>
                    <a:pt x="76" y="76"/>
                  </a:lnTo>
                  <a:lnTo>
                    <a:pt x="100" y="57"/>
                  </a:lnTo>
                  <a:lnTo>
                    <a:pt x="127" y="42"/>
                  </a:lnTo>
                  <a:lnTo>
                    <a:pt x="157" y="33"/>
                  </a:lnTo>
                  <a:lnTo>
                    <a:pt x="189" y="30"/>
                  </a:lnTo>
                  <a:lnTo>
                    <a:pt x="189"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13"/>
            <p:cNvSpPr>
              <a:spLocks/>
            </p:cNvSpPr>
            <p:nvPr/>
          </p:nvSpPr>
          <p:spPr bwMode="auto">
            <a:xfrm>
              <a:off x="2254" y="1079"/>
              <a:ext cx="2140" cy="2210"/>
            </a:xfrm>
            <a:custGeom>
              <a:avLst/>
              <a:gdLst>
                <a:gd name="T0" fmla="*/ 1178 w 2350"/>
                <a:gd name="T1" fmla="*/ 6 h 2350"/>
                <a:gd name="T2" fmla="*/ 1337 w 2350"/>
                <a:gd name="T3" fmla="*/ 35 h 2350"/>
                <a:gd name="T4" fmla="*/ 1485 w 2350"/>
                <a:gd name="T5" fmla="*/ 87 h 2350"/>
                <a:gd name="T6" fmla="*/ 1624 w 2350"/>
                <a:gd name="T7" fmla="*/ 160 h 2350"/>
                <a:gd name="T8" fmla="*/ 1749 w 2350"/>
                <a:gd name="T9" fmla="*/ 254 h 2350"/>
                <a:gd name="T10" fmla="*/ 1861 w 2350"/>
                <a:gd name="T11" fmla="*/ 363 h 2350"/>
                <a:gd name="T12" fmla="*/ 1956 w 2350"/>
                <a:gd name="T13" fmla="*/ 489 h 2350"/>
                <a:gd name="T14" fmla="*/ 2034 w 2350"/>
                <a:gd name="T15" fmla="*/ 627 h 2350"/>
                <a:gd name="T16" fmla="*/ 2092 w 2350"/>
                <a:gd name="T17" fmla="*/ 778 h 2350"/>
                <a:gd name="T18" fmla="*/ 2127 w 2350"/>
                <a:gd name="T19" fmla="*/ 939 h 2350"/>
                <a:gd name="T20" fmla="*/ 2140 w 2350"/>
                <a:gd name="T21" fmla="*/ 1106 h 2350"/>
                <a:gd name="T22" fmla="*/ 2127 w 2350"/>
                <a:gd name="T23" fmla="*/ 1274 h 2350"/>
                <a:gd name="T24" fmla="*/ 2092 w 2350"/>
                <a:gd name="T25" fmla="*/ 1433 h 2350"/>
                <a:gd name="T26" fmla="*/ 2034 w 2350"/>
                <a:gd name="T27" fmla="*/ 1584 h 2350"/>
                <a:gd name="T28" fmla="*/ 1956 w 2350"/>
                <a:gd name="T29" fmla="*/ 1723 h 2350"/>
                <a:gd name="T30" fmla="*/ 1861 w 2350"/>
                <a:gd name="T31" fmla="*/ 1847 h 2350"/>
                <a:gd name="T32" fmla="*/ 1749 w 2350"/>
                <a:gd name="T33" fmla="*/ 1956 h 2350"/>
                <a:gd name="T34" fmla="*/ 1624 w 2350"/>
                <a:gd name="T35" fmla="*/ 2050 h 2350"/>
                <a:gd name="T36" fmla="*/ 1485 w 2350"/>
                <a:gd name="T37" fmla="*/ 2123 h 2350"/>
                <a:gd name="T38" fmla="*/ 1337 w 2350"/>
                <a:gd name="T39" fmla="*/ 2175 h 2350"/>
                <a:gd name="T40" fmla="*/ 1178 w 2350"/>
                <a:gd name="T41" fmla="*/ 2204 h 2350"/>
                <a:gd name="T42" fmla="*/ 1014 w 2350"/>
                <a:gd name="T43" fmla="*/ 2209 h 2350"/>
                <a:gd name="T44" fmla="*/ 854 w 2350"/>
                <a:gd name="T45" fmla="*/ 2187 h 2350"/>
                <a:gd name="T46" fmla="*/ 702 w 2350"/>
                <a:gd name="T47" fmla="*/ 2143 h 2350"/>
                <a:gd name="T48" fmla="*/ 560 w 2350"/>
                <a:gd name="T49" fmla="*/ 2076 h 2350"/>
                <a:gd name="T50" fmla="*/ 430 w 2350"/>
                <a:gd name="T51" fmla="*/ 1990 h 2350"/>
                <a:gd name="T52" fmla="*/ 313 w 2350"/>
                <a:gd name="T53" fmla="*/ 1885 h 2350"/>
                <a:gd name="T54" fmla="*/ 213 w 2350"/>
                <a:gd name="T55" fmla="*/ 1765 h 2350"/>
                <a:gd name="T56" fmla="*/ 129 w 2350"/>
                <a:gd name="T57" fmla="*/ 1631 h 2350"/>
                <a:gd name="T58" fmla="*/ 65 w 2350"/>
                <a:gd name="T59" fmla="*/ 1484 h 2350"/>
                <a:gd name="T60" fmla="*/ 22 w 2350"/>
                <a:gd name="T61" fmla="*/ 1328 h 2350"/>
                <a:gd name="T62" fmla="*/ 1 w 2350"/>
                <a:gd name="T63" fmla="*/ 1162 h 2350"/>
                <a:gd name="T64" fmla="*/ 5 w 2350"/>
                <a:gd name="T65" fmla="*/ 993 h 2350"/>
                <a:gd name="T66" fmla="*/ 34 w 2350"/>
                <a:gd name="T67" fmla="*/ 829 h 2350"/>
                <a:gd name="T68" fmla="*/ 84 w 2350"/>
                <a:gd name="T69" fmla="*/ 676 h 2350"/>
                <a:gd name="T70" fmla="*/ 155 w 2350"/>
                <a:gd name="T71" fmla="*/ 533 h 2350"/>
                <a:gd name="T72" fmla="*/ 244 w 2350"/>
                <a:gd name="T73" fmla="*/ 403 h 2350"/>
                <a:gd name="T74" fmla="*/ 352 w 2350"/>
                <a:gd name="T75" fmla="*/ 288 h 2350"/>
                <a:gd name="T76" fmla="*/ 472 w 2350"/>
                <a:gd name="T77" fmla="*/ 190 h 2350"/>
                <a:gd name="T78" fmla="*/ 606 w 2350"/>
                <a:gd name="T79" fmla="*/ 109 h 2350"/>
                <a:gd name="T80" fmla="*/ 752 w 2350"/>
                <a:gd name="T81" fmla="*/ 50 h 2350"/>
                <a:gd name="T82" fmla="*/ 906 w 2350"/>
                <a:gd name="T83" fmla="*/ 13 h 2350"/>
                <a:gd name="T84" fmla="*/ 1069 w 2350"/>
                <a:gd name="T85" fmla="*/ 0 h 23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50"/>
                <a:gd name="T130" fmla="*/ 0 h 2350"/>
                <a:gd name="T131" fmla="*/ 2350 w 2350"/>
                <a:gd name="T132" fmla="*/ 2350 h 23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50" h="2350">
                  <a:moveTo>
                    <a:pt x="1174" y="0"/>
                  </a:moveTo>
                  <a:lnTo>
                    <a:pt x="1234" y="1"/>
                  </a:lnTo>
                  <a:lnTo>
                    <a:pt x="1294" y="6"/>
                  </a:lnTo>
                  <a:lnTo>
                    <a:pt x="1352" y="14"/>
                  </a:lnTo>
                  <a:lnTo>
                    <a:pt x="1410" y="24"/>
                  </a:lnTo>
                  <a:lnTo>
                    <a:pt x="1468" y="37"/>
                  </a:lnTo>
                  <a:lnTo>
                    <a:pt x="1523" y="53"/>
                  </a:lnTo>
                  <a:lnTo>
                    <a:pt x="1577" y="71"/>
                  </a:lnTo>
                  <a:lnTo>
                    <a:pt x="1631" y="92"/>
                  </a:lnTo>
                  <a:lnTo>
                    <a:pt x="1683" y="116"/>
                  </a:lnTo>
                  <a:lnTo>
                    <a:pt x="1734" y="143"/>
                  </a:lnTo>
                  <a:lnTo>
                    <a:pt x="1783" y="170"/>
                  </a:lnTo>
                  <a:lnTo>
                    <a:pt x="1830" y="202"/>
                  </a:lnTo>
                  <a:lnTo>
                    <a:pt x="1877" y="234"/>
                  </a:lnTo>
                  <a:lnTo>
                    <a:pt x="1921" y="270"/>
                  </a:lnTo>
                  <a:lnTo>
                    <a:pt x="1964" y="306"/>
                  </a:lnTo>
                  <a:lnTo>
                    <a:pt x="2004" y="346"/>
                  </a:lnTo>
                  <a:lnTo>
                    <a:pt x="2044" y="386"/>
                  </a:lnTo>
                  <a:lnTo>
                    <a:pt x="2080" y="429"/>
                  </a:lnTo>
                  <a:lnTo>
                    <a:pt x="2116" y="473"/>
                  </a:lnTo>
                  <a:lnTo>
                    <a:pt x="2148" y="520"/>
                  </a:lnTo>
                  <a:lnTo>
                    <a:pt x="2180" y="567"/>
                  </a:lnTo>
                  <a:lnTo>
                    <a:pt x="2207" y="616"/>
                  </a:lnTo>
                  <a:lnTo>
                    <a:pt x="2234" y="667"/>
                  </a:lnTo>
                  <a:lnTo>
                    <a:pt x="2258" y="719"/>
                  </a:lnTo>
                  <a:lnTo>
                    <a:pt x="2279" y="773"/>
                  </a:lnTo>
                  <a:lnTo>
                    <a:pt x="2297" y="827"/>
                  </a:lnTo>
                  <a:lnTo>
                    <a:pt x="2313" y="882"/>
                  </a:lnTo>
                  <a:lnTo>
                    <a:pt x="2326" y="940"/>
                  </a:lnTo>
                  <a:lnTo>
                    <a:pt x="2336" y="998"/>
                  </a:lnTo>
                  <a:lnTo>
                    <a:pt x="2344" y="1056"/>
                  </a:lnTo>
                  <a:lnTo>
                    <a:pt x="2349" y="1116"/>
                  </a:lnTo>
                  <a:lnTo>
                    <a:pt x="2350" y="1176"/>
                  </a:lnTo>
                  <a:lnTo>
                    <a:pt x="2349" y="1236"/>
                  </a:lnTo>
                  <a:lnTo>
                    <a:pt x="2344" y="1296"/>
                  </a:lnTo>
                  <a:lnTo>
                    <a:pt x="2336" y="1355"/>
                  </a:lnTo>
                  <a:lnTo>
                    <a:pt x="2326" y="1412"/>
                  </a:lnTo>
                  <a:lnTo>
                    <a:pt x="2313" y="1469"/>
                  </a:lnTo>
                  <a:lnTo>
                    <a:pt x="2297" y="1524"/>
                  </a:lnTo>
                  <a:lnTo>
                    <a:pt x="2279" y="1578"/>
                  </a:lnTo>
                  <a:lnTo>
                    <a:pt x="2258" y="1631"/>
                  </a:lnTo>
                  <a:lnTo>
                    <a:pt x="2234" y="1684"/>
                  </a:lnTo>
                  <a:lnTo>
                    <a:pt x="2207" y="1734"/>
                  </a:lnTo>
                  <a:lnTo>
                    <a:pt x="2180" y="1783"/>
                  </a:lnTo>
                  <a:lnTo>
                    <a:pt x="2148" y="1832"/>
                  </a:lnTo>
                  <a:lnTo>
                    <a:pt x="2116" y="1877"/>
                  </a:lnTo>
                  <a:lnTo>
                    <a:pt x="2080" y="1921"/>
                  </a:lnTo>
                  <a:lnTo>
                    <a:pt x="2044" y="1964"/>
                  </a:lnTo>
                  <a:lnTo>
                    <a:pt x="2004" y="2004"/>
                  </a:lnTo>
                  <a:lnTo>
                    <a:pt x="1964" y="2044"/>
                  </a:lnTo>
                  <a:lnTo>
                    <a:pt x="1921" y="2080"/>
                  </a:lnTo>
                  <a:lnTo>
                    <a:pt x="1877" y="2116"/>
                  </a:lnTo>
                  <a:lnTo>
                    <a:pt x="1830" y="2148"/>
                  </a:lnTo>
                  <a:lnTo>
                    <a:pt x="1783" y="2180"/>
                  </a:lnTo>
                  <a:lnTo>
                    <a:pt x="1734" y="2207"/>
                  </a:lnTo>
                  <a:lnTo>
                    <a:pt x="1683" y="2234"/>
                  </a:lnTo>
                  <a:lnTo>
                    <a:pt x="1631" y="2258"/>
                  </a:lnTo>
                  <a:lnTo>
                    <a:pt x="1577" y="2279"/>
                  </a:lnTo>
                  <a:lnTo>
                    <a:pt x="1523" y="2297"/>
                  </a:lnTo>
                  <a:lnTo>
                    <a:pt x="1468" y="2313"/>
                  </a:lnTo>
                  <a:lnTo>
                    <a:pt x="1410" y="2326"/>
                  </a:lnTo>
                  <a:lnTo>
                    <a:pt x="1352" y="2336"/>
                  </a:lnTo>
                  <a:lnTo>
                    <a:pt x="1294" y="2344"/>
                  </a:lnTo>
                  <a:lnTo>
                    <a:pt x="1234" y="2349"/>
                  </a:lnTo>
                  <a:lnTo>
                    <a:pt x="1174" y="2350"/>
                  </a:lnTo>
                  <a:lnTo>
                    <a:pt x="1114" y="2349"/>
                  </a:lnTo>
                  <a:lnTo>
                    <a:pt x="1054" y="2344"/>
                  </a:lnTo>
                  <a:lnTo>
                    <a:pt x="995" y="2336"/>
                  </a:lnTo>
                  <a:lnTo>
                    <a:pt x="938" y="2326"/>
                  </a:lnTo>
                  <a:lnTo>
                    <a:pt x="881" y="2313"/>
                  </a:lnTo>
                  <a:lnTo>
                    <a:pt x="826" y="2297"/>
                  </a:lnTo>
                  <a:lnTo>
                    <a:pt x="771" y="2279"/>
                  </a:lnTo>
                  <a:lnTo>
                    <a:pt x="718" y="2258"/>
                  </a:lnTo>
                  <a:lnTo>
                    <a:pt x="666" y="2234"/>
                  </a:lnTo>
                  <a:lnTo>
                    <a:pt x="615" y="2207"/>
                  </a:lnTo>
                  <a:lnTo>
                    <a:pt x="566" y="2180"/>
                  </a:lnTo>
                  <a:lnTo>
                    <a:pt x="518" y="2148"/>
                  </a:lnTo>
                  <a:lnTo>
                    <a:pt x="472" y="2116"/>
                  </a:lnTo>
                  <a:lnTo>
                    <a:pt x="429" y="2080"/>
                  </a:lnTo>
                  <a:lnTo>
                    <a:pt x="386" y="2044"/>
                  </a:lnTo>
                  <a:lnTo>
                    <a:pt x="344" y="2004"/>
                  </a:lnTo>
                  <a:lnTo>
                    <a:pt x="305" y="1964"/>
                  </a:lnTo>
                  <a:lnTo>
                    <a:pt x="268" y="1921"/>
                  </a:lnTo>
                  <a:lnTo>
                    <a:pt x="234" y="1877"/>
                  </a:lnTo>
                  <a:lnTo>
                    <a:pt x="200" y="1832"/>
                  </a:lnTo>
                  <a:lnTo>
                    <a:pt x="170" y="1783"/>
                  </a:lnTo>
                  <a:lnTo>
                    <a:pt x="142" y="1734"/>
                  </a:lnTo>
                  <a:lnTo>
                    <a:pt x="116" y="1684"/>
                  </a:lnTo>
                  <a:lnTo>
                    <a:pt x="92" y="1631"/>
                  </a:lnTo>
                  <a:lnTo>
                    <a:pt x="71" y="1578"/>
                  </a:lnTo>
                  <a:lnTo>
                    <a:pt x="53" y="1524"/>
                  </a:lnTo>
                  <a:lnTo>
                    <a:pt x="37" y="1469"/>
                  </a:lnTo>
                  <a:lnTo>
                    <a:pt x="24" y="1412"/>
                  </a:lnTo>
                  <a:lnTo>
                    <a:pt x="14" y="1355"/>
                  </a:lnTo>
                  <a:lnTo>
                    <a:pt x="6" y="1296"/>
                  </a:lnTo>
                  <a:lnTo>
                    <a:pt x="1" y="1236"/>
                  </a:lnTo>
                  <a:lnTo>
                    <a:pt x="0" y="1176"/>
                  </a:lnTo>
                  <a:lnTo>
                    <a:pt x="1" y="1116"/>
                  </a:lnTo>
                  <a:lnTo>
                    <a:pt x="6" y="1056"/>
                  </a:lnTo>
                  <a:lnTo>
                    <a:pt x="14" y="998"/>
                  </a:lnTo>
                  <a:lnTo>
                    <a:pt x="24" y="940"/>
                  </a:lnTo>
                  <a:lnTo>
                    <a:pt x="37" y="882"/>
                  </a:lnTo>
                  <a:lnTo>
                    <a:pt x="53" y="827"/>
                  </a:lnTo>
                  <a:lnTo>
                    <a:pt x="71" y="773"/>
                  </a:lnTo>
                  <a:lnTo>
                    <a:pt x="92" y="719"/>
                  </a:lnTo>
                  <a:lnTo>
                    <a:pt x="116" y="667"/>
                  </a:lnTo>
                  <a:lnTo>
                    <a:pt x="142" y="616"/>
                  </a:lnTo>
                  <a:lnTo>
                    <a:pt x="170" y="567"/>
                  </a:lnTo>
                  <a:lnTo>
                    <a:pt x="200" y="520"/>
                  </a:lnTo>
                  <a:lnTo>
                    <a:pt x="234" y="473"/>
                  </a:lnTo>
                  <a:lnTo>
                    <a:pt x="268" y="429"/>
                  </a:lnTo>
                  <a:lnTo>
                    <a:pt x="305" y="386"/>
                  </a:lnTo>
                  <a:lnTo>
                    <a:pt x="344" y="346"/>
                  </a:lnTo>
                  <a:lnTo>
                    <a:pt x="386" y="306"/>
                  </a:lnTo>
                  <a:lnTo>
                    <a:pt x="429" y="270"/>
                  </a:lnTo>
                  <a:lnTo>
                    <a:pt x="472" y="234"/>
                  </a:lnTo>
                  <a:lnTo>
                    <a:pt x="518" y="202"/>
                  </a:lnTo>
                  <a:lnTo>
                    <a:pt x="566" y="170"/>
                  </a:lnTo>
                  <a:lnTo>
                    <a:pt x="615" y="143"/>
                  </a:lnTo>
                  <a:lnTo>
                    <a:pt x="666" y="116"/>
                  </a:lnTo>
                  <a:lnTo>
                    <a:pt x="718" y="92"/>
                  </a:lnTo>
                  <a:lnTo>
                    <a:pt x="771" y="71"/>
                  </a:lnTo>
                  <a:lnTo>
                    <a:pt x="826" y="53"/>
                  </a:lnTo>
                  <a:lnTo>
                    <a:pt x="881" y="37"/>
                  </a:lnTo>
                  <a:lnTo>
                    <a:pt x="938" y="24"/>
                  </a:lnTo>
                  <a:lnTo>
                    <a:pt x="995" y="14"/>
                  </a:lnTo>
                  <a:lnTo>
                    <a:pt x="1054" y="6"/>
                  </a:lnTo>
                  <a:lnTo>
                    <a:pt x="1114" y="1"/>
                  </a:lnTo>
                  <a:lnTo>
                    <a:pt x="1174"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14"/>
            <p:cNvSpPr>
              <a:spLocks/>
            </p:cNvSpPr>
            <p:nvPr/>
          </p:nvSpPr>
          <p:spPr bwMode="auto">
            <a:xfrm>
              <a:off x="3371" y="1056"/>
              <a:ext cx="1093" cy="1129"/>
            </a:xfrm>
            <a:custGeom>
              <a:avLst/>
              <a:gdLst>
                <a:gd name="T0" fmla="*/ 1093 w 1199"/>
                <a:gd name="T1" fmla="*/ 1129 h 1199"/>
                <a:gd name="T2" fmla="*/ 1088 w 1199"/>
                <a:gd name="T3" fmla="*/ 1014 h 1199"/>
                <a:gd name="T4" fmla="*/ 1071 w 1199"/>
                <a:gd name="T5" fmla="*/ 902 h 1199"/>
                <a:gd name="T6" fmla="*/ 1044 w 1199"/>
                <a:gd name="T7" fmla="*/ 794 h 1199"/>
                <a:gd name="T8" fmla="*/ 1007 w 1199"/>
                <a:gd name="T9" fmla="*/ 691 h 1199"/>
                <a:gd name="T10" fmla="*/ 961 w 1199"/>
                <a:gd name="T11" fmla="*/ 592 h 1199"/>
                <a:gd name="T12" fmla="*/ 905 w 1199"/>
                <a:gd name="T13" fmla="*/ 499 h 1199"/>
                <a:gd name="T14" fmla="*/ 842 w 1199"/>
                <a:gd name="T15" fmla="*/ 411 h 1199"/>
                <a:gd name="T16" fmla="*/ 772 w 1199"/>
                <a:gd name="T17" fmla="*/ 331 h 1199"/>
                <a:gd name="T18" fmla="*/ 695 w 1199"/>
                <a:gd name="T19" fmla="*/ 259 h 1199"/>
                <a:gd name="T20" fmla="*/ 610 w 1199"/>
                <a:gd name="T21" fmla="*/ 194 h 1199"/>
                <a:gd name="T22" fmla="*/ 520 w 1199"/>
                <a:gd name="T23" fmla="*/ 137 h 1199"/>
                <a:gd name="T24" fmla="*/ 424 w 1199"/>
                <a:gd name="T25" fmla="*/ 89 h 1199"/>
                <a:gd name="T26" fmla="*/ 325 w 1199"/>
                <a:gd name="T27" fmla="*/ 51 h 1199"/>
                <a:gd name="T28" fmla="*/ 220 w 1199"/>
                <a:gd name="T29" fmla="*/ 23 h 1199"/>
                <a:gd name="T30" fmla="*/ 111 w 1199"/>
                <a:gd name="T31" fmla="*/ 6 h 1199"/>
                <a:gd name="T32" fmla="*/ 0 w 1199"/>
                <a:gd name="T33" fmla="*/ 0 h 1199"/>
                <a:gd name="T34" fmla="*/ 55 w 1199"/>
                <a:gd name="T35" fmla="*/ 44 h 1199"/>
                <a:gd name="T36" fmla="*/ 160 w 1199"/>
                <a:gd name="T37" fmla="*/ 56 h 1199"/>
                <a:gd name="T38" fmla="*/ 263 w 1199"/>
                <a:gd name="T39" fmla="*/ 77 h 1199"/>
                <a:gd name="T40" fmla="*/ 361 w 1199"/>
                <a:gd name="T41" fmla="*/ 109 h 1199"/>
                <a:gd name="T42" fmla="*/ 455 w 1199"/>
                <a:gd name="T43" fmla="*/ 151 h 1199"/>
                <a:gd name="T44" fmla="*/ 545 w 1199"/>
                <a:gd name="T45" fmla="*/ 201 h 1199"/>
                <a:gd name="T46" fmla="*/ 628 w 1199"/>
                <a:gd name="T47" fmla="*/ 259 h 1199"/>
                <a:gd name="T48" fmla="*/ 706 w 1199"/>
                <a:gd name="T49" fmla="*/ 327 h 1199"/>
                <a:gd name="T50" fmla="*/ 777 w 1199"/>
                <a:gd name="T51" fmla="*/ 399 h 1199"/>
                <a:gd name="T52" fmla="*/ 842 w 1199"/>
                <a:gd name="T53" fmla="*/ 480 h 1199"/>
                <a:gd name="T54" fmla="*/ 899 w 1199"/>
                <a:gd name="T55" fmla="*/ 566 h 1199"/>
                <a:gd name="T56" fmla="*/ 947 w 1199"/>
                <a:gd name="T57" fmla="*/ 659 h 1199"/>
                <a:gd name="T58" fmla="*/ 987 w 1199"/>
                <a:gd name="T59" fmla="*/ 756 h 1199"/>
                <a:gd name="T60" fmla="*/ 1018 w 1199"/>
                <a:gd name="T61" fmla="*/ 858 h 1199"/>
                <a:gd name="T62" fmla="*/ 1038 w 1199"/>
                <a:gd name="T63" fmla="*/ 964 h 1199"/>
                <a:gd name="T64" fmla="*/ 1050 w 1199"/>
                <a:gd name="T65" fmla="*/ 1073 h 1199"/>
                <a:gd name="T66" fmla="*/ 1051 w 1199"/>
                <a:gd name="T67" fmla="*/ 1129 h 1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9"/>
                <a:gd name="T103" fmla="*/ 0 h 1199"/>
                <a:gd name="T104" fmla="*/ 1199 w 1199"/>
                <a:gd name="T105" fmla="*/ 1199 h 1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9" h="1199">
                  <a:moveTo>
                    <a:pt x="1199" y="1199"/>
                  </a:moveTo>
                  <a:lnTo>
                    <a:pt x="1199" y="1199"/>
                  </a:lnTo>
                  <a:lnTo>
                    <a:pt x="1198" y="1139"/>
                  </a:lnTo>
                  <a:lnTo>
                    <a:pt x="1193" y="1077"/>
                  </a:lnTo>
                  <a:lnTo>
                    <a:pt x="1185" y="1017"/>
                  </a:lnTo>
                  <a:lnTo>
                    <a:pt x="1175" y="958"/>
                  </a:lnTo>
                  <a:lnTo>
                    <a:pt x="1161" y="900"/>
                  </a:lnTo>
                  <a:lnTo>
                    <a:pt x="1145" y="843"/>
                  </a:lnTo>
                  <a:lnTo>
                    <a:pt x="1126" y="789"/>
                  </a:lnTo>
                  <a:lnTo>
                    <a:pt x="1105" y="734"/>
                  </a:lnTo>
                  <a:lnTo>
                    <a:pt x="1080" y="680"/>
                  </a:lnTo>
                  <a:lnTo>
                    <a:pt x="1054" y="629"/>
                  </a:lnTo>
                  <a:lnTo>
                    <a:pt x="1025" y="578"/>
                  </a:lnTo>
                  <a:lnTo>
                    <a:pt x="993" y="530"/>
                  </a:lnTo>
                  <a:lnTo>
                    <a:pt x="961" y="483"/>
                  </a:lnTo>
                  <a:lnTo>
                    <a:pt x="924" y="437"/>
                  </a:lnTo>
                  <a:lnTo>
                    <a:pt x="887" y="394"/>
                  </a:lnTo>
                  <a:lnTo>
                    <a:pt x="847" y="352"/>
                  </a:lnTo>
                  <a:lnTo>
                    <a:pt x="805" y="312"/>
                  </a:lnTo>
                  <a:lnTo>
                    <a:pt x="762" y="275"/>
                  </a:lnTo>
                  <a:lnTo>
                    <a:pt x="716" y="238"/>
                  </a:lnTo>
                  <a:lnTo>
                    <a:pt x="669" y="206"/>
                  </a:lnTo>
                  <a:lnTo>
                    <a:pt x="621" y="174"/>
                  </a:lnTo>
                  <a:lnTo>
                    <a:pt x="570" y="145"/>
                  </a:lnTo>
                  <a:lnTo>
                    <a:pt x="519" y="119"/>
                  </a:lnTo>
                  <a:lnTo>
                    <a:pt x="465" y="94"/>
                  </a:lnTo>
                  <a:lnTo>
                    <a:pt x="410" y="73"/>
                  </a:lnTo>
                  <a:lnTo>
                    <a:pt x="356" y="54"/>
                  </a:lnTo>
                  <a:lnTo>
                    <a:pt x="299" y="38"/>
                  </a:lnTo>
                  <a:lnTo>
                    <a:pt x="241" y="24"/>
                  </a:lnTo>
                  <a:lnTo>
                    <a:pt x="182" y="14"/>
                  </a:lnTo>
                  <a:lnTo>
                    <a:pt x="122" y="6"/>
                  </a:lnTo>
                  <a:lnTo>
                    <a:pt x="60" y="1"/>
                  </a:lnTo>
                  <a:lnTo>
                    <a:pt x="0" y="0"/>
                  </a:lnTo>
                  <a:lnTo>
                    <a:pt x="0" y="46"/>
                  </a:lnTo>
                  <a:lnTo>
                    <a:pt x="60" y="47"/>
                  </a:lnTo>
                  <a:lnTo>
                    <a:pt x="117" y="52"/>
                  </a:lnTo>
                  <a:lnTo>
                    <a:pt x="175" y="60"/>
                  </a:lnTo>
                  <a:lnTo>
                    <a:pt x="231" y="70"/>
                  </a:lnTo>
                  <a:lnTo>
                    <a:pt x="288" y="82"/>
                  </a:lnTo>
                  <a:lnTo>
                    <a:pt x="342" y="98"/>
                  </a:lnTo>
                  <a:lnTo>
                    <a:pt x="396" y="116"/>
                  </a:lnTo>
                  <a:lnTo>
                    <a:pt x="449" y="136"/>
                  </a:lnTo>
                  <a:lnTo>
                    <a:pt x="499" y="160"/>
                  </a:lnTo>
                  <a:lnTo>
                    <a:pt x="549" y="187"/>
                  </a:lnTo>
                  <a:lnTo>
                    <a:pt x="598" y="213"/>
                  </a:lnTo>
                  <a:lnTo>
                    <a:pt x="644" y="243"/>
                  </a:lnTo>
                  <a:lnTo>
                    <a:pt x="689" y="275"/>
                  </a:lnTo>
                  <a:lnTo>
                    <a:pt x="732" y="310"/>
                  </a:lnTo>
                  <a:lnTo>
                    <a:pt x="775" y="347"/>
                  </a:lnTo>
                  <a:lnTo>
                    <a:pt x="814" y="385"/>
                  </a:lnTo>
                  <a:lnTo>
                    <a:pt x="852" y="424"/>
                  </a:lnTo>
                  <a:lnTo>
                    <a:pt x="889" y="467"/>
                  </a:lnTo>
                  <a:lnTo>
                    <a:pt x="924" y="510"/>
                  </a:lnTo>
                  <a:lnTo>
                    <a:pt x="956" y="555"/>
                  </a:lnTo>
                  <a:lnTo>
                    <a:pt x="986" y="601"/>
                  </a:lnTo>
                  <a:lnTo>
                    <a:pt x="1012" y="650"/>
                  </a:lnTo>
                  <a:lnTo>
                    <a:pt x="1039" y="700"/>
                  </a:lnTo>
                  <a:lnTo>
                    <a:pt x="1063" y="750"/>
                  </a:lnTo>
                  <a:lnTo>
                    <a:pt x="1083" y="803"/>
                  </a:lnTo>
                  <a:lnTo>
                    <a:pt x="1101" y="857"/>
                  </a:lnTo>
                  <a:lnTo>
                    <a:pt x="1117" y="911"/>
                  </a:lnTo>
                  <a:lnTo>
                    <a:pt x="1129" y="968"/>
                  </a:lnTo>
                  <a:lnTo>
                    <a:pt x="1139" y="1024"/>
                  </a:lnTo>
                  <a:lnTo>
                    <a:pt x="1147" y="1082"/>
                  </a:lnTo>
                  <a:lnTo>
                    <a:pt x="1152" y="1139"/>
                  </a:lnTo>
                  <a:lnTo>
                    <a:pt x="1153" y="1199"/>
                  </a:lnTo>
                  <a:lnTo>
                    <a:pt x="1199" y="1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15"/>
            <p:cNvSpPr>
              <a:spLocks/>
            </p:cNvSpPr>
            <p:nvPr/>
          </p:nvSpPr>
          <p:spPr bwMode="auto">
            <a:xfrm>
              <a:off x="3371" y="2185"/>
              <a:ext cx="1093" cy="1127"/>
            </a:xfrm>
            <a:custGeom>
              <a:avLst/>
              <a:gdLst>
                <a:gd name="T0" fmla="*/ 0 w 1199"/>
                <a:gd name="T1" fmla="*/ 1127 h 1197"/>
                <a:gd name="T2" fmla="*/ 111 w 1199"/>
                <a:gd name="T3" fmla="*/ 1121 h 1197"/>
                <a:gd name="T4" fmla="*/ 220 w 1199"/>
                <a:gd name="T5" fmla="*/ 1104 h 1197"/>
                <a:gd name="T6" fmla="*/ 325 w 1199"/>
                <a:gd name="T7" fmla="*/ 1076 h 1197"/>
                <a:gd name="T8" fmla="*/ 424 w 1199"/>
                <a:gd name="T9" fmla="*/ 1038 h 1197"/>
                <a:gd name="T10" fmla="*/ 520 w 1199"/>
                <a:gd name="T11" fmla="*/ 990 h 1197"/>
                <a:gd name="T12" fmla="*/ 610 w 1199"/>
                <a:gd name="T13" fmla="*/ 933 h 1197"/>
                <a:gd name="T14" fmla="*/ 695 w 1199"/>
                <a:gd name="T15" fmla="*/ 868 h 1197"/>
                <a:gd name="T16" fmla="*/ 772 w 1199"/>
                <a:gd name="T17" fmla="*/ 796 h 1197"/>
                <a:gd name="T18" fmla="*/ 842 w 1199"/>
                <a:gd name="T19" fmla="*/ 716 h 1197"/>
                <a:gd name="T20" fmla="*/ 905 w 1199"/>
                <a:gd name="T21" fmla="*/ 629 h 1197"/>
                <a:gd name="T22" fmla="*/ 960 w 1199"/>
                <a:gd name="T23" fmla="*/ 535 h 1197"/>
                <a:gd name="T24" fmla="*/ 1007 w 1199"/>
                <a:gd name="T25" fmla="*/ 436 h 1197"/>
                <a:gd name="T26" fmla="*/ 1044 w 1199"/>
                <a:gd name="T27" fmla="*/ 334 h 1197"/>
                <a:gd name="T28" fmla="*/ 1071 w 1199"/>
                <a:gd name="T29" fmla="*/ 227 h 1197"/>
                <a:gd name="T30" fmla="*/ 1088 w 1199"/>
                <a:gd name="T31" fmla="*/ 115 h 1197"/>
                <a:gd name="T32" fmla="*/ 1093 w 1199"/>
                <a:gd name="T33" fmla="*/ 0 h 1197"/>
                <a:gd name="T34" fmla="*/ 1050 w 1199"/>
                <a:gd name="T35" fmla="*/ 56 h 1197"/>
                <a:gd name="T36" fmla="*/ 1038 w 1199"/>
                <a:gd name="T37" fmla="*/ 165 h 1197"/>
                <a:gd name="T38" fmla="*/ 1018 w 1199"/>
                <a:gd name="T39" fmla="*/ 270 h 1197"/>
                <a:gd name="T40" fmla="*/ 987 w 1199"/>
                <a:gd name="T41" fmla="*/ 372 h 1197"/>
                <a:gd name="T42" fmla="*/ 947 w 1199"/>
                <a:gd name="T43" fmla="*/ 469 h 1197"/>
                <a:gd name="T44" fmla="*/ 899 w 1199"/>
                <a:gd name="T45" fmla="*/ 561 h 1197"/>
                <a:gd name="T46" fmla="*/ 842 w 1199"/>
                <a:gd name="T47" fmla="*/ 647 h 1197"/>
                <a:gd name="T48" fmla="*/ 777 w 1199"/>
                <a:gd name="T49" fmla="*/ 728 h 1197"/>
                <a:gd name="T50" fmla="*/ 706 w 1199"/>
                <a:gd name="T51" fmla="*/ 800 h 1197"/>
                <a:gd name="T52" fmla="*/ 628 w 1199"/>
                <a:gd name="T53" fmla="*/ 868 h 1197"/>
                <a:gd name="T54" fmla="*/ 545 w 1199"/>
                <a:gd name="T55" fmla="*/ 926 h 1197"/>
                <a:gd name="T56" fmla="*/ 455 w 1199"/>
                <a:gd name="T57" fmla="*/ 976 h 1197"/>
                <a:gd name="T58" fmla="*/ 361 w 1199"/>
                <a:gd name="T59" fmla="*/ 1018 h 1197"/>
                <a:gd name="T60" fmla="*/ 263 w 1199"/>
                <a:gd name="T61" fmla="*/ 1050 h 1197"/>
                <a:gd name="T62" fmla="*/ 160 w 1199"/>
                <a:gd name="T63" fmla="*/ 1071 h 1197"/>
                <a:gd name="T64" fmla="*/ 55 w 1199"/>
                <a:gd name="T65" fmla="*/ 1083 h 1197"/>
                <a:gd name="T66" fmla="*/ 0 w 1199"/>
                <a:gd name="T67" fmla="*/ 1084 h 1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9"/>
                <a:gd name="T103" fmla="*/ 0 h 1197"/>
                <a:gd name="T104" fmla="*/ 1199 w 1199"/>
                <a:gd name="T105" fmla="*/ 1197 h 1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9" h="1197">
                  <a:moveTo>
                    <a:pt x="0" y="1197"/>
                  </a:moveTo>
                  <a:lnTo>
                    <a:pt x="0" y="1197"/>
                  </a:lnTo>
                  <a:lnTo>
                    <a:pt x="60" y="1196"/>
                  </a:lnTo>
                  <a:lnTo>
                    <a:pt x="122" y="1191"/>
                  </a:lnTo>
                  <a:lnTo>
                    <a:pt x="182" y="1183"/>
                  </a:lnTo>
                  <a:lnTo>
                    <a:pt x="241" y="1173"/>
                  </a:lnTo>
                  <a:lnTo>
                    <a:pt x="299" y="1159"/>
                  </a:lnTo>
                  <a:lnTo>
                    <a:pt x="356" y="1143"/>
                  </a:lnTo>
                  <a:lnTo>
                    <a:pt x="410" y="1124"/>
                  </a:lnTo>
                  <a:lnTo>
                    <a:pt x="465" y="1103"/>
                  </a:lnTo>
                  <a:lnTo>
                    <a:pt x="519" y="1078"/>
                  </a:lnTo>
                  <a:lnTo>
                    <a:pt x="570" y="1052"/>
                  </a:lnTo>
                  <a:lnTo>
                    <a:pt x="621" y="1023"/>
                  </a:lnTo>
                  <a:lnTo>
                    <a:pt x="669" y="991"/>
                  </a:lnTo>
                  <a:lnTo>
                    <a:pt x="716" y="959"/>
                  </a:lnTo>
                  <a:lnTo>
                    <a:pt x="762" y="922"/>
                  </a:lnTo>
                  <a:lnTo>
                    <a:pt x="805" y="885"/>
                  </a:lnTo>
                  <a:lnTo>
                    <a:pt x="847" y="845"/>
                  </a:lnTo>
                  <a:lnTo>
                    <a:pt x="887" y="803"/>
                  </a:lnTo>
                  <a:lnTo>
                    <a:pt x="924" y="760"/>
                  </a:lnTo>
                  <a:lnTo>
                    <a:pt x="961" y="714"/>
                  </a:lnTo>
                  <a:lnTo>
                    <a:pt x="993" y="668"/>
                  </a:lnTo>
                  <a:lnTo>
                    <a:pt x="1025" y="619"/>
                  </a:lnTo>
                  <a:lnTo>
                    <a:pt x="1053" y="568"/>
                  </a:lnTo>
                  <a:lnTo>
                    <a:pt x="1080" y="519"/>
                  </a:lnTo>
                  <a:lnTo>
                    <a:pt x="1105" y="463"/>
                  </a:lnTo>
                  <a:lnTo>
                    <a:pt x="1126" y="409"/>
                  </a:lnTo>
                  <a:lnTo>
                    <a:pt x="1145" y="355"/>
                  </a:lnTo>
                  <a:lnTo>
                    <a:pt x="1161" y="299"/>
                  </a:lnTo>
                  <a:lnTo>
                    <a:pt x="1175" y="241"/>
                  </a:lnTo>
                  <a:lnTo>
                    <a:pt x="1185" y="182"/>
                  </a:lnTo>
                  <a:lnTo>
                    <a:pt x="1193" y="122"/>
                  </a:lnTo>
                  <a:lnTo>
                    <a:pt x="1198" y="60"/>
                  </a:lnTo>
                  <a:lnTo>
                    <a:pt x="1199" y="0"/>
                  </a:lnTo>
                  <a:lnTo>
                    <a:pt x="1153" y="0"/>
                  </a:lnTo>
                  <a:lnTo>
                    <a:pt x="1152" y="60"/>
                  </a:lnTo>
                  <a:lnTo>
                    <a:pt x="1147" y="118"/>
                  </a:lnTo>
                  <a:lnTo>
                    <a:pt x="1139" y="175"/>
                  </a:lnTo>
                  <a:lnTo>
                    <a:pt x="1129" y="232"/>
                  </a:lnTo>
                  <a:lnTo>
                    <a:pt x="1117" y="287"/>
                  </a:lnTo>
                  <a:lnTo>
                    <a:pt x="1101" y="341"/>
                  </a:lnTo>
                  <a:lnTo>
                    <a:pt x="1083" y="395"/>
                  </a:lnTo>
                  <a:lnTo>
                    <a:pt x="1063" y="447"/>
                  </a:lnTo>
                  <a:lnTo>
                    <a:pt x="1039" y="498"/>
                  </a:lnTo>
                  <a:lnTo>
                    <a:pt x="1014" y="547"/>
                  </a:lnTo>
                  <a:lnTo>
                    <a:pt x="986" y="596"/>
                  </a:lnTo>
                  <a:lnTo>
                    <a:pt x="956" y="643"/>
                  </a:lnTo>
                  <a:lnTo>
                    <a:pt x="924" y="687"/>
                  </a:lnTo>
                  <a:lnTo>
                    <a:pt x="889" y="730"/>
                  </a:lnTo>
                  <a:lnTo>
                    <a:pt x="852" y="773"/>
                  </a:lnTo>
                  <a:lnTo>
                    <a:pt x="814" y="812"/>
                  </a:lnTo>
                  <a:lnTo>
                    <a:pt x="775" y="850"/>
                  </a:lnTo>
                  <a:lnTo>
                    <a:pt x="732" y="887"/>
                  </a:lnTo>
                  <a:lnTo>
                    <a:pt x="689" y="922"/>
                  </a:lnTo>
                  <a:lnTo>
                    <a:pt x="644" y="954"/>
                  </a:lnTo>
                  <a:lnTo>
                    <a:pt x="598" y="984"/>
                  </a:lnTo>
                  <a:lnTo>
                    <a:pt x="549" y="1010"/>
                  </a:lnTo>
                  <a:lnTo>
                    <a:pt x="499" y="1037"/>
                  </a:lnTo>
                  <a:lnTo>
                    <a:pt x="449" y="1061"/>
                  </a:lnTo>
                  <a:lnTo>
                    <a:pt x="396" y="1081"/>
                  </a:lnTo>
                  <a:lnTo>
                    <a:pt x="342" y="1099"/>
                  </a:lnTo>
                  <a:lnTo>
                    <a:pt x="288" y="1115"/>
                  </a:lnTo>
                  <a:lnTo>
                    <a:pt x="231" y="1127"/>
                  </a:lnTo>
                  <a:lnTo>
                    <a:pt x="175" y="1137"/>
                  </a:lnTo>
                  <a:lnTo>
                    <a:pt x="117" y="1145"/>
                  </a:lnTo>
                  <a:lnTo>
                    <a:pt x="60" y="1150"/>
                  </a:lnTo>
                  <a:lnTo>
                    <a:pt x="0" y="1151"/>
                  </a:lnTo>
                  <a:lnTo>
                    <a:pt x="0" y="1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6"/>
            <p:cNvSpPr>
              <a:spLocks/>
            </p:cNvSpPr>
            <p:nvPr/>
          </p:nvSpPr>
          <p:spPr bwMode="auto">
            <a:xfrm>
              <a:off x="2280" y="2185"/>
              <a:ext cx="1091" cy="1127"/>
            </a:xfrm>
            <a:custGeom>
              <a:avLst/>
              <a:gdLst>
                <a:gd name="T0" fmla="*/ 0 w 1197"/>
                <a:gd name="T1" fmla="*/ 0 h 1197"/>
                <a:gd name="T2" fmla="*/ 5 w 1197"/>
                <a:gd name="T3" fmla="*/ 115 h 1197"/>
                <a:gd name="T4" fmla="*/ 22 w 1197"/>
                <a:gd name="T5" fmla="*/ 227 h 1197"/>
                <a:gd name="T6" fmla="*/ 49 w 1197"/>
                <a:gd name="T7" fmla="*/ 334 h 1197"/>
                <a:gd name="T8" fmla="*/ 86 w 1197"/>
                <a:gd name="T9" fmla="*/ 436 h 1197"/>
                <a:gd name="T10" fmla="*/ 132 w 1197"/>
                <a:gd name="T11" fmla="*/ 535 h 1197"/>
                <a:gd name="T12" fmla="*/ 187 w 1197"/>
                <a:gd name="T13" fmla="*/ 629 h 1197"/>
                <a:gd name="T14" fmla="*/ 250 w 1197"/>
                <a:gd name="T15" fmla="*/ 715 h 1197"/>
                <a:gd name="T16" fmla="*/ 320 w 1197"/>
                <a:gd name="T17" fmla="*/ 796 h 1197"/>
                <a:gd name="T18" fmla="*/ 398 w 1197"/>
                <a:gd name="T19" fmla="*/ 868 h 1197"/>
                <a:gd name="T20" fmla="*/ 482 w 1197"/>
                <a:gd name="T21" fmla="*/ 933 h 1197"/>
                <a:gd name="T22" fmla="*/ 572 w 1197"/>
                <a:gd name="T23" fmla="*/ 990 h 1197"/>
                <a:gd name="T24" fmla="*/ 666 w 1197"/>
                <a:gd name="T25" fmla="*/ 1038 h 1197"/>
                <a:gd name="T26" fmla="*/ 767 w 1197"/>
                <a:gd name="T27" fmla="*/ 1076 h 1197"/>
                <a:gd name="T28" fmla="*/ 871 w 1197"/>
                <a:gd name="T29" fmla="*/ 1104 h 1197"/>
                <a:gd name="T30" fmla="*/ 980 w 1197"/>
                <a:gd name="T31" fmla="*/ 1121 h 1197"/>
                <a:gd name="T32" fmla="*/ 1091 w 1197"/>
                <a:gd name="T33" fmla="*/ 1127 h 1197"/>
                <a:gd name="T34" fmla="*/ 1036 w 1197"/>
                <a:gd name="T35" fmla="*/ 1083 h 1197"/>
                <a:gd name="T36" fmla="*/ 931 w 1197"/>
                <a:gd name="T37" fmla="*/ 1071 h 1197"/>
                <a:gd name="T38" fmla="*/ 829 w 1197"/>
                <a:gd name="T39" fmla="*/ 1050 h 1197"/>
                <a:gd name="T40" fmla="*/ 730 w 1197"/>
                <a:gd name="T41" fmla="*/ 1018 h 1197"/>
                <a:gd name="T42" fmla="*/ 637 w 1197"/>
                <a:gd name="T43" fmla="*/ 976 h 1197"/>
                <a:gd name="T44" fmla="*/ 547 w 1197"/>
                <a:gd name="T45" fmla="*/ 926 h 1197"/>
                <a:gd name="T46" fmla="*/ 464 w 1197"/>
                <a:gd name="T47" fmla="*/ 868 h 1197"/>
                <a:gd name="T48" fmla="*/ 386 w 1197"/>
                <a:gd name="T49" fmla="*/ 800 h 1197"/>
                <a:gd name="T50" fmla="*/ 315 w 1197"/>
                <a:gd name="T51" fmla="*/ 728 h 1197"/>
                <a:gd name="T52" fmla="*/ 251 w 1197"/>
                <a:gd name="T53" fmla="*/ 647 h 1197"/>
                <a:gd name="T54" fmla="*/ 194 w 1197"/>
                <a:gd name="T55" fmla="*/ 561 h 1197"/>
                <a:gd name="T56" fmla="*/ 146 w 1197"/>
                <a:gd name="T57" fmla="*/ 470 h 1197"/>
                <a:gd name="T58" fmla="*/ 106 w 1197"/>
                <a:gd name="T59" fmla="*/ 372 h 1197"/>
                <a:gd name="T60" fmla="*/ 75 w 1197"/>
                <a:gd name="T61" fmla="*/ 270 h 1197"/>
                <a:gd name="T62" fmla="*/ 55 w 1197"/>
                <a:gd name="T63" fmla="*/ 165 h 1197"/>
                <a:gd name="T64" fmla="*/ 43 w 1197"/>
                <a:gd name="T65" fmla="*/ 56 h 1197"/>
                <a:gd name="T66" fmla="*/ 42 w 1197"/>
                <a:gd name="T67" fmla="*/ 0 h 1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7"/>
                <a:gd name="T103" fmla="*/ 0 h 1197"/>
                <a:gd name="T104" fmla="*/ 1197 w 1197"/>
                <a:gd name="T105" fmla="*/ 1197 h 1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7" h="1197">
                  <a:moveTo>
                    <a:pt x="0" y="0"/>
                  </a:moveTo>
                  <a:lnTo>
                    <a:pt x="0" y="0"/>
                  </a:lnTo>
                  <a:lnTo>
                    <a:pt x="1" y="60"/>
                  </a:lnTo>
                  <a:lnTo>
                    <a:pt x="6" y="122"/>
                  </a:lnTo>
                  <a:lnTo>
                    <a:pt x="14" y="182"/>
                  </a:lnTo>
                  <a:lnTo>
                    <a:pt x="24" y="241"/>
                  </a:lnTo>
                  <a:lnTo>
                    <a:pt x="38" y="299"/>
                  </a:lnTo>
                  <a:lnTo>
                    <a:pt x="54" y="355"/>
                  </a:lnTo>
                  <a:lnTo>
                    <a:pt x="73" y="409"/>
                  </a:lnTo>
                  <a:lnTo>
                    <a:pt x="94" y="463"/>
                  </a:lnTo>
                  <a:lnTo>
                    <a:pt x="119" y="517"/>
                  </a:lnTo>
                  <a:lnTo>
                    <a:pt x="145" y="568"/>
                  </a:lnTo>
                  <a:lnTo>
                    <a:pt x="174" y="619"/>
                  </a:lnTo>
                  <a:lnTo>
                    <a:pt x="205" y="668"/>
                  </a:lnTo>
                  <a:lnTo>
                    <a:pt x="238" y="714"/>
                  </a:lnTo>
                  <a:lnTo>
                    <a:pt x="274" y="759"/>
                  </a:lnTo>
                  <a:lnTo>
                    <a:pt x="311" y="803"/>
                  </a:lnTo>
                  <a:lnTo>
                    <a:pt x="351" y="845"/>
                  </a:lnTo>
                  <a:lnTo>
                    <a:pt x="394" y="885"/>
                  </a:lnTo>
                  <a:lnTo>
                    <a:pt x="437" y="922"/>
                  </a:lnTo>
                  <a:lnTo>
                    <a:pt x="481" y="959"/>
                  </a:lnTo>
                  <a:lnTo>
                    <a:pt x="529" y="991"/>
                  </a:lnTo>
                  <a:lnTo>
                    <a:pt x="577" y="1023"/>
                  </a:lnTo>
                  <a:lnTo>
                    <a:pt x="628" y="1052"/>
                  </a:lnTo>
                  <a:lnTo>
                    <a:pt x="678" y="1078"/>
                  </a:lnTo>
                  <a:lnTo>
                    <a:pt x="731" y="1103"/>
                  </a:lnTo>
                  <a:lnTo>
                    <a:pt x="787" y="1124"/>
                  </a:lnTo>
                  <a:lnTo>
                    <a:pt x="842" y="1143"/>
                  </a:lnTo>
                  <a:lnTo>
                    <a:pt x="898" y="1159"/>
                  </a:lnTo>
                  <a:lnTo>
                    <a:pt x="956" y="1173"/>
                  </a:lnTo>
                  <a:lnTo>
                    <a:pt x="1015" y="1183"/>
                  </a:lnTo>
                  <a:lnTo>
                    <a:pt x="1075" y="1191"/>
                  </a:lnTo>
                  <a:lnTo>
                    <a:pt x="1137" y="1196"/>
                  </a:lnTo>
                  <a:lnTo>
                    <a:pt x="1197" y="1197"/>
                  </a:lnTo>
                  <a:lnTo>
                    <a:pt x="1197" y="1151"/>
                  </a:lnTo>
                  <a:lnTo>
                    <a:pt x="1137" y="1150"/>
                  </a:lnTo>
                  <a:lnTo>
                    <a:pt x="1079" y="1145"/>
                  </a:lnTo>
                  <a:lnTo>
                    <a:pt x="1022" y="1137"/>
                  </a:lnTo>
                  <a:lnTo>
                    <a:pt x="965" y="1127"/>
                  </a:lnTo>
                  <a:lnTo>
                    <a:pt x="910" y="1115"/>
                  </a:lnTo>
                  <a:lnTo>
                    <a:pt x="856" y="1099"/>
                  </a:lnTo>
                  <a:lnTo>
                    <a:pt x="801" y="1081"/>
                  </a:lnTo>
                  <a:lnTo>
                    <a:pt x="750" y="1061"/>
                  </a:lnTo>
                  <a:lnTo>
                    <a:pt x="699" y="1037"/>
                  </a:lnTo>
                  <a:lnTo>
                    <a:pt x="649" y="1010"/>
                  </a:lnTo>
                  <a:lnTo>
                    <a:pt x="600" y="984"/>
                  </a:lnTo>
                  <a:lnTo>
                    <a:pt x="554" y="954"/>
                  </a:lnTo>
                  <a:lnTo>
                    <a:pt x="509" y="922"/>
                  </a:lnTo>
                  <a:lnTo>
                    <a:pt x="467" y="887"/>
                  </a:lnTo>
                  <a:lnTo>
                    <a:pt x="424" y="850"/>
                  </a:lnTo>
                  <a:lnTo>
                    <a:pt x="384" y="812"/>
                  </a:lnTo>
                  <a:lnTo>
                    <a:pt x="346" y="773"/>
                  </a:lnTo>
                  <a:lnTo>
                    <a:pt x="309" y="732"/>
                  </a:lnTo>
                  <a:lnTo>
                    <a:pt x="275" y="687"/>
                  </a:lnTo>
                  <a:lnTo>
                    <a:pt x="242" y="643"/>
                  </a:lnTo>
                  <a:lnTo>
                    <a:pt x="213" y="596"/>
                  </a:lnTo>
                  <a:lnTo>
                    <a:pt x="184" y="547"/>
                  </a:lnTo>
                  <a:lnTo>
                    <a:pt x="160" y="499"/>
                  </a:lnTo>
                  <a:lnTo>
                    <a:pt x="136" y="447"/>
                  </a:lnTo>
                  <a:lnTo>
                    <a:pt x="116" y="395"/>
                  </a:lnTo>
                  <a:lnTo>
                    <a:pt x="98" y="341"/>
                  </a:lnTo>
                  <a:lnTo>
                    <a:pt x="82" y="287"/>
                  </a:lnTo>
                  <a:lnTo>
                    <a:pt x="70" y="232"/>
                  </a:lnTo>
                  <a:lnTo>
                    <a:pt x="60" y="175"/>
                  </a:lnTo>
                  <a:lnTo>
                    <a:pt x="52" y="118"/>
                  </a:lnTo>
                  <a:lnTo>
                    <a:pt x="47" y="60"/>
                  </a:lnTo>
                  <a:lnTo>
                    <a:pt x="4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17"/>
            <p:cNvSpPr>
              <a:spLocks/>
            </p:cNvSpPr>
            <p:nvPr/>
          </p:nvSpPr>
          <p:spPr bwMode="auto">
            <a:xfrm>
              <a:off x="2280" y="1056"/>
              <a:ext cx="1091" cy="1129"/>
            </a:xfrm>
            <a:custGeom>
              <a:avLst/>
              <a:gdLst>
                <a:gd name="T0" fmla="*/ 1091 w 1197"/>
                <a:gd name="T1" fmla="*/ 0 h 1199"/>
                <a:gd name="T2" fmla="*/ 980 w 1197"/>
                <a:gd name="T3" fmla="*/ 6 h 1199"/>
                <a:gd name="T4" fmla="*/ 871 w 1197"/>
                <a:gd name="T5" fmla="*/ 23 h 1199"/>
                <a:gd name="T6" fmla="*/ 767 w 1197"/>
                <a:gd name="T7" fmla="*/ 51 h 1199"/>
                <a:gd name="T8" fmla="*/ 666 w 1197"/>
                <a:gd name="T9" fmla="*/ 89 h 1199"/>
                <a:gd name="T10" fmla="*/ 572 w 1197"/>
                <a:gd name="T11" fmla="*/ 137 h 1199"/>
                <a:gd name="T12" fmla="*/ 482 w 1197"/>
                <a:gd name="T13" fmla="*/ 194 h 1199"/>
                <a:gd name="T14" fmla="*/ 398 w 1197"/>
                <a:gd name="T15" fmla="*/ 259 h 1199"/>
                <a:gd name="T16" fmla="*/ 320 w 1197"/>
                <a:gd name="T17" fmla="*/ 331 h 1199"/>
                <a:gd name="T18" fmla="*/ 250 w 1197"/>
                <a:gd name="T19" fmla="*/ 412 h 1199"/>
                <a:gd name="T20" fmla="*/ 187 w 1197"/>
                <a:gd name="T21" fmla="*/ 499 h 1199"/>
                <a:gd name="T22" fmla="*/ 131 w 1197"/>
                <a:gd name="T23" fmla="*/ 592 h 1199"/>
                <a:gd name="T24" fmla="*/ 86 w 1197"/>
                <a:gd name="T25" fmla="*/ 691 h 1199"/>
                <a:gd name="T26" fmla="*/ 49 w 1197"/>
                <a:gd name="T27" fmla="*/ 794 h 1199"/>
                <a:gd name="T28" fmla="*/ 22 w 1197"/>
                <a:gd name="T29" fmla="*/ 902 h 1199"/>
                <a:gd name="T30" fmla="*/ 5 w 1197"/>
                <a:gd name="T31" fmla="*/ 1014 h 1199"/>
                <a:gd name="T32" fmla="*/ 0 w 1197"/>
                <a:gd name="T33" fmla="*/ 1129 h 1199"/>
                <a:gd name="T34" fmla="*/ 43 w 1197"/>
                <a:gd name="T35" fmla="*/ 1073 h 1199"/>
                <a:gd name="T36" fmla="*/ 55 w 1197"/>
                <a:gd name="T37" fmla="*/ 964 h 1199"/>
                <a:gd name="T38" fmla="*/ 75 w 1197"/>
                <a:gd name="T39" fmla="*/ 858 h 1199"/>
                <a:gd name="T40" fmla="*/ 106 w 1197"/>
                <a:gd name="T41" fmla="*/ 756 h 1199"/>
                <a:gd name="T42" fmla="*/ 146 w 1197"/>
                <a:gd name="T43" fmla="*/ 658 h 1199"/>
                <a:gd name="T44" fmla="*/ 194 w 1197"/>
                <a:gd name="T45" fmla="*/ 566 h 1199"/>
                <a:gd name="T46" fmla="*/ 251 w 1197"/>
                <a:gd name="T47" fmla="*/ 480 h 1199"/>
                <a:gd name="T48" fmla="*/ 315 w 1197"/>
                <a:gd name="T49" fmla="*/ 399 h 1199"/>
                <a:gd name="T50" fmla="*/ 386 w 1197"/>
                <a:gd name="T51" fmla="*/ 327 h 1199"/>
                <a:gd name="T52" fmla="*/ 464 w 1197"/>
                <a:gd name="T53" fmla="*/ 259 h 1199"/>
                <a:gd name="T54" fmla="*/ 547 w 1197"/>
                <a:gd name="T55" fmla="*/ 201 h 1199"/>
                <a:gd name="T56" fmla="*/ 637 w 1197"/>
                <a:gd name="T57" fmla="*/ 151 h 1199"/>
                <a:gd name="T58" fmla="*/ 730 w 1197"/>
                <a:gd name="T59" fmla="*/ 109 h 1199"/>
                <a:gd name="T60" fmla="*/ 829 w 1197"/>
                <a:gd name="T61" fmla="*/ 77 h 1199"/>
                <a:gd name="T62" fmla="*/ 931 w 1197"/>
                <a:gd name="T63" fmla="*/ 56 h 1199"/>
                <a:gd name="T64" fmla="*/ 1036 w 1197"/>
                <a:gd name="T65" fmla="*/ 44 h 1199"/>
                <a:gd name="T66" fmla="*/ 1091 w 1197"/>
                <a:gd name="T67" fmla="*/ 43 h 1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7"/>
                <a:gd name="T103" fmla="*/ 0 h 1199"/>
                <a:gd name="T104" fmla="*/ 1197 w 1197"/>
                <a:gd name="T105" fmla="*/ 1199 h 1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7" h="1199">
                  <a:moveTo>
                    <a:pt x="1197" y="0"/>
                  </a:moveTo>
                  <a:lnTo>
                    <a:pt x="1197" y="0"/>
                  </a:lnTo>
                  <a:lnTo>
                    <a:pt x="1137" y="1"/>
                  </a:lnTo>
                  <a:lnTo>
                    <a:pt x="1075" y="6"/>
                  </a:lnTo>
                  <a:lnTo>
                    <a:pt x="1015" y="14"/>
                  </a:lnTo>
                  <a:lnTo>
                    <a:pt x="956" y="24"/>
                  </a:lnTo>
                  <a:lnTo>
                    <a:pt x="898" y="38"/>
                  </a:lnTo>
                  <a:lnTo>
                    <a:pt x="842" y="54"/>
                  </a:lnTo>
                  <a:lnTo>
                    <a:pt x="787" y="73"/>
                  </a:lnTo>
                  <a:lnTo>
                    <a:pt x="731" y="94"/>
                  </a:lnTo>
                  <a:lnTo>
                    <a:pt x="678" y="119"/>
                  </a:lnTo>
                  <a:lnTo>
                    <a:pt x="628" y="145"/>
                  </a:lnTo>
                  <a:lnTo>
                    <a:pt x="577" y="174"/>
                  </a:lnTo>
                  <a:lnTo>
                    <a:pt x="529" y="206"/>
                  </a:lnTo>
                  <a:lnTo>
                    <a:pt x="481" y="238"/>
                  </a:lnTo>
                  <a:lnTo>
                    <a:pt x="437" y="275"/>
                  </a:lnTo>
                  <a:lnTo>
                    <a:pt x="394" y="312"/>
                  </a:lnTo>
                  <a:lnTo>
                    <a:pt x="351" y="352"/>
                  </a:lnTo>
                  <a:lnTo>
                    <a:pt x="311" y="394"/>
                  </a:lnTo>
                  <a:lnTo>
                    <a:pt x="274" y="438"/>
                  </a:lnTo>
                  <a:lnTo>
                    <a:pt x="238" y="483"/>
                  </a:lnTo>
                  <a:lnTo>
                    <a:pt x="205" y="530"/>
                  </a:lnTo>
                  <a:lnTo>
                    <a:pt x="174" y="578"/>
                  </a:lnTo>
                  <a:lnTo>
                    <a:pt x="144" y="629"/>
                  </a:lnTo>
                  <a:lnTo>
                    <a:pt x="119" y="681"/>
                  </a:lnTo>
                  <a:lnTo>
                    <a:pt x="94" y="734"/>
                  </a:lnTo>
                  <a:lnTo>
                    <a:pt x="73" y="789"/>
                  </a:lnTo>
                  <a:lnTo>
                    <a:pt x="54" y="843"/>
                  </a:lnTo>
                  <a:lnTo>
                    <a:pt x="38" y="900"/>
                  </a:lnTo>
                  <a:lnTo>
                    <a:pt x="24" y="958"/>
                  </a:lnTo>
                  <a:lnTo>
                    <a:pt x="14" y="1017"/>
                  </a:lnTo>
                  <a:lnTo>
                    <a:pt x="6" y="1077"/>
                  </a:lnTo>
                  <a:lnTo>
                    <a:pt x="1" y="1139"/>
                  </a:lnTo>
                  <a:lnTo>
                    <a:pt x="0" y="1199"/>
                  </a:lnTo>
                  <a:lnTo>
                    <a:pt x="46" y="1199"/>
                  </a:lnTo>
                  <a:lnTo>
                    <a:pt x="47" y="1139"/>
                  </a:lnTo>
                  <a:lnTo>
                    <a:pt x="52" y="1082"/>
                  </a:lnTo>
                  <a:lnTo>
                    <a:pt x="60" y="1024"/>
                  </a:lnTo>
                  <a:lnTo>
                    <a:pt x="70" y="968"/>
                  </a:lnTo>
                  <a:lnTo>
                    <a:pt x="82" y="911"/>
                  </a:lnTo>
                  <a:lnTo>
                    <a:pt x="98" y="857"/>
                  </a:lnTo>
                  <a:lnTo>
                    <a:pt x="116" y="803"/>
                  </a:lnTo>
                  <a:lnTo>
                    <a:pt x="136" y="750"/>
                  </a:lnTo>
                  <a:lnTo>
                    <a:pt x="160" y="699"/>
                  </a:lnTo>
                  <a:lnTo>
                    <a:pt x="185" y="650"/>
                  </a:lnTo>
                  <a:lnTo>
                    <a:pt x="213" y="601"/>
                  </a:lnTo>
                  <a:lnTo>
                    <a:pt x="242" y="555"/>
                  </a:lnTo>
                  <a:lnTo>
                    <a:pt x="275" y="510"/>
                  </a:lnTo>
                  <a:lnTo>
                    <a:pt x="309" y="465"/>
                  </a:lnTo>
                  <a:lnTo>
                    <a:pt x="346" y="424"/>
                  </a:lnTo>
                  <a:lnTo>
                    <a:pt x="384" y="385"/>
                  </a:lnTo>
                  <a:lnTo>
                    <a:pt x="424" y="347"/>
                  </a:lnTo>
                  <a:lnTo>
                    <a:pt x="467" y="310"/>
                  </a:lnTo>
                  <a:lnTo>
                    <a:pt x="509" y="275"/>
                  </a:lnTo>
                  <a:lnTo>
                    <a:pt x="554" y="243"/>
                  </a:lnTo>
                  <a:lnTo>
                    <a:pt x="600" y="213"/>
                  </a:lnTo>
                  <a:lnTo>
                    <a:pt x="649" y="187"/>
                  </a:lnTo>
                  <a:lnTo>
                    <a:pt x="699" y="160"/>
                  </a:lnTo>
                  <a:lnTo>
                    <a:pt x="750" y="136"/>
                  </a:lnTo>
                  <a:lnTo>
                    <a:pt x="801" y="116"/>
                  </a:lnTo>
                  <a:lnTo>
                    <a:pt x="856" y="98"/>
                  </a:lnTo>
                  <a:lnTo>
                    <a:pt x="910" y="82"/>
                  </a:lnTo>
                  <a:lnTo>
                    <a:pt x="965" y="70"/>
                  </a:lnTo>
                  <a:lnTo>
                    <a:pt x="1022" y="60"/>
                  </a:lnTo>
                  <a:lnTo>
                    <a:pt x="1079" y="52"/>
                  </a:lnTo>
                  <a:lnTo>
                    <a:pt x="1137" y="47"/>
                  </a:lnTo>
                  <a:lnTo>
                    <a:pt x="1197" y="46"/>
                  </a:lnTo>
                  <a:lnTo>
                    <a:pt x="1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18"/>
            <p:cNvSpPr>
              <a:spLocks/>
            </p:cNvSpPr>
            <p:nvPr/>
          </p:nvSpPr>
          <p:spPr bwMode="auto">
            <a:xfrm>
              <a:off x="2462" y="1248"/>
              <a:ext cx="1820" cy="1880"/>
            </a:xfrm>
            <a:custGeom>
              <a:avLst/>
              <a:gdLst>
                <a:gd name="T0" fmla="*/ 1002 w 1998"/>
                <a:gd name="T1" fmla="*/ 4 h 1997"/>
                <a:gd name="T2" fmla="*/ 1136 w 1998"/>
                <a:gd name="T3" fmla="*/ 29 h 1997"/>
                <a:gd name="T4" fmla="*/ 1263 w 1998"/>
                <a:gd name="T5" fmla="*/ 73 h 1997"/>
                <a:gd name="T6" fmla="*/ 1380 w 1998"/>
                <a:gd name="T7" fmla="*/ 137 h 1997"/>
                <a:gd name="T8" fmla="*/ 1488 w 1998"/>
                <a:gd name="T9" fmla="*/ 216 h 1997"/>
                <a:gd name="T10" fmla="*/ 1582 w 1998"/>
                <a:gd name="T11" fmla="*/ 309 h 1997"/>
                <a:gd name="T12" fmla="*/ 1663 w 1998"/>
                <a:gd name="T13" fmla="*/ 415 h 1997"/>
                <a:gd name="T14" fmla="*/ 1730 w 1998"/>
                <a:gd name="T15" fmla="*/ 534 h 1997"/>
                <a:gd name="T16" fmla="*/ 1779 w 1998"/>
                <a:gd name="T17" fmla="*/ 662 h 1997"/>
                <a:gd name="T18" fmla="*/ 1809 w 1998"/>
                <a:gd name="T19" fmla="*/ 798 h 1997"/>
                <a:gd name="T20" fmla="*/ 1820 w 1998"/>
                <a:gd name="T21" fmla="*/ 941 h 1997"/>
                <a:gd name="T22" fmla="*/ 1809 w 1998"/>
                <a:gd name="T23" fmla="*/ 1085 h 1997"/>
                <a:gd name="T24" fmla="*/ 1779 w 1998"/>
                <a:gd name="T25" fmla="*/ 1220 h 1997"/>
                <a:gd name="T26" fmla="*/ 1730 w 1998"/>
                <a:gd name="T27" fmla="*/ 1348 h 1997"/>
                <a:gd name="T28" fmla="*/ 1663 w 1998"/>
                <a:gd name="T29" fmla="*/ 1466 h 1997"/>
                <a:gd name="T30" fmla="*/ 1582 w 1998"/>
                <a:gd name="T31" fmla="*/ 1572 h 1997"/>
                <a:gd name="T32" fmla="*/ 1488 w 1998"/>
                <a:gd name="T33" fmla="*/ 1665 h 1997"/>
                <a:gd name="T34" fmla="*/ 1380 w 1998"/>
                <a:gd name="T35" fmla="*/ 1744 h 1997"/>
                <a:gd name="T36" fmla="*/ 1263 w 1998"/>
                <a:gd name="T37" fmla="*/ 1807 h 1997"/>
                <a:gd name="T38" fmla="*/ 1136 w 1998"/>
                <a:gd name="T39" fmla="*/ 1851 h 1997"/>
                <a:gd name="T40" fmla="*/ 1002 w 1998"/>
                <a:gd name="T41" fmla="*/ 1876 h 1997"/>
                <a:gd name="T42" fmla="*/ 863 w 1998"/>
                <a:gd name="T43" fmla="*/ 1879 h 1997"/>
                <a:gd name="T44" fmla="*/ 726 w 1998"/>
                <a:gd name="T45" fmla="*/ 1861 h 1997"/>
                <a:gd name="T46" fmla="*/ 598 w 1998"/>
                <a:gd name="T47" fmla="*/ 1823 h 1997"/>
                <a:gd name="T48" fmla="*/ 476 w 1998"/>
                <a:gd name="T49" fmla="*/ 1766 h 1997"/>
                <a:gd name="T50" fmla="*/ 366 w 1998"/>
                <a:gd name="T51" fmla="*/ 1694 h 1997"/>
                <a:gd name="T52" fmla="*/ 268 w 1998"/>
                <a:gd name="T53" fmla="*/ 1605 h 1997"/>
                <a:gd name="T54" fmla="*/ 182 w 1998"/>
                <a:gd name="T55" fmla="*/ 1502 h 1997"/>
                <a:gd name="T56" fmla="*/ 110 w 1998"/>
                <a:gd name="T57" fmla="*/ 1390 h 1997"/>
                <a:gd name="T58" fmla="*/ 56 w 1998"/>
                <a:gd name="T59" fmla="*/ 1264 h 1997"/>
                <a:gd name="T60" fmla="*/ 19 w 1998"/>
                <a:gd name="T61" fmla="*/ 1130 h 1997"/>
                <a:gd name="T62" fmla="*/ 1 w 1998"/>
                <a:gd name="T63" fmla="*/ 990 h 1997"/>
                <a:gd name="T64" fmla="*/ 5 w 1998"/>
                <a:gd name="T65" fmla="*/ 844 h 1997"/>
                <a:gd name="T66" fmla="*/ 28 w 1998"/>
                <a:gd name="T67" fmla="*/ 707 h 1997"/>
                <a:gd name="T68" fmla="*/ 72 w 1998"/>
                <a:gd name="T69" fmla="*/ 576 h 1997"/>
                <a:gd name="T70" fmla="*/ 132 w 1998"/>
                <a:gd name="T71" fmla="*/ 455 h 1997"/>
                <a:gd name="T72" fmla="*/ 208 w 1998"/>
                <a:gd name="T73" fmla="*/ 343 h 1997"/>
                <a:gd name="T74" fmla="*/ 300 w 1998"/>
                <a:gd name="T75" fmla="*/ 245 h 1997"/>
                <a:gd name="T76" fmla="*/ 402 w 1998"/>
                <a:gd name="T77" fmla="*/ 162 h 1997"/>
                <a:gd name="T78" fmla="*/ 516 w 1998"/>
                <a:gd name="T79" fmla="*/ 93 h 1997"/>
                <a:gd name="T80" fmla="*/ 639 w 1998"/>
                <a:gd name="T81" fmla="*/ 42 h 1997"/>
                <a:gd name="T82" fmla="*/ 772 w 1998"/>
                <a:gd name="T83" fmla="*/ 10 h 1997"/>
                <a:gd name="T84" fmla="*/ 909 w 1998"/>
                <a:gd name="T85" fmla="*/ 0 h 19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8"/>
                <a:gd name="T130" fmla="*/ 0 h 1997"/>
                <a:gd name="T131" fmla="*/ 1998 w 1998"/>
                <a:gd name="T132" fmla="*/ 1997 h 19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8" h="1997">
                  <a:moveTo>
                    <a:pt x="998" y="0"/>
                  </a:moveTo>
                  <a:lnTo>
                    <a:pt x="1050" y="1"/>
                  </a:lnTo>
                  <a:lnTo>
                    <a:pt x="1100" y="4"/>
                  </a:lnTo>
                  <a:lnTo>
                    <a:pt x="1150" y="11"/>
                  </a:lnTo>
                  <a:lnTo>
                    <a:pt x="1199" y="21"/>
                  </a:lnTo>
                  <a:lnTo>
                    <a:pt x="1247" y="31"/>
                  </a:lnTo>
                  <a:lnTo>
                    <a:pt x="1295" y="45"/>
                  </a:lnTo>
                  <a:lnTo>
                    <a:pt x="1341" y="61"/>
                  </a:lnTo>
                  <a:lnTo>
                    <a:pt x="1386" y="78"/>
                  </a:lnTo>
                  <a:lnTo>
                    <a:pt x="1431" y="99"/>
                  </a:lnTo>
                  <a:lnTo>
                    <a:pt x="1474" y="121"/>
                  </a:lnTo>
                  <a:lnTo>
                    <a:pt x="1515" y="145"/>
                  </a:lnTo>
                  <a:lnTo>
                    <a:pt x="1557" y="172"/>
                  </a:lnTo>
                  <a:lnTo>
                    <a:pt x="1596" y="199"/>
                  </a:lnTo>
                  <a:lnTo>
                    <a:pt x="1634" y="229"/>
                  </a:lnTo>
                  <a:lnTo>
                    <a:pt x="1669" y="260"/>
                  </a:lnTo>
                  <a:lnTo>
                    <a:pt x="1704" y="294"/>
                  </a:lnTo>
                  <a:lnTo>
                    <a:pt x="1737" y="328"/>
                  </a:lnTo>
                  <a:lnTo>
                    <a:pt x="1769" y="364"/>
                  </a:lnTo>
                  <a:lnTo>
                    <a:pt x="1798" y="402"/>
                  </a:lnTo>
                  <a:lnTo>
                    <a:pt x="1826" y="441"/>
                  </a:lnTo>
                  <a:lnTo>
                    <a:pt x="1853" y="483"/>
                  </a:lnTo>
                  <a:lnTo>
                    <a:pt x="1877" y="524"/>
                  </a:lnTo>
                  <a:lnTo>
                    <a:pt x="1899" y="567"/>
                  </a:lnTo>
                  <a:lnTo>
                    <a:pt x="1919" y="612"/>
                  </a:lnTo>
                  <a:lnTo>
                    <a:pt x="1937" y="656"/>
                  </a:lnTo>
                  <a:lnTo>
                    <a:pt x="1953" y="703"/>
                  </a:lnTo>
                  <a:lnTo>
                    <a:pt x="1967" y="751"/>
                  </a:lnTo>
                  <a:lnTo>
                    <a:pt x="1977" y="798"/>
                  </a:lnTo>
                  <a:lnTo>
                    <a:pt x="1986" y="848"/>
                  </a:lnTo>
                  <a:lnTo>
                    <a:pt x="1993" y="897"/>
                  </a:lnTo>
                  <a:lnTo>
                    <a:pt x="1997" y="948"/>
                  </a:lnTo>
                  <a:lnTo>
                    <a:pt x="1998" y="1000"/>
                  </a:lnTo>
                  <a:lnTo>
                    <a:pt x="1997" y="1052"/>
                  </a:lnTo>
                  <a:lnTo>
                    <a:pt x="1993" y="1101"/>
                  </a:lnTo>
                  <a:lnTo>
                    <a:pt x="1986" y="1152"/>
                  </a:lnTo>
                  <a:lnTo>
                    <a:pt x="1977" y="1200"/>
                  </a:lnTo>
                  <a:lnTo>
                    <a:pt x="1967" y="1249"/>
                  </a:lnTo>
                  <a:lnTo>
                    <a:pt x="1953" y="1296"/>
                  </a:lnTo>
                  <a:lnTo>
                    <a:pt x="1937" y="1343"/>
                  </a:lnTo>
                  <a:lnTo>
                    <a:pt x="1919" y="1388"/>
                  </a:lnTo>
                  <a:lnTo>
                    <a:pt x="1899" y="1432"/>
                  </a:lnTo>
                  <a:lnTo>
                    <a:pt x="1877" y="1476"/>
                  </a:lnTo>
                  <a:lnTo>
                    <a:pt x="1853" y="1517"/>
                  </a:lnTo>
                  <a:lnTo>
                    <a:pt x="1826" y="1557"/>
                  </a:lnTo>
                  <a:lnTo>
                    <a:pt x="1798" y="1596"/>
                  </a:lnTo>
                  <a:lnTo>
                    <a:pt x="1769" y="1634"/>
                  </a:lnTo>
                  <a:lnTo>
                    <a:pt x="1737" y="1670"/>
                  </a:lnTo>
                  <a:lnTo>
                    <a:pt x="1704" y="1705"/>
                  </a:lnTo>
                  <a:lnTo>
                    <a:pt x="1669" y="1738"/>
                  </a:lnTo>
                  <a:lnTo>
                    <a:pt x="1634" y="1769"/>
                  </a:lnTo>
                  <a:lnTo>
                    <a:pt x="1596" y="1799"/>
                  </a:lnTo>
                  <a:lnTo>
                    <a:pt x="1557" y="1827"/>
                  </a:lnTo>
                  <a:lnTo>
                    <a:pt x="1515" y="1853"/>
                  </a:lnTo>
                  <a:lnTo>
                    <a:pt x="1474" y="1876"/>
                  </a:lnTo>
                  <a:lnTo>
                    <a:pt x="1431" y="1899"/>
                  </a:lnTo>
                  <a:lnTo>
                    <a:pt x="1386" y="1919"/>
                  </a:lnTo>
                  <a:lnTo>
                    <a:pt x="1341" y="1936"/>
                  </a:lnTo>
                  <a:lnTo>
                    <a:pt x="1295" y="1952"/>
                  </a:lnTo>
                  <a:lnTo>
                    <a:pt x="1247" y="1966"/>
                  </a:lnTo>
                  <a:lnTo>
                    <a:pt x="1199" y="1977"/>
                  </a:lnTo>
                  <a:lnTo>
                    <a:pt x="1150" y="1986"/>
                  </a:lnTo>
                  <a:lnTo>
                    <a:pt x="1100" y="1993"/>
                  </a:lnTo>
                  <a:lnTo>
                    <a:pt x="1050" y="1996"/>
                  </a:lnTo>
                  <a:lnTo>
                    <a:pt x="998" y="1997"/>
                  </a:lnTo>
                  <a:lnTo>
                    <a:pt x="947" y="1996"/>
                  </a:lnTo>
                  <a:lnTo>
                    <a:pt x="896" y="1993"/>
                  </a:lnTo>
                  <a:lnTo>
                    <a:pt x="847" y="1986"/>
                  </a:lnTo>
                  <a:lnTo>
                    <a:pt x="797" y="1977"/>
                  </a:lnTo>
                  <a:lnTo>
                    <a:pt x="749" y="1966"/>
                  </a:lnTo>
                  <a:lnTo>
                    <a:pt x="702" y="1952"/>
                  </a:lnTo>
                  <a:lnTo>
                    <a:pt x="656" y="1936"/>
                  </a:lnTo>
                  <a:lnTo>
                    <a:pt x="611" y="1919"/>
                  </a:lnTo>
                  <a:lnTo>
                    <a:pt x="567" y="1899"/>
                  </a:lnTo>
                  <a:lnTo>
                    <a:pt x="523" y="1876"/>
                  </a:lnTo>
                  <a:lnTo>
                    <a:pt x="482" y="1853"/>
                  </a:lnTo>
                  <a:lnTo>
                    <a:pt x="441" y="1827"/>
                  </a:lnTo>
                  <a:lnTo>
                    <a:pt x="402" y="1799"/>
                  </a:lnTo>
                  <a:lnTo>
                    <a:pt x="364" y="1769"/>
                  </a:lnTo>
                  <a:lnTo>
                    <a:pt x="329" y="1738"/>
                  </a:lnTo>
                  <a:lnTo>
                    <a:pt x="294" y="1705"/>
                  </a:lnTo>
                  <a:lnTo>
                    <a:pt x="261" y="1670"/>
                  </a:lnTo>
                  <a:lnTo>
                    <a:pt x="228" y="1634"/>
                  </a:lnTo>
                  <a:lnTo>
                    <a:pt x="200" y="1596"/>
                  </a:lnTo>
                  <a:lnTo>
                    <a:pt x="172" y="1557"/>
                  </a:lnTo>
                  <a:lnTo>
                    <a:pt x="145" y="1517"/>
                  </a:lnTo>
                  <a:lnTo>
                    <a:pt x="121" y="1476"/>
                  </a:lnTo>
                  <a:lnTo>
                    <a:pt x="99" y="1432"/>
                  </a:lnTo>
                  <a:lnTo>
                    <a:pt x="79" y="1388"/>
                  </a:lnTo>
                  <a:lnTo>
                    <a:pt x="61" y="1343"/>
                  </a:lnTo>
                  <a:lnTo>
                    <a:pt x="45" y="1296"/>
                  </a:lnTo>
                  <a:lnTo>
                    <a:pt x="31" y="1249"/>
                  </a:lnTo>
                  <a:lnTo>
                    <a:pt x="21" y="1200"/>
                  </a:lnTo>
                  <a:lnTo>
                    <a:pt x="12" y="1152"/>
                  </a:lnTo>
                  <a:lnTo>
                    <a:pt x="5" y="1101"/>
                  </a:lnTo>
                  <a:lnTo>
                    <a:pt x="1" y="1052"/>
                  </a:lnTo>
                  <a:lnTo>
                    <a:pt x="0" y="1000"/>
                  </a:lnTo>
                  <a:lnTo>
                    <a:pt x="1" y="948"/>
                  </a:lnTo>
                  <a:lnTo>
                    <a:pt x="5" y="897"/>
                  </a:lnTo>
                  <a:lnTo>
                    <a:pt x="12" y="848"/>
                  </a:lnTo>
                  <a:lnTo>
                    <a:pt x="21" y="798"/>
                  </a:lnTo>
                  <a:lnTo>
                    <a:pt x="31" y="751"/>
                  </a:lnTo>
                  <a:lnTo>
                    <a:pt x="45" y="703"/>
                  </a:lnTo>
                  <a:lnTo>
                    <a:pt x="61" y="656"/>
                  </a:lnTo>
                  <a:lnTo>
                    <a:pt x="79" y="612"/>
                  </a:lnTo>
                  <a:lnTo>
                    <a:pt x="99" y="567"/>
                  </a:lnTo>
                  <a:lnTo>
                    <a:pt x="121" y="524"/>
                  </a:lnTo>
                  <a:lnTo>
                    <a:pt x="145" y="483"/>
                  </a:lnTo>
                  <a:lnTo>
                    <a:pt x="172" y="441"/>
                  </a:lnTo>
                  <a:lnTo>
                    <a:pt x="200" y="402"/>
                  </a:lnTo>
                  <a:lnTo>
                    <a:pt x="228" y="364"/>
                  </a:lnTo>
                  <a:lnTo>
                    <a:pt x="261" y="328"/>
                  </a:lnTo>
                  <a:lnTo>
                    <a:pt x="294" y="294"/>
                  </a:lnTo>
                  <a:lnTo>
                    <a:pt x="329" y="260"/>
                  </a:lnTo>
                  <a:lnTo>
                    <a:pt x="364" y="229"/>
                  </a:lnTo>
                  <a:lnTo>
                    <a:pt x="402" y="199"/>
                  </a:lnTo>
                  <a:lnTo>
                    <a:pt x="441" y="172"/>
                  </a:lnTo>
                  <a:lnTo>
                    <a:pt x="482" y="145"/>
                  </a:lnTo>
                  <a:lnTo>
                    <a:pt x="523" y="121"/>
                  </a:lnTo>
                  <a:lnTo>
                    <a:pt x="567" y="99"/>
                  </a:lnTo>
                  <a:lnTo>
                    <a:pt x="611" y="78"/>
                  </a:lnTo>
                  <a:lnTo>
                    <a:pt x="656" y="61"/>
                  </a:lnTo>
                  <a:lnTo>
                    <a:pt x="702" y="45"/>
                  </a:lnTo>
                  <a:lnTo>
                    <a:pt x="749" y="31"/>
                  </a:lnTo>
                  <a:lnTo>
                    <a:pt x="797" y="21"/>
                  </a:lnTo>
                  <a:lnTo>
                    <a:pt x="847" y="11"/>
                  </a:lnTo>
                  <a:lnTo>
                    <a:pt x="896" y="4"/>
                  </a:lnTo>
                  <a:lnTo>
                    <a:pt x="947" y="1"/>
                  </a:lnTo>
                  <a:lnTo>
                    <a:pt x="998"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19"/>
            <p:cNvSpPr>
              <a:spLocks/>
            </p:cNvSpPr>
            <p:nvPr/>
          </p:nvSpPr>
          <p:spPr bwMode="auto">
            <a:xfrm>
              <a:off x="3371" y="1235"/>
              <a:ext cx="924" cy="954"/>
            </a:xfrm>
            <a:custGeom>
              <a:avLst/>
              <a:gdLst>
                <a:gd name="T0" fmla="*/ 924 w 1015"/>
                <a:gd name="T1" fmla="*/ 954 h 1015"/>
                <a:gd name="T2" fmla="*/ 919 w 1015"/>
                <a:gd name="T3" fmla="*/ 856 h 1015"/>
                <a:gd name="T4" fmla="*/ 905 w 1015"/>
                <a:gd name="T5" fmla="*/ 762 h 1015"/>
                <a:gd name="T6" fmla="*/ 882 w 1015"/>
                <a:gd name="T7" fmla="*/ 670 h 1015"/>
                <a:gd name="T8" fmla="*/ 851 w 1015"/>
                <a:gd name="T9" fmla="*/ 584 h 1015"/>
                <a:gd name="T10" fmla="*/ 811 w 1015"/>
                <a:gd name="T11" fmla="*/ 500 h 1015"/>
                <a:gd name="T12" fmla="*/ 766 w 1015"/>
                <a:gd name="T13" fmla="*/ 421 h 1015"/>
                <a:gd name="T14" fmla="*/ 712 w 1015"/>
                <a:gd name="T15" fmla="*/ 348 h 1015"/>
                <a:gd name="T16" fmla="*/ 652 w 1015"/>
                <a:gd name="T17" fmla="*/ 280 h 1015"/>
                <a:gd name="T18" fmla="*/ 587 w 1015"/>
                <a:gd name="T19" fmla="*/ 219 h 1015"/>
                <a:gd name="T20" fmla="*/ 516 w 1015"/>
                <a:gd name="T21" fmla="*/ 164 h 1015"/>
                <a:gd name="T22" fmla="*/ 440 w 1015"/>
                <a:gd name="T23" fmla="*/ 116 h 1015"/>
                <a:gd name="T24" fmla="*/ 359 w 1015"/>
                <a:gd name="T25" fmla="*/ 74 h 1015"/>
                <a:gd name="T26" fmla="*/ 275 w 1015"/>
                <a:gd name="T27" fmla="*/ 43 h 1015"/>
                <a:gd name="T28" fmla="*/ 186 w 1015"/>
                <a:gd name="T29" fmla="*/ 20 h 1015"/>
                <a:gd name="T30" fmla="*/ 95 w 1015"/>
                <a:gd name="T31" fmla="*/ 4 h 1015"/>
                <a:gd name="T32" fmla="*/ 0 w 1015"/>
                <a:gd name="T33" fmla="*/ 0 h 1015"/>
                <a:gd name="T34" fmla="*/ 47 w 1015"/>
                <a:gd name="T35" fmla="*/ 29 h 1015"/>
                <a:gd name="T36" fmla="*/ 137 w 1015"/>
                <a:gd name="T37" fmla="*/ 39 h 1015"/>
                <a:gd name="T38" fmla="*/ 223 w 1015"/>
                <a:gd name="T39" fmla="*/ 57 h 1015"/>
                <a:gd name="T40" fmla="*/ 309 w 1015"/>
                <a:gd name="T41" fmla="*/ 85 h 1015"/>
                <a:gd name="T42" fmla="*/ 389 w 1015"/>
                <a:gd name="T43" fmla="*/ 120 h 1015"/>
                <a:gd name="T44" fmla="*/ 463 w 1015"/>
                <a:gd name="T45" fmla="*/ 163 h 1015"/>
                <a:gd name="T46" fmla="*/ 536 w 1015"/>
                <a:gd name="T47" fmla="*/ 212 h 1015"/>
                <a:gd name="T48" fmla="*/ 602 w 1015"/>
                <a:gd name="T49" fmla="*/ 269 h 1015"/>
                <a:gd name="T50" fmla="*/ 664 w 1015"/>
                <a:gd name="T51" fmla="*/ 333 h 1015"/>
                <a:gd name="T52" fmla="*/ 718 w 1015"/>
                <a:gd name="T53" fmla="*/ 400 h 1015"/>
                <a:gd name="T54" fmla="*/ 767 w 1015"/>
                <a:gd name="T55" fmla="*/ 476 h 1015"/>
                <a:gd name="T56" fmla="*/ 807 w 1015"/>
                <a:gd name="T57" fmla="*/ 552 h 1015"/>
                <a:gd name="T58" fmla="*/ 842 w 1015"/>
                <a:gd name="T59" fmla="*/ 635 h 1015"/>
                <a:gd name="T60" fmla="*/ 868 w 1015"/>
                <a:gd name="T61" fmla="*/ 723 h 1015"/>
                <a:gd name="T62" fmla="*/ 886 w 1015"/>
                <a:gd name="T63" fmla="*/ 813 h 1015"/>
                <a:gd name="T64" fmla="*/ 896 w 1015"/>
                <a:gd name="T65" fmla="*/ 905 h 1015"/>
                <a:gd name="T66" fmla="*/ 897 w 1015"/>
                <a:gd name="T67" fmla="*/ 954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5"/>
                <a:gd name="T103" fmla="*/ 0 h 1015"/>
                <a:gd name="T104" fmla="*/ 1015 w 1015"/>
                <a:gd name="T105" fmla="*/ 1015 h 10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5" h="1015">
                  <a:moveTo>
                    <a:pt x="1015" y="1015"/>
                  </a:moveTo>
                  <a:lnTo>
                    <a:pt x="1015" y="1015"/>
                  </a:lnTo>
                  <a:lnTo>
                    <a:pt x="1014" y="963"/>
                  </a:lnTo>
                  <a:lnTo>
                    <a:pt x="1010" y="911"/>
                  </a:lnTo>
                  <a:lnTo>
                    <a:pt x="1003" y="860"/>
                  </a:lnTo>
                  <a:lnTo>
                    <a:pt x="994" y="811"/>
                  </a:lnTo>
                  <a:lnTo>
                    <a:pt x="984" y="762"/>
                  </a:lnTo>
                  <a:lnTo>
                    <a:pt x="969" y="713"/>
                  </a:lnTo>
                  <a:lnTo>
                    <a:pt x="953" y="667"/>
                  </a:lnTo>
                  <a:lnTo>
                    <a:pt x="935" y="621"/>
                  </a:lnTo>
                  <a:lnTo>
                    <a:pt x="915" y="576"/>
                  </a:lnTo>
                  <a:lnTo>
                    <a:pt x="891" y="532"/>
                  </a:lnTo>
                  <a:lnTo>
                    <a:pt x="867" y="489"/>
                  </a:lnTo>
                  <a:lnTo>
                    <a:pt x="841" y="448"/>
                  </a:lnTo>
                  <a:lnTo>
                    <a:pt x="812" y="408"/>
                  </a:lnTo>
                  <a:lnTo>
                    <a:pt x="782" y="370"/>
                  </a:lnTo>
                  <a:lnTo>
                    <a:pt x="750" y="333"/>
                  </a:lnTo>
                  <a:lnTo>
                    <a:pt x="716" y="298"/>
                  </a:lnTo>
                  <a:lnTo>
                    <a:pt x="682" y="265"/>
                  </a:lnTo>
                  <a:lnTo>
                    <a:pt x="645" y="233"/>
                  </a:lnTo>
                  <a:lnTo>
                    <a:pt x="607" y="203"/>
                  </a:lnTo>
                  <a:lnTo>
                    <a:pt x="567" y="174"/>
                  </a:lnTo>
                  <a:lnTo>
                    <a:pt x="525" y="147"/>
                  </a:lnTo>
                  <a:lnTo>
                    <a:pt x="483" y="123"/>
                  </a:lnTo>
                  <a:lnTo>
                    <a:pt x="439" y="100"/>
                  </a:lnTo>
                  <a:lnTo>
                    <a:pt x="394" y="79"/>
                  </a:lnTo>
                  <a:lnTo>
                    <a:pt x="348" y="62"/>
                  </a:lnTo>
                  <a:lnTo>
                    <a:pt x="302" y="46"/>
                  </a:lnTo>
                  <a:lnTo>
                    <a:pt x="252" y="31"/>
                  </a:lnTo>
                  <a:lnTo>
                    <a:pt x="204" y="21"/>
                  </a:lnTo>
                  <a:lnTo>
                    <a:pt x="154" y="11"/>
                  </a:lnTo>
                  <a:lnTo>
                    <a:pt x="104" y="4"/>
                  </a:lnTo>
                  <a:lnTo>
                    <a:pt x="52" y="1"/>
                  </a:lnTo>
                  <a:lnTo>
                    <a:pt x="0" y="0"/>
                  </a:lnTo>
                  <a:lnTo>
                    <a:pt x="0" y="30"/>
                  </a:lnTo>
                  <a:lnTo>
                    <a:pt x="52" y="31"/>
                  </a:lnTo>
                  <a:lnTo>
                    <a:pt x="101" y="34"/>
                  </a:lnTo>
                  <a:lnTo>
                    <a:pt x="150" y="41"/>
                  </a:lnTo>
                  <a:lnTo>
                    <a:pt x="199" y="51"/>
                  </a:lnTo>
                  <a:lnTo>
                    <a:pt x="245" y="61"/>
                  </a:lnTo>
                  <a:lnTo>
                    <a:pt x="292" y="74"/>
                  </a:lnTo>
                  <a:lnTo>
                    <a:pt x="339" y="90"/>
                  </a:lnTo>
                  <a:lnTo>
                    <a:pt x="382" y="107"/>
                  </a:lnTo>
                  <a:lnTo>
                    <a:pt x="427" y="128"/>
                  </a:lnTo>
                  <a:lnTo>
                    <a:pt x="469" y="148"/>
                  </a:lnTo>
                  <a:lnTo>
                    <a:pt x="509" y="173"/>
                  </a:lnTo>
                  <a:lnTo>
                    <a:pt x="550" y="199"/>
                  </a:lnTo>
                  <a:lnTo>
                    <a:pt x="589" y="226"/>
                  </a:lnTo>
                  <a:lnTo>
                    <a:pt x="627" y="256"/>
                  </a:lnTo>
                  <a:lnTo>
                    <a:pt x="661" y="286"/>
                  </a:lnTo>
                  <a:lnTo>
                    <a:pt x="696" y="319"/>
                  </a:lnTo>
                  <a:lnTo>
                    <a:pt x="729" y="354"/>
                  </a:lnTo>
                  <a:lnTo>
                    <a:pt x="759" y="388"/>
                  </a:lnTo>
                  <a:lnTo>
                    <a:pt x="789" y="426"/>
                  </a:lnTo>
                  <a:lnTo>
                    <a:pt x="815" y="464"/>
                  </a:lnTo>
                  <a:lnTo>
                    <a:pt x="842" y="506"/>
                  </a:lnTo>
                  <a:lnTo>
                    <a:pt x="866" y="546"/>
                  </a:lnTo>
                  <a:lnTo>
                    <a:pt x="887" y="587"/>
                  </a:lnTo>
                  <a:lnTo>
                    <a:pt x="908" y="632"/>
                  </a:lnTo>
                  <a:lnTo>
                    <a:pt x="925" y="676"/>
                  </a:lnTo>
                  <a:lnTo>
                    <a:pt x="941" y="722"/>
                  </a:lnTo>
                  <a:lnTo>
                    <a:pt x="954" y="769"/>
                  </a:lnTo>
                  <a:lnTo>
                    <a:pt x="964" y="815"/>
                  </a:lnTo>
                  <a:lnTo>
                    <a:pt x="973" y="865"/>
                  </a:lnTo>
                  <a:lnTo>
                    <a:pt x="980" y="913"/>
                  </a:lnTo>
                  <a:lnTo>
                    <a:pt x="984" y="963"/>
                  </a:lnTo>
                  <a:lnTo>
                    <a:pt x="985" y="1015"/>
                  </a:lnTo>
                  <a:lnTo>
                    <a:pt x="1015" y="10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20"/>
            <p:cNvSpPr>
              <a:spLocks/>
            </p:cNvSpPr>
            <p:nvPr/>
          </p:nvSpPr>
          <p:spPr bwMode="auto">
            <a:xfrm>
              <a:off x="3371" y="2189"/>
              <a:ext cx="924" cy="954"/>
            </a:xfrm>
            <a:custGeom>
              <a:avLst/>
              <a:gdLst>
                <a:gd name="T0" fmla="*/ 0 w 1015"/>
                <a:gd name="T1" fmla="*/ 954 h 1012"/>
                <a:gd name="T2" fmla="*/ 95 w 1015"/>
                <a:gd name="T3" fmla="*/ 950 h 1012"/>
                <a:gd name="T4" fmla="*/ 186 w 1015"/>
                <a:gd name="T5" fmla="*/ 935 h 1012"/>
                <a:gd name="T6" fmla="*/ 275 w 1015"/>
                <a:gd name="T7" fmla="*/ 911 h 1012"/>
                <a:gd name="T8" fmla="*/ 359 w 1015"/>
                <a:gd name="T9" fmla="*/ 880 h 1012"/>
                <a:gd name="T10" fmla="*/ 440 w 1015"/>
                <a:gd name="T11" fmla="*/ 838 h 1012"/>
                <a:gd name="T12" fmla="*/ 516 w 1015"/>
                <a:gd name="T13" fmla="*/ 792 h 1012"/>
                <a:gd name="T14" fmla="*/ 587 w 1015"/>
                <a:gd name="T15" fmla="*/ 736 h 1012"/>
                <a:gd name="T16" fmla="*/ 652 w 1015"/>
                <a:gd name="T17" fmla="*/ 674 h 1012"/>
                <a:gd name="T18" fmla="*/ 712 w 1015"/>
                <a:gd name="T19" fmla="*/ 607 h 1012"/>
                <a:gd name="T20" fmla="*/ 766 w 1015"/>
                <a:gd name="T21" fmla="*/ 533 h 1012"/>
                <a:gd name="T22" fmla="*/ 811 w 1015"/>
                <a:gd name="T23" fmla="*/ 454 h 1012"/>
                <a:gd name="T24" fmla="*/ 851 w 1015"/>
                <a:gd name="T25" fmla="*/ 371 h 1012"/>
                <a:gd name="T26" fmla="*/ 882 w 1015"/>
                <a:gd name="T27" fmla="*/ 283 h 1012"/>
                <a:gd name="T28" fmla="*/ 905 w 1015"/>
                <a:gd name="T29" fmla="*/ 191 h 1012"/>
                <a:gd name="T30" fmla="*/ 919 w 1015"/>
                <a:gd name="T31" fmla="*/ 96 h 1012"/>
                <a:gd name="T32" fmla="*/ 924 w 1015"/>
                <a:gd name="T33" fmla="*/ 0 h 1012"/>
                <a:gd name="T34" fmla="*/ 896 w 1015"/>
                <a:gd name="T35" fmla="*/ 49 h 1012"/>
                <a:gd name="T36" fmla="*/ 886 w 1015"/>
                <a:gd name="T37" fmla="*/ 141 h 1012"/>
                <a:gd name="T38" fmla="*/ 868 w 1015"/>
                <a:gd name="T39" fmla="*/ 231 h 1012"/>
                <a:gd name="T40" fmla="*/ 842 w 1015"/>
                <a:gd name="T41" fmla="*/ 319 h 1012"/>
                <a:gd name="T42" fmla="*/ 807 w 1015"/>
                <a:gd name="T43" fmla="*/ 402 h 1012"/>
                <a:gd name="T44" fmla="*/ 767 w 1015"/>
                <a:gd name="T45" fmla="*/ 480 h 1012"/>
                <a:gd name="T46" fmla="*/ 718 w 1015"/>
                <a:gd name="T47" fmla="*/ 553 h 1012"/>
                <a:gd name="T48" fmla="*/ 664 w 1015"/>
                <a:gd name="T49" fmla="*/ 622 h 1012"/>
                <a:gd name="T50" fmla="*/ 602 w 1015"/>
                <a:gd name="T51" fmla="*/ 686 h 1012"/>
                <a:gd name="T52" fmla="*/ 536 w 1015"/>
                <a:gd name="T53" fmla="*/ 743 h 1012"/>
                <a:gd name="T54" fmla="*/ 464 w 1015"/>
                <a:gd name="T55" fmla="*/ 793 h 1012"/>
                <a:gd name="T56" fmla="*/ 389 w 1015"/>
                <a:gd name="T57" fmla="*/ 835 h 1012"/>
                <a:gd name="T58" fmla="*/ 309 w 1015"/>
                <a:gd name="T59" fmla="*/ 869 h 1012"/>
                <a:gd name="T60" fmla="*/ 223 w 1015"/>
                <a:gd name="T61" fmla="*/ 896 h 1012"/>
                <a:gd name="T62" fmla="*/ 137 w 1015"/>
                <a:gd name="T63" fmla="*/ 915 h 1012"/>
                <a:gd name="T64" fmla="*/ 47 w 1015"/>
                <a:gd name="T65" fmla="*/ 925 h 1012"/>
                <a:gd name="T66" fmla="*/ 0 w 1015"/>
                <a:gd name="T67" fmla="*/ 926 h 10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5"/>
                <a:gd name="T103" fmla="*/ 0 h 1012"/>
                <a:gd name="T104" fmla="*/ 1015 w 1015"/>
                <a:gd name="T105" fmla="*/ 1012 h 10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5" h="1012">
                  <a:moveTo>
                    <a:pt x="0" y="1012"/>
                  </a:moveTo>
                  <a:lnTo>
                    <a:pt x="0" y="1012"/>
                  </a:lnTo>
                  <a:lnTo>
                    <a:pt x="52" y="1011"/>
                  </a:lnTo>
                  <a:lnTo>
                    <a:pt x="104" y="1008"/>
                  </a:lnTo>
                  <a:lnTo>
                    <a:pt x="154" y="1001"/>
                  </a:lnTo>
                  <a:lnTo>
                    <a:pt x="204" y="992"/>
                  </a:lnTo>
                  <a:lnTo>
                    <a:pt x="252" y="981"/>
                  </a:lnTo>
                  <a:lnTo>
                    <a:pt x="302" y="966"/>
                  </a:lnTo>
                  <a:lnTo>
                    <a:pt x="348" y="950"/>
                  </a:lnTo>
                  <a:lnTo>
                    <a:pt x="394" y="933"/>
                  </a:lnTo>
                  <a:lnTo>
                    <a:pt x="439" y="913"/>
                  </a:lnTo>
                  <a:lnTo>
                    <a:pt x="483" y="889"/>
                  </a:lnTo>
                  <a:lnTo>
                    <a:pt x="524" y="866"/>
                  </a:lnTo>
                  <a:lnTo>
                    <a:pt x="567" y="840"/>
                  </a:lnTo>
                  <a:lnTo>
                    <a:pt x="607" y="811"/>
                  </a:lnTo>
                  <a:lnTo>
                    <a:pt x="645" y="781"/>
                  </a:lnTo>
                  <a:lnTo>
                    <a:pt x="682" y="749"/>
                  </a:lnTo>
                  <a:lnTo>
                    <a:pt x="716" y="715"/>
                  </a:lnTo>
                  <a:lnTo>
                    <a:pt x="750" y="681"/>
                  </a:lnTo>
                  <a:lnTo>
                    <a:pt x="782" y="644"/>
                  </a:lnTo>
                  <a:lnTo>
                    <a:pt x="812" y="606"/>
                  </a:lnTo>
                  <a:lnTo>
                    <a:pt x="841" y="565"/>
                  </a:lnTo>
                  <a:lnTo>
                    <a:pt x="867" y="525"/>
                  </a:lnTo>
                  <a:lnTo>
                    <a:pt x="891" y="482"/>
                  </a:lnTo>
                  <a:lnTo>
                    <a:pt x="915" y="438"/>
                  </a:lnTo>
                  <a:lnTo>
                    <a:pt x="935" y="394"/>
                  </a:lnTo>
                  <a:lnTo>
                    <a:pt x="953" y="348"/>
                  </a:lnTo>
                  <a:lnTo>
                    <a:pt x="969" y="300"/>
                  </a:lnTo>
                  <a:lnTo>
                    <a:pt x="984" y="252"/>
                  </a:lnTo>
                  <a:lnTo>
                    <a:pt x="994" y="203"/>
                  </a:lnTo>
                  <a:lnTo>
                    <a:pt x="1003" y="154"/>
                  </a:lnTo>
                  <a:lnTo>
                    <a:pt x="1010" y="102"/>
                  </a:lnTo>
                  <a:lnTo>
                    <a:pt x="1014" y="52"/>
                  </a:lnTo>
                  <a:lnTo>
                    <a:pt x="1015" y="0"/>
                  </a:lnTo>
                  <a:lnTo>
                    <a:pt x="985" y="0"/>
                  </a:lnTo>
                  <a:lnTo>
                    <a:pt x="984" y="52"/>
                  </a:lnTo>
                  <a:lnTo>
                    <a:pt x="980" y="100"/>
                  </a:lnTo>
                  <a:lnTo>
                    <a:pt x="973" y="150"/>
                  </a:lnTo>
                  <a:lnTo>
                    <a:pt x="964" y="198"/>
                  </a:lnTo>
                  <a:lnTo>
                    <a:pt x="954" y="245"/>
                  </a:lnTo>
                  <a:lnTo>
                    <a:pt x="941" y="291"/>
                  </a:lnTo>
                  <a:lnTo>
                    <a:pt x="925" y="338"/>
                  </a:lnTo>
                  <a:lnTo>
                    <a:pt x="908" y="382"/>
                  </a:lnTo>
                  <a:lnTo>
                    <a:pt x="887" y="426"/>
                  </a:lnTo>
                  <a:lnTo>
                    <a:pt x="866" y="469"/>
                  </a:lnTo>
                  <a:lnTo>
                    <a:pt x="842" y="509"/>
                  </a:lnTo>
                  <a:lnTo>
                    <a:pt x="815" y="549"/>
                  </a:lnTo>
                  <a:lnTo>
                    <a:pt x="789" y="587"/>
                  </a:lnTo>
                  <a:lnTo>
                    <a:pt x="759" y="625"/>
                  </a:lnTo>
                  <a:lnTo>
                    <a:pt x="729" y="660"/>
                  </a:lnTo>
                  <a:lnTo>
                    <a:pt x="696" y="694"/>
                  </a:lnTo>
                  <a:lnTo>
                    <a:pt x="661" y="728"/>
                  </a:lnTo>
                  <a:lnTo>
                    <a:pt x="627" y="758"/>
                  </a:lnTo>
                  <a:lnTo>
                    <a:pt x="589" y="788"/>
                  </a:lnTo>
                  <a:lnTo>
                    <a:pt x="550" y="814"/>
                  </a:lnTo>
                  <a:lnTo>
                    <a:pt x="510" y="841"/>
                  </a:lnTo>
                  <a:lnTo>
                    <a:pt x="469" y="864"/>
                  </a:lnTo>
                  <a:lnTo>
                    <a:pt x="427" y="886"/>
                  </a:lnTo>
                  <a:lnTo>
                    <a:pt x="382" y="905"/>
                  </a:lnTo>
                  <a:lnTo>
                    <a:pt x="339" y="922"/>
                  </a:lnTo>
                  <a:lnTo>
                    <a:pt x="292" y="939"/>
                  </a:lnTo>
                  <a:lnTo>
                    <a:pt x="245" y="951"/>
                  </a:lnTo>
                  <a:lnTo>
                    <a:pt x="199" y="962"/>
                  </a:lnTo>
                  <a:lnTo>
                    <a:pt x="150" y="971"/>
                  </a:lnTo>
                  <a:lnTo>
                    <a:pt x="101" y="978"/>
                  </a:lnTo>
                  <a:lnTo>
                    <a:pt x="52" y="981"/>
                  </a:lnTo>
                  <a:lnTo>
                    <a:pt x="0" y="982"/>
                  </a:lnTo>
                  <a:lnTo>
                    <a:pt x="0" y="10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9" name="Freeform 21"/>
            <p:cNvSpPr>
              <a:spLocks/>
            </p:cNvSpPr>
            <p:nvPr/>
          </p:nvSpPr>
          <p:spPr bwMode="auto">
            <a:xfrm>
              <a:off x="2449" y="2189"/>
              <a:ext cx="922" cy="954"/>
            </a:xfrm>
            <a:custGeom>
              <a:avLst/>
              <a:gdLst>
                <a:gd name="T0" fmla="*/ 0 w 1013"/>
                <a:gd name="T1" fmla="*/ 0 h 1012"/>
                <a:gd name="T2" fmla="*/ 5 w 1013"/>
                <a:gd name="T3" fmla="*/ 96 h 1012"/>
                <a:gd name="T4" fmla="*/ 19 w 1013"/>
                <a:gd name="T5" fmla="*/ 191 h 1012"/>
                <a:gd name="T6" fmla="*/ 42 w 1013"/>
                <a:gd name="T7" fmla="*/ 283 h 1012"/>
                <a:gd name="T8" fmla="*/ 73 w 1013"/>
                <a:gd name="T9" fmla="*/ 371 h 1012"/>
                <a:gd name="T10" fmla="*/ 113 w 1013"/>
                <a:gd name="T11" fmla="*/ 454 h 1012"/>
                <a:gd name="T12" fmla="*/ 158 w 1013"/>
                <a:gd name="T13" fmla="*/ 533 h 1012"/>
                <a:gd name="T14" fmla="*/ 211 w 1013"/>
                <a:gd name="T15" fmla="*/ 607 h 1012"/>
                <a:gd name="T16" fmla="*/ 272 w 1013"/>
                <a:gd name="T17" fmla="*/ 674 h 1012"/>
                <a:gd name="T18" fmla="*/ 337 w 1013"/>
                <a:gd name="T19" fmla="*/ 736 h 1012"/>
                <a:gd name="T20" fmla="*/ 408 w 1013"/>
                <a:gd name="T21" fmla="*/ 792 h 1012"/>
                <a:gd name="T22" fmla="*/ 483 w 1013"/>
                <a:gd name="T23" fmla="*/ 838 h 1012"/>
                <a:gd name="T24" fmla="*/ 564 w 1013"/>
                <a:gd name="T25" fmla="*/ 880 h 1012"/>
                <a:gd name="T26" fmla="*/ 648 w 1013"/>
                <a:gd name="T27" fmla="*/ 911 h 1012"/>
                <a:gd name="T28" fmla="*/ 737 w 1013"/>
                <a:gd name="T29" fmla="*/ 935 h 1012"/>
                <a:gd name="T30" fmla="*/ 828 w 1013"/>
                <a:gd name="T31" fmla="*/ 950 h 1012"/>
                <a:gd name="T32" fmla="*/ 922 w 1013"/>
                <a:gd name="T33" fmla="*/ 954 h 1012"/>
                <a:gd name="T34" fmla="*/ 876 w 1013"/>
                <a:gd name="T35" fmla="*/ 925 h 1012"/>
                <a:gd name="T36" fmla="*/ 786 w 1013"/>
                <a:gd name="T37" fmla="*/ 915 h 1012"/>
                <a:gd name="T38" fmla="*/ 698 w 1013"/>
                <a:gd name="T39" fmla="*/ 896 h 1012"/>
                <a:gd name="T40" fmla="*/ 614 w 1013"/>
                <a:gd name="T41" fmla="*/ 869 h 1012"/>
                <a:gd name="T42" fmla="*/ 535 w 1013"/>
                <a:gd name="T43" fmla="*/ 835 h 1012"/>
                <a:gd name="T44" fmla="*/ 459 w 1013"/>
                <a:gd name="T45" fmla="*/ 793 h 1012"/>
                <a:gd name="T46" fmla="*/ 389 w 1013"/>
                <a:gd name="T47" fmla="*/ 743 h 1012"/>
                <a:gd name="T48" fmla="*/ 322 w 1013"/>
                <a:gd name="T49" fmla="*/ 686 h 1012"/>
                <a:gd name="T50" fmla="*/ 260 w 1013"/>
                <a:gd name="T51" fmla="*/ 622 h 1012"/>
                <a:gd name="T52" fmla="*/ 206 w 1013"/>
                <a:gd name="T53" fmla="*/ 554 h 1012"/>
                <a:gd name="T54" fmla="*/ 157 w 1013"/>
                <a:gd name="T55" fmla="*/ 480 h 1012"/>
                <a:gd name="T56" fmla="*/ 117 w 1013"/>
                <a:gd name="T57" fmla="*/ 402 h 1012"/>
                <a:gd name="T58" fmla="*/ 82 w 1013"/>
                <a:gd name="T59" fmla="*/ 319 h 1012"/>
                <a:gd name="T60" fmla="*/ 56 w 1013"/>
                <a:gd name="T61" fmla="*/ 231 h 1012"/>
                <a:gd name="T62" fmla="*/ 38 w 1013"/>
                <a:gd name="T63" fmla="*/ 141 h 1012"/>
                <a:gd name="T64" fmla="*/ 28 w 1013"/>
                <a:gd name="T65" fmla="*/ 49 h 1012"/>
                <a:gd name="T66" fmla="*/ 27 w 1013"/>
                <a:gd name="T67" fmla="*/ 0 h 10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3"/>
                <a:gd name="T103" fmla="*/ 0 h 1012"/>
                <a:gd name="T104" fmla="*/ 1013 w 1013"/>
                <a:gd name="T105" fmla="*/ 1012 h 10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3" h="1012">
                  <a:moveTo>
                    <a:pt x="0" y="0"/>
                  </a:moveTo>
                  <a:lnTo>
                    <a:pt x="0" y="0"/>
                  </a:lnTo>
                  <a:lnTo>
                    <a:pt x="1" y="52"/>
                  </a:lnTo>
                  <a:lnTo>
                    <a:pt x="5" y="102"/>
                  </a:lnTo>
                  <a:lnTo>
                    <a:pt x="12" y="154"/>
                  </a:lnTo>
                  <a:lnTo>
                    <a:pt x="21" y="203"/>
                  </a:lnTo>
                  <a:lnTo>
                    <a:pt x="31" y="252"/>
                  </a:lnTo>
                  <a:lnTo>
                    <a:pt x="46" y="300"/>
                  </a:lnTo>
                  <a:lnTo>
                    <a:pt x="62" y="348"/>
                  </a:lnTo>
                  <a:lnTo>
                    <a:pt x="80" y="394"/>
                  </a:lnTo>
                  <a:lnTo>
                    <a:pt x="100" y="438"/>
                  </a:lnTo>
                  <a:lnTo>
                    <a:pt x="124" y="482"/>
                  </a:lnTo>
                  <a:lnTo>
                    <a:pt x="148" y="525"/>
                  </a:lnTo>
                  <a:lnTo>
                    <a:pt x="174" y="565"/>
                  </a:lnTo>
                  <a:lnTo>
                    <a:pt x="203" y="605"/>
                  </a:lnTo>
                  <a:lnTo>
                    <a:pt x="232" y="644"/>
                  </a:lnTo>
                  <a:lnTo>
                    <a:pt x="265" y="681"/>
                  </a:lnTo>
                  <a:lnTo>
                    <a:pt x="299" y="715"/>
                  </a:lnTo>
                  <a:lnTo>
                    <a:pt x="333" y="749"/>
                  </a:lnTo>
                  <a:lnTo>
                    <a:pt x="370" y="781"/>
                  </a:lnTo>
                  <a:lnTo>
                    <a:pt x="408" y="811"/>
                  </a:lnTo>
                  <a:lnTo>
                    <a:pt x="448" y="840"/>
                  </a:lnTo>
                  <a:lnTo>
                    <a:pt x="490" y="866"/>
                  </a:lnTo>
                  <a:lnTo>
                    <a:pt x="531" y="889"/>
                  </a:lnTo>
                  <a:lnTo>
                    <a:pt x="576" y="913"/>
                  </a:lnTo>
                  <a:lnTo>
                    <a:pt x="620" y="933"/>
                  </a:lnTo>
                  <a:lnTo>
                    <a:pt x="666" y="950"/>
                  </a:lnTo>
                  <a:lnTo>
                    <a:pt x="712" y="966"/>
                  </a:lnTo>
                  <a:lnTo>
                    <a:pt x="761" y="981"/>
                  </a:lnTo>
                  <a:lnTo>
                    <a:pt x="810" y="992"/>
                  </a:lnTo>
                  <a:lnTo>
                    <a:pt x="860" y="1001"/>
                  </a:lnTo>
                  <a:lnTo>
                    <a:pt x="910" y="1008"/>
                  </a:lnTo>
                  <a:lnTo>
                    <a:pt x="962" y="1011"/>
                  </a:lnTo>
                  <a:lnTo>
                    <a:pt x="1013" y="1012"/>
                  </a:lnTo>
                  <a:lnTo>
                    <a:pt x="1013" y="982"/>
                  </a:lnTo>
                  <a:lnTo>
                    <a:pt x="962" y="981"/>
                  </a:lnTo>
                  <a:lnTo>
                    <a:pt x="913" y="978"/>
                  </a:lnTo>
                  <a:lnTo>
                    <a:pt x="864" y="971"/>
                  </a:lnTo>
                  <a:lnTo>
                    <a:pt x="815" y="962"/>
                  </a:lnTo>
                  <a:lnTo>
                    <a:pt x="767" y="951"/>
                  </a:lnTo>
                  <a:lnTo>
                    <a:pt x="721" y="939"/>
                  </a:lnTo>
                  <a:lnTo>
                    <a:pt x="675" y="922"/>
                  </a:lnTo>
                  <a:lnTo>
                    <a:pt x="632" y="905"/>
                  </a:lnTo>
                  <a:lnTo>
                    <a:pt x="588" y="886"/>
                  </a:lnTo>
                  <a:lnTo>
                    <a:pt x="545" y="864"/>
                  </a:lnTo>
                  <a:lnTo>
                    <a:pt x="504" y="841"/>
                  </a:lnTo>
                  <a:lnTo>
                    <a:pt x="465" y="814"/>
                  </a:lnTo>
                  <a:lnTo>
                    <a:pt x="427" y="788"/>
                  </a:lnTo>
                  <a:lnTo>
                    <a:pt x="388" y="758"/>
                  </a:lnTo>
                  <a:lnTo>
                    <a:pt x="354" y="728"/>
                  </a:lnTo>
                  <a:lnTo>
                    <a:pt x="319" y="694"/>
                  </a:lnTo>
                  <a:lnTo>
                    <a:pt x="286" y="660"/>
                  </a:lnTo>
                  <a:lnTo>
                    <a:pt x="255" y="625"/>
                  </a:lnTo>
                  <a:lnTo>
                    <a:pt x="226" y="588"/>
                  </a:lnTo>
                  <a:lnTo>
                    <a:pt x="200" y="549"/>
                  </a:lnTo>
                  <a:lnTo>
                    <a:pt x="173" y="509"/>
                  </a:lnTo>
                  <a:lnTo>
                    <a:pt x="149" y="469"/>
                  </a:lnTo>
                  <a:lnTo>
                    <a:pt x="128" y="426"/>
                  </a:lnTo>
                  <a:lnTo>
                    <a:pt x="107" y="382"/>
                  </a:lnTo>
                  <a:lnTo>
                    <a:pt x="90" y="338"/>
                  </a:lnTo>
                  <a:lnTo>
                    <a:pt x="74" y="291"/>
                  </a:lnTo>
                  <a:lnTo>
                    <a:pt x="61" y="245"/>
                  </a:lnTo>
                  <a:lnTo>
                    <a:pt x="51" y="198"/>
                  </a:lnTo>
                  <a:lnTo>
                    <a:pt x="42" y="150"/>
                  </a:lnTo>
                  <a:lnTo>
                    <a:pt x="35" y="100"/>
                  </a:lnTo>
                  <a:lnTo>
                    <a:pt x="31" y="52"/>
                  </a:lnTo>
                  <a:lnTo>
                    <a:pt x="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0" name="Freeform 22"/>
            <p:cNvSpPr>
              <a:spLocks/>
            </p:cNvSpPr>
            <p:nvPr/>
          </p:nvSpPr>
          <p:spPr bwMode="auto">
            <a:xfrm>
              <a:off x="2449" y="1235"/>
              <a:ext cx="922" cy="954"/>
            </a:xfrm>
            <a:custGeom>
              <a:avLst/>
              <a:gdLst>
                <a:gd name="T0" fmla="*/ 922 w 1013"/>
                <a:gd name="T1" fmla="*/ 0 h 1015"/>
                <a:gd name="T2" fmla="*/ 828 w 1013"/>
                <a:gd name="T3" fmla="*/ 4 h 1015"/>
                <a:gd name="T4" fmla="*/ 737 w 1013"/>
                <a:gd name="T5" fmla="*/ 20 h 1015"/>
                <a:gd name="T6" fmla="*/ 648 w 1013"/>
                <a:gd name="T7" fmla="*/ 43 h 1015"/>
                <a:gd name="T8" fmla="*/ 564 w 1013"/>
                <a:gd name="T9" fmla="*/ 74 h 1015"/>
                <a:gd name="T10" fmla="*/ 483 w 1013"/>
                <a:gd name="T11" fmla="*/ 116 h 1015"/>
                <a:gd name="T12" fmla="*/ 408 w 1013"/>
                <a:gd name="T13" fmla="*/ 164 h 1015"/>
                <a:gd name="T14" fmla="*/ 337 w 1013"/>
                <a:gd name="T15" fmla="*/ 219 h 1015"/>
                <a:gd name="T16" fmla="*/ 272 w 1013"/>
                <a:gd name="T17" fmla="*/ 280 h 1015"/>
                <a:gd name="T18" fmla="*/ 211 w 1013"/>
                <a:gd name="T19" fmla="*/ 348 h 1015"/>
                <a:gd name="T20" fmla="*/ 158 w 1013"/>
                <a:gd name="T21" fmla="*/ 421 h 1015"/>
                <a:gd name="T22" fmla="*/ 113 w 1013"/>
                <a:gd name="T23" fmla="*/ 500 h 1015"/>
                <a:gd name="T24" fmla="*/ 73 w 1013"/>
                <a:gd name="T25" fmla="*/ 584 h 1015"/>
                <a:gd name="T26" fmla="*/ 42 w 1013"/>
                <a:gd name="T27" fmla="*/ 670 h 1015"/>
                <a:gd name="T28" fmla="*/ 19 w 1013"/>
                <a:gd name="T29" fmla="*/ 762 h 1015"/>
                <a:gd name="T30" fmla="*/ 5 w 1013"/>
                <a:gd name="T31" fmla="*/ 856 h 1015"/>
                <a:gd name="T32" fmla="*/ 0 w 1013"/>
                <a:gd name="T33" fmla="*/ 954 h 1015"/>
                <a:gd name="T34" fmla="*/ 28 w 1013"/>
                <a:gd name="T35" fmla="*/ 905 h 1015"/>
                <a:gd name="T36" fmla="*/ 38 w 1013"/>
                <a:gd name="T37" fmla="*/ 813 h 1015"/>
                <a:gd name="T38" fmla="*/ 56 w 1013"/>
                <a:gd name="T39" fmla="*/ 723 h 1015"/>
                <a:gd name="T40" fmla="*/ 82 w 1013"/>
                <a:gd name="T41" fmla="*/ 635 h 1015"/>
                <a:gd name="T42" fmla="*/ 117 w 1013"/>
                <a:gd name="T43" fmla="*/ 552 h 1015"/>
                <a:gd name="T44" fmla="*/ 157 w 1013"/>
                <a:gd name="T45" fmla="*/ 476 h 1015"/>
                <a:gd name="T46" fmla="*/ 206 w 1013"/>
                <a:gd name="T47" fmla="*/ 399 h 1015"/>
                <a:gd name="T48" fmla="*/ 260 w 1013"/>
                <a:gd name="T49" fmla="*/ 333 h 1015"/>
                <a:gd name="T50" fmla="*/ 322 w 1013"/>
                <a:gd name="T51" fmla="*/ 269 h 1015"/>
                <a:gd name="T52" fmla="*/ 389 w 1013"/>
                <a:gd name="T53" fmla="*/ 212 h 1015"/>
                <a:gd name="T54" fmla="*/ 460 w 1013"/>
                <a:gd name="T55" fmla="*/ 163 h 1015"/>
                <a:gd name="T56" fmla="*/ 535 w 1013"/>
                <a:gd name="T57" fmla="*/ 120 h 1015"/>
                <a:gd name="T58" fmla="*/ 614 w 1013"/>
                <a:gd name="T59" fmla="*/ 85 h 1015"/>
                <a:gd name="T60" fmla="*/ 698 w 1013"/>
                <a:gd name="T61" fmla="*/ 57 h 1015"/>
                <a:gd name="T62" fmla="*/ 786 w 1013"/>
                <a:gd name="T63" fmla="*/ 39 h 1015"/>
                <a:gd name="T64" fmla="*/ 876 w 1013"/>
                <a:gd name="T65" fmla="*/ 29 h 1015"/>
                <a:gd name="T66" fmla="*/ 922 w 1013"/>
                <a:gd name="T67" fmla="*/ 28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3"/>
                <a:gd name="T103" fmla="*/ 0 h 1015"/>
                <a:gd name="T104" fmla="*/ 1013 w 1013"/>
                <a:gd name="T105" fmla="*/ 1015 h 10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3" h="1015">
                  <a:moveTo>
                    <a:pt x="1013" y="0"/>
                  </a:moveTo>
                  <a:lnTo>
                    <a:pt x="1013" y="0"/>
                  </a:lnTo>
                  <a:lnTo>
                    <a:pt x="962" y="1"/>
                  </a:lnTo>
                  <a:lnTo>
                    <a:pt x="910" y="4"/>
                  </a:lnTo>
                  <a:lnTo>
                    <a:pt x="860" y="11"/>
                  </a:lnTo>
                  <a:lnTo>
                    <a:pt x="810" y="21"/>
                  </a:lnTo>
                  <a:lnTo>
                    <a:pt x="761" y="31"/>
                  </a:lnTo>
                  <a:lnTo>
                    <a:pt x="712" y="46"/>
                  </a:lnTo>
                  <a:lnTo>
                    <a:pt x="666" y="62"/>
                  </a:lnTo>
                  <a:lnTo>
                    <a:pt x="620" y="79"/>
                  </a:lnTo>
                  <a:lnTo>
                    <a:pt x="576" y="100"/>
                  </a:lnTo>
                  <a:lnTo>
                    <a:pt x="531" y="123"/>
                  </a:lnTo>
                  <a:lnTo>
                    <a:pt x="489" y="147"/>
                  </a:lnTo>
                  <a:lnTo>
                    <a:pt x="448" y="174"/>
                  </a:lnTo>
                  <a:lnTo>
                    <a:pt x="408" y="203"/>
                  </a:lnTo>
                  <a:lnTo>
                    <a:pt x="370" y="233"/>
                  </a:lnTo>
                  <a:lnTo>
                    <a:pt x="333" y="265"/>
                  </a:lnTo>
                  <a:lnTo>
                    <a:pt x="299" y="298"/>
                  </a:lnTo>
                  <a:lnTo>
                    <a:pt x="265" y="333"/>
                  </a:lnTo>
                  <a:lnTo>
                    <a:pt x="232" y="370"/>
                  </a:lnTo>
                  <a:lnTo>
                    <a:pt x="203" y="409"/>
                  </a:lnTo>
                  <a:lnTo>
                    <a:pt x="174" y="448"/>
                  </a:lnTo>
                  <a:lnTo>
                    <a:pt x="148" y="489"/>
                  </a:lnTo>
                  <a:lnTo>
                    <a:pt x="124" y="532"/>
                  </a:lnTo>
                  <a:lnTo>
                    <a:pt x="100" y="576"/>
                  </a:lnTo>
                  <a:lnTo>
                    <a:pt x="80" y="621"/>
                  </a:lnTo>
                  <a:lnTo>
                    <a:pt x="62" y="667"/>
                  </a:lnTo>
                  <a:lnTo>
                    <a:pt x="46" y="713"/>
                  </a:lnTo>
                  <a:lnTo>
                    <a:pt x="31" y="762"/>
                  </a:lnTo>
                  <a:lnTo>
                    <a:pt x="21" y="811"/>
                  </a:lnTo>
                  <a:lnTo>
                    <a:pt x="12" y="860"/>
                  </a:lnTo>
                  <a:lnTo>
                    <a:pt x="5" y="911"/>
                  </a:lnTo>
                  <a:lnTo>
                    <a:pt x="1" y="963"/>
                  </a:lnTo>
                  <a:lnTo>
                    <a:pt x="0" y="1015"/>
                  </a:lnTo>
                  <a:lnTo>
                    <a:pt x="30" y="1015"/>
                  </a:lnTo>
                  <a:lnTo>
                    <a:pt x="31" y="963"/>
                  </a:lnTo>
                  <a:lnTo>
                    <a:pt x="35" y="913"/>
                  </a:lnTo>
                  <a:lnTo>
                    <a:pt x="42" y="865"/>
                  </a:lnTo>
                  <a:lnTo>
                    <a:pt x="51" y="815"/>
                  </a:lnTo>
                  <a:lnTo>
                    <a:pt x="61" y="769"/>
                  </a:lnTo>
                  <a:lnTo>
                    <a:pt x="74" y="722"/>
                  </a:lnTo>
                  <a:lnTo>
                    <a:pt x="90" y="676"/>
                  </a:lnTo>
                  <a:lnTo>
                    <a:pt x="107" y="632"/>
                  </a:lnTo>
                  <a:lnTo>
                    <a:pt x="128" y="587"/>
                  </a:lnTo>
                  <a:lnTo>
                    <a:pt x="149" y="546"/>
                  </a:lnTo>
                  <a:lnTo>
                    <a:pt x="173" y="506"/>
                  </a:lnTo>
                  <a:lnTo>
                    <a:pt x="200" y="464"/>
                  </a:lnTo>
                  <a:lnTo>
                    <a:pt x="226" y="425"/>
                  </a:lnTo>
                  <a:lnTo>
                    <a:pt x="255" y="388"/>
                  </a:lnTo>
                  <a:lnTo>
                    <a:pt x="286" y="354"/>
                  </a:lnTo>
                  <a:lnTo>
                    <a:pt x="319" y="319"/>
                  </a:lnTo>
                  <a:lnTo>
                    <a:pt x="354" y="286"/>
                  </a:lnTo>
                  <a:lnTo>
                    <a:pt x="388" y="256"/>
                  </a:lnTo>
                  <a:lnTo>
                    <a:pt x="427" y="226"/>
                  </a:lnTo>
                  <a:lnTo>
                    <a:pt x="465" y="199"/>
                  </a:lnTo>
                  <a:lnTo>
                    <a:pt x="505" y="173"/>
                  </a:lnTo>
                  <a:lnTo>
                    <a:pt x="545" y="148"/>
                  </a:lnTo>
                  <a:lnTo>
                    <a:pt x="588" y="128"/>
                  </a:lnTo>
                  <a:lnTo>
                    <a:pt x="632" y="107"/>
                  </a:lnTo>
                  <a:lnTo>
                    <a:pt x="675" y="90"/>
                  </a:lnTo>
                  <a:lnTo>
                    <a:pt x="721" y="74"/>
                  </a:lnTo>
                  <a:lnTo>
                    <a:pt x="767" y="61"/>
                  </a:lnTo>
                  <a:lnTo>
                    <a:pt x="815" y="51"/>
                  </a:lnTo>
                  <a:lnTo>
                    <a:pt x="864" y="41"/>
                  </a:lnTo>
                  <a:lnTo>
                    <a:pt x="913" y="34"/>
                  </a:lnTo>
                  <a:lnTo>
                    <a:pt x="962" y="31"/>
                  </a:lnTo>
                  <a:lnTo>
                    <a:pt x="1013" y="30"/>
                  </a:lnTo>
                  <a:lnTo>
                    <a:pt x="10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1" name="Freeform 23"/>
            <p:cNvSpPr>
              <a:spLocks/>
            </p:cNvSpPr>
            <p:nvPr/>
          </p:nvSpPr>
          <p:spPr bwMode="auto">
            <a:xfrm>
              <a:off x="3249" y="2066"/>
              <a:ext cx="237" cy="247"/>
            </a:xfrm>
            <a:custGeom>
              <a:avLst/>
              <a:gdLst>
                <a:gd name="T0" fmla="*/ 118 w 261"/>
                <a:gd name="T1" fmla="*/ 0 h 261"/>
                <a:gd name="T2" fmla="*/ 143 w 261"/>
                <a:gd name="T3" fmla="*/ 2 h 261"/>
                <a:gd name="T4" fmla="*/ 164 w 261"/>
                <a:gd name="T5" fmla="*/ 9 h 261"/>
                <a:gd name="T6" fmla="*/ 184 w 261"/>
                <a:gd name="T7" fmla="*/ 20 h 261"/>
                <a:gd name="T8" fmla="*/ 202 w 261"/>
                <a:gd name="T9" fmla="*/ 36 h 261"/>
                <a:gd name="T10" fmla="*/ 217 w 261"/>
                <a:gd name="T11" fmla="*/ 54 h 261"/>
                <a:gd name="T12" fmla="*/ 227 w 261"/>
                <a:gd name="T13" fmla="*/ 75 h 261"/>
                <a:gd name="T14" fmla="*/ 234 w 261"/>
                <a:gd name="T15" fmla="*/ 97 h 261"/>
                <a:gd name="T16" fmla="*/ 237 w 261"/>
                <a:gd name="T17" fmla="*/ 123 h 261"/>
                <a:gd name="T18" fmla="*/ 234 w 261"/>
                <a:gd name="T19" fmla="*/ 148 h 261"/>
                <a:gd name="T20" fmla="*/ 227 w 261"/>
                <a:gd name="T21" fmla="*/ 170 h 261"/>
                <a:gd name="T22" fmla="*/ 217 w 261"/>
                <a:gd name="T23" fmla="*/ 192 h 261"/>
                <a:gd name="T24" fmla="*/ 202 w 261"/>
                <a:gd name="T25" fmla="*/ 211 h 261"/>
                <a:gd name="T26" fmla="*/ 184 w 261"/>
                <a:gd name="T27" fmla="*/ 226 h 261"/>
                <a:gd name="T28" fmla="*/ 164 w 261"/>
                <a:gd name="T29" fmla="*/ 238 h 261"/>
                <a:gd name="T30" fmla="*/ 143 w 261"/>
                <a:gd name="T31" fmla="*/ 245 h 261"/>
                <a:gd name="T32" fmla="*/ 118 w 261"/>
                <a:gd name="T33" fmla="*/ 247 h 261"/>
                <a:gd name="T34" fmla="*/ 94 w 261"/>
                <a:gd name="T35" fmla="*/ 245 h 261"/>
                <a:gd name="T36" fmla="*/ 73 w 261"/>
                <a:gd name="T37" fmla="*/ 238 h 261"/>
                <a:gd name="T38" fmla="*/ 53 w 261"/>
                <a:gd name="T39" fmla="*/ 226 h 261"/>
                <a:gd name="T40" fmla="*/ 35 w 261"/>
                <a:gd name="T41" fmla="*/ 211 h 261"/>
                <a:gd name="T42" fmla="*/ 20 w 261"/>
                <a:gd name="T43" fmla="*/ 192 h 261"/>
                <a:gd name="T44" fmla="*/ 10 w 261"/>
                <a:gd name="T45" fmla="*/ 170 h 261"/>
                <a:gd name="T46" fmla="*/ 3 w 261"/>
                <a:gd name="T47" fmla="*/ 148 h 261"/>
                <a:gd name="T48" fmla="*/ 0 w 261"/>
                <a:gd name="T49" fmla="*/ 123 h 261"/>
                <a:gd name="T50" fmla="*/ 3 w 261"/>
                <a:gd name="T51" fmla="*/ 97 h 261"/>
                <a:gd name="T52" fmla="*/ 10 w 261"/>
                <a:gd name="T53" fmla="*/ 75 h 261"/>
                <a:gd name="T54" fmla="*/ 20 w 261"/>
                <a:gd name="T55" fmla="*/ 54 h 261"/>
                <a:gd name="T56" fmla="*/ 35 w 261"/>
                <a:gd name="T57" fmla="*/ 36 h 261"/>
                <a:gd name="T58" fmla="*/ 53 w 261"/>
                <a:gd name="T59" fmla="*/ 20 h 261"/>
                <a:gd name="T60" fmla="*/ 73 w 261"/>
                <a:gd name="T61" fmla="*/ 9 h 261"/>
                <a:gd name="T62" fmla="*/ 94 w 261"/>
                <a:gd name="T63" fmla="*/ 2 h 261"/>
                <a:gd name="T64" fmla="*/ 118 w 261"/>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61"/>
                <a:gd name="T101" fmla="*/ 261 w 261"/>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61">
                  <a:moveTo>
                    <a:pt x="130" y="0"/>
                  </a:moveTo>
                  <a:lnTo>
                    <a:pt x="157" y="2"/>
                  </a:lnTo>
                  <a:lnTo>
                    <a:pt x="181" y="10"/>
                  </a:lnTo>
                  <a:lnTo>
                    <a:pt x="203" y="21"/>
                  </a:lnTo>
                  <a:lnTo>
                    <a:pt x="223" y="38"/>
                  </a:lnTo>
                  <a:lnTo>
                    <a:pt x="239" y="57"/>
                  </a:lnTo>
                  <a:lnTo>
                    <a:pt x="250" y="79"/>
                  </a:lnTo>
                  <a:lnTo>
                    <a:pt x="258" y="103"/>
                  </a:lnTo>
                  <a:lnTo>
                    <a:pt x="261" y="130"/>
                  </a:lnTo>
                  <a:lnTo>
                    <a:pt x="258" y="156"/>
                  </a:lnTo>
                  <a:lnTo>
                    <a:pt x="250" y="180"/>
                  </a:lnTo>
                  <a:lnTo>
                    <a:pt x="239" y="203"/>
                  </a:lnTo>
                  <a:lnTo>
                    <a:pt x="223" y="223"/>
                  </a:lnTo>
                  <a:lnTo>
                    <a:pt x="203" y="239"/>
                  </a:lnTo>
                  <a:lnTo>
                    <a:pt x="181" y="251"/>
                  </a:lnTo>
                  <a:lnTo>
                    <a:pt x="157" y="259"/>
                  </a:lnTo>
                  <a:lnTo>
                    <a:pt x="130" y="261"/>
                  </a:lnTo>
                  <a:lnTo>
                    <a:pt x="104" y="259"/>
                  </a:lnTo>
                  <a:lnTo>
                    <a:pt x="80" y="251"/>
                  </a:lnTo>
                  <a:lnTo>
                    <a:pt x="58" y="239"/>
                  </a:lnTo>
                  <a:lnTo>
                    <a:pt x="38" y="223"/>
                  </a:lnTo>
                  <a:lnTo>
                    <a:pt x="22" y="203"/>
                  </a:lnTo>
                  <a:lnTo>
                    <a:pt x="11" y="180"/>
                  </a:lnTo>
                  <a:lnTo>
                    <a:pt x="3" y="156"/>
                  </a:lnTo>
                  <a:lnTo>
                    <a:pt x="0" y="130"/>
                  </a:lnTo>
                  <a:lnTo>
                    <a:pt x="3" y="103"/>
                  </a:lnTo>
                  <a:lnTo>
                    <a:pt x="11" y="79"/>
                  </a:lnTo>
                  <a:lnTo>
                    <a:pt x="22" y="57"/>
                  </a:lnTo>
                  <a:lnTo>
                    <a:pt x="38" y="38"/>
                  </a:lnTo>
                  <a:lnTo>
                    <a:pt x="58" y="21"/>
                  </a:lnTo>
                  <a:lnTo>
                    <a:pt x="80" y="10"/>
                  </a:lnTo>
                  <a:lnTo>
                    <a:pt x="104" y="2"/>
                  </a:lnTo>
                  <a:lnTo>
                    <a:pt x="130" y="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2" name="Freeform 24"/>
            <p:cNvSpPr>
              <a:spLocks/>
            </p:cNvSpPr>
            <p:nvPr/>
          </p:nvSpPr>
          <p:spPr bwMode="auto">
            <a:xfrm>
              <a:off x="3367" y="2061"/>
              <a:ext cx="126" cy="128"/>
            </a:xfrm>
            <a:custGeom>
              <a:avLst/>
              <a:gdLst>
                <a:gd name="T0" fmla="*/ 126 w 137"/>
                <a:gd name="T1" fmla="*/ 128 h 137"/>
                <a:gd name="T2" fmla="*/ 126 w 137"/>
                <a:gd name="T3" fmla="*/ 128 h 137"/>
                <a:gd name="T4" fmla="*/ 124 w 137"/>
                <a:gd name="T5" fmla="*/ 102 h 137"/>
                <a:gd name="T6" fmla="*/ 116 w 137"/>
                <a:gd name="T7" fmla="*/ 78 h 137"/>
                <a:gd name="T8" fmla="*/ 105 w 137"/>
                <a:gd name="T9" fmla="*/ 57 h 137"/>
                <a:gd name="T10" fmla="*/ 89 w 137"/>
                <a:gd name="T11" fmla="*/ 37 h 137"/>
                <a:gd name="T12" fmla="*/ 70 w 137"/>
                <a:gd name="T13" fmla="*/ 21 h 137"/>
                <a:gd name="T14" fmla="*/ 49 w 137"/>
                <a:gd name="T15" fmla="*/ 10 h 137"/>
                <a:gd name="T16" fmla="*/ 26 w 137"/>
                <a:gd name="T17" fmla="*/ 2 h 137"/>
                <a:gd name="T18" fmla="*/ 0 w 137"/>
                <a:gd name="T19" fmla="*/ 0 h 137"/>
                <a:gd name="T20" fmla="*/ 0 w 137"/>
                <a:gd name="T21" fmla="*/ 13 h 137"/>
                <a:gd name="T22" fmla="*/ 24 w 137"/>
                <a:gd name="T23" fmla="*/ 15 h 137"/>
                <a:gd name="T24" fmla="*/ 45 w 137"/>
                <a:gd name="T25" fmla="*/ 21 h 137"/>
                <a:gd name="T26" fmla="*/ 64 w 137"/>
                <a:gd name="T27" fmla="*/ 32 h 137"/>
                <a:gd name="T28" fmla="*/ 81 w 137"/>
                <a:gd name="T29" fmla="*/ 46 h 137"/>
                <a:gd name="T30" fmla="*/ 95 w 137"/>
                <a:gd name="T31" fmla="*/ 64 h 137"/>
                <a:gd name="T32" fmla="*/ 105 w 137"/>
                <a:gd name="T33" fmla="*/ 82 h 137"/>
                <a:gd name="T34" fmla="*/ 111 w 137"/>
                <a:gd name="T35" fmla="*/ 104 h 137"/>
                <a:gd name="T36" fmla="*/ 114 w 137"/>
                <a:gd name="T37" fmla="*/ 128 h 137"/>
                <a:gd name="T38" fmla="*/ 114 w 137"/>
                <a:gd name="T39" fmla="*/ 128 h 137"/>
                <a:gd name="T40" fmla="*/ 126 w 137"/>
                <a:gd name="T41" fmla="*/ 128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37"/>
                <a:gd name="T65" fmla="*/ 137 w 137"/>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37">
                  <a:moveTo>
                    <a:pt x="137" y="137"/>
                  </a:moveTo>
                  <a:lnTo>
                    <a:pt x="137" y="137"/>
                  </a:lnTo>
                  <a:lnTo>
                    <a:pt x="135" y="109"/>
                  </a:lnTo>
                  <a:lnTo>
                    <a:pt x="126" y="84"/>
                  </a:lnTo>
                  <a:lnTo>
                    <a:pt x="114" y="61"/>
                  </a:lnTo>
                  <a:lnTo>
                    <a:pt x="97" y="40"/>
                  </a:lnTo>
                  <a:lnTo>
                    <a:pt x="76" y="23"/>
                  </a:lnTo>
                  <a:lnTo>
                    <a:pt x="53" y="11"/>
                  </a:lnTo>
                  <a:lnTo>
                    <a:pt x="28" y="2"/>
                  </a:lnTo>
                  <a:lnTo>
                    <a:pt x="0" y="0"/>
                  </a:lnTo>
                  <a:lnTo>
                    <a:pt x="0" y="14"/>
                  </a:lnTo>
                  <a:lnTo>
                    <a:pt x="26" y="16"/>
                  </a:lnTo>
                  <a:lnTo>
                    <a:pt x="49" y="23"/>
                  </a:lnTo>
                  <a:lnTo>
                    <a:pt x="70" y="34"/>
                  </a:lnTo>
                  <a:lnTo>
                    <a:pt x="88" y="49"/>
                  </a:lnTo>
                  <a:lnTo>
                    <a:pt x="103" y="68"/>
                  </a:lnTo>
                  <a:lnTo>
                    <a:pt x="114" y="88"/>
                  </a:lnTo>
                  <a:lnTo>
                    <a:pt x="121" y="111"/>
                  </a:lnTo>
                  <a:lnTo>
                    <a:pt x="124" y="137"/>
                  </a:lnTo>
                  <a:lnTo>
                    <a:pt x="137"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3" name="Freeform 25"/>
            <p:cNvSpPr>
              <a:spLocks/>
            </p:cNvSpPr>
            <p:nvPr/>
          </p:nvSpPr>
          <p:spPr bwMode="auto">
            <a:xfrm>
              <a:off x="3367" y="2189"/>
              <a:ext cx="126" cy="130"/>
            </a:xfrm>
            <a:custGeom>
              <a:avLst/>
              <a:gdLst>
                <a:gd name="T0" fmla="*/ 0 w 137"/>
                <a:gd name="T1" fmla="*/ 130 h 138"/>
                <a:gd name="T2" fmla="*/ 0 w 137"/>
                <a:gd name="T3" fmla="*/ 130 h 138"/>
                <a:gd name="T4" fmla="*/ 26 w 137"/>
                <a:gd name="T5" fmla="*/ 128 h 138"/>
                <a:gd name="T6" fmla="*/ 49 w 137"/>
                <a:gd name="T7" fmla="*/ 119 h 138"/>
                <a:gd name="T8" fmla="*/ 70 w 137"/>
                <a:gd name="T9" fmla="*/ 108 h 138"/>
                <a:gd name="T10" fmla="*/ 89 w 137"/>
                <a:gd name="T11" fmla="*/ 92 h 138"/>
                <a:gd name="T12" fmla="*/ 105 w 137"/>
                <a:gd name="T13" fmla="*/ 73 h 138"/>
                <a:gd name="T14" fmla="*/ 116 w 137"/>
                <a:gd name="T15" fmla="*/ 50 h 138"/>
                <a:gd name="T16" fmla="*/ 124 w 137"/>
                <a:gd name="T17" fmla="*/ 25 h 138"/>
                <a:gd name="T18" fmla="*/ 126 w 137"/>
                <a:gd name="T19" fmla="*/ 0 h 138"/>
                <a:gd name="T20" fmla="*/ 114 w 137"/>
                <a:gd name="T21" fmla="*/ 0 h 138"/>
                <a:gd name="T22" fmla="*/ 111 w 137"/>
                <a:gd name="T23" fmla="*/ 24 h 138"/>
                <a:gd name="T24" fmla="*/ 105 w 137"/>
                <a:gd name="T25" fmla="*/ 45 h 138"/>
                <a:gd name="T26" fmla="*/ 95 w 137"/>
                <a:gd name="T27" fmla="*/ 66 h 138"/>
                <a:gd name="T28" fmla="*/ 81 w 137"/>
                <a:gd name="T29" fmla="*/ 83 h 138"/>
                <a:gd name="T30" fmla="*/ 64 w 137"/>
                <a:gd name="T31" fmla="*/ 97 h 138"/>
                <a:gd name="T32" fmla="*/ 45 w 137"/>
                <a:gd name="T33" fmla="*/ 108 h 138"/>
                <a:gd name="T34" fmla="*/ 24 w 137"/>
                <a:gd name="T35" fmla="*/ 115 h 138"/>
                <a:gd name="T36" fmla="*/ 0 w 137"/>
                <a:gd name="T37" fmla="*/ 117 h 138"/>
                <a:gd name="T38" fmla="*/ 0 w 137"/>
                <a:gd name="T39" fmla="*/ 117 h 138"/>
                <a:gd name="T40" fmla="*/ 0 w 137"/>
                <a:gd name="T41" fmla="*/ 13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38"/>
                <a:gd name="T65" fmla="*/ 137 w 137"/>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38">
                  <a:moveTo>
                    <a:pt x="0" y="138"/>
                  </a:moveTo>
                  <a:lnTo>
                    <a:pt x="0" y="138"/>
                  </a:lnTo>
                  <a:lnTo>
                    <a:pt x="28" y="136"/>
                  </a:lnTo>
                  <a:lnTo>
                    <a:pt x="53" y="126"/>
                  </a:lnTo>
                  <a:lnTo>
                    <a:pt x="76" y="115"/>
                  </a:lnTo>
                  <a:lnTo>
                    <a:pt x="97" y="98"/>
                  </a:lnTo>
                  <a:lnTo>
                    <a:pt x="114" y="77"/>
                  </a:lnTo>
                  <a:lnTo>
                    <a:pt x="126" y="53"/>
                  </a:lnTo>
                  <a:lnTo>
                    <a:pt x="135" y="27"/>
                  </a:lnTo>
                  <a:lnTo>
                    <a:pt x="137" y="0"/>
                  </a:lnTo>
                  <a:lnTo>
                    <a:pt x="124" y="0"/>
                  </a:lnTo>
                  <a:lnTo>
                    <a:pt x="121" y="25"/>
                  </a:lnTo>
                  <a:lnTo>
                    <a:pt x="114" y="48"/>
                  </a:lnTo>
                  <a:lnTo>
                    <a:pt x="103" y="70"/>
                  </a:lnTo>
                  <a:lnTo>
                    <a:pt x="88" y="88"/>
                  </a:lnTo>
                  <a:lnTo>
                    <a:pt x="70" y="103"/>
                  </a:lnTo>
                  <a:lnTo>
                    <a:pt x="49" y="115"/>
                  </a:lnTo>
                  <a:lnTo>
                    <a:pt x="26" y="122"/>
                  </a:lnTo>
                  <a:lnTo>
                    <a:pt x="0" y="124"/>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4" name="Freeform 26"/>
            <p:cNvSpPr>
              <a:spLocks/>
            </p:cNvSpPr>
            <p:nvPr/>
          </p:nvSpPr>
          <p:spPr bwMode="auto">
            <a:xfrm>
              <a:off x="3244" y="2189"/>
              <a:ext cx="123" cy="130"/>
            </a:xfrm>
            <a:custGeom>
              <a:avLst/>
              <a:gdLst>
                <a:gd name="T0" fmla="*/ 0 w 137"/>
                <a:gd name="T1" fmla="*/ 0 h 138"/>
                <a:gd name="T2" fmla="*/ 0 w 137"/>
                <a:gd name="T3" fmla="*/ 0 h 138"/>
                <a:gd name="T4" fmla="*/ 3 w 137"/>
                <a:gd name="T5" fmla="*/ 25 h 138"/>
                <a:gd name="T6" fmla="*/ 11 w 137"/>
                <a:gd name="T7" fmla="*/ 50 h 138"/>
                <a:gd name="T8" fmla="*/ 21 w 137"/>
                <a:gd name="T9" fmla="*/ 73 h 138"/>
                <a:gd name="T10" fmla="*/ 37 w 137"/>
                <a:gd name="T11" fmla="*/ 92 h 138"/>
                <a:gd name="T12" fmla="*/ 55 w 137"/>
                <a:gd name="T13" fmla="*/ 108 h 138"/>
                <a:gd name="T14" fmla="*/ 75 w 137"/>
                <a:gd name="T15" fmla="*/ 119 h 138"/>
                <a:gd name="T16" fmla="*/ 99 w 137"/>
                <a:gd name="T17" fmla="*/ 128 h 138"/>
                <a:gd name="T18" fmla="*/ 123 w 137"/>
                <a:gd name="T19" fmla="*/ 130 h 138"/>
                <a:gd name="T20" fmla="*/ 123 w 137"/>
                <a:gd name="T21" fmla="*/ 117 h 138"/>
                <a:gd name="T22" fmla="*/ 101 w 137"/>
                <a:gd name="T23" fmla="*/ 115 h 138"/>
                <a:gd name="T24" fmla="*/ 80 w 137"/>
                <a:gd name="T25" fmla="*/ 108 h 138"/>
                <a:gd name="T26" fmla="*/ 61 w 137"/>
                <a:gd name="T27" fmla="*/ 97 h 138"/>
                <a:gd name="T28" fmla="*/ 45 w 137"/>
                <a:gd name="T29" fmla="*/ 83 h 138"/>
                <a:gd name="T30" fmla="*/ 31 w 137"/>
                <a:gd name="T31" fmla="*/ 66 h 138"/>
                <a:gd name="T32" fmla="*/ 21 w 137"/>
                <a:gd name="T33" fmla="*/ 45 h 138"/>
                <a:gd name="T34" fmla="*/ 14 w 137"/>
                <a:gd name="T35" fmla="*/ 24 h 138"/>
                <a:gd name="T36" fmla="*/ 13 w 137"/>
                <a:gd name="T37" fmla="*/ 0 h 138"/>
                <a:gd name="T38" fmla="*/ 13 w 137"/>
                <a:gd name="T39" fmla="*/ 0 h 138"/>
                <a:gd name="T40" fmla="*/ 0 w 137"/>
                <a:gd name="T41" fmla="*/ 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38"/>
                <a:gd name="T65" fmla="*/ 137 w 137"/>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38">
                  <a:moveTo>
                    <a:pt x="0" y="0"/>
                  </a:moveTo>
                  <a:lnTo>
                    <a:pt x="0" y="0"/>
                  </a:lnTo>
                  <a:lnTo>
                    <a:pt x="3" y="27"/>
                  </a:lnTo>
                  <a:lnTo>
                    <a:pt x="12" y="53"/>
                  </a:lnTo>
                  <a:lnTo>
                    <a:pt x="23" y="77"/>
                  </a:lnTo>
                  <a:lnTo>
                    <a:pt x="41" y="98"/>
                  </a:lnTo>
                  <a:lnTo>
                    <a:pt x="61" y="115"/>
                  </a:lnTo>
                  <a:lnTo>
                    <a:pt x="84" y="126"/>
                  </a:lnTo>
                  <a:lnTo>
                    <a:pt x="110" y="136"/>
                  </a:lnTo>
                  <a:lnTo>
                    <a:pt x="137" y="138"/>
                  </a:lnTo>
                  <a:lnTo>
                    <a:pt x="137" y="124"/>
                  </a:lnTo>
                  <a:lnTo>
                    <a:pt x="112" y="122"/>
                  </a:lnTo>
                  <a:lnTo>
                    <a:pt x="89" y="115"/>
                  </a:lnTo>
                  <a:lnTo>
                    <a:pt x="68" y="103"/>
                  </a:lnTo>
                  <a:lnTo>
                    <a:pt x="50" y="88"/>
                  </a:lnTo>
                  <a:lnTo>
                    <a:pt x="35" y="70"/>
                  </a:lnTo>
                  <a:lnTo>
                    <a:pt x="23" y="48"/>
                  </a:lnTo>
                  <a:lnTo>
                    <a:pt x="16" y="25"/>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5" name="Freeform 27"/>
            <p:cNvSpPr>
              <a:spLocks/>
            </p:cNvSpPr>
            <p:nvPr/>
          </p:nvSpPr>
          <p:spPr bwMode="auto">
            <a:xfrm>
              <a:off x="3244" y="2061"/>
              <a:ext cx="123" cy="128"/>
            </a:xfrm>
            <a:custGeom>
              <a:avLst/>
              <a:gdLst>
                <a:gd name="T0" fmla="*/ 123 w 137"/>
                <a:gd name="T1" fmla="*/ 0 h 137"/>
                <a:gd name="T2" fmla="*/ 123 w 137"/>
                <a:gd name="T3" fmla="*/ 0 h 137"/>
                <a:gd name="T4" fmla="*/ 99 w 137"/>
                <a:gd name="T5" fmla="*/ 2 h 137"/>
                <a:gd name="T6" fmla="*/ 75 w 137"/>
                <a:gd name="T7" fmla="*/ 10 h 137"/>
                <a:gd name="T8" fmla="*/ 55 w 137"/>
                <a:gd name="T9" fmla="*/ 21 h 137"/>
                <a:gd name="T10" fmla="*/ 37 w 137"/>
                <a:gd name="T11" fmla="*/ 37 h 137"/>
                <a:gd name="T12" fmla="*/ 21 w 137"/>
                <a:gd name="T13" fmla="*/ 57 h 137"/>
                <a:gd name="T14" fmla="*/ 11 w 137"/>
                <a:gd name="T15" fmla="*/ 78 h 137"/>
                <a:gd name="T16" fmla="*/ 3 w 137"/>
                <a:gd name="T17" fmla="*/ 102 h 137"/>
                <a:gd name="T18" fmla="*/ 0 w 137"/>
                <a:gd name="T19" fmla="*/ 128 h 137"/>
                <a:gd name="T20" fmla="*/ 13 w 137"/>
                <a:gd name="T21" fmla="*/ 128 h 137"/>
                <a:gd name="T22" fmla="*/ 14 w 137"/>
                <a:gd name="T23" fmla="*/ 104 h 137"/>
                <a:gd name="T24" fmla="*/ 21 w 137"/>
                <a:gd name="T25" fmla="*/ 82 h 137"/>
                <a:gd name="T26" fmla="*/ 31 w 137"/>
                <a:gd name="T27" fmla="*/ 64 h 137"/>
                <a:gd name="T28" fmla="*/ 45 w 137"/>
                <a:gd name="T29" fmla="*/ 46 h 137"/>
                <a:gd name="T30" fmla="*/ 61 w 137"/>
                <a:gd name="T31" fmla="*/ 32 h 137"/>
                <a:gd name="T32" fmla="*/ 80 w 137"/>
                <a:gd name="T33" fmla="*/ 21 h 137"/>
                <a:gd name="T34" fmla="*/ 101 w 137"/>
                <a:gd name="T35" fmla="*/ 15 h 137"/>
                <a:gd name="T36" fmla="*/ 123 w 137"/>
                <a:gd name="T37" fmla="*/ 13 h 137"/>
                <a:gd name="T38" fmla="*/ 123 w 137"/>
                <a:gd name="T39" fmla="*/ 13 h 137"/>
                <a:gd name="T40" fmla="*/ 123 w 137"/>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37"/>
                <a:gd name="T65" fmla="*/ 137 w 137"/>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37">
                  <a:moveTo>
                    <a:pt x="137" y="0"/>
                  </a:moveTo>
                  <a:lnTo>
                    <a:pt x="137" y="0"/>
                  </a:lnTo>
                  <a:lnTo>
                    <a:pt x="110" y="2"/>
                  </a:lnTo>
                  <a:lnTo>
                    <a:pt x="84" y="11"/>
                  </a:lnTo>
                  <a:lnTo>
                    <a:pt x="61" y="23"/>
                  </a:lnTo>
                  <a:lnTo>
                    <a:pt x="41" y="40"/>
                  </a:lnTo>
                  <a:lnTo>
                    <a:pt x="23" y="61"/>
                  </a:lnTo>
                  <a:lnTo>
                    <a:pt x="12" y="84"/>
                  </a:lnTo>
                  <a:lnTo>
                    <a:pt x="3" y="109"/>
                  </a:lnTo>
                  <a:lnTo>
                    <a:pt x="0" y="137"/>
                  </a:lnTo>
                  <a:lnTo>
                    <a:pt x="14" y="137"/>
                  </a:lnTo>
                  <a:lnTo>
                    <a:pt x="16" y="111"/>
                  </a:lnTo>
                  <a:lnTo>
                    <a:pt x="23" y="88"/>
                  </a:lnTo>
                  <a:lnTo>
                    <a:pt x="35" y="68"/>
                  </a:lnTo>
                  <a:lnTo>
                    <a:pt x="50" y="49"/>
                  </a:lnTo>
                  <a:lnTo>
                    <a:pt x="68" y="34"/>
                  </a:lnTo>
                  <a:lnTo>
                    <a:pt x="89" y="23"/>
                  </a:lnTo>
                  <a:lnTo>
                    <a:pt x="112" y="16"/>
                  </a:lnTo>
                  <a:lnTo>
                    <a:pt x="137" y="14"/>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6" name="Freeform 28"/>
            <p:cNvSpPr>
              <a:spLocks/>
            </p:cNvSpPr>
            <p:nvPr/>
          </p:nvSpPr>
          <p:spPr bwMode="auto">
            <a:xfrm>
              <a:off x="3278" y="1333"/>
              <a:ext cx="64" cy="160"/>
            </a:xfrm>
            <a:custGeom>
              <a:avLst/>
              <a:gdLst>
                <a:gd name="T0" fmla="*/ 34 w 71"/>
                <a:gd name="T1" fmla="*/ 160 h 170"/>
                <a:gd name="T2" fmla="*/ 12 w 71"/>
                <a:gd name="T3" fmla="*/ 160 h 170"/>
                <a:gd name="T4" fmla="*/ 7 w 71"/>
                <a:gd name="T5" fmla="*/ 160 h 170"/>
                <a:gd name="T6" fmla="*/ 4 w 71"/>
                <a:gd name="T7" fmla="*/ 158 h 170"/>
                <a:gd name="T8" fmla="*/ 1 w 71"/>
                <a:gd name="T9" fmla="*/ 154 h 170"/>
                <a:gd name="T10" fmla="*/ 1 w 71"/>
                <a:gd name="T11" fmla="*/ 147 h 170"/>
                <a:gd name="T12" fmla="*/ 9 w 71"/>
                <a:gd name="T13" fmla="*/ 143 h 170"/>
                <a:gd name="T14" fmla="*/ 21 w 71"/>
                <a:gd name="T15" fmla="*/ 141 h 170"/>
                <a:gd name="T16" fmla="*/ 25 w 71"/>
                <a:gd name="T17" fmla="*/ 138 h 170"/>
                <a:gd name="T18" fmla="*/ 25 w 71"/>
                <a:gd name="T19" fmla="*/ 131 h 170"/>
                <a:gd name="T20" fmla="*/ 24 w 71"/>
                <a:gd name="T21" fmla="*/ 122 h 170"/>
                <a:gd name="T22" fmla="*/ 24 w 71"/>
                <a:gd name="T23" fmla="*/ 115 h 170"/>
                <a:gd name="T24" fmla="*/ 24 w 71"/>
                <a:gd name="T25" fmla="*/ 104 h 170"/>
                <a:gd name="T26" fmla="*/ 25 w 71"/>
                <a:gd name="T27" fmla="*/ 86 h 170"/>
                <a:gd name="T28" fmla="*/ 26 w 71"/>
                <a:gd name="T29" fmla="*/ 60 h 170"/>
                <a:gd name="T30" fmla="*/ 27 w 71"/>
                <a:gd name="T31" fmla="*/ 40 h 170"/>
                <a:gd name="T32" fmla="*/ 21 w 71"/>
                <a:gd name="T33" fmla="*/ 38 h 170"/>
                <a:gd name="T34" fmla="*/ 13 w 71"/>
                <a:gd name="T35" fmla="*/ 41 h 170"/>
                <a:gd name="T36" fmla="*/ 9 w 71"/>
                <a:gd name="T37" fmla="*/ 43 h 170"/>
                <a:gd name="T38" fmla="*/ 5 w 71"/>
                <a:gd name="T39" fmla="*/ 41 h 170"/>
                <a:gd name="T40" fmla="*/ 3 w 71"/>
                <a:gd name="T41" fmla="*/ 39 h 170"/>
                <a:gd name="T42" fmla="*/ 1 w 71"/>
                <a:gd name="T43" fmla="*/ 36 h 170"/>
                <a:gd name="T44" fmla="*/ 1 w 71"/>
                <a:gd name="T45" fmla="*/ 31 h 170"/>
                <a:gd name="T46" fmla="*/ 5 w 71"/>
                <a:gd name="T47" fmla="*/ 24 h 170"/>
                <a:gd name="T48" fmla="*/ 13 w 71"/>
                <a:gd name="T49" fmla="*/ 19 h 170"/>
                <a:gd name="T50" fmla="*/ 20 w 71"/>
                <a:gd name="T51" fmla="*/ 14 h 170"/>
                <a:gd name="T52" fmla="*/ 30 w 71"/>
                <a:gd name="T53" fmla="*/ 5 h 170"/>
                <a:gd name="T54" fmla="*/ 37 w 71"/>
                <a:gd name="T55" fmla="*/ 1 h 170"/>
                <a:gd name="T56" fmla="*/ 44 w 71"/>
                <a:gd name="T57" fmla="*/ 1 h 170"/>
                <a:gd name="T58" fmla="*/ 48 w 71"/>
                <a:gd name="T59" fmla="*/ 5 h 170"/>
                <a:gd name="T60" fmla="*/ 48 w 71"/>
                <a:gd name="T61" fmla="*/ 9 h 170"/>
                <a:gd name="T62" fmla="*/ 47 w 71"/>
                <a:gd name="T63" fmla="*/ 12 h 170"/>
                <a:gd name="T64" fmla="*/ 47 w 71"/>
                <a:gd name="T65" fmla="*/ 17 h 170"/>
                <a:gd name="T66" fmla="*/ 46 w 71"/>
                <a:gd name="T67" fmla="*/ 20 h 170"/>
                <a:gd name="T68" fmla="*/ 46 w 71"/>
                <a:gd name="T69" fmla="*/ 24 h 170"/>
                <a:gd name="T70" fmla="*/ 47 w 71"/>
                <a:gd name="T71" fmla="*/ 29 h 170"/>
                <a:gd name="T72" fmla="*/ 47 w 71"/>
                <a:gd name="T73" fmla="*/ 36 h 170"/>
                <a:gd name="T74" fmla="*/ 47 w 71"/>
                <a:gd name="T75" fmla="*/ 40 h 170"/>
                <a:gd name="T76" fmla="*/ 47 w 71"/>
                <a:gd name="T77" fmla="*/ 48 h 170"/>
                <a:gd name="T78" fmla="*/ 46 w 71"/>
                <a:gd name="T79" fmla="*/ 67 h 170"/>
                <a:gd name="T80" fmla="*/ 44 w 71"/>
                <a:gd name="T81" fmla="*/ 88 h 170"/>
                <a:gd name="T82" fmla="*/ 43 w 71"/>
                <a:gd name="T83" fmla="*/ 105 h 170"/>
                <a:gd name="T84" fmla="*/ 43 w 71"/>
                <a:gd name="T85" fmla="*/ 116 h 170"/>
                <a:gd name="T86" fmla="*/ 43 w 71"/>
                <a:gd name="T87" fmla="*/ 122 h 170"/>
                <a:gd name="T88" fmla="*/ 44 w 71"/>
                <a:gd name="T89" fmla="*/ 131 h 170"/>
                <a:gd name="T90" fmla="*/ 44 w 71"/>
                <a:gd name="T91" fmla="*/ 138 h 170"/>
                <a:gd name="T92" fmla="*/ 54 w 71"/>
                <a:gd name="T93" fmla="*/ 140 h 170"/>
                <a:gd name="T94" fmla="*/ 59 w 71"/>
                <a:gd name="T95" fmla="*/ 141 h 170"/>
                <a:gd name="T96" fmla="*/ 61 w 71"/>
                <a:gd name="T97" fmla="*/ 144 h 170"/>
                <a:gd name="T98" fmla="*/ 62 w 71"/>
                <a:gd name="T99" fmla="*/ 147 h 170"/>
                <a:gd name="T100" fmla="*/ 64 w 71"/>
                <a:gd name="T101" fmla="*/ 151 h 170"/>
                <a:gd name="T102" fmla="*/ 62 w 71"/>
                <a:gd name="T103" fmla="*/ 154 h 170"/>
                <a:gd name="T104" fmla="*/ 61 w 71"/>
                <a:gd name="T105" fmla="*/ 158 h 170"/>
                <a:gd name="T106" fmla="*/ 59 w 71"/>
                <a:gd name="T107" fmla="*/ 159 h 170"/>
                <a:gd name="T108" fmla="*/ 54 w 71"/>
                <a:gd name="T109" fmla="*/ 160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70"/>
                <a:gd name="T167" fmla="*/ 71 w 71"/>
                <a:gd name="T168" fmla="*/ 170 h 1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70">
                  <a:moveTo>
                    <a:pt x="60" y="170"/>
                  </a:moveTo>
                  <a:lnTo>
                    <a:pt x="38" y="170"/>
                  </a:lnTo>
                  <a:lnTo>
                    <a:pt x="16" y="170"/>
                  </a:lnTo>
                  <a:lnTo>
                    <a:pt x="13" y="170"/>
                  </a:lnTo>
                  <a:lnTo>
                    <a:pt x="11" y="170"/>
                  </a:lnTo>
                  <a:lnTo>
                    <a:pt x="8" y="170"/>
                  </a:lnTo>
                  <a:lnTo>
                    <a:pt x="6" y="169"/>
                  </a:lnTo>
                  <a:lnTo>
                    <a:pt x="4" y="168"/>
                  </a:lnTo>
                  <a:lnTo>
                    <a:pt x="3" y="167"/>
                  </a:lnTo>
                  <a:lnTo>
                    <a:pt x="1" y="164"/>
                  </a:lnTo>
                  <a:lnTo>
                    <a:pt x="0" y="161"/>
                  </a:lnTo>
                  <a:lnTo>
                    <a:pt x="1" y="156"/>
                  </a:lnTo>
                  <a:lnTo>
                    <a:pt x="5" y="153"/>
                  </a:lnTo>
                  <a:lnTo>
                    <a:pt x="10" y="152"/>
                  </a:lnTo>
                  <a:lnTo>
                    <a:pt x="18" y="150"/>
                  </a:lnTo>
                  <a:lnTo>
                    <a:pt x="23" y="150"/>
                  </a:lnTo>
                  <a:lnTo>
                    <a:pt x="28" y="150"/>
                  </a:lnTo>
                  <a:lnTo>
                    <a:pt x="28" y="147"/>
                  </a:lnTo>
                  <a:lnTo>
                    <a:pt x="28" y="144"/>
                  </a:lnTo>
                  <a:lnTo>
                    <a:pt x="28" y="139"/>
                  </a:lnTo>
                  <a:lnTo>
                    <a:pt x="28" y="134"/>
                  </a:lnTo>
                  <a:lnTo>
                    <a:pt x="27" y="130"/>
                  </a:lnTo>
                  <a:lnTo>
                    <a:pt x="27" y="125"/>
                  </a:lnTo>
                  <a:lnTo>
                    <a:pt x="27" y="122"/>
                  </a:lnTo>
                  <a:lnTo>
                    <a:pt x="27" y="119"/>
                  </a:lnTo>
                  <a:lnTo>
                    <a:pt x="27" y="111"/>
                  </a:lnTo>
                  <a:lnTo>
                    <a:pt x="28" y="102"/>
                  </a:lnTo>
                  <a:lnTo>
                    <a:pt x="28" y="91"/>
                  </a:lnTo>
                  <a:lnTo>
                    <a:pt x="28" y="77"/>
                  </a:lnTo>
                  <a:lnTo>
                    <a:pt x="29" y="64"/>
                  </a:lnTo>
                  <a:lnTo>
                    <a:pt x="30" y="53"/>
                  </a:lnTo>
                  <a:lnTo>
                    <a:pt x="30" y="43"/>
                  </a:lnTo>
                  <a:lnTo>
                    <a:pt x="30" y="35"/>
                  </a:lnTo>
                  <a:lnTo>
                    <a:pt x="23" y="40"/>
                  </a:lnTo>
                  <a:lnTo>
                    <a:pt x="19" y="43"/>
                  </a:lnTo>
                  <a:lnTo>
                    <a:pt x="14" y="44"/>
                  </a:lnTo>
                  <a:lnTo>
                    <a:pt x="12" y="46"/>
                  </a:lnTo>
                  <a:lnTo>
                    <a:pt x="10" y="46"/>
                  </a:lnTo>
                  <a:lnTo>
                    <a:pt x="7" y="44"/>
                  </a:lnTo>
                  <a:lnTo>
                    <a:pt x="6" y="44"/>
                  </a:lnTo>
                  <a:lnTo>
                    <a:pt x="4" y="43"/>
                  </a:lnTo>
                  <a:lnTo>
                    <a:pt x="3" y="41"/>
                  </a:lnTo>
                  <a:lnTo>
                    <a:pt x="1" y="40"/>
                  </a:lnTo>
                  <a:lnTo>
                    <a:pt x="1" y="38"/>
                  </a:lnTo>
                  <a:lnTo>
                    <a:pt x="1" y="35"/>
                  </a:lnTo>
                  <a:lnTo>
                    <a:pt x="1" y="33"/>
                  </a:lnTo>
                  <a:lnTo>
                    <a:pt x="4" y="30"/>
                  </a:lnTo>
                  <a:lnTo>
                    <a:pt x="6" y="26"/>
                  </a:lnTo>
                  <a:lnTo>
                    <a:pt x="11" y="23"/>
                  </a:lnTo>
                  <a:lnTo>
                    <a:pt x="14" y="20"/>
                  </a:lnTo>
                  <a:lnTo>
                    <a:pt x="18" y="18"/>
                  </a:lnTo>
                  <a:lnTo>
                    <a:pt x="22" y="15"/>
                  </a:lnTo>
                  <a:lnTo>
                    <a:pt x="28" y="10"/>
                  </a:lnTo>
                  <a:lnTo>
                    <a:pt x="33" y="5"/>
                  </a:lnTo>
                  <a:lnTo>
                    <a:pt x="37" y="2"/>
                  </a:lnTo>
                  <a:lnTo>
                    <a:pt x="41" y="1"/>
                  </a:lnTo>
                  <a:lnTo>
                    <a:pt x="45" y="0"/>
                  </a:lnTo>
                  <a:lnTo>
                    <a:pt x="49" y="1"/>
                  </a:lnTo>
                  <a:lnTo>
                    <a:pt x="51" y="2"/>
                  </a:lnTo>
                  <a:lnTo>
                    <a:pt x="53" y="5"/>
                  </a:lnTo>
                  <a:lnTo>
                    <a:pt x="53" y="9"/>
                  </a:lnTo>
                  <a:lnTo>
                    <a:pt x="53" y="10"/>
                  </a:lnTo>
                  <a:lnTo>
                    <a:pt x="53" y="11"/>
                  </a:lnTo>
                  <a:lnTo>
                    <a:pt x="52" y="13"/>
                  </a:lnTo>
                  <a:lnTo>
                    <a:pt x="52" y="16"/>
                  </a:lnTo>
                  <a:lnTo>
                    <a:pt x="52" y="18"/>
                  </a:lnTo>
                  <a:lnTo>
                    <a:pt x="52" y="20"/>
                  </a:lnTo>
                  <a:lnTo>
                    <a:pt x="51" y="21"/>
                  </a:lnTo>
                  <a:lnTo>
                    <a:pt x="51" y="24"/>
                  </a:lnTo>
                  <a:lnTo>
                    <a:pt x="51" y="26"/>
                  </a:lnTo>
                  <a:lnTo>
                    <a:pt x="52" y="28"/>
                  </a:lnTo>
                  <a:lnTo>
                    <a:pt x="52" y="31"/>
                  </a:lnTo>
                  <a:lnTo>
                    <a:pt x="52" y="34"/>
                  </a:lnTo>
                  <a:lnTo>
                    <a:pt x="52" y="38"/>
                  </a:lnTo>
                  <a:lnTo>
                    <a:pt x="52" y="40"/>
                  </a:lnTo>
                  <a:lnTo>
                    <a:pt x="52" y="42"/>
                  </a:lnTo>
                  <a:lnTo>
                    <a:pt x="52" y="44"/>
                  </a:lnTo>
                  <a:lnTo>
                    <a:pt x="52" y="51"/>
                  </a:lnTo>
                  <a:lnTo>
                    <a:pt x="52" y="61"/>
                  </a:lnTo>
                  <a:lnTo>
                    <a:pt x="51" y="71"/>
                  </a:lnTo>
                  <a:lnTo>
                    <a:pt x="51" y="83"/>
                  </a:lnTo>
                  <a:lnTo>
                    <a:pt x="49" y="94"/>
                  </a:lnTo>
                  <a:lnTo>
                    <a:pt x="48" y="104"/>
                  </a:lnTo>
                  <a:lnTo>
                    <a:pt x="48" y="112"/>
                  </a:lnTo>
                  <a:lnTo>
                    <a:pt x="48" y="119"/>
                  </a:lnTo>
                  <a:lnTo>
                    <a:pt x="48" y="123"/>
                  </a:lnTo>
                  <a:lnTo>
                    <a:pt x="48" y="126"/>
                  </a:lnTo>
                  <a:lnTo>
                    <a:pt x="48" y="130"/>
                  </a:lnTo>
                  <a:lnTo>
                    <a:pt x="48" y="134"/>
                  </a:lnTo>
                  <a:lnTo>
                    <a:pt x="49" y="139"/>
                  </a:lnTo>
                  <a:lnTo>
                    <a:pt x="49" y="144"/>
                  </a:lnTo>
                  <a:lnTo>
                    <a:pt x="49" y="147"/>
                  </a:lnTo>
                  <a:lnTo>
                    <a:pt x="49" y="149"/>
                  </a:lnTo>
                  <a:lnTo>
                    <a:pt x="60" y="149"/>
                  </a:lnTo>
                  <a:lnTo>
                    <a:pt x="63" y="149"/>
                  </a:lnTo>
                  <a:lnTo>
                    <a:pt x="65" y="150"/>
                  </a:lnTo>
                  <a:lnTo>
                    <a:pt x="66" y="152"/>
                  </a:lnTo>
                  <a:lnTo>
                    <a:pt x="68" y="153"/>
                  </a:lnTo>
                  <a:lnTo>
                    <a:pt x="69" y="154"/>
                  </a:lnTo>
                  <a:lnTo>
                    <a:pt x="69" y="156"/>
                  </a:lnTo>
                  <a:lnTo>
                    <a:pt x="71" y="157"/>
                  </a:lnTo>
                  <a:lnTo>
                    <a:pt x="71" y="160"/>
                  </a:lnTo>
                  <a:lnTo>
                    <a:pt x="71" y="162"/>
                  </a:lnTo>
                  <a:lnTo>
                    <a:pt x="69" y="164"/>
                  </a:lnTo>
                  <a:lnTo>
                    <a:pt x="69" y="165"/>
                  </a:lnTo>
                  <a:lnTo>
                    <a:pt x="68" y="168"/>
                  </a:lnTo>
                  <a:lnTo>
                    <a:pt x="66" y="169"/>
                  </a:lnTo>
                  <a:lnTo>
                    <a:pt x="65" y="169"/>
                  </a:lnTo>
                  <a:lnTo>
                    <a:pt x="63" y="170"/>
                  </a:lnTo>
                  <a:lnTo>
                    <a:pt x="60"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7" name="Freeform 29"/>
            <p:cNvSpPr>
              <a:spLocks/>
            </p:cNvSpPr>
            <p:nvPr/>
          </p:nvSpPr>
          <p:spPr bwMode="auto">
            <a:xfrm>
              <a:off x="3369" y="1334"/>
              <a:ext cx="95" cy="159"/>
            </a:xfrm>
            <a:custGeom>
              <a:avLst/>
              <a:gdLst>
                <a:gd name="T0" fmla="*/ 84 w 102"/>
                <a:gd name="T1" fmla="*/ 159 h 168"/>
                <a:gd name="T2" fmla="*/ 77 w 102"/>
                <a:gd name="T3" fmla="*/ 157 h 168"/>
                <a:gd name="T4" fmla="*/ 72 w 102"/>
                <a:gd name="T5" fmla="*/ 156 h 168"/>
                <a:gd name="T6" fmla="*/ 62 w 102"/>
                <a:gd name="T7" fmla="*/ 157 h 168"/>
                <a:gd name="T8" fmla="*/ 47 w 102"/>
                <a:gd name="T9" fmla="*/ 157 h 168"/>
                <a:gd name="T10" fmla="*/ 38 w 102"/>
                <a:gd name="T11" fmla="*/ 158 h 168"/>
                <a:gd name="T12" fmla="*/ 29 w 102"/>
                <a:gd name="T13" fmla="*/ 159 h 168"/>
                <a:gd name="T14" fmla="*/ 19 w 102"/>
                <a:gd name="T15" fmla="*/ 159 h 168"/>
                <a:gd name="T16" fmla="*/ 16 w 102"/>
                <a:gd name="T17" fmla="*/ 159 h 168"/>
                <a:gd name="T18" fmla="*/ 13 w 102"/>
                <a:gd name="T19" fmla="*/ 159 h 168"/>
                <a:gd name="T20" fmla="*/ 10 w 102"/>
                <a:gd name="T21" fmla="*/ 159 h 168"/>
                <a:gd name="T22" fmla="*/ 3 w 102"/>
                <a:gd name="T23" fmla="*/ 154 h 168"/>
                <a:gd name="T24" fmla="*/ 1 w 102"/>
                <a:gd name="T25" fmla="*/ 147 h 168"/>
                <a:gd name="T26" fmla="*/ 1 w 102"/>
                <a:gd name="T27" fmla="*/ 128 h 168"/>
                <a:gd name="T28" fmla="*/ 13 w 102"/>
                <a:gd name="T29" fmla="*/ 100 h 168"/>
                <a:gd name="T30" fmla="*/ 20 w 102"/>
                <a:gd name="T31" fmla="*/ 94 h 168"/>
                <a:gd name="T32" fmla="*/ 33 w 102"/>
                <a:gd name="T33" fmla="*/ 85 h 168"/>
                <a:gd name="T34" fmla="*/ 51 w 102"/>
                <a:gd name="T35" fmla="*/ 71 h 168"/>
                <a:gd name="T36" fmla="*/ 64 w 102"/>
                <a:gd name="T37" fmla="*/ 60 h 168"/>
                <a:gd name="T38" fmla="*/ 73 w 102"/>
                <a:gd name="T39" fmla="*/ 44 h 168"/>
                <a:gd name="T40" fmla="*/ 71 w 102"/>
                <a:gd name="T41" fmla="*/ 30 h 168"/>
                <a:gd name="T42" fmla="*/ 61 w 102"/>
                <a:gd name="T43" fmla="*/ 23 h 168"/>
                <a:gd name="T44" fmla="*/ 50 w 102"/>
                <a:gd name="T45" fmla="*/ 21 h 168"/>
                <a:gd name="T46" fmla="*/ 36 w 102"/>
                <a:gd name="T47" fmla="*/ 24 h 168"/>
                <a:gd name="T48" fmla="*/ 16 w 102"/>
                <a:gd name="T49" fmla="*/ 38 h 168"/>
                <a:gd name="T50" fmla="*/ 10 w 102"/>
                <a:gd name="T51" fmla="*/ 40 h 168"/>
                <a:gd name="T52" fmla="*/ 1 w 102"/>
                <a:gd name="T53" fmla="*/ 36 h 168"/>
                <a:gd name="T54" fmla="*/ 1 w 102"/>
                <a:gd name="T55" fmla="*/ 28 h 168"/>
                <a:gd name="T56" fmla="*/ 9 w 102"/>
                <a:gd name="T57" fmla="*/ 18 h 168"/>
                <a:gd name="T58" fmla="*/ 24 w 102"/>
                <a:gd name="T59" fmla="*/ 8 h 168"/>
                <a:gd name="T60" fmla="*/ 44 w 102"/>
                <a:gd name="T61" fmla="*/ 1 h 168"/>
                <a:gd name="T62" fmla="*/ 65 w 102"/>
                <a:gd name="T63" fmla="*/ 2 h 168"/>
                <a:gd name="T64" fmla="*/ 86 w 102"/>
                <a:gd name="T65" fmla="*/ 15 h 168"/>
                <a:gd name="T66" fmla="*/ 94 w 102"/>
                <a:gd name="T67" fmla="*/ 36 h 168"/>
                <a:gd name="T68" fmla="*/ 92 w 102"/>
                <a:gd name="T69" fmla="*/ 50 h 168"/>
                <a:gd name="T70" fmla="*/ 88 w 102"/>
                <a:gd name="T71" fmla="*/ 63 h 168"/>
                <a:gd name="T72" fmla="*/ 78 w 102"/>
                <a:gd name="T73" fmla="*/ 77 h 168"/>
                <a:gd name="T74" fmla="*/ 57 w 102"/>
                <a:gd name="T75" fmla="*/ 93 h 168"/>
                <a:gd name="T76" fmla="*/ 35 w 102"/>
                <a:gd name="T77" fmla="*/ 108 h 168"/>
                <a:gd name="T78" fmla="*/ 22 w 102"/>
                <a:gd name="T79" fmla="*/ 124 h 168"/>
                <a:gd name="T80" fmla="*/ 40 w 102"/>
                <a:gd name="T81" fmla="*/ 137 h 168"/>
                <a:gd name="T82" fmla="*/ 66 w 102"/>
                <a:gd name="T83" fmla="*/ 136 h 168"/>
                <a:gd name="T84" fmla="*/ 79 w 102"/>
                <a:gd name="T85" fmla="*/ 137 h 168"/>
                <a:gd name="T86" fmla="*/ 91 w 102"/>
                <a:gd name="T87" fmla="*/ 142 h 168"/>
                <a:gd name="T88" fmla="*/ 95 w 102"/>
                <a:gd name="T89" fmla="*/ 150 h 168"/>
                <a:gd name="T90" fmla="*/ 94 w 102"/>
                <a:gd name="T91" fmla="*/ 154 h 168"/>
                <a:gd name="T92" fmla="*/ 89 w 102"/>
                <a:gd name="T93" fmla="*/ 158 h 168"/>
                <a:gd name="T94" fmla="*/ 87 w 102"/>
                <a:gd name="T95" fmla="*/ 159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68"/>
                <a:gd name="T146" fmla="*/ 102 w 102"/>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68">
                  <a:moveTo>
                    <a:pt x="93" y="168"/>
                  </a:moveTo>
                  <a:lnTo>
                    <a:pt x="91" y="168"/>
                  </a:lnTo>
                  <a:lnTo>
                    <a:pt x="90" y="168"/>
                  </a:lnTo>
                  <a:lnTo>
                    <a:pt x="87" y="168"/>
                  </a:lnTo>
                  <a:lnTo>
                    <a:pt x="85" y="167"/>
                  </a:lnTo>
                  <a:lnTo>
                    <a:pt x="83" y="166"/>
                  </a:lnTo>
                  <a:lnTo>
                    <a:pt x="80" y="166"/>
                  </a:lnTo>
                  <a:lnTo>
                    <a:pt x="79" y="165"/>
                  </a:lnTo>
                  <a:lnTo>
                    <a:pt x="77" y="165"/>
                  </a:lnTo>
                  <a:lnTo>
                    <a:pt x="75" y="165"/>
                  </a:lnTo>
                  <a:lnTo>
                    <a:pt x="71" y="165"/>
                  </a:lnTo>
                  <a:lnTo>
                    <a:pt x="67" y="166"/>
                  </a:lnTo>
                  <a:lnTo>
                    <a:pt x="61" y="166"/>
                  </a:lnTo>
                  <a:lnTo>
                    <a:pt x="55" y="166"/>
                  </a:lnTo>
                  <a:lnTo>
                    <a:pt x="50" y="166"/>
                  </a:lnTo>
                  <a:lnTo>
                    <a:pt x="47" y="167"/>
                  </a:lnTo>
                  <a:lnTo>
                    <a:pt x="43" y="167"/>
                  </a:lnTo>
                  <a:lnTo>
                    <a:pt x="41" y="167"/>
                  </a:lnTo>
                  <a:lnTo>
                    <a:pt x="39" y="167"/>
                  </a:lnTo>
                  <a:lnTo>
                    <a:pt x="35" y="167"/>
                  </a:lnTo>
                  <a:lnTo>
                    <a:pt x="31" y="168"/>
                  </a:lnTo>
                  <a:lnTo>
                    <a:pt x="27" y="168"/>
                  </a:lnTo>
                  <a:lnTo>
                    <a:pt x="24" y="168"/>
                  </a:lnTo>
                  <a:lnTo>
                    <a:pt x="20" y="168"/>
                  </a:lnTo>
                  <a:lnTo>
                    <a:pt x="18" y="168"/>
                  </a:lnTo>
                  <a:lnTo>
                    <a:pt x="17" y="168"/>
                  </a:lnTo>
                  <a:lnTo>
                    <a:pt x="16" y="168"/>
                  </a:lnTo>
                  <a:lnTo>
                    <a:pt x="15" y="168"/>
                  </a:lnTo>
                  <a:lnTo>
                    <a:pt x="14" y="168"/>
                  </a:lnTo>
                  <a:lnTo>
                    <a:pt x="12" y="168"/>
                  </a:lnTo>
                  <a:lnTo>
                    <a:pt x="11" y="168"/>
                  </a:lnTo>
                  <a:lnTo>
                    <a:pt x="8" y="168"/>
                  </a:lnTo>
                  <a:lnTo>
                    <a:pt x="5" y="166"/>
                  </a:lnTo>
                  <a:lnTo>
                    <a:pt x="3" y="163"/>
                  </a:lnTo>
                  <a:lnTo>
                    <a:pt x="2" y="160"/>
                  </a:lnTo>
                  <a:lnTo>
                    <a:pt x="1" y="158"/>
                  </a:lnTo>
                  <a:lnTo>
                    <a:pt x="1" y="155"/>
                  </a:lnTo>
                  <a:lnTo>
                    <a:pt x="0" y="152"/>
                  </a:lnTo>
                  <a:lnTo>
                    <a:pt x="0" y="147"/>
                  </a:lnTo>
                  <a:lnTo>
                    <a:pt x="1" y="135"/>
                  </a:lnTo>
                  <a:lnTo>
                    <a:pt x="3" y="124"/>
                  </a:lnTo>
                  <a:lnTo>
                    <a:pt x="8" y="114"/>
                  </a:lnTo>
                  <a:lnTo>
                    <a:pt x="14" y="106"/>
                  </a:lnTo>
                  <a:lnTo>
                    <a:pt x="16" y="104"/>
                  </a:lnTo>
                  <a:lnTo>
                    <a:pt x="18" y="101"/>
                  </a:lnTo>
                  <a:lnTo>
                    <a:pt x="22" y="99"/>
                  </a:lnTo>
                  <a:lnTo>
                    <a:pt x="26" y="97"/>
                  </a:lnTo>
                  <a:lnTo>
                    <a:pt x="31" y="93"/>
                  </a:lnTo>
                  <a:lnTo>
                    <a:pt x="35" y="90"/>
                  </a:lnTo>
                  <a:lnTo>
                    <a:pt x="41" y="85"/>
                  </a:lnTo>
                  <a:lnTo>
                    <a:pt x="48" y="81"/>
                  </a:lnTo>
                  <a:lnTo>
                    <a:pt x="55" y="75"/>
                  </a:lnTo>
                  <a:lnTo>
                    <a:pt x="61" y="70"/>
                  </a:lnTo>
                  <a:lnTo>
                    <a:pt x="65" y="67"/>
                  </a:lnTo>
                  <a:lnTo>
                    <a:pt x="69" y="63"/>
                  </a:lnTo>
                  <a:lnTo>
                    <a:pt x="73" y="57"/>
                  </a:lnTo>
                  <a:lnTo>
                    <a:pt x="76" y="52"/>
                  </a:lnTo>
                  <a:lnTo>
                    <a:pt x="78" y="46"/>
                  </a:lnTo>
                  <a:lnTo>
                    <a:pt x="78" y="39"/>
                  </a:lnTo>
                  <a:lnTo>
                    <a:pt x="78" y="36"/>
                  </a:lnTo>
                  <a:lnTo>
                    <a:pt x="76" y="32"/>
                  </a:lnTo>
                  <a:lnTo>
                    <a:pt x="73" y="29"/>
                  </a:lnTo>
                  <a:lnTo>
                    <a:pt x="70" y="26"/>
                  </a:lnTo>
                  <a:lnTo>
                    <a:pt x="65" y="24"/>
                  </a:lnTo>
                  <a:lnTo>
                    <a:pt x="62" y="23"/>
                  </a:lnTo>
                  <a:lnTo>
                    <a:pt x="57" y="22"/>
                  </a:lnTo>
                  <a:lnTo>
                    <a:pt x="54" y="22"/>
                  </a:lnTo>
                  <a:lnTo>
                    <a:pt x="49" y="22"/>
                  </a:lnTo>
                  <a:lnTo>
                    <a:pt x="45" y="23"/>
                  </a:lnTo>
                  <a:lnTo>
                    <a:pt x="39" y="25"/>
                  </a:lnTo>
                  <a:lnTo>
                    <a:pt x="34" y="28"/>
                  </a:lnTo>
                  <a:lnTo>
                    <a:pt x="19" y="39"/>
                  </a:lnTo>
                  <a:lnTo>
                    <a:pt x="17" y="40"/>
                  </a:lnTo>
                  <a:lnTo>
                    <a:pt x="15" y="41"/>
                  </a:lnTo>
                  <a:lnTo>
                    <a:pt x="14" y="42"/>
                  </a:lnTo>
                  <a:lnTo>
                    <a:pt x="11" y="42"/>
                  </a:lnTo>
                  <a:lnTo>
                    <a:pt x="7" y="42"/>
                  </a:lnTo>
                  <a:lnTo>
                    <a:pt x="3" y="40"/>
                  </a:lnTo>
                  <a:lnTo>
                    <a:pt x="1" y="38"/>
                  </a:lnTo>
                  <a:lnTo>
                    <a:pt x="0" y="34"/>
                  </a:lnTo>
                  <a:lnTo>
                    <a:pt x="0" y="32"/>
                  </a:lnTo>
                  <a:lnTo>
                    <a:pt x="1" y="30"/>
                  </a:lnTo>
                  <a:lnTo>
                    <a:pt x="3" y="28"/>
                  </a:lnTo>
                  <a:lnTo>
                    <a:pt x="4" y="25"/>
                  </a:lnTo>
                  <a:lnTo>
                    <a:pt x="10" y="19"/>
                  </a:lnTo>
                  <a:lnTo>
                    <a:pt x="17" y="15"/>
                  </a:lnTo>
                  <a:lnTo>
                    <a:pt x="22" y="11"/>
                  </a:lnTo>
                  <a:lnTo>
                    <a:pt x="26" y="8"/>
                  </a:lnTo>
                  <a:lnTo>
                    <a:pt x="33" y="4"/>
                  </a:lnTo>
                  <a:lnTo>
                    <a:pt x="40" y="2"/>
                  </a:lnTo>
                  <a:lnTo>
                    <a:pt x="47" y="1"/>
                  </a:lnTo>
                  <a:lnTo>
                    <a:pt x="54" y="0"/>
                  </a:lnTo>
                  <a:lnTo>
                    <a:pt x="62" y="1"/>
                  </a:lnTo>
                  <a:lnTo>
                    <a:pt x="70" y="2"/>
                  </a:lnTo>
                  <a:lnTo>
                    <a:pt x="78" y="6"/>
                  </a:lnTo>
                  <a:lnTo>
                    <a:pt x="85" y="10"/>
                  </a:lnTo>
                  <a:lnTo>
                    <a:pt x="92" y="16"/>
                  </a:lnTo>
                  <a:lnTo>
                    <a:pt x="96" y="22"/>
                  </a:lnTo>
                  <a:lnTo>
                    <a:pt x="100" y="30"/>
                  </a:lnTo>
                  <a:lnTo>
                    <a:pt x="101" y="38"/>
                  </a:lnTo>
                  <a:lnTo>
                    <a:pt x="101" y="42"/>
                  </a:lnTo>
                  <a:lnTo>
                    <a:pt x="100" y="48"/>
                  </a:lnTo>
                  <a:lnTo>
                    <a:pt x="99" y="53"/>
                  </a:lnTo>
                  <a:lnTo>
                    <a:pt x="98" y="59"/>
                  </a:lnTo>
                  <a:lnTo>
                    <a:pt x="95" y="63"/>
                  </a:lnTo>
                  <a:lnTo>
                    <a:pt x="94" y="67"/>
                  </a:lnTo>
                  <a:lnTo>
                    <a:pt x="92" y="71"/>
                  </a:lnTo>
                  <a:lnTo>
                    <a:pt x="88" y="76"/>
                  </a:lnTo>
                  <a:lnTo>
                    <a:pt x="84" y="81"/>
                  </a:lnTo>
                  <a:lnTo>
                    <a:pt x="77" y="86"/>
                  </a:lnTo>
                  <a:lnTo>
                    <a:pt x="70" y="92"/>
                  </a:lnTo>
                  <a:lnTo>
                    <a:pt x="61" y="98"/>
                  </a:lnTo>
                  <a:lnTo>
                    <a:pt x="52" y="104"/>
                  </a:lnTo>
                  <a:lnTo>
                    <a:pt x="43" y="109"/>
                  </a:lnTo>
                  <a:lnTo>
                    <a:pt x="38" y="114"/>
                  </a:lnTo>
                  <a:lnTo>
                    <a:pt x="33" y="117"/>
                  </a:lnTo>
                  <a:lnTo>
                    <a:pt x="27" y="124"/>
                  </a:lnTo>
                  <a:lnTo>
                    <a:pt x="24" y="131"/>
                  </a:lnTo>
                  <a:lnTo>
                    <a:pt x="23" y="139"/>
                  </a:lnTo>
                  <a:lnTo>
                    <a:pt x="22" y="147"/>
                  </a:lnTo>
                  <a:lnTo>
                    <a:pt x="43" y="145"/>
                  </a:lnTo>
                  <a:lnTo>
                    <a:pt x="55" y="145"/>
                  </a:lnTo>
                  <a:lnTo>
                    <a:pt x="64" y="144"/>
                  </a:lnTo>
                  <a:lnTo>
                    <a:pt x="71" y="144"/>
                  </a:lnTo>
                  <a:lnTo>
                    <a:pt x="77" y="144"/>
                  </a:lnTo>
                  <a:lnTo>
                    <a:pt x="81" y="144"/>
                  </a:lnTo>
                  <a:lnTo>
                    <a:pt x="85" y="145"/>
                  </a:lnTo>
                  <a:lnTo>
                    <a:pt x="90" y="146"/>
                  </a:lnTo>
                  <a:lnTo>
                    <a:pt x="93" y="147"/>
                  </a:lnTo>
                  <a:lnTo>
                    <a:pt x="98" y="150"/>
                  </a:lnTo>
                  <a:lnTo>
                    <a:pt x="100" y="152"/>
                  </a:lnTo>
                  <a:lnTo>
                    <a:pt x="102" y="154"/>
                  </a:lnTo>
                  <a:lnTo>
                    <a:pt x="102" y="158"/>
                  </a:lnTo>
                  <a:lnTo>
                    <a:pt x="102" y="160"/>
                  </a:lnTo>
                  <a:lnTo>
                    <a:pt x="102" y="161"/>
                  </a:lnTo>
                  <a:lnTo>
                    <a:pt x="101" y="163"/>
                  </a:lnTo>
                  <a:lnTo>
                    <a:pt x="100" y="165"/>
                  </a:lnTo>
                  <a:lnTo>
                    <a:pt x="99" y="166"/>
                  </a:lnTo>
                  <a:lnTo>
                    <a:pt x="96" y="167"/>
                  </a:lnTo>
                  <a:lnTo>
                    <a:pt x="95" y="168"/>
                  </a:lnTo>
                  <a:lnTo>
                    <a:pt x="9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8" name="Freeform 30"/>
            <p:cNvSpPr>
              <a:spLocks/>
            </p:cNvSpPr>
            <p:nvPr/>
          </p:nvSpPr>
          <p:spPr bwMode="auto">
            <a:xfrm>
              <a:off x="3761" y="1455"/>
              <a:ext cx="64" cy="162"/>
            </a:xfrm>
            <a:custGeom>
              <a:avLst/>
              <a:gdLst>
                <a:gd name="T0" fmla="*/ 35 w 70"/>
                <a:gd name="T1" fmla="*/ 162 h 170"/>
                <a:gd name="T2" fmla="*/ 12 w 70"/>
                <a:gd name="T3" fmla="*/ 162 h 170"/>
                <a:gd name="T4" fmla="*/ 6 w 70"/>
                <a:gd name="T5" fmla="*/ 162 h 170"/>
                <a:gd name="T6" fmla="*/ 4 w 70"/>
                <a:gd name="T7" fmla="*/ 160 h 170"/>
                <a:gd name="T8" fmla="*/ 0 w 70"/>
                <a:gd name="T9" fmla="*/ 157 h 170"/>
                <a:gd name="T10" fmla="*/ 1 w 70"/>
                <a:gd name="T11" fmla="*/ 150 h 170"/>
                <a:gd name="T12" fmla="*/ 8 w 70"/>
                <a:gd name="T13" fmla="*/ 145 h 170"/>
                <a:gd name="T14" fmla="*/ 20 w 70"/>
                <a:gd name="T15" fmla="*/ 144 h 170"/>
                <a:gd name="T16" fmla="*/ 25 w 70"/>
                <a:gd name="T17" fmla="*/ 140 h 170"/>
                <a:gd name="T18" fmla="*/ 25 w 70"/>
                <a:gd name="T19" fmla="*/ 132 h 170"/>
                <a:gd name="T20" fmla="*/ 24 w 70"/>
                <a:gd name="T21" fmla="*/ 124 h 170"/>
                <a:gd name="T22" fmla="*/ 24 w 70"/>
                <a:gd name="T23" fmla="*/ 117 h 170"/>
                <a:gd name="T24" fmla="*/ 24 w 70"/>
                <a:gd name="T25" fmla="*/ 107 h 170"/>
                <a:gd name="T26" fmla="*/ 25 w 70"/>
                <a:gd name="T27" fmla="*/ 87 h 170"/>
                <a:gd name="T28" fmla="*/ 27 w 70"/>
                <a:gd name="T29" fmla="*/ 61 h 170"/>
                <a:gd name="T30" fmla="*/ 27 w 70"/>
                <a:gd name="T31" fmla="*/ 42 h 170"/>
                <a:gd name="T32" fmla="*/ 21 w 70"/>
                <a:gd name="T33" fmla="*/ 38 h 170"/>
                <a:gd name="T34" fmla="*/ 13 w 70"/>
                <a:gd name="T35" fmla="*/ 44 h 170"/>
                <a:gd name="T36" fmla="*/ 8 w 70"/>
                <a:gd name="T37" fmla="*/ 45 h 170"/>
                <a:gd name="T38" fmla="*/ 5 w 70"/>
                <a:gd name="T39" fmla="*/ 43 h 170"/>
                <a:gd name="T40" fmla="*/ 3 w 70"/>
                <a:gd name="T41" fmla="*/ 39 h 170"/>
                <a:gd name="T42" fmla="*/ 0 w 70"/>
                <a:gd name="T43" fmla="*/ 36 h 170"/>
                <a:gd name="T44" fmla="*/ 1 w 70"/>
                <a:gd name="T45" fmla="*/ 31 h 170"/>
                <a:gd name="T46" fmla="*/ 5 w 70"/>
                <a:gd name="T47" fmla="*/ 25 h 170"/>
                <a:gd name="T48" fmla="*/ 12 w 70"/>
                <a:gd name="T49" fmla="*/ 20 h 170"/>
                <a:gd name="T50" fmla="*/ 20 w 70"/>
                <a:gd name="T51" fmla="*/ 14 h 170"/>
                <a:gd name="T52" fmla="*/ 28 w 70"/>
                <a:gd name="T53" fmla="*/ 6 h 170"/>
                <a:gd name="T54" fmla="*/ 37 w 70"/>
                <a:gd name="T55" fmla="*/ 1 h 170"/>
                <a:gd name="T56" fmla="*/ 45 w 70"/>
                <a:gd name="T57" fmla="*/ 1 h 170"/>
                <a:gd name="T58" fmla="*/ 48 w 70"/>
                <a:gd name="T59" fmla="*/ 6 h 170"/>
                <a:gd name="T60" fmla="*/ 48 w 70"/>
                <a:gd name="T61" fmla="*/ 10 h 170"/>
                <a:gd name="T62" fmla="*/ 48 w 70"/>
                <a:gd name="T63" fmla="*/ 13 h 170"/>
                <a:gd name="T64" fmla="*/ 47 w 70"/>
                <a:gd name="T65" fmla="*/ 17 h 170"/>
                <a:gd name="T66" fmla="*/ 47 w 70"/>
                <a:gd name="T67" fmla="*/ 21 h 170"/>
                <a:gd name="T68" fmla="*/ 47 w 70"/>
                <a:gd name="T69" fmla="*/ 25 h 170"/>
                <a:gd name="T70" fmla="*/ 47 w 70"/>
                <a:gd name="T71" fmla="*/ 30 h 170"/>
                <a:gd name="T72" fmla="*/ 48 w 70"/>
                <a:gd name="T73" fmla="*/ 36 h 170"/>
                <a:gd name="T74" fmla="*/ 48 w 70"/>
                <a:gd name="T75" fmla="*/ 42 h 170"/>
                <a:gd name="T76" fmla="*/ 48 w 70"/>
                <a:gd name="T77" fmla="*/ 51 h 170"/>
                <a:gd name="T78" fmla="*/ 46 w 70"/>
                <a:gd name="T79" fmla="*/ 68 h 170"/>
                <a:gd name="T80" fmla="*/ 43 w 70"/>
                <a:gd name="T81" fmla="*/ 90 h 170"/>
                <a:gd name="T82" fmla="*/ 42 w 70"/>
                <a:gd name="T83" fmla="*/ 108 h 170"/>
                <a:gd name="T84" fmla="*/ 42 w 70"/>
                <a:gd name="T85" fmla="*/ 117 h 170"/>
                <a:gd name="T86" fmla="*/ 42 w 70"/>
                <a:gd name="T87" fmla="*/ 124 h 170"/>
                <a:gd name="T88" fmla="*/ 43 w 70"/>
                <a:gd name="T89" fmla="*/ 132 h 170"/>
                <a:gd name="T90" fmla="*/ 45 w 70"/>
                <a:gd name="T91" fmla="*/ 140 h 170"/>
                <a:gd name="T92" fmla="*/ 55 w 70"/>
                <a:gd name="T93" fmla="*/ 143 h 170"/>
                <a:gd name="T94" fmla="*/ 59 w 70"/>
                <a:gd name="T95" fmla="*/ 144 h 170"/>
                <a:gd name="T96" fmla="*/ 61 w 70"/>
                <a:gd name="T97" fmla="*/ 146 h 170"/>
                <a:gd name="T98" fmla="*/ 63 w 70"/>
                <a:gd name="T99" fmla="*/ 150 h 170"/>
                <a:gd name="T100" fmla="*/ 64 w 70"/>
                <a:gd name="T101" fmla="*/ 152 h 170"/>
                <a:gd name="T102" fmla="*/ 63 w 70"/>
                <a:gd name="T103" fmla="*/ 157 h 170"/>
                <a:gd name="T104" fmla="*/ 61 w 70"/>
                <a:gd name="T105" fmla="*/ 160 h 170"/>
                <a:gd name="T106" fmla="*/ 59 w 70"/>
                <a:gd name="T107" fmla="*/ 162 h 170"/>
                <a:gd name="T108" fmla="*/ 55 w 70"/>
                <a:gd name="T109" fmla="*/ 162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70"/>
                <a:gd name="T167" fmla="*/ 70 w 70"/>
                <a:gd name="T168" fmla="*/ 170 h 1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70">
                  <a:moveTo>
                    <a:pt x="60" y="170"/>
                  </a:moveTo>
                  <a:lnTo>
                    <a:pt x="38" y="170"/>
                  </a:lnTo>
                  <a:lnTo>
                    <a:pt x="16" y="170"/>
                  </a:lnTo>
                  <a:lnTo>
                    <a:pt x="13" y="170"/>
                  </a:lnTo>
                  <a:lnTo>
                    <a:pt x="9" y="170"/>
                  </a:lnTo>
                  <a:lnTo>
                    <a:pt x="7" y="170"/>
                  </a:lnTo>
                  <a:lnTo>
                    <a:pt x="6" y="169"/>
                  </a:lnTo>
                  <a:lnTo>
                    <a:pt x="4" y="168"/>
                  </a:lnTo>
                  <a:lnTo>
                    <a:pt x="1" y="167"/>
                  </a:lnTo>
                  <a:lnTo>
                    <a:pt x="0" y="165"/>
                  </a:lnTo>
                  <a:lnTo>
                    <a:pt x="0" y="161"/>
                  </a:lnTo>
                  <a:lnTo>
                    <a:pt x="1" y="157"/>
                  </a:lnTo>
                  <a:lnTo>
                    <a:pt x="5" y="153"/>
                  </a:lnTo>
                  <a:lnTo>
                    <a:pt x="9" y="152"/>
                  </a:lnTo>
                  <a:lnTo>
                    <a:pt x="18" y="151"/>
                  </a:lnTo>
                  <a:lnTo>
                    <a:pt x="22" y="151"/>
                  </a:lnTo>
                  <a:lnTo>
                    <a:pt x="27" y="151"/>
                  </a:lnTo>
                  <a:lnTo>
                    <a:pt x="27" y="147"/>
                  </a:lnTo>
                  <a:lnTo>
                    <a:pt x="27" y="144"/>
                  </a:lnTo>
                  <a:lnTo>
                    <a:pt x="27" y="139"/>
                  </a:lnTo>
                  <a:lnTo>
                    <a:pt x="26" y="135"/>
                  </a:lnTo>
                  <a:lnTo>
                    <a:pt x="26" y="130"/>
                  </a:lnTo>
                  <a:lnTo>
                    <a:pt x="26" y="127"/>
                  </a:lnTo>
                  <a:lnTo>
                    <a:pt x="26" y="123"/>
                  </a:lnTo>
                  <a:lnTo>
                    <a:pt x="26" y="120"/>
                  </a:lnTo>
                  <a:lnTo>
                    <a:pt x="26" y="112"/>
                  </a:lnTo>
                  <a:lnTo>
                    <a:pt x="26" y="102"/>
                  </a:lnTo>
                  <a:lnTo>
                    <a:pt x="27" y="91"/>
                  </a:lnTo>
                  <a:lnTo>
                    <a:pt x="28" y="77"/>
                  </a:lnTo>
                  <a:lnTo>
                    <a:pt x="29" y="64"/>
                  </a:lnTo>
                  <a:lnTo>
                    <a:pt x="29" y="53"/>
                  </a:lnTo>
                  <a:lnTo>
                    <a:pt x="30" y="44"/>
                  </a:lnTo>
                  <a:lnTo>
                    <a:pt x="30" y="36"/>
                  </a:lnTo>
                  <a:lnTo>
                    <a:pt x="23" y="40"/>
                  </a:lnTo>
                  <a:lnTo>
                    <a:pt x="18" y="44"/>
                  </a:lnTo>
                  <a:lnTo>
                    <a:pt x="14" y="46"/>
                  </a:lnTo>
                  <a:lnTo>
                    <a:pt x="12" y="47"/>
                  </a:lnTo>
                  <a:lnTo>
                    <a:pt x="9" y="47"/>
                  </a:lnTo>
                  <a:lnTo>
                    <a:pt x="7" y="46"/>
                  </a:lnTo>
                  <a:lnTo>
                    <a:pt x="6" y="45"/>
                  </a:lnTo>
                  <a:lnTo>
                    <a:pt x="4" y="44"/>
                  </a:lnTo>
                  <a:lnTo>
                    <a:pt x="3" y="41"/>
                  </a:lnTo>
                  <a:lnTo>
                    <a:pt x="1" y="40"/>
                  </a:lnTo>
                  <a:lnTo>
                    <a:pt x="0" y="38"/>
                  </a:lnTo>
                  <a:lnTo>
                    <a:pt x="0" y="36"/>
                  </a:lnTo>
                  <a:lnTo>
                    <a:pt x="1" y="33"/>
                  </a:lnTo>
                  <a:lnTo>
                    <a:pt x="3" y="30"/>
                  </a:lnTo>
                  <a:lnTo>
                    <a:pt x="6" y="26"/>
                  </a:lnTo>
                  <a:lnTo>
                    <a:pt x="9" y="23"/>
                  </a:lnTo>
                  <a:lnTo>
                    <a:pt x="13" y="21"/>
                  </a:lnTo>
                  <a:lnTo>
                    <a:pt x="18" y="18"/>
                  </a:lnTo>
                  <a:lnTo>
                    <a:pt x="22" y="15"/>
                  </a:lnTo>
                  <a:lnTo>
                    <a:pt x="27" y="10"/>
                  </a:lnTo>
                  <a:lnTo>
                    <a:pt x="31" y="6"/>
                  </a:lnTo>
                  <a:lnTo>
                    <a:pt x="36" y="2"/>
                  </a:lnTo>
                  <a:lnTo>
                    <a:pt x="41" y="1"/>
                  </a:lnTo>
                  <a:lnTo>
                    <a:pt x="45" y="0"/>
                  </a:lnTo>
                  <a:lnTo>
                    <a:pt x="49" y="1"/>
                  </a:lnTo>
                  <a:lnTo>
                    <a:pt x="51" y="2"/>
                  </a:lnTo>
                  <a:lnTo>
                    <a:pt x="52" y="6"/>
                  </a:lnTo>
                  <a:lnTo>
                    <a:pt x="52" y="9"/>
                  </a:lnTo>
                  <a:lnTo>
                    <a:pt x="52" y="10"/>
                  </a:lnTo>
                  <a:lnTo>
                    <a:pt x="52" y="11"/>
                  </a:lnTo>
                  <a:lnTo>
                    <a:pt x="52" y="14"/>
                  </a:lnTo>
                  <a:lnTo>
                    <a:pt x="52" y="16"/>
                  </a:lnTo>
                  <a:lnTo>
                    <a:pt x="51" y="18"/>
                  </a:lnTo>
                  <a:lnTo>
                    <a:pt x="51" y="21"/>
                  </a:lnTo>
                  <a:lnTo>
                    <a:pt x="51" y="22"/>
                  </a:lnTo>
                  <a:lnTo>
                    <a:pt x="51" y="24"/>
                  </a:lnTo>
                  <a:lnTo>
                    <a:pt x="51" y="26"/>
                  </a:lnTo>
                  <a:lnTo>
                    <a:pt x="51" y="29"/>
                  </a:lnTo>
                  <a:lnTo>
                    <a:pt x="51" y="31"/>
                  </a:lnTo>
                  <a:lnTo>
                    <a:pt x="51" y="34"/>
                  </a:lnTo>
                  <a:lnTo>
                    <a:pt x="52" y="38"/>
                  </a:lnTo>
                  <a:lnTo>
                    <a:pt x="52" y="41"/>
                  </a:lnTo>
                  <a:lnTo>
                    <a:pt x="52" y="44"/>
                  </a:lnTo>
                  <a:lnTo>
                    <a:pt x="52" y="46"/>
                  </a:lnTo>
                  <a:lnTo>
                    <a:pt x="52" y="53"/>
                  </a:lnTo>
                  <a:lnTo>
                    <a:pt x="51" y="61"/>
                  </a:lnTo>
                  <a:lnTo>
                    <a:pt x="50" y="71"/>
                  </a:lnTo>
                  <a:lnTo>
                    <a:pt x="49" y="83"/>
                  </a:lnTo>
                  <a:lnTo>
                    <a:pt x="47" y="94"/>
                  </a:lnTo>
                  <a:lnTo>
                    <a:pt x="47" y="105"/>
                  </a:lnTo>
                  <a:lnTo>
                    <a:pt x="46" y="113"/>
                  </a:lnTo>
                  <a:lnTo>
                    <a:pt x="46" y="120"/>
                  </a:lnTo>
                  <a:lnTo>
                    <a:pt x="46" y="123"/>
                  </a:lnTo>
                  <a:lnTo>
                    <a:pt x="46" y="127"/>
                  </a:lnTo>
                  <a:lnTo>
                    <a:pt x="46" y="130"/>
                  </a:lnTo>
                  <a:lnTo>
                    <a:pt x="47" y="135"/>
                  </a:lnTo>
                  <a:lnTo>
                    <a:pt x="47" y="139"/>
                  </a:lnTo>
                  <a:lnTo>
                    <a:pt x="49" y="144"/>
                  </a:lnTo>
                  <a:lnTo>
                    <a:pt x="49" y="147"/>
                  </a:lnTo>
                  <a:lnTo>
                    <a:pt x="49" y="150"/>
                  </a:lnTo>
                  <a:lnTo>
                    <a:pt x="60" y="150"/>
                  </a:lnTo>
                  <a:lnTo>
                    <a:pt x="62" y="150"/>
                  </a:lnTo>
                  <a:lnTo>
                    <a:pt x="64" y="151"/>
                  </a:lnTo>
                  <a:lnTo>
                    <a:pt x="66" y="152"/>
                  </a:lnTo>
                  <a:lnTo>
                    <a:pt x="67" y="153"/>
                  </a:lnTo>
                  <a:lnTo>
                    <a:pt x="68" y="154"/>
                  </a:lnTo>
                  <a:lnTo>
                    <a:pt x="69" y="157"/>
                  </a:lnTo>
                  <a:lnTo>
                    <a:pt x="70" y="158"/>
                  </a:lnTo>
                  <a:lnTo>
                    <a:pt x="70" y="160"/>
                  </a:lnTo>
                  <a:lnTo>
                    <a:pt x="70" y="162"/>
                  </a:lnTo>
                  <a:lnTo>
                    <a:pt x="69" y="165"/>
                  </a:lnTo>
                  <a:lnTo>
                    <a:pt x="68" y="166"/>
                  </a:lnTo>
                  <a:lnTo>
                    <a:pt x="67" y="168"/>
                  </a:lnTo>
                  <a:lnTo>
                    <a:pt x="66" y="169"/>
                  </a:lnTo>
                  <a:lnTo>
                    <a:pt x="64" y="170"/>
                  </a:lnTo>
                  <a:lnTo>
                    <a:pt x="62" y="170"/>
                  </a:lnTo>
                  <a:lnTo>
                    <a:pt x="60"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9" name="Freeform 31"/>
            <p:cNvSpPr>
              <a:spLocks/>
            </p:cNvSpPr>
            <p:nvPr/>
          </p:nvSpPr>
          <p:spPr bwMode="auto">
            <a:xfrm>
              <a:off x="3967" y="1739"/>
              <a:ext cx="93" cy="160"/>
            </a:xfrm>
            <a:custGeom>
              <a:avLst/>
              <a:gdLst>
                <a:gd name="T0" fmla="*/ 80 w 104"/>
                <a:gd name="T1" fmla="*/ 159 h 169"/>
                <a:gd name="T2" fmla="*/ 74 w 104"/>
                <a:gd name="T3" fmla="*/ 157 h 169"/>
                <a:gd name="T4" fmla="*/ 69 w 104"/>
                <a:gd name="T5" fmla="*/ 157 h 169"/>
                <a:gd name="T6" fmla="*/ 60 w 104"/>
                <a:gd name="T7" fmla="*/ 157 h 169"/>
                <a:gd name="T8" fmla="*/ 46 w 104"/>
                <a:gd name="T9" fmla="*/ 157 h 169"/>
                <a:gd name="T10" fmla="*/ 37 w 104"/>
                <a:gd name="T11" fmla="*/ 158 h 169"/>
                <a:gd name="T12" fmla="*/ 28 w 104"/>
                <a:gd name="T13" fmla="*/ 159 h 169"/>
                <a:gd name="T14" fmla="*/ 19 w 104"/>
                <a:gd name="T15" fmla="*/ 160 h 169"/>
                <a:gd name="T16" fmla="*/ 15 w 104"/>
                <a:gd name="T17" fmla="*/ 159 h 169"/>
                <a:gd name="T18" fmla="*/ 13 w 104"/>
                <a:gd name="T19" fmla="*/ 159 h 169"/>
                <a:gd name="T20" fmla="*/ 11 w 104"/>
                <a:gd name="T21" fmla="*/ 159 h 169"/>
                <a:gd name="T22" fmla="*/ 3 w 104"/>
                <a:gd name="T23" fmla="*/ 154 h 169"/>
                <a:gd name="T24" fmla="*/ 1 w 104"/>
                <a:gd name="T25" fmla="*/ 147 h 169"/>
                <a:gd name="T26" fmla="*/ 1 w 104"/>
                <a:gd name="T27" fmla="*/ 127 h 169"/>
                <a:gd name="T28" fmla="*/ 13 w 104"/>
                <a:gd name="T29" fmla="*/ 100 h 169"/>
                <a:gd name="T30" fmla="*/ 32 w 104"/>
                <a:gd name="T31" fmla="*/ 85 h 169"/>
                <a:gd name="T32" fmla="*/ 55 w 104"/>
                <a:gd name="T33" fmla="*/ 66 h 169"/>
                <a:gd name="T34" fmla="*/ 66 w 104"/>
                <a:gd name="T35" fmla="*/ 54 h 169"/>
                <a:gd name="T36" fmla="*/ 71 w 104"/>
                <a:gd name="T37" fmla="*/ 37 h 169"/>
                <a:gd name="T38" fmla="*/ 66 w 104"/>
                <a:gd name="T39" fmla="*/ 27 h 169"/>
                <a:gd name="T40" fmla="*/ 55 w 104"/>
                <a:gd name="T41" fmla="*/ 22 h 169"/>
                <a:gd name="T42" fmla="*/ 45 w 104"/>
                <a:gd name="T43" fmla="*/ 21 h 169"/>
                <a:gd name="T44" fmla="*/ 31 w 104"/>
                <a:gd name="T45" fmla="*/ 26 h 169"/>
                <a:gd name="T46" fmla="*/ 13 w 104"/>
                <a:gd name="T47" fmla="*/ 40 h 169"/>
                <a:gd name="T48" fmla="*/ 6 w 104"/>
                <a:gd name="T49" fmla="*/ 40 h 169"/>
                <a:gd name="T50" fmla="*/ 1 w 104"/>
                <a:gd name="T51" fmla="*/ 32 h 169"/>
                <a:gd name="T52" fmla="*/ 3 w 104"/>
                <a:gd name="T53" fmla="*/ 26 h 169"/>
                <a:gd name="T54" fmla="*/ 15 w 104"/>
                <a:gd name="T55" fmla="*/ 14 h 169"/>
                <a:gd name="T56" fmla="*/ 30 w 104"/>
                <a:gd name="T57" fmla="*/ 4 h 169"/>
                <a:gd name="T58" fmla="*/ 48 w 104"/>
                <a:gd name="T59" fmla="*/ 0 h 169"/>
                <a:gd name="T60" fmla="*/ 70 w 104"/>
                <a:gd name="T61" fmla="*/ 5 h 169"/>
                <a:gd name="T62" fmla="*/ 87 w 104"/>
                <a:gd name="T63" fmla="*/ 21 h 169"/>
                <a:gd name="T64" fmla="*/ 90 w 104"/>
                <a:gd name="T65" fmla="*/ 40 h 169"/>
                <a:gd name="T66" fmla="*/ 88 w 104"/>
                <a:gd name="T67" fmla="*/ 55 h 169"/>
                <a:gd name="T68" fmla="*/ 82 w 104"/>
                <a:gd name="T69" fmla="*/ 67 h 169"/>
                <a:gd name="T70" fmla="*/ 69 w 104"/>
                <a:gd name="T71" fmla="*/ 81 h 169"/>
                <a:gd name="T72" fmla="*/ 47 w 104"/>
                <a:gd name="T73" fmla="*/ 98 h 169"/>
                <a:gd name="T74" fmla="*/ 30 w 104"/>
                <a:gd name="T75" fmla="*/ 111 h 169"/>
                <a:gd name="T76" fmla="*/ 21 w 104"/>
                <a:gd name="T77" fmla="*/ 132 h 169"/>
                <a:gd name="T78" fmla="*/ 49 w 104"/>
                <a:gd name="T79" fmla="*/ 137 h 169"/>
                <a:gd name="T80" fmla="*/ 69 w 104"/>
                <a:gd name="T81" fmla="*/ 136 h 169"/>
                <a:gd name="T82" fmla="*/ 80 w 104"/>
                <a:gd name="T83" fmla="*/ 138 h 169"/>
                <a:gd name="T84" fmla="*/ 90 w 104"/>
                <a:gd name="T85" fmla="*/ 144 h 169"/>
                <a:gd name="T86" fmla="*/ 93 w 104"/>
                <a:gd name="T87" fmla="*/ 151 h 169"/>
                <a:gd name="T88" fmla="*/ 89 w 104"/>
                <a:gd name="T89" fmla="*/ 157 h 169"/>
                <a:gd name="T90" fmla="*/ 86 w 104"/>
                <a:gd name="T91" fmla="*/ 159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
                <a:gd name="T139" fmla="*/ 0 h 169"/>
                <a:gd name="T140" fmla="*/ 104 w 104"/>
                <a:gd name="T141" fmla="*/ 169 h 1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 h="169">
                  <a:moveTo>
                    <a:pt x="93" y="168"/>
                  </a:moveTo>
                  <a:lnTo>
                    <a:pt x="91" y="168"/>
                  </a:lnTo>
                  <a:lnTo>
                    <a:pt x="90" y="168"/>
                  </a:lnTo>
                  <a:lnTo>
                    <a:pt x="88" y="168"/>
                  </a:lnTo>
                  <a:lnTo>
                    <a:pt x="85" y="167"/>
                  </a:lnTo>
                  <a:lnTo>
                    <a:pt x="83" y="166"/>
                  </a:lnTo>
                  <a:lnTo>
                    <a:pt x="81" y="166"/>
                  </a:lnTo>
                  <a:lnTo>
                    <a:pt x="79" y="166"/>
                  </a:lnTo>
                  <a:lnTo>
                    <a:pt x="77" y="166"/>
                  </a:lnTo>
                  <a:lnTo>
                    <a:pt x="74" y="166"/>
                  </a:lnTo>
                  <a:lnTo>
                    <a:pt x="70" y="166"/>
                  </a:lnTo>
                  <a:lnTo>
                    <a:pt x="67" y="166"/>
                  </a:lnTo>
                  <a:lnTo>
                    <a:pt x="62" y="166"/>
                  </a:lnTo>
                  <a:lnTo>
                    <a:pt x="56" y="166"/>
                  </a:lnTo>
                  <a:lnTo>
                    <a:pt x="51" y="166"/>
                  </a:lnTo>
                  <a:lnTo>
                    <a:pt x="47" y="167"/>
                  </a:lnTo>
                  <a:lnTo>
                    <a:pt x="44" y="167"/>
                  </a:lnTo>
                  <a:lnTo>
                    <a:pt x="41" y="167"/>
                  </a:lnTo>
                  <a:lnTo>
                    <a:pt x="39" y="167"/>
                  </a:lnTo>
                  <a:lnTo>
                    <a:pt x="36" y="167"/>
                  </a:lnTo>
                  <a:lnTo>
                    <a:pt x="31" y="168"/>
                  </a:lnTo>
                  <a:lnTo>
                    <a:pt x="28" y="168"/>
                  </a:lnTo>
                  <a:lnTo>
                    <a:pt x="24" y="168"/>
                  </a:lnTo>
                  <a:lnTo>
                    <a:pt x="21" y="169"/>
                  </a:lnTo>
                  <a:lnTo>
                    <a:pt x="18" y="169"/>
                  </a:lnTo>
                  <a:lnTo>
                    <a:pt x="17" y="168"/>
                  </a:lnTo>
                  <a:lnTo>
                    <a:pt x="16" y="168"/>
                  </a:lnTo>
                  <a:lnTo>
                    <a:pt x="15" y="168"/>
                  </a:lnTo>
                  <a:lnTo>
                    <a:pt x="14" y="168"/>
                  </a:lnTo>
                  <a:lnTo>
                    <a:pt x="13" y="168"/>
                  </a:lnTo>
                  <a:lnTo>
                    <a:pt x="12" y="168"/>
                  </a:lnTo>
                  <a:lnTo>
                    <a:pt x="8" y="168"/>
                  </a:lnTo>
                  <a:lnTo>
                    <a:pt x="6" y="166"/>
                  </a:lnTo>
                  <a:lnTo>
                    <a:pt x="3" y="163"/>
                  </a:lnTo>
                  <a:lnTo>
                    <a:pt x="2" y="160"/>
                  </a:lnTo>
                  <a:lnTo>
                    <a:pt x="1" y="158"/>
                  </a:lnTo>
                  <a:lnTo>
                    <a:pt x="1" y="155"/>
                  </a:lnTo>
                  <a:lnTo>
                    <a:pt x="0" y="152"/>
                  </a:lnTo>
                  <a:lnTo>
                    <a:pt x="0" y="147"/>
                  </a:lnTo>
                  <a:lnTo>
                    <a:pt x="1" y="134"/>
                  </a:lnTo>
                  <a:lnTo>
                    <a:pt x="3" y="124"/>
                  </a:lnTo>
                  <a:lnTo>
                    <a:pt x="8" y="114"/>
                  </a:lnTo>
                  <a:lnTo>
                    <a:pt x="15" y="106"/>
                  </a:lnTo>
                  <a:lnTo>
                    <a:pt x="20" y="101"/>
                  </a:lnTo>
                  <a:lnTo>
                    <a:pt x="27" y="96"/>
                  </a:lnTo>
                  <a:lnTo>
                    <a:pt x="36" y="90"/>
                  </a:lnTo>
                  <a:lnTo>
                    <a:pt x="48" y="80"/>
                  </a:lnTo>
                  <a:lnTo>
                    <a:pt x="55" y="75"/>
                  </a:lnTo>
                  <a:lnTo>
                    <a:pt x="61" y="70"/>
                  </a:lnTo>
                  <a:lnTo>
                    <a:pt x="66" y="67"/>
                  </a:lnTo>
                  <a:lnTo>
                    <a:pt x="69" y="63"/>
                  </a:lnTo>
                  <a:lnTo>
                    <a:pt x="74" y="57"/>
                  </a:lnTo>
                  <a:lnTo>
                    <a:pt x="77" y="52"/>
                  </a:lnTo>
                  <a:lnTo>
                    <a:pt x="78" y="46"/>
                  </a:lnTo>
                  <a:lnTo>
                    <a:pt x="79" y="39"/>
                  </a:lnTo>
                  <a:lnTo>
                    <a:pt x="78" y="35"/>
                  </a:lnTo>
                  <a:lnTo>
                    <a:pt x="77" y="32"/>
                  </a:lnTo>
                  <a:lnTo>
                    <a:pt x="74" y="28"/>
                  </a:lnTo>
                  <a:lnTo>
                    <a:pt x="70" y="26"/>
                  </a:lnTo>
                  <a:lnTo>
                    <a:pt x="66" y="24"/>
                  </a:lnTo>
                  <a:lnTo>
                    <a:pt x="62" y="23"/>
                  </a:lnTo>
                  <a:lnTo>
                    <a:pt x="58" y="22"/>
                  </a:lnTo>
                  <a:lnTo>
                    <a:pt x="54" y="22"/>
                  </a:lnTo>
                  <a:lnTo>
                    <a:pt x="50" y="22"/>
                  </a:lnTo>
                  <a:lnTo>
                    <a:pt x="45" y="23"/>
                  </a:lnTo>
                  <a:lnTo>
                    <a:pt x="39" y="25"/>
                  </a:lnTo>
                  <a:lnTo>
                    <a:pt x="35" y="27"/>
                  </a:lnTo>
                  <a:lnTo>
                    <a:pt x="20" y="39"/>
                  </a:lnTo>
                  <a:lnTo>
                    <a:pt x="17" y="40"/>
                  </a:lnTo>
                  <a:lnTo>
                    <a:pt x="15" y="42"/>
                  </a:lnTo>
                  <a:lnTo>
                    <a:pt x="14" y="43"/>
                  </a:lnTo>
                  <a:lnTo>
                    <a:pt x="12" y="43"/>
                  </a:lnTo>
                  <a:lnTo>
                    <a:pt x="7" y="42"/>
                  </a:lnTo>
                  <a:lnTo>
                    <a:pt x="3" y="41"/>
                  </a:lnTo>
                  <a:lnTo>
                    <a:pt x="2" y="38"/>
                  </a:lnTo>
                  <a:lnTo>
                    <a:pt x="1" y="34"/>
                  </a:lnTo>
                  <a:lnTo>
                    <a:pt x="1" y="32"/>
                  </a:lnTo>
                  <a:lnTo>
                    <a:pt x="2" y="30"/>
                  </a:lnTo>
                  <a:lnTo>
                    <a:pt x="3" y="27"/>
                  </a:lnTo>
                  <a:lnTo>
                    <a:pt x="5" y="25"/>
                  </a:lnTo>
                  <a:lnTo>
                    <a:pt x="12" y="19"/>
                  </a:lnTo>
                  <a:lnTo>
                    <a:pt x="17" y="15"/>
                  </a:lnTo>
                  <a:lnTo>
                    <a:pt x="22" y="11"/>
                  </a:lnTo>
                  <a:lnTo>
                    <a:pt x="27" y="8"/>
                  </a:lnTo>
                  <a:lnTo>
                    <a:pt x="33" y="4"/>
                  </a:lnTo>
                  <a:lnTo>
                    <a:pt x="40" y="2"/>
                  </a:lnTo>
                  <a:lnTo>
                    <a:pt x="47" y="1"/>
                  </a:lnTo>
                  <a:lnTo>
                    <a:pt x="54" y="0"/>
                  </a:lnTo>
                  <a:lnTo>
                    <a:pt x="62" y="1"/>
                  </a:lnTo>
                  <a:lnTo>
                    <a:pt x="70" y="2"/>
                  </a:lnTo>
                  <a:lnTo>
                    <a:pt x="78" y="5"/>
                  </a:lnTo>
                  <a:lnTo>
                    <a:pt x="85" y="10"/>
                  </a:lnTo>
                  <a:lnTo>
                    <a:pt x="92" y="16"/>
                  </a:lnTo>
                  <a:lnTo>
                    <a:pt x="97" y="22"/>
                  </a:lnTo>
                  <a:lnTo>
                    <a:pt x="100" y="30"/>
                  </a:lnTo>
                  <a:lnTo>
                    <a:pt x="101" y="38"/>
                  </a:lnTo>
                  <a:lnTo>
                    <a:pt x="101" y="42"/>
                  </a:lnTo>
                  <a:lnTo>
                    <a:pt x="100" y="48"/>
                  </a:lnTo>
                  <a:lnTo>
                    <a:pt x="99" y="53"/>
                  </a:lnTo>
                  <a:lnTo>
                    <a:pt x="98" y="58"/>
                  </a:lnTo>
                  <a:lnTo>
                    <a:pt x="96" y="63"/>
                  </a:lnTo>
                  <a:lnTo>
                    <a:pt x="94" y="67"/>
                  </a:lnTo>
                  <a:lnTo>
                    <a:pt x="92" y="71"/>
                  </a:lnTo>
                  <a:lnTo>
                    <a:pt x="89" y="76"/>
                  </a:lnTo>
                  <a:lnTo>
                    <a:pt x="84" y="80"/>
                  </a:lnTo>
                  <a:lnTo>
                    <a:pt x="77" y="86"/>
                  </a:lnTo>
                  <a:lnTo>
                    <a:pt x="70" y="92"/>
                  </a:lnTo>
                  <a:lnTo>
                    <a:pt x="62" y="98"/>
                  </a:lnTo>
                  <a:lnTo>
                    <a:pt x="52" y="103"/>
                  </a:lnTo>
                  <a:lnTo>
                    <a:pt x="44" y="109"/>
                  </a:lnTo>
                  <a:lnTo>
                    <a:pt x="38" y="114"/>
                  </a:lnTo>
                  <a:lnTo>
                    <a:pt x="33" y="117"/>
                  </a:lnTo>
                  <a:lnTo>
                    <a:pt x="28" y="124"/>
                  </a:lnTo>
                  <a:lnTo>
                    <a:pt x="24" y="131"/>
                  </a:lnTo>
                  <a:lnTo>
                    <a:pt x="23" y="139"/>
                  </a:lnTo>
                  <a:lnTo>
                    <a:pt x="22" y="147"/>
                  </a:lnTo>
                  <a:lnTo>
                    <a:pt x="45" y="145"/>
                  </a:lnTo>
                  <a:lnTo>
                    <a:pt x="55" y="145"/>
                  </a:lnTo>
                  <a:lnTo>
                    <a:pt x="65" y="144"/>
                  </a:lnTo>
                  <a:lnTo>
                    <a:pt x="71" y="144"/>
                  </a:lnTo>
                  <a:lnTo>
                    <a:pt x="77" y="144"/>
                  </a:lnTo>
                  <a:lnTo>
                    <a:pt x="82" y="144"/>
                  </a:lnTo>
                  <a:lnTo>
                    <a:pt x="85" y="145"/>
                  </a:lnTo>
                  <a:lnTo>
                    <a:pt x="90" y="146"/>
                  </a:lnTo>
                  <a:lnTo>
                    <a:pt x="93" y="147"/>
                  </a:lnTo>
                  <a:lnTo>
                    <a:pt x="98" y="149"/>
                  </a:lnTo>
                  <a:lnTo>
                    <a:pt x="101" y="152"/>
                  </a:lnTo>
                  <a:lnTo>
                    <a:pt x="103" y="154"/>
                  </a:lnTo>
                  <a:lnTo>
                    <a:pt x="104" y="158"/>
                  </a:lnTo>
                  <a:lnTo>
                    <a:pt x="104" y="160"/>
                  </a:lnTo>
                  <a:lnTo>
                    <a:pt x="103" y="161"/>
                  </a:lnTo>
                  <a:lnTo>
                    <a:pt x="101" y="163"/>
                  </a:lnTo>
                  <a:lnTo>
                    <a:pt x="100" y="166"/>
                  </a:lnTo>
                  <a:lnTo>
                    <a:pt x="99" y="167"/>
                  </a:lnTo>
                  <a:lnTo>
                    <a:pt x="97" y="167"/>
                  </a:lnTo>
                  <a:lnTo>
                    <a:pt x="96" y="168"/>
                  </a:lnTo>
                  <a:lnTo>
                    <a:pt x="93"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32"/>
            <p:cNvSpPr>
              <a:spLocks/>
            </p:cNvSpPr>
            <p:nvPr/>
          </p:nvSpPr>
          <p:spPr bwMode="auto">
            <a:xfrm>
              <a:off x="4098" y="2115"/>
              <a:ext cx="93" cy="160"/>
            </a:xfrm>
            <a:custGeom>
              <a:avLst/>
              <a:gdLst>
                <a:gd name="T0" fmla="*/ 32 w 103"/>
                <a:gd name="T1" fmla="*/ 158 h 172"/>
                <a:gd name="T2" fmla="*/ 13 w 103"/>
                <a:gd name="T3" fmla="*/ 149 h 172"/>
                <a:gd name="T4" fmla="*/ 1 w 103"/>
                <a:gd name="T5" fmla="*/ 133 h 172"/>
                <a:gd name="T6" fmla="*/ 0 w 103"/>
                <a:gd name="T7" fmla="*/ 131 h 172"/>
                <a:gd name="T8" fmla="*/ 1 w 103"/>
                <a:gd name="T9" fmla="*/ 126 h 172"/>
                <a:gd name="T10" fmla="*/ 5 w 103"/>
                <a:gd name="T11" fmla="*/ 121 h 172"/>
                <a:gd name="T12" fmla="*/ 11 w 103"/>
                <a:gd name="T13" fmla="*/ 120 h 172"/>
                <a:gd name="T14" fmla="*/ 15 w 103"/>
                <a:gd name="T15" fmla="*/ 123 h 172"/>
                <a:gd name="T16" fmla="*/ 24 w 103"/>
                <a:gd name="T17" fmla="*/ 133 h 172"/>
                <a:gd name="T18" fmla="*/ 32 w 103"/>
                <a:gd name="T19" fmla="*/ 139 h 172"/>
                <a:gd name="T20" fmla="*/ 42 w 103"/>
                <a:gd name="T21" fmla="*/ 140 h 172"/>
                <a:gd name="T22" fmla="*/ 56 w 103"/>
                <a:gd name="T23" fmla="*/ 139 h 172"/>
                <a:gd name="T24" fmla="*/ 69 w 103"/>
                <a:gd name="T25" fmla="*/ 130 h 172"/>
                <a:gd name="T26" fmla="*/ 73 w 103"/>
                <a:gd name="T27" fmla="*/ 116 h 172"/>
                <a:gd name="T28" fmla="*/ 68 w 103"/>
                <a:gd name="T29" fmla="*/ 97 h 172"/>
                <a:gd name="T30" fmla="*/ 51 w 103"/>
                <a:gd name="T31" fmla="*/ 85 h 172"/>
                <a:gd name="T32" fmla="*/ 32 w 103"/>
                <a:gd name="T33" fmla="*/ 81 h 172"/>
                <a:gd name="T34" fmla="*/ 26 w 103"/>
                <a:gd name="T35" fmla="*/ 72 h 172"/>
                <a:gd name="T36" fmla="*/ 30 w 103"/>
                <a:gd name="T37" fmla="*/ 66 h 172"/>
                <a:gd name="T38" fmla="*/ 61 w 103"/>
                <a:gd name="T39" fmla="*/ 56 h 172"/>
                <a:gd name="T40" fmla="*/ 68 w 103"/>
                <a:gd name="T41" fmla="*/ 50 h 172"/>
                <a:gd name="T42" fmla="*/ 71 w 103"/>
                <a:gd name="T43" fmla="*/ 43 h 172"/>
                <a:gd name="T44" fmla="*/ 70 w 103"/>
                <a:gd name="T45" fmla="*/ 33 h 172"/>
                <a:gd name="T46" fmla="*/ 60 w 103"/>
                <a:gd name="T47" fmla="*/ 22 h 172"/>
                <a:gd name="T48" fmla="*/ 45 w 103"/>
                <a:gd name="T49" fmla="*/ 20 h 172"/>
                <a:gd name="T50" fmla="*/ 34 w 103"/>
                <a:gd name="T51" fmla="*/ 21 h 172"/>
                <a:gd name="T52" fmla="*/ 20 w 103"/>
                <a:gd name="T53" fmla="*/ 32 h 172"/>
                <a:gd name="T54" fmla="*/ 15 w 103"/>
                <a:gd name="T55" fmla="*/ 33 h 172"/>
                <a:gd name="T56" fmla="*/ 11 w 103"/>
                <a:gd name="T57" fmla="*/ 31 h 172"/>
                <a:gd name="T58" fmla="*/ 6 w 103"/>
                <a:gd name="T59" fmla="*/ 26 h 172"/>
                <a:gd name="T60" fmla="*/ 6 w 103"/>
                <a:gd name="T61" fmla="*/ 19 h 172"/>
                <a:gd name="T62" fmla="*/ 21 w 103"/>
                <a:gd name="T63" fmla="*/ 7 h 172"/>
                <a:gd name="T64" fmla="*/ 37 w 103"/>
                <a:gd name="T65" fmla="*/ 0 h 172"/>
                <a:gd name="T66" fmla="*/ 52 w 103"/>
                <a:gd name="T67" fmla="*/ 1 h 172"/>
                <a:gd name="T68" fmla="*/ 66 w 103"/>
                <a:gd name="T69" fmla="*/ 5 h 172"/>
                <a:gd name="T70" fmla="*/ 76 w 103"/>
                <a:gd name="T71" fmla="*/ 10 h 172"/>
                <a:gd name="T72" fmla="*/ 88 w 103"/>
                <a:gd name="T73" fmla="*/ 32 h 172"/>
                <a:gd name="T74" fmla="*/ 85 w 103"/>
                <a:gd name="T75" fmla="*/ 60 h 172"/>
                <a:gd name="T76" fmla="*/ 70 w 103"/>
                <a:gd name="T77" fmla="*/ 72 h 172"/>
                <a:gd name="T78" fmla="*/ 67 w 103"/>
                <a:gd name="T79" fmla="*/ 73 h 172"/>
                <a:gd name="T80" fmla="*/ 83 w 103"/>
                <a:gd name="T81" fmla="*/ 83 h 172"/>
                <a:gd name="T82" fmla="*/ 91 w 103"/>
                <a:gd name="T83" fmla="*/ 99 h 172"/>
                <a:gd name="T84" fmla="*/ 91 w 103"/>
                <a:gd name="T85" fmla="*/ 123 h 172"/>
                <a:gd name="T86" fmla="*/ 79 w 103"/>
                <a:gd name="T87" fmla="*/ 146 h 172"/>
                <a:gd name="T88" fmla="*/ 68 w 103"/>
                <a:gd name="T89" fmla="*/ 154 h 172"/>
                <a:gd name="T90" fmla="*/ 55 w 103"/>
                <a:gd name="T91" fmla="*/ 159 h 172"/>
                <a:gd name="T92" fmla="*/ 46 w 103"/>
                <a:gd name="T93" fmla="*/ 160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172"/>
                <a:gd name="T143" fmla="*/ 103 w 103"/>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172">
                  <a:moveTo>
                    <a:pt x="51" y="172"/>
                  </a:moveTo>
                  <a:lnTo>
                    <a:pt x="43" y="172"/>
                  </a:lnTo>
                  <a:lnTo>
                    <a:pt x="35" y="170"/>
                  </a:lnTo>
                  <a:lnTo>
                    <a:pt x="28" y="168"/>
                  </a:lnTo>
                  <a:lnTo>
                    <a:pt x="21" y="165"/>
                  </a:lnTo>
                  <a:lnTo>
                    <a:pt x="14" y="160"/>
                  </a:lnTo>
                  <a:lnTo>
                    <a:pt x="9" y="156"/>
                  </a:lnTo>
                  <a:lnTo>
                    <a:pt x="5" y="150"/>
                  </a:lnTo>
                  <a:lnTo>
                    <a:pt x="1" y="143"/>
                  </a:lnTo>
                  <a:lnTo>
                    <a:pt x="1" y="142"/>
                  </a:lnTo>
                  <a:lnTo>
                    <a:pt x="1" y="141"/>
                  </a:lnTo>
                  <a:lnTo>
                    <a:pt x="0" y="141"/>
                  </a:lnTo>
                  <a:lnTo>
                    <a:pt x="0" y="140"/>
                  </a:lnTo>
                  <a:lnTo>
                    <a:pt x="0" y="137"/>
                  </a:lnTo>
                  <a:lnTo>
                    <a:pt x="1" y="135"/>
                  </a:lnTo>
                  <a:lnTo>
                    <a:pt x="2" y="134"/>
                  </a:lnTo>
                  <a:lnTo>
                    <a:pt x="3" y="132"/>
                  </a:lnTo>
                  <a:lnTo>
                    <a:pt x="6" y="130"/>
                  </a:lnTo>
                  <a:lnTo>
                    <a:pt x="7" y="130"/>
                  </a:lnTo>
                  <a:lnTo>
                    <a:pt x="9" y="129"/>
                  </a:lnTo>
                  <a:lnTo>
                    <a:pt x="12" y="129"/>
                  </a:lnTo>
                  <a:lnTo>
                    <a:pt x="14" y="129"/>
                  </a:lnTo>
                  <a:lnTo>
                    <a:pt x="16" y="130"/>
                  </a:lnTo>
                  <a:lnTo>
                    <a:pt x="17" y="132"/>
                  </a:lnTo>
                  <a:lnTo>
                    <a:pt x="20" y="133"/>
                  </a:lnTo>
                  <a:lnTo>
                    <a:pt x="24" y="141"/>
                  </a:lnTo>
                  <a:lnTo>
                    <a:pt x="27" y="143"/>
                  </a:lnTo>
                  <a:lnTo>
                    <a:pt x="29" y="145"/>
                  </a:lnTo>
                  <a:lnTo>
                    <a:pt x="31" y="147"/>
                  </a:lnTo>
                  <a:lnTo>
                    <a:pt x="35" y="149"/>
                  </a:lnTo>
                  <a:lnTo>
                    <a:pt x="38" y="150"/>
                  </a:lnTo>
                  <a:lnTo>
                    <a:pt x="43" y="150"/>
                  </a:lnTo>
                  <a:lnTo>
                    <a:pt x="46" y="151"/>
                  </a:lnTo>
                  <a:lnTo>
                    <a:pt x="51" y="151"/>
                  </a:lnTo>
                  <a:lnTo>
                    <a:pt x="56" y="151"/>
                  </a:lnTo>
                  <a:lnTo>
                    <a:pt x="62" y="149"/>
                  </a:lnTo>
                  <a:lnTo>
                    <a:pt x="67" y="148"/>
                  </a:lnTo>
                  <a:lnTo>
                    <a:pt x="71" y="144"/>
                  </a:lnTo>
                  <a:lnTo>
                    <a:pt x="76" y="140"/>
                  </a:lnTo>
                  <a:lnTo>
                    <a:pt x="78" y="135"/>
                  </a:lnTo>
                  <a:lnTo>
                    <a:pt x="81" y="130"/>
                  </a:lnTo>
                  <a:lnTo>
                    <a:pt x="81" y="125"/>
                  </a:lnTo>
                  <a:lnTo>
                    <a:pt x="79" y="117"/>
                  </a:lnTo>
                  <a:lnTo>
                    <a:pt x="78" y="110"/>
                  </a:lnTo>
                  <a:lnTo>
                    <a:pt x="75" y="104"/>
                  </a:lnTo>
                  <a:lnTo>
                    <a:pt x="69" y="98"/>
                  </a:lnTo>
                  <a:lnTo>
                    <a:pt x="63" y="95"/>
                  </a:lnTo>
                  <a:lnTo>
                    <a:pt x="56" y="91"/>
                  </a:lnTo>
                  <a:lnTo>
                    <a:pt x="48" y="89"/>
                  </a:lnTo>
                  <a:lnTo>
                    <a:pt x="40" y="88"/>
                  </a:lnTo>
                  <a:lnTo>
                    <a:pt x="35" y="87"/>
                  </a:lnTo>
                  <a:lnTo>
                    <a:pt x="31" y="84"/>
                  </a:lnTo>
                  <a:lnTo>
                    <a:pt x="30" y="81"/>
                  </a:lnTo>
                  <a:lnTo>
                    <a:pt x="29" y="77"/>
                  </a:lnTo>
                  <a:lnTo>
                    <a:pt x="29" y="75"/>
                  </a:lnTo>
                  <a:lnTo>
                    <a:pt x="31" y="73"/>
                  </a:lnTo>
                  <a:lnTo>
                    <a:pt x="33" y="71"/>
                  </a:lnTo>
                  <a:lnTo>
                    <a:pt x="38" y="68"/>
                  </a:lnTo>
                  <a:lnTo>
                    <a:pt x="65" y="61"/>
                  </a:lnTo>
                  <a:lnTo>
                    <a:pt x="68" y="60"/>
                  </a:lnTo>
                  <a:lnTo>
                    <a:pt x="70" y="59"/>
                  </a:lnTo>
                  <a:lnTo>
                    <a:pt x="73" y="57"/>
                  </a:lnTo>
                  <a:lnTo>
                    <a:pt x="75" y="54"/>
                  </a:lnTo>
                  <a:lnTo>
                    <a:pt x="77" y="52"/>
                  </a:lnTo>
                  <a:lnTo>
                    <a:pt x="78" y="49"/>
                  </a:lnTo>
                  <a:lnTo>
                    <a:pt x="79" y="46"/>
                  </a:lnTo>
                  <a:lnTo>
                    <a:pt x="79" y="43"/>
                  </a:lnTo>
                  <a:lnTo>
                    <a:pt x="79" y="38"/>
                  </a:lnTo>
                  <a:lnTo>
                    <a:pt x="77" y="35"/>
                  </a:lnTo>
                  <a:lnTo>
                    <a:pt x="75" y="31"/>
                  </a:lnTo>
                  <a:lnTo>
                    <a:pt x="71" y="28"/>
                  </a:lnTo>
                  <a:lnTo>
                    <a:pt x="67" y="24"/>
                  </a:lnTo>
                  <a:lnTo>
                    <a:pt x="62" y="22"/>
                  </a:lnTo>
                  <a:lnTo>
                    <a:pt x="56" y="21"/>
                  </a:lnTo>
                  <a:lnTo>
                    <a:pt x="50" y="21"/>
                  </a:lnTo>
                  <a:lnTo>
                    <a:pt x="46" y="21"/>
                  </a:lnTo>
                  <a:lnTo>
                    <a:pt x="43" y="22"/>
                  </a:lnTo>
                  <a:lnTo>
                    <a:pt x="38" y="23"/>
                  </a:lnTo>
                  <a:lnTo>
                    <a:pt x="35" y="24"/>
                  </a:lnTo>
                  <a:lnTo>
                    <a:pt x="23" y="33"/>
                  </a:lnTo>
                  <a:lnTo>
                    <a:pt x="22" y="34"/>
                  </a:lnTo>
                  <a:lnTo>
                    <a:pt x="20" y="35"/>
                  </a:lnTo>
                  <a:lnTo>
                    <a:pt x="18" y="35"/>
                  </a:lnTo>
                  <a:lnTo>
                    <a:pt x="17" y="35"/>
                  </a:lnTo>
                  <a:lnTo>
                    <a:pt x="15" y="35"/>
                  </a:lnTo>
                  <a:lnTo>
                    <a:pt x="13" y="34"/>
                  </a:lnTo>
                  <a:lnTo>
                    <a:pt x="12" y="33"/>
                  </a:lnTo>
                  <a:lnTo>
                    <a:pt x="9" y="31"/>
                  </a:lnTo>
                  <a:lnTo>
                    <a:pt x="8" y="29"/>
                  </a:lnTo>
                  <a:lnTo>
                    <a:pt x="7" y="28"/>
                  </a:lnTo>
                  <a:lnTo>
                    <a:pt x="6" y="26"/>
                  </a:lnTo>
                  <a:lnTo>
                    <a:pt x="6" y="24"/>
                  </a:lnTo>
                  <a:lnTo>
                    <a:pt x="7" y="20"/>
                  </a:lnTo>
                  <a:lnTo>
                    <a:pt x="10" y="15"/>
                  </a:lnTo>
                  <a:lnTo>
                    <a:pt x="15" y="12"/>
                  </a:lnTo>
                  <a:lnTo>
                    <a:pt x="23" y="7"/>
                  </a:lnTo>
                  <a:lnTo>
                    <a:pt x="30" y="4"/>
                  </a:lnTo>
                  <a:lnTo>
                    <a:pt x="36" y="1"/>
                  </a:lnTo>
                  <a:lnTo>
                    <a:pt x="41" y="0"/>
                  </a:lnTo>
                  <a:lnTo>
                    <a:pt x="47" y="0"/>
                  </a:lnTo>
                  <a:lnTo>
                    <a:pt x="53" y="0"/>
                  </a:lnTo>
                  <a:lnTo>
                    <a:pt x="58" y="1"/>
                  </a:lnTo>
                  <a:lnTo>
                    <a:pt x="63" y="1"/>
                  </a:lnTo>
                  <a:lnTo>
                    <a:pt x="68" y="3"/>
                  </a:lnTo>
                  <a:lnTo>
                    <a:pt x="73" y="5"/>
                  </a:lnTo>
                  <a:lnTo>
                    <a:pt x="76" y="6"/>
                  </a:lnTo>
                  <a:lnTo>
                    <a:pt x="81" y="8"/>
                  </a:lnTo>
                  <a:lnTo>
                    <a:pt x="84" y="11"/>
                  </a:lnTo>
                  <a:lnTo>
                    <a:pt x="91" y="18"/>
                  </a:lnTo>
                  <a:lnTo>
                    <a:pt x="96" y="24"/>
                  </a:lnTo>
                  <a:lnTo>
                    <a:pt x="98" y="34"/>
                  </a:lnTo>
                  <a:lnTo>
                    <a:pt x="99" y="43"/>
                  </a:lnTo>
                  <a:lnTo>
                    <a:pt x="98" y="54"/>
                  </a:lnTo>
                  <a:lnTo>
                    <a:pt x="94" y="64"/>
                  </a:lnTo>
                  <a:lnTo>
                    <a:pt x="88" y="71"/>
                  </a:lnTo>
                  <a:lnTo>
                    <a:pt x="78" y="76"/>
                  </a:lnTo>
                  <a:lnTo>
                    <a:pt x="77" y="77"/>
                  </a:lnTo>
                  <a:lnTo>
                    <a:pt x="76" y="77"/>
                  </a:lnTo>
                  <a:lnTo>
                    <a:pt x="75" y="77"/>
                  </a:lnTo>
                  <a:lnTo>
                    <a:pt x="74" y="79"/>
                  </a:lnTo>
                  <a:lnTo>
                    <a:pt x="81" y="81"/>
                  </a:lnTo>
                  <a:lnTo>
                    <a:pt x="86" y="84"/>
                  </a:lnTo>
                  <a:lnTo>
                    <a:pt x="92" y="89"/>
                  </a:lnTo>
                  <a:lnTo>
                    <a:pt x="96" y="94"/>
                  </a:lnTo>
                  <a:lnTo>
                    <a:pt x="99" y="99"/>
                  </a:lnTo>
                  <a:lnTo>
                    <a:pt x="101" y="106"/>
                  </a:lnTo>
                  <a:lnTo>
                    <a:pt x="103" y="113"/>
                  </a:lnTo>
                  <a:lnTo>
                    <a:pt x="103" y="121"/>
                  </a:lnTo>
                  <a:lnTo>
                    <a:pt x="101" y="132"/>
                  </a:lnTo>
                  <a:lnTo>
                    <a:pt x="99" y="141"/>
                  </a:lnTo>
                  <a:lnTo>
                    <a:pt x="94" y="149"/>
                  </a:lnTo>
                  <a:lnTo>
                    <a:pt x="88" y="157"/>
                  </a:lnTo>
                  <a:lnTo>
                    <a:pt x="84" y="160"/>
                  </a:lnTo>
                  <a:lnTo>
                    <a:pt x="79" y="164"/>
                  </a:lnTo>
                  <a:lnTo>
                    <a:pt x="75" y="166"/>
                  </a:lnTo>
                  <a:lnTo>
                    <a:pt x="71" y="168"/>
                  </a:lnTo>
                  <a:lnTo>
                    <a:pt x="66" y="170"/>
                  </a:lnTo>
                  <a:lnTo>
                    <a:pt x="61" y="171"/>
                  </a:lnTo>
                  <a:lnTo>
                    <a:pt x="56" y="172"/>
                  </a:lnTo>
                  <a:lnTo>
                    <a:pt x="51"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1" name="Freeform 33"/>
            <p:cNvSpPr>
              <a:spLocks/>
            </p:cNvSpPr>
            <p:nvPr/>
          </p:nvSpPr>
          <p:spPr bwMode="auto">
            <a:xfrm>
              <a:off x="3373" y="2928"/>
              <a:ext cx="49" cy="107"/>
            </a:xfrm>
            <a:custGeom>
              <a:avLst/>
              <a:gdLst>
                <a:gd name="T0" fmla="*/ 0 w 54"/>
                <a:gd name="T1" fmla="*/ 89 h 113"/>
                <a:gd name="T2" fmla="*/ 0 w 54"/>
                <a:gd name="T3" fmla="*/ 107 h 113"/>
                <a:gd name="T4" fmla="*/ 5 w 54"/>
                <a:gd name="T5" fmla="*/ 106 h 113"/>
                <a:gd name="T6" fmla="*/ 11 w 54"/>
                <a:gd name="T7" fmla="*/ 105 h 113"/>
                <a:gd name="T8" fmla="*/ 15 w 54"/>
                <a:gd name="T9" fmla="*/ 104 h 113"/>
                <a:gd name="T10" fmla="*/ 20 w 54"/>
                <a:gd name="T11" fmla="*/ 102 h 113"/>
                <a:gd name="T12" fmla="*/ 25 w 54"/>
                <a:gd name="T13" fmla="*/ 99 h 113"/>
                <a:gd name="T14" fmla="*/ 28 w 54"/>
                <a:gd name="T15" fmla="*/ 98 h 113"/>
                <a:gd name="T16" fmla="*/ 33 w 54"/>
                <a:gd name="T17" fmla="*/ 94 h 113"/>
                <a:gd name="T18" fmla="*/ 35 w 54"/>
                <a:gd name="T19" fmla="*/ 91 h 113"/>
                <a:gd name="T20" fmla="*/ 42 w 54"/>
                <a:gd name="T21" fmla="*/ 82 h 113"/>
                <a:gd name="T22" fmla="*/ 46 w 54"/>
                <a:gd name="T23" fmla="*/ 72 h 113"/>
                <a:gd name="T24" fmla="*/ 48 w 54"/>
                <a:gd name="T25" fmla="*/ 62 h 113"/>
                <a:gd name="T26" fmla="*/ 49 w 54"/>
                <a:gd name="T27" fmla="*/ 50 h 113"/>
                <a:gd name="T28" fmla="*/ 48 w 54"/>
                <a:gd name="T29" fmla="*/ 39 h 113"/>
                <a:gd name="T30" fmla="*/ 46 w 54"/>
                <a:gd name="T31" fmla="*/ 28 h 113"/>
                <a:gd name="T32" fmla="*/ 42 w 54"/>
                <a:gd name="T33" fmla="*/ 21 h 113"/>
                <a:gd name="T34" fmla="*/ 36 w 54"/>
                <a:gd name="T35" fmla="*/ 13 h 113"/>
                <a:gd name="T36" fmla="*/ 34 w 54"/>
                <a:gd name="T37" fmla="*/ 10 h 113"/>
                <a:gd name="T38" fmla="*/ 29 w 54"/>
                <a:gd name="T39" fmla="*/ 8 h 113"/>
                <a:gd name="T40" fmla="*/ 26 w 54"/>
                <a:gd name="T41" fmla="*/ 6 h 113"/>
                <a:gd name="T42" fmla="*/ 22 w 54"/>
                <a:gd name="T43" fmla="*/ 4 h 113"/>
                <a:gd name="T44" fmla="*/ 17 w 54"/>
                <a:gd name="T45" fmla="*/ 3 h 113"/>
                <a:gd name="T46" fmla="*/ 13 w 54"/>
                <a:gd name="T47" fmla="*/ 2 h 113"/>
                <a:gd name="T48" fmla="*/ 6 w 54"/>
                <a:gd name="T49" fmla="*/ 0 h 113"/>
                <a:gd name="T50" fmla="*/ 1 w 54"/>
                <a:gd name="T51" fmla="*/ 0 h 113"/>
                <a:gd name="T52" fmla="*/ 0 w 54"/>
                <a:gd name="T53" fmla="*/ 0 h 113"/>
                <a:gd name="T54" fmla="*/ 0 w 54"/>
                <a:gd name="T55" fmla="*/ 0 h 113"/>
                <a:gd name="T56" fmla="*/ 0 w 54"/>
                <a:gd name="T57" fmla="*/ 0 h 113"/>
                <a:gd name="T58" fmla="*/ 0 w 54"/>
                <a:gd name="T59" fmla="*/ 0 h 113"/>
                <a:gd name="T60" fmla="*/ 0 w 54"/>
                <a:gd name="T61" fmla="*/ 22 h 113"/>
                <a:gd name="T62" fmla="*/ 6 w 54"/>
                <a:gd name="T63" fmla="*/ 22 h 113"/>
                <a:gd name="T64" fmla="*/ 13 w 54"/>
                <a:gd name="T65" fmla="*/ 24 h 113"/>
                <a:gd name="T66" fmla="*/ 18 w 54"/>
                <a:gd name="T67" fmla="*/ 26 h 113"/>
                <a:gd name="T68" fmla="*/ 22 w 54"/>
                <a:gd name="T69" fmla="*/ 28 h 113"/>
                <a:gd name="T70" fmla="*/ 25 w 54"/>
                <a:gd name="T71" fmla="*/ 33 h 113"/>
                <a:gd name="T72" fmla="*/ 27 w 54"/>
                <a:gd name="T73" fmla="*/ 38 h 113"/>
                <a:gd name="T74" fmla="*/ 29 w 54"/>
                <a:gd name="T75" fmla="*/ 44 h 113"/>
                <a:gd name="T76" fmla="*/ 29 w 54"/>
                <a:gd name="T77" fmla="*/ 50 h 113"/>
                <a:gd name="T78" fmla="*/ 29 w 54"/>
                <a:gd name="T79" fmla="*/ 58 h 113"/>
                <a:gd name="T80" fmla="*/ 27 w 54"/>
                <a:gd name="T81" fmla="*/ 66 h 113"/>
                <a:gd name="T82" fmla="*/ 25 w 54"/>
                <a:gd name="T83" fmla="*/ 72 h 113"/>
                <a:gd name="T84" fmla="*/ 22 w 54"/>
                <a:gd name="T85" fmla="*/ 78 h 113"/>
                <a:gd name="T86" fmla="*/ 18 w 54"/>
                <a:gd name="T87" fmla="*/ 83 h 113"/>
                <a:gd name="T88" fmla="*/ 13 w 54"/>
                <a:gd name="T89" fmla="*/ 86 h 113"/>
                <a:gd name="T90" fmla="*/ 6 w 54"/>
                <a:gd name="T91" fmla="*/ 88 h 113"/>
                <a:gd name="T92" fmla="*/ 0 w 54"/>
                <a:gd name="T93" fmla="*/ 89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113"/>
                <a:gd name="T143" fmla="*/ 54 w 54"/>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113">
                  <a:moveTo>
                    <a:pt x="0" y="94"/>
                  </a:moveTo>
                  <a:lnTo>
                    <a:pt x="0" y="113"/>
                  </a:lnTo>
                  <a:lnTo>
                    <a:pt x="6" y="112"/>
                  </a:lnTo>
                  <a:lnTo>
                    <a:pt x="12" y="111"/>
                  </a:lnTo>
                  <a:lnTo>
                    <a:pt x="17" y="110"/>
                  </a:lnTo>
                  <a:lnTo>
                    <a:pt x="22" y="108"/>
                  </a:lnTo>
                  <a:lnTo>
                    <a:pt x="27" y="105"/>
                  </a:lnTo>
                  <a:lnTo>
                    <a:pt x="31" y="103"/>
                  </a:lnTo>
                  <a:lnTo>
                    <a:pt x="36" y="99"/>
                  </a:lnTo>
                  <a:lnTo>
                    <a:pt x="39" y="96"/>
                  </a:lnTo>
                  <a:lnTo>
                    <a:pt x="46" y="87"/>
                  </a:lnTo>
                  <a:lnTo>
                    <a:pt x="51" y="76"/>
                  </a:lnTo>
                  <a:lnTo>
                    <a:pt x="53" y="66"/>
                  </a:lnTo>
                  <a:lnTo>
                    <a:pt x="54" y="53"/>
                  </a:lnTo>
                  <a:lnTo>
                    <a:pt x="53" y="41"/>
                  </a:lnTo>
                  <a:lnTo>
                    <a:pt x="51" y="30"/>
                  </a:lnTo>
                  <a:lnTo>
                    <a:pt x="46" y="22"/>
                  </a:lnTo>
                  <a:lnTo>
                    <a:pt x="40" y="14"/>
                  </a:lnTo>
                  <a:lnTo>
                    <a:pt x="37" y="11"/>
                  </a:lnTo>
                  <a:lnTo>
                    <a:pt x="32" y="8"/>
                  </a:lnTo>
                  <a:lnTo>
                    <a:pt x="29" y="6"/>
                  </a:lnTo>
                  <a:lnTo>
                    <a:pt x="24" y="4"/>
                  </a:lnTo>
                  <a:lnTo>
                    <a:pt x="19" y="3"/>
                  </a:lnTo>
                  <a:lnTo>
                    <a:pt x="14" y="2"/>
                  </a:lnTo>
                  <a:lnTo>
                    <a:pt x="7" y="0"/>
                  </a:lnTo>
                  <a:lnTo>
                    <a:pt x="1" y="0"/>
                  </a:lnTo>
                  <a:lnTo>
                    <a:pt x="0" y="0"/>
                  </a:lnTo>
                  <a:lnTo>
                    <a:pt x="0" y="23"/>
                  </a:lnTo>
                  <a:lnTo>
                    <a:pt x="7" y="23"/>
                  </a:lnTo>
                  <a:lnTo>
                    <a:pt x="14" y="25"/>
                  </a:lnTo>
                  <a:lnTo>
                    <a:pt x="20" y="27"/>
                  </a:lnTo>
                  <a:lnTo>
                    <a:pt x="24" y="30"/>
                  </a:lnTo>
                  <a:lnTo>
                    <a:pt x="28" y="35"/>
                  </a:lnTo>
                  <a:lnTo>
                    <a:pt x="30" y="40"/>
                  </a:lnTo>
                  <a:lnTo>
                    <a:pt x="32" y="46"/>
                  </a:lnTo>
                  <a:lnTo>
                    <a:pt x="32" y="53"/>
                  </a:lnTo>
                  <a:lnTo>
                    <a:pt x="32" y="61"/>
                  </a:lnTo>
                  <a:lnTo>
                    <a:pt x="30" y="70"/>
                  </a:lnTo>
                  <a:lnTo>
                    <a:pt x="28" y="76"/>
                  </a:lnTo>
                  <a:lnTo>
                    <a:pt x="24" y="82"/>
                  </a:lnTo>
                  <a:lnTo>
                    <a:pt x="20" y="88"/>
                  </a:lnTo>
                  <a:lnTo>
                    <a:pt x="14" y="91"/>
                  </a:lnTo>
                  <a:lnTo>
                    <a:pt x="7" y="93"/>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34"/>
            <p:cNvSpPr>
              <a:spLocks/>
            </p:cNvSpPr>
            <p:nvPr/>
          </p:nvSpPr>
          <p:spPr bwMode="auto">
            <a:xfrm>
              <a:off x="3373" y="2866"/>
              <a:ext cx="20" cy="36"/>
            </a:xfrm>
            <a:custGeom>
              <a:avLst/>
              <a:gdLst>
                <a:gd name="T0" fmla="*/ 0 w 22"/>
                <a:gd name="T1" fmla="*/ 7 h 37"/>
                <a:gd name="T2" fmla="*/ 0 w 22"/>
                <a:gd name="T3" fmla="*/ 36 h 37"/>
                <a:gd name="T4" fmla="*/ 10 w 22"/>
                <a:gd name="T5" fmla="*/ 24 h 37"/>
                <a:gd name="T6" fmla="*/ 15 w 22"/>
                <a:gd name="T7" fmla="*/ 19 h 37"/>
                <a:gd name="T8" fmla="*/ 18 w 22"/>
                <a:gd name="T9" fmla="*/ 16 h 37"/>
                <a:gd name="T10" fmla="*/ 19 w 22"/>
                <a:gd name="T11" fmla="*/ 12 h 37"/>
                <a:gd name="T12" fmla="*/ 20 w 22"/>
                <a:gd name="T13" fmla="*/ 10 h 37"/>
                <a:gd name="T14" fmla="*/ 20 w 22"/>
                <a:gd name="T15" fmla="*/ 8 h 37"/>
                <a:gd name="T16" fmla="*/ 19 w 22"/>
                <a:gd name="T17" fmla="*/ 7 h 37"/>
                <a:gd name="T18" fmla="*/ 18 w 22"/>
                <a:gd name="T19" fmla="*/ 4 h 37"/>
                <a:gd name="T20" fmla="*/ 17 w 22"/>
                <a:gd name="T21" fmla="*/ 3 h 37"/>
                <a:gd name="T22" fmla="*/ 15 w 22"/>
                <a:gd name="T23" fmla="*/ 2 h 37"/>
                <a:gd name="T24" fmla="*/ 14 w 22"/>
                <a:gd name="T25" fmla="*/ 1 h 37"/>
                <a:gd name="T26" fmla="*/ 12 w 22"/>
                <a:gd name="T27" fmla="*/ 0 h 37"/>
                <a:gd name="T28" fmla="*/ 10 w 22"/>
                <a:gd name="T29" fmla="*/ 0 h 37"/>
                <a:gd name="T30" fmla="*/ 7 w 22"/>
                <a:gd name="T31" fmla="*/ 0 h 37"/>
                <a:gd name="T32" fmla="*/ 5 w 22"/>
                <a:gd name="T33" fmla="*/ 1 h 37"/>
                <a:gd name="T34" fmla="*/ 4 w 22"/>
                <a:gd name="T35" fmla="*/ 3 h 37"/>
                <a:gd name="T36" fmla="*/ 0 w 22"/>
                <a:gd name="T37" fmla="*/ 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7"/>
                <a:gd name="T59" fmla="*/ 22 w 22"/>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7">
                  <a:moveTo>
                    <a:pt x="0" y="7"/>
                  </a:moveTo>
                  <a:lnTo>
                    <a:pt x="0" y="37"/>
                  </a:lnTo>
                  <a:lnTo>
                    <a:pt x="11" y="25"/>
                  </a:lnTo>
                  <a:lnTo>
                    <a:pt x="16" y="20"/>
                  </a:lnTo>
                  <a:lnTo>
                    <a:pt x="20" y="16"/>
                  </a:lnTo>
                  <a:lnTo>
                    <a:pt x="21" y="12"/>
                  </a:lnTo>
                  <a:lnTo>
                    <a:pt x="22" y="10"/>
                  </a:lnTo>
                  <a:lnTo>
                    <a:pt x="22" y="8"/>
                  </a:lnTo>
                  <a:lnTo>
                    <a:pt x="21" y="7"/>
                  </a:lnTo>
                  <a:lnTo>
                    <a:pt x="20" y="4"/>
                  </a:lnTo>
                  <a:lnTo>
                    <a:pt x="19" y="3"/>
                  </a:lnTo>
                  <a:lnTo>
                    <a:pt x="16" y="2"/>
                  </a:lnTo>
                  <a:lnTo>
                    <a:pt x="15" y="1"/>
                  </a:lnTo>
                  <a:lnTo>
                    <a:pt x="13" y="0"/>
                  </a:lnTo>
                  <a:lnTo>
                    <a:pt x="11" y="0"/>
                  </a:lnTo>
                  <a:lnTo>
                    <a:pt x="8" y="0"/>
                  </a:lnTo>
                  <a:lnTo>
                    <a:pt x="6" y="1"/>
                  </a:lnTo>
                  <a:lnTo>
                    <a:pt x="4" y="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3" name="Freeform 35"/>
            <p:cNvSpPr>
              <a:spLocks/>
            </p:cNvSpPr>
            <p:nvPr/>
          </p:nvSpPr>
          <p:spPr bwMode="auto">
            <a:xfrm>
              <a:off x="3324" y="2874"/>
              <a:ext cx="49" cy="161"/>
            </a:xfrm>
            <a:custGeom>
              <a:avLst/>
              <a:gdLst>
                <a:gd name="T0" fmla="*/ 49 w 54"/>
                <a:gd name="T1" fmla="*/ 0 h 171"/>
                <a:gd name="T2" fmla="*/ 48 w 54"/>
                <a:gd name="T3" fmla="*/ 0 h 171"/>
                <a:gd name="T4" fmla="*/ 48 w 54"/>
                <a:gd name="T5" fmla="*/ 0 h 171"/>
                <a:gd name="T6" fmla="*/ 29 w 54"/>
                <a:gd name="T7" fmla="*/ 19 h 171"/>
                <a:gd name="T8" fmla="*/ 15 w 54"/>
                <a:gd name="T9" fmla="*/ 40 h 171"/>
                <a:gd name="T10" fmla="*/ 5 w 54"/>
                <a:gd name="T11" fmla="*/ 61 h 171"/>
                <a:gd name="T12" fmla="*/ 1 w 54"/>
                <a:gd name="T13" fmla="*/ 86 h 171"/>
                <a:gd name="T14" fmla="*/ 0 w 54"/>
                <a:gd name="T15" fmla="*/ 111 h 171"/>
                <a:gd name="T16" fmla="*/ 5 w 54"/>
                <a:gd name="T17" fmla="*/ 133 h 171"/>
                <a:gd name="T18" fmla="*/ 13 w 54"/>
                <a:gd name="T19" fmla="*/ 146 h 171"/>
                <a:gd name="T20" fmla="*/ 21 w 54"/>
                <a:gd name="T21" fmla="*/ 153 h 171"/>
                <a:gd name="T22" fmla="*/ 30 w 54"/>
                <a:gd name="T23" fmla="*/ 158 h 171"/>
                <a:gd name="T24" fmla="*/ 41 w 54"/>
                <a:gd name="T25" fmla="*/ 161 h 171"/>
                <a:gd name="T26" fmla="*/ 47 w 54"/>
                <a:gd name="T27" fmla="*/ 161 h 171"/>
                <a:gd name="T28" fmla="*/ 48 w 54"/>
                <a:gd name="T29" fmla="*/ 161 h 171"/>
                <a:gd name="T30" fmla="*/ 49 w 54"/>
                <a:gd name="T31" fmla="*/ 161 h 171"/>
                <a:gd name="T32" fmla="*/ 48 w 54"/>
                <a:gd name="T33" fmla="*/ 143 h 171"/>
                <a:gd name="T34" fmla="*/ 48 w 54"/>
                <a:gd name="T35" fmla="*/ 143 h 171"/>
                <a:gd name="T36" fmla="*/ 41 w 54"/>
                <a:gd name="T37" fmla="*/ 142 h 171"/>
                <a:gd name="T38" fmla="*/ 28 w 54"/>
                <a:gd name="T39" fmla="*/ 134 h 171"/>
                <a:gd name="T40" fmla="*/ 22 w 54"/>
                <a:gd name="T41" fmla="*/ 121 h 171"/>
                <a:gd name="T42" fmla="*/ 19 w 54"/>
                <a:gd name="T43" fmla="*/ 107 h 171"/>
                <a:gd name="T44" fmla="*/ 19 w 54"/>
                <a:gd name="T45" fmla="*/ 96 h 171"/>
                <a:gd name="T46" fmla="*/ 19 w 54"/>
                <a:gd name="T47" fmla="*/ 89 h 171"/>
                <a:gd name="T48" fmla="*/ 25 w 54"/>
                <a:gd name="T49" fmla="*/ 85 h 171"/>
                <a:gd name="T50" fmla="*/ 30 w 54"/>
                <a:gd name="T51" fmla="*/ 81 h 171"/>
                <a:gd name="T52" fmla="*/ 35 w 54"/>
                <a:gd name="T53" fmla="*/ 79 h 171"/>
                <a:gd name="T54" fmla="*/ 44 w 54"/>
                <a:gd name="T55" fmla="*/ 76 h 171"/>
                <a:gd name="T56" fmla="*/ 48 w 54"/>
                <a:gd name="T57" fmla="*/ 76 h 171"/>
                <a:gd name="T58" fmla="*/ 48 w 54"/>
                <a:gd name="T59" fmla="*/ 76 h 171"/>
                <a:gd name="T60" fmla="*/ 49 w 54"/>
                <a:gd name="T61" fmla="*/ 55 h 171"/>
                <a:gd name="T62" fmla="*/ 45 w 54"/>
                <a:gd name="T63" fmla="*/ 56 h 171"/>
                <a:gd name="T64" fmla="*/ 40 w 54"/>
                <a:gd name="T65" fmla="*/ 57 h 171"/>
                <a:gd name="T66" fmla="*/ 33 w 54"/>
                <a:gd name="T67" fmla="*/ 59 h 171"/>
                <a:gd name="T68" fmla="*/ 25 w 54"/>
                <a:gd name="T69" fmla="*/ 64 h 171"/>
                <a:gd name="T70" fmla="*/ 30 w 54"/>
                <a:gd name="T71" fmla="*/ 48 h 171"/>
                <a:gd name="T72" fmla="*/ 39 w 54"/>
                <a:gd name="T73" fmla="*/ 38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171"/>
                <a:gd name="T113" fmla="*/ 54 w 5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171">
                  <a:moveTo>
                    <a:pt x="54" y="30"/>
                  </a:moveTo>
                  <a:lnTo>
                    <a:pt x="54" y="0"/>
                  </a:lnTo>
                  <a:lnTo>
                    <a:pt x="53" y="0"/>
                  </a:lnTo>
                  <a:lnTo>
                    <a:pt x="43" y="10"/>
                  </a:lnTo>
                  <a:lnTo>
                    <a:pt x="32" y="20"/>
                  </a:lnTo>
                  <a:lnTo>
                    <a:pt x="24" y="31"/>
                  </a:lnTo>
                  <a:lnTo>
                    <a:pt x="16" y="42"/>
                  </a:lnTo>
                  <a:lnTo>
                    <a:pt x="10" y="54"/>
                  </a:lnTo>
                  <a:lnTo>
                    <a:pt x="6" y="65"/>
                  </a:lnTo>
                  <a:lnTo>
                    <a:pt x="2" y="78"/>
                  </a:lnTo>
                  <a:lnTo>
                    <a:pt x="1" y="91"/>
                  </a:lnTo>
                  <a:lnTo>
                    <a:pt x="0" y="104"/>
                  </a:lnTo>
                  <a:lnTo>
                    <a:pt x="0" y="118"/>
                  </a:lnTo>
                  <a:lnTo>
                    <a:pt x="2" y="130"/>
                  </a:lnTo>
                  <a:lnTo>
                    <a:pt x="6" y="141"/>
                  </a:lnTo>
                  <a:lnTo>
                    <a:pt x="10" y="151"/>
                  </a:lnTo>
                  <a:lnTo>
                    <a:pt x="14" y="155"/>
                  </a:lnTo>
                  <a:lnTo>
                    <a:pt x="18" y="160"/>
                  </a:lnTo>
                  <a:lnTo>
                    <a:pt x="23" y="163"/>
                  </a:lnTo>
                  <a:lnTo>
                    <a:pt x="28" y="166"/>
                  </a:lnTo>
                  <a:lnTo>
                    <a:pt x="33" y="168"/>
                  </a:lnTo>
                  <a:lnTo>
                    <a:pt x="39" y="170"/>
                  </a:lnTo>
                  <a:lnTo>
                    <a:pt x="45" y="171"/>
                  </a:lnTo>
                  <a:lnTo>
                    <a:pt x="52" y="171"/>
                  </a:lnTo>
                  <a:lnTo>
                    <a:pt x="53" y="171"/>
                  </a:lnTo>
                  <a:lnTo>
                    <a:pt x="54" y="171"/>
                  </a:lnTo>
                  <a:lnTo>
                    <a:pt x="54" y="152"/>
                  </a:lnTo>
                  <a:lnTo>
                    <a:pt x="53" y="152"/>
                  </a:lnTo>
                  <a:lnTo>
                    <a:pt x="45" y="151"/>
                  </a:lnTo>
                  <a:lnTo>
                    <a:pt x="38" y="148"/>
                  </a:lnTo>
                  <a:lnTo>
                    <a:pt x="31" y="142"/>
                  </a:lnTo>
                  <a:lnTo>
                    <a:pt x="27" y="136"/>
                  </a:lnTo>
                  <a:lnTo>
                    <a:pt x="24" y="129"/>
                  </a:lnTo>
                  <a:lnTo>
                    <a:pt x="22" y="122"/>
                  </a:lnTo>
                  <a:lnTo>
                    <a:pt x="21" y="114"/>
                  </a:lnTo>
                  <a:lnTo>
                    <a:pt x="21" y="104"/>
                  </a:lnTo>
                  <a:lnTo>
                    <a:pt x="21" y="102"/>
                  </a:lnTo>
                  <a:lnTo>
                    <a:pt x="21" y="99"/>
                  </a:lnTo>
                  <a:lnTo>
                    <a:pt x="21" y="95"/>
                  </a:lnTo>
                  <a:lnTo>
                    <a:pt x="21" y="93"/>
                  </a:lnTo>
                  <a:lnTo>
                    <a:pt x="27" y="90"/>
                  </a:lnTo>
                  <a:lnTo>
                    <a:pt x="30" y="87"/>
                  </a:lnTo>
                  <a:lnTo>
                    <a:pt x="33" y="86"/>
                  </a:lnTo>
                  <a:lnTo>
                    <a:pt x="36" y="85"/>
                  </a:lnTo>
                  <a:lnTo>
                    <a:pt x="39" y="84"/>
                  </a:lnTo>
                  <a:lnTo>
                    <a:pt x="44" y="83"/>
                  </a:lnTo>
                  <a:lnTo>
                    <a:pt x="48" y="81"/>
                  </a:lnTo>
                  <a:lnTo>
                    <a:pt x="52" y="81"/>
                  </a:lnTo>
                  <a:lnTo>
                    <a:pt x="53" y="81"/>
                  </a:lnTo>
                  <a:lnTo>
                    <a:pt x="54" y="81"/>
                  </a:lnTo>
                  <a:lnTo>
                    <a:pt x="54" y="58"/>
                  </a:lnTo>
                  <a:lnTo>
                    <a:pt x="52" y="60"/>
                  </a:lnTo>
                  <a:lnTo>
                    <a:pt x="50" y="60"/>
                  </a:lnTo>
                  <a:lnTo>
                    <a:pt x="46" y="60"/>
                  </a:lnTo>
                  <a:lnTo>
                    <a:pt x="44" y="61"/>
                  </a:lnTo>
                  <a:lnTo>
                    <a:pt x="40" y="62"/>
                  </a:lnTo>
                  <a:lnTo>
                    <a:pt x="36" y="63"/>
                  </a:lnTo>
                  <a:lnTo>
                    <a:pt x="31" y="65"/>
                  </a:lnTo>
                  <a:lnTo>
                    <a:pt x="27" y="68"/>
                  </a:lnTo>
                  <a:lnTo>
                    <a:pt x="30" y="58"/>
                  </a:lnTo>
                  <a:lnTo>
                    <a:pt x="33" y="51"/>
                  </a:lnTo>
                  <a:lnTo>
                    <a:pt x="38" y="45"/>
                  </a:lnTo>
                  <a:lnTo>
                    <a:pt x="43" y="40"/>
                  </a:lnTo>
                  <a:lnTo>
                    <a:pt x="5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36"/>
            <p:cNvSpPr>
              <a:spLocks/>
            </p:cNvSpPr>
            <p:nvPr/>
          </p:nvSpPr>
          <p:spPr bwMode="auto">
            <a:xfrm>
              <a:off x="2943" y="2742"/>
              <a:ext cx="115" cy="162"/>
            </a:xfrm>
            <a:custGeom>
              <a:avLst/>
              <a:gdLst>
                <a:gd name="T0" fmla="*/ 99 w 125"/>
                <a:gd name="T1" fmla="*/ 33 h 173"/>
                <a:gd name="T2" fmla="*/ 87 w 125"/>
                <a:gd name="T3" fmla="*/ 50 h 173"/>
                <a:gd name="T4" fmla="*/ 77 w 125"/>
                <a:gd name="T5" fmla="*/ 70 h 173"/>
                <a:gd name="T6" fmla="*/ 57 w 125"/>
                <a:gd name="T7" fmla="*/ 113 h 173"/>
                <a:gd name="T8" fmla="*/ 52 w 125"/>
                <a:gd name="T9" fmla="*/ 125 h 173"/>
                <a:gd name="T10" fmla="*/ 47 w 125"/>
                <a:gd name="T11" fmla="*/ 141 h 173"/>
                <a:gd name="T12" fmla="*/ 41 w 125"/>
                <a:gd name="T13" fmla="*/ 153 h 173"/>
                <a:gd name="T14" fmla="*/ 38 w 125"/>
                <a:gd name="T15" fmla="*/ 158 h 173"/>
                <a:gd name="T16" fmla="*/ 34 w 125"/>
                <a:gd name="T17" fmla="*/ 162 h 173"/>
                <a:gd name="T18" fmla="*/ 29 w 125"/>
                <a:gd name="T19" fmla="*/ 162 h 173"/>
                <a:gd name="T20" fmla="*/ 27 w 125"/>
                <a:gd name="T21" fmla="*/ 160 h 173"/>
                <a:gd name="T22" fmla="*/ 23 w 125"/>
                <a:gd name="T23" fmla="*/ 156 h 173"/>
                <a:gd name="T24" fmla="*/ 21 w 125"/>
                <a:gd name="T25" fmla="*/ 154 h 173"/>
                <a:gd name="T26" fmla="*/ 21 w 125"/>
                <a:gd name="T27" fmla="*/ 149 h 173"/>
                <a:gd name="T28" fmla="*/ 24 w 125"/>
                <a:gd name="T29" fmla="*/ 140 h 173"/>
                <a:gd name="T30" fmla="*/ 51 w 125"/>
                <a:gd name="T31" fmla="*/ 76 h 173"/>
                <a:gd name="T32" fmla="*/ 65 w 125"/>
                <a:gd name="T33" fmla="*/ 45 h 173"/>
                <a:gd name="T34" fmla="*/ 82 w 125"/>
                <a:gd name="T35" fmla="*/ 23 h 173"/>
                <a:gd name="T36" fmla="*/ 34 w 125"/>
                <a:gd name="T37" fmla="*/ 21 h 173"/>
                <a:gd name="T38" fmla="*/ 6 w 125"/>
                <a:gd name="T39" fmla="*/ 20 h 173"/>
                <a:gd name="T40" fmla="*/ 1 w 125"/>
                <a:gd name="T41" fmla="*/ 14 h 173"/>
                <a:gd name="T42" fmla="*/ 0 w 125"/>
                <a:gd name="T43" fmla="*/ 8 h 173"/>
                <a:gd name="T44" fmla="*/ 2 w 125"/>
                <a:gd name="T45" fmla="*/ 6 h 173"/>
                <a:gd name="T46" fmla="*/ 6 w 125"/>
                <a:gd name="T47" fmla="*/ 2 h 173"/>
                <a:gd name="T48" fmla="*/ 8 w 125"/>
                <a:gd name="T49" fmla="*/ 0 h 173"/>
                <a:gd name="T50" fmla="*/ 14 w 125"/>
                <a:gd name="T51" fmla="*/ 0 h 173"/>
                <a:gd name="T52" fmla="*/ 21 w 125"/>
                <a:gd name="T53" fmla="*/ 0 h 173"/>
                <a:gd name="T54" fmla="*/ 30 w 125"/>
                <a:gd name="T55" fmla="*/ 1 h 173"/>
                <a:gd name="T56" fmla="*/ 41 w 125"/>
                <a:gd name="T57" fmla="*/ 1 h 173"/>
                <a:gd name="T58" fmla="*/ 54 w 125"/>
                <a:gd name="T59" fmla="*/ 1 h 173"/>
                <a:gd name="T60" fmla="*/ 64 w 125"/>
                <a:gd name="T61" fmla="*/ 2 h 173"/>
                <a:gd name="T62" fmla="*/ 74 w 125"/>
                <a:gd name="T63" fmla="*/ 2 h 173"/>
                <a:gd name="T64" fmla="*/ 83 w 125"/>
                <a:gd name="T65" fmla="*/ 2 h 173"/>
                <a:gd name="T66" fmla="*/ 105 w 125"/>
                <a:gd name="T67" fmla="*/ 2 h 173"/>
                <a:gd name="T68" fmla="*/ 112 w 125"/>
                <a:gd name="T69" fmla="*/ 4 h 173"/>
                <a:gd name="T70" fmla="*/ 115 w 125"/>
                <a:gd name="T71" fmla="*/ 8 h 173"/>
                <a:gd name="T72" fmla="*/ 114 w 125"/>
                <a:gd name="T73" fmla="*/ 14 h 173"/>
                <a:gd name="T74" fmla="*/ 109 w 125"/>
                <a:gd name="T75" fmla="*/ 2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173"/>
                <a:gd name="T116" fmla="*/ 125 w 125"/>
                <a:gd name="T117" fmla="*/ 173 h 1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73">
                  <a:moveTo>
                    <a:pt x="119" y="23"/>
                  </a:moveTo>
                  <a:lnTo>
                    <a:pt x="108" y="35"/>
                  </a:lnTo>
                  <a:lnTo>
                    <a:pt x="101" y="43"/>
                  </a:lnTo>
                  <a:lnTo>
                    <a:pt x="95" y="53"/>
                  </a:lnTo>
                  <a:lnTo>
                    <a:pt x="90" y="63"/>
                  </a:lnTo>
                  <a:lnTo>
                    <a:pt x="84" y="75"/>
                  </a:lnTo>
                  <a:lnTo>
                    <a:pt x="63" y="118"/>
                  </a:lnTo>
                  <a:lnTo>
                    <a:pt x="62" y="121"/>
                  </a:lnTo>
                  <a:lnTo>
                    <a:pt x="60" y="127"/>
                  </a:lnTo>
                  <a:lnTo>
                    <a:pt x="57" y="134"/>
                  </a:lnTo>
                  <a:lnTo>
                    <a:pt x="54" y="143"/>
                  </a:lnTo>
                  <a:lnTo>
                    <a:pt x="51" y="151"/>
                  </a:lnTo>
                  <a:lnTo>
                    <a:pt x="48" y="158"/>
                  </a:lnTo>
                  <a:lnTo>
                    <a:pt x="45" y="163"/>
                  </a:lnTo>
                  <a:lnTo>
                    <a:pt x="42" y="167"/>
                  </a:lnTo>
                  <a:lnTo>
                    <a:pt x="41" y="169"/>
                  </a:lnTo>
                  <a:lnTo>
                    <a:pt x="39" y="172"/>
                  </a:lnTo>
                  <a:lnTo>
                    <a:pt x="37" y="173"/>
                  </a:lnTo>
                  <a:lnTo>
                    <a:pt x="34" y="173"/>
                  </a:lnTo>
                  <a:lnTo>
                    <a:pt x="32" y="173"/>
                  </a:lnTo>
                  <a:lnTo>
                    <a:pt x="30" y="172"/>
                  </a:lnTo>
                  <a:lnTo>
                    <a:pt x="29" y="171"/>
                  </a:lnTo>
                  <a:lnTo>
                    <a:pt x="26" y="169"/>
                  </a:lnTo>
                  <a:lnTo>
                    <a:pt x="25" y="167"/>
                  </a:lnTo>
                  <a:lnTo>
                    <a:pt x="24" y="166"/>
                  </a:lnTo>
                  <a:lnTo>
                    <a:pt x="23" y="164"/>
                  </a:lnTo>
                  <a:lnTo>
                    <a:pt x="23" y="163"/>
                  </a:lnTo>
                  <a:lnTo>
                    <a:pt x="23" y="159"/>
                  </a:lnTo>
                  <a:lnTo>
                    <a:pt x="25" y="154"/>
                  </a:lnTo>
                  <a:lnTo>
                    <a:pt x="26" y="149"/>
                  </a:lnTo>
                  <a:lnTo>
                    <a:pt x="30" y="141"/>
                  </a:lnTo>
                  <a:lnTo>
                    <a:pt x="55" y="81"/>
                  </a:lnTo>
                  <a:lnTo>
                    <a:pt x="63" y="63"/>
                  </a:lnTo>
                  <a:lnTo>
                    <a:pt x="71" y="48"/>
                  </a:lnTo>
                  <a:lnTo>
                    <a:pt x="80" y="36"/>
                  </a:lnTo>
                  <a:lnTo>
                    <a:pt x="89" y="25"/>
                  </a:lnTo>
                  <a:lnTo>
                    <a:pt x="90" y="23"/>
                  </a:lnTo>
                  <a:lnTo>
                    <a:pt x="37" y="22"/>
                  </a:lnTo>
                  <a:lnTo>
                    <a:pt x="10" y="22"/>
                  </a:lnTo>
                  <a:lnTo>
                    <a:pt x="6" y="21"/>
                  </a:lnTo>
                  <a:lnTo>
                    <a:pt x="2" y="19"/>
                  </a:lnTo>
                  <a:lnTo>
                    <a:pt x="1" y="15"/>
                  </a:lnTo>
                  <a:lnTo>
                    <a:pt x="0" y="12"/>
                  </a:lnTo>
                  <a:lnTo>
                    <a:pt x="0" y="9"/>
                  </a:lnTo>
                  <a:lnTo>
                    <a:pt x="1" y="7"/>
                  </a:lnTo>
                  <a:lnTo>
                    <a:pt x="2" y="6"/>
                  </a:lnTo>
                  <a:lnTo>
                    <a:pt x="3" y="4"/>
                  </a:lnTo>
                  <a:lnTo>
                    <a:pt x="6" y="2"/>
                  </a:lnTo>
                  <a:lnTo>
                    <a:pt x="7" y="1"/>
                  </a:lnTo>
                  <a:lnTo>
                    <a:pt x="9" y="0"/>
                  </a:lnTo>
                  <a:lnTo>
                    <a:pt x="11" y="0"/>
                  </a:lnTo>
                  <a:lnTo>
                    <a:pt x="15" y="0"/>
                  </a:lnTo>
                  <a:lnTo>
                    <a:pt x="18" y="0"/>
                  </a:lnTo>
                  <a:lnTo>
                    <a:pt x="23" y="0"/>
                  </a:lnTo>
                  <a:lnTo>
                    <a:pt x="27" y="0"/>
                  </a:lnTo>
                  <a:lnTo>
                    <a:pt x="33" y="1"/>
                  </a:lnTo>
                  <a:lnTo>
                    <a:pt x="39" y="1"/>
                  </a:lnTo>
                  <a:lnTo>
                    <a:pt x="45" y="1"/>
                  </a:lnTo>
                  <a:lnTo>
                    <a:pt x="52" y="1"/>
                  </a:lnTo>
                  <a:lnTo>
                    <a:pt x="59" y="1"/>
                  </a:lnTo>
                  <a:lnTo>
                    <a:pt x="64" y="2"/>
                  </a:lnTo>
                  <a:lnTo>
                    <a:pt x="70" y="2"/>
                  </a:lnTo>
                  <a:lnTo>
                    <a:pt x="76" y="2"/>
                  </a:lnTo>
                  <a:lnTo>
                    <a:pt x="80" y="2"/>
                  </a:lnTo>
                  <a:lnTo>
                    <a:pt x="85" y="2"/>
                  </a:lnTo>
                  <a:lnTo>
                    <a:pt x="90" y="2"/>
                  </a:lnTo>
                  <a:lnTo>
                    <a:pt x="93" y="2"/>
                  </a:lnTo>
                  <a:lnTo>
                    <a:pt x="114" y="2"/>
                  </a:lnTo>
                  <a:lnTo>
                    <a:pt x="119" y="2"/>
                  </a:lnTo>
                  <a:lnTo>
                    <a:pt x="122" y="4"/>
                  </a:lnTo>
                  <a:lnTo>
                    <a:pt x="124" y="6"/>
                  </a:lnTo>
                  <a:lnTo>
                    <a:pt x="125" y="9"/>
                  </a:lnTo>
                  <a:lnTo>
                    <a:pt x="125" y="12"/>
                  </a:lnTo>
                  <a:lnTo>
                    <a:pt x="124" y="15"/>
                  </a:lnTo>
                  <a:lnTo>
                    <a:pt x="122" y="19"/>
                  </a:lnTo>
                  <a:lnTo>
                    <a:pt x="11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5" name="Freeform 37"/>
            <p:cNvSpPr>
              <a:spLocks/>
            </p:cNvSpPr>
            <p:nvPr/>
          </p:nvSpPr>
          <p:spPr bwMode="auto">
            <a:xfrm>
              <a:off x="2741" y="2463"/>
              <a:ext cx="53" cy="164"/>
            </a:xfrm>
            <a:custGeom>
              <a:avLst/>
              <a:gdLst>
                <a:gd name="T0" fmla="*/ 0 w 56"/>
                <a:gd name="T1" fmla="*/ 164 h 173"/>
                <a:gd name="T2" fmla="*/ 0 w 56"/>
                <a:gd name="T3" fmla="*/ 164 h 173"/>
                <a:gd name="T4" fmla="*/ 0 w 56"/>
                <a:gd name="T5" fmla="*/ 164 h 173"/>
                <a:gd name="T6" fmla="*/ 5 w 56"/>
                <a:gd name="T7" fmla="*/ 164 h 173"/>
                <a:gd name="T8" fmla="*/ 16 w 56"/>
                <a:gd name="T9" fmla="*/ 163 h 173"/>
                <a:gd name="T10" fmla="*/ 26 w 56"/>
                <a:gd name="T11" fmla="*/ 159 h 173"/>
                <a:gd name="T12" fmla="*/ 35 w 56"/>
                <a:gd name="T13" fmla="*/ 155 h 173"/>
                <a:gd name="T14" fmla="*/ 44 w 56"/>
                <a:gd name="T15" fmla="*/ 147 h 173"/>
                <a:gd name="T16" fmla="*/ 52 w 56"/>
                <a:gd name="T17" fmla="*/ 129 h 173"/>
                <a:gd name="T18" fmla="*/ 53 w 56"/>
                <a:gd name="T19" fmla="*/ 111 h 173"/>
                <a:gd name="T20" fmla="*/ 49 w 56"/>
                <a:gd name="T21" fmla="*/ 97 h 173"/>
                <a:gd name="T22" fmla="*/ 43 w 56"/>
                <a:gd name="T23" fmla="*/ 86 h 173"/>
                <a:gd name="T24" fmla="*/ 31 w 56"/>
                <a:gd name="T25" fmla="*/ 78 h 173"/>
                <a:gd name="T26" fmla="*/ 29 w 56"/>
                <a:gd name="T27" fmla="*/ 71 h 173"/>
                <a:gd name="T28" fmla="*/ 38 w 56"/>
                <a:gd name="T29" fmla="*/ 64 h 173"/>
                <a:gd name="T30" fmla="*/ 43 w 56"/>
                <a:gd name="T31" fmla="*/ 59 h 173"/>
                <a:gd name="T32" fmla="*/ 44 w 56"/>
                <a:gd name="T33" fmla="*/ 49 h 173"/>
                <a:gd name="T34" fmla="*/ 44 w 56"/>
                <a:gd name="T35" fmla="*/ 33 h 173"/>
                <a:gd name="T36" fmla="*/ 38 w 56"/>
                <a:gd name="T37" fmla="*/ 16 h 173"/>
                <a:gd name="T38" fmla="*/ 28 w 56"/>
                <a:gd name="T39" fmla="*/ 6 h 173"/>
                <a:gd name="T40" fmla="*/ 10 w 56"/>
                <a:gd name="T41" fmla="*/ 1 h 173"/>
                <a:gd name="T42" fmla="*/ 1 w 56"/>
                <a:gd name="T43" fmla="*/ 0 h 173"/>
                <a:gd name="T44" fmla="*/ 0 w 56"/>
                <a:gd name="T45" fmla="*/ 0 h 173"/>
                <a:gd name="T46" fmla="*/ 0 w 56"/>
                <a:gd name="T47" fmla="*/ 19 h 173"/>
                <a:gd name="T48" fmla="*/ 1 w 56"/>
                <a:gd name="T49" fmla="*/ 19 h 173"/>
                <a:gd name="T50" fmla="*/ 1 w 56"/>
                <a:gd name="T51" fmla="*/ 19 h 173"/>
                <a:gd name="T52" fmla="*/ 11 w 56"/>
                <a:gd name="T53" fmla="*/ 20 h 173"/>
                <a:gd name="T54" fmla="*/ 18 w 56"/>
                <a:gd name="T55" fmla="*/ 23 h 173"/>
                <a:gd name="T56" fmla="*/ 24 w 56"/>
                <a:gd name="T57" fmla="*/ 30 h 173"/>
                <a:gd name="T58" fmla="*/ 25 w 56"/>
                <a:gd name="T59" fmla="*/ 43 h 173"/>
                <a:gd name="T60" fmla="*/ 23 w 56"/>
                <a:gd name="T61" fmla="*/ 51 h 173"/>
                <a:gd name="T62" fmla="*/ 16 w 56"/>
                <a:gd name="T63" fmla="*/ 58 h 173"/>
                <a:gd name="T64" fmla="*/ 9 w 56"/>
                <a:gd name="T65" fmla="*/ 63 h 173"/>
                <a:gd name="T66" fmla="*/ 0 w 56"/>
                <a:gd name="T67" fmla="*/ 65 h 173"/>
                <a:gd name="T68" fmla="*/ 7 w 56"/>
                <a:gd name="T69" fmla="*/ 86 h 173"/>
                <a:gd name="T70" fmla="*/ 17 w 56"/>
                <a:gd name="T71" fmla="*/ 92 h 173"/>
                <a:gd name="T72" fmla="*/ 26 w 56"/>
                <a:gd name="T73" fmla="*/ 99 h 173"/>
                <a:gd name="T74" fmla="*/ 30 w 56"/>
                <a:gd name="T75" fmla="*/ 109 h 173"/>
                <a:gd name="T76" fmla="*/ 31 w 56"/>
                <a:gd name="T77" fmla="*/ 122 h 173"/>
                <a:gd name="T78" fmla="*/ 28 w 56"/>
                <a:gd name="T79" fmla="*/ 134 h 173"/>
                <a:gd name="T80" fmla="*/ 22 w 56"/>
                <a:gd name="T81" fmla="*/ 141 h 173"/>
                <a:gd name="T82" fmla="*/ 9 w 56"/>
                <a:gd name="T83" fmla="*/ 145 h 173"/>
                <a:gd name="T84" fmla="*/ 0 w 56"/>
                <a:gd name="T85" fmla="*/ 145 h 173"/>
                <a:gd name="T86" fmla="*/ 0 w 56"/>
                <a:gd name="T87" fmla="*/ 145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173"/>
                <a:gd name="T134" fmla="*/ 56 w 5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173">
                  <a:moveTo>
                    <a:pt x="0" y="153"/>
                  </a:moveTo>
                  <a:lnTo>
                    <a:pt x="0" y="173"/>
                  </a:lnTo>
                  <a:lnTo>
                    <a:pt x="5" y="173"/>
                  </a:lnTo>
                  <a:lnTo>
                    <a:pt x="12" y="172"/>
                  </a:lnTo>
                  <a:lnTo>
                    <a:pt x="17" y="172"/>
                  </a:lnTo>
                  <a:lnTo>
                    <a:pt x="23" y="171"/>
                  </a:lnTo>
                  <a:lnTo>
                    <a:pt x="27" y="168"/>
                  </a:lnTo>
                  <a:lnTo>
                    <a:pt x="32" y="167"/>
                  </a:lnTo>
                  <a:lnTo>
                    <a:pt x="37" y="164"/>
                  </a:lnTo>
                  <a:lnTo>
                    <a:pt x="41" y="161"/>
                  </a:lnTo>
                  <a:lnTo>
                    <a:pt x="47" y="155"/>
                  </a:lnTo>
                  <a:lnTo>
                    <a:pt x="53" y="145"/>
                  </a:lnTo>
                  <a:lnTo>
                    <a:pt x="55" y="136"/>
                  </a:lnTo>
                  <a:lnTo>
                    <a:pt x="56" y="126"/>
                  </a:lnTo>
                  <a:lnTo>
                    <a:pt x="56" y="117"/>
                  </a:lnTo>
                  <a:lnTo>
                    <a:pt x="54" y="108"/>
                  </a:lnTo>
                  <a:lnTo>
                    <a:pt x="52" y="102"/>
                  </a:lnTo>
                  <a:lnTo>
                    <a:pt x="48" y="96"/>
                  </a:lnTo>
                  <a:lnTo>
                    <a:pt x="45" y="91"/>
                  </a:lnTo>
                  <a:lnTo>
                    <a:pt x="40" y="87"/>
                  </a:lnTo>
                  <a:lnTo>
                    <a:pt x="33" y="82"/>
                  </a:lnTo>
                  <a:lnTo>
                    <a:pt x="25" y="77"/>
                  </a:lnTo>
                  <a:lnTo>
                    <a:pt x="31" y="75"/>
                  </a:lnTo>
                  <a:lnTo>
                    <a:pt x="37" y="72"/>
                  </a:lnTo>
                  <a:lnTo>
                    <a:pt x="40" y="68"/>
                  </a:lnTo>
                  <a:lnTo>
                    <a:pt x="42" y="66"/>
                  </a:lnTo>
                  <a:lnTo>
                    <a:pt x="45" y="62"/>
                  </a:lnTo>
                  <a:lnTo>
                    <a:pt x="46" y="57"/>
                  </a:lnTo>
                  <a:lnTo>
                    <a:pt x="47" y="52"/>
                  </a:lnTo>
                  <a:lnTo>
                    <a:pt x="47" y="45"/>
                  </a:lnTo>
                  <a:lnTo>
                    <a:pt x="46" y="35"/>
                  </a:lnTo>
                  <a:lnTo>
                    <a:pt x="45" y="26"/>
                  </a:lnTo>
                  <a:lnTo>
                    <a:pt x="40" y="17"/>
                  </a:lnTo>
                  <a:lnTo>
                    <a:pt x="35" y="12"/>
                  </a:lnTo>
                  <a:lnTo>
                    <a:pt x="30" y="6"/>
                  </a:lnTo>
                  <a:lnTo>
                    <a:pt x="22" y="3"/>
                  </a:lnTo>
                  <a:lnTo>
                    <a:pt x="11" y="1"/>
                  </a:lnTo>
                  <a:lnTo>
                    <a:pt x="1" y="0"/>
                  </a:lnTo>
                  <a:lnTo>
                    <a:pt x="0" y="0"/>
                  </a:lnTo>
                  <a:lnTo>
                    <a:pt x="0" y="20"/>
                  </a:lnTo>
                  <a:lnTo>
                    <a:pt x="1" y="20"/>
                  </a:lnTo>
                  <a:lnTo>
                    <a:pt x="7" y="20"/>
                  </a:lnTo>
                  <a:lnTo>
                    <a:pt x="12" y="21"/>
                  </a:lnTo>
                  <a:lnTo>
                    <a:pt x="17" y="22"/>
                  </a:lnTo>
                  <a:lnTo>
                    <a:pt x="19" y="24"/>
                  </a:lnTo>
                  <a:lnTo>
                    <a:pt x="23" y="28"/>
                  </a:lnTo>
                  <a:lnTo>
                    <a:pt x="25" y="32"/>
                  </a:lnTo>
                  <a:lnTo>
                    <a:pt x="26" y="38"/>
                  </a:lnTo>
                  <a:lnTo>
                    <a:pt x="26" y="45"/>
                  </a:lnTo>
                  <a:lnTo>
                    <a:pt x="25" y="50"/>
                  </a:lnTo>
                  <a:lnTo>
                    <a:pt x="24" y="54"/>
                  </a:lnTo>
                  <a:lnTo>
                    <a:pt x="20" y="58"/>
                  </a:lnTo>
                  <a:lnTo>
                    <a:pt x="17" y="61"/>
                  </a:lnTo>
                  <a:lnTo>
                    <a:pt x="13" y="64"/>
                  </a:lnTo>
                  <a:lnTo>
                    <a:pt x="10" y="66"/>
                  </a:lnTo>
                  <a:lnTo>
                    <a:pt x="5" y="67"/>
                  </a:lnTo>
                  <a:lnTo>
                    <a:pt x="0" y="69"/>
                  </a:lnTo>
                  <a:lnTo>
                    <a:pt x="0" y="89"/>
                  </a:lnTo>
                  <a:lnTo>
                    <a:pt x="7" y="91"/>
                  </a:lnTo>
                  <a:lnTo>
                    <a:pt x="12" y="94"/>
                  </a:lnTo>
                  <a:lnTo>
                    <a:pt x="18" y="97"/>
                  </a:lnTo>
                  <a:lnTo>
                    <a:pt x="22" y="99"/>
                  </a:lnTo>
                  <a:lnTo>
                    <a:pt x="27" y="104"/>
                  </a:lnTo>
                  <a:lnTo>
                    <a:pt x="31" y="110"/>
                  </a:lnTo>
                  <a:lnTo>
                    <a:pt x="32" y="115"/>
                  </a:lnTo>
                  <a:lnTo>
                    <a:pt x="33" y="122"/>
                  </a:lnTo>
                  <a:lnTo>
                    <a:pt x="33" y="129"/>
                  </a:lnTo>
                  <a:lnTo>
                    <a:pt x="32" y="135"/>
                  </a:lnTo>
                  <a:lnTo>
                    <a:pt x="30" y="141"/>
                  </a:lnTo>
                  <a:lnTo>
                    <a:pt x="27" y="144"/>
                  </a:lnTo>
                  <a:lnTo>
                    <a:pt x="23" y="149"/>
                  </a:lnTo>
                  <a:lnTo>
                    <a:pt x="16" y="151"/>
                  </a:lnTo>
                  <a:lnTo>
                    <a:pt x="9" y="153"/>
                  </a:lnTo>
                  <a:lnTo>
                    <a:pt x="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6" name="Freeform 38"/>
            <p:cNvSpPr>
              <a:spLocks/>
            </p:cNvSpPr>
            <p:nvPr/>
          </p:nvSpPr>
          <p:spPr bwMode="auto">
            <a:xfrm>
              <a:off x="2693" y="2463"/>
              <a:ext cx="48" cy="164"/>
            </a:xfrm>
            <a:custGeom>
              <a:avLst/>
              <a:gdLst>
                <a:gd name="T0" fmla="*/ 48 w 53"/>
                <a:gd name="T1" fmla="*/ 0 h 173"/>
                <a:gd name="T2" fmla="*/ 31 w 53"/>
                <a:gd name="T3" fmla="*/ 4 h 173"/>
                <a:gd name="T4" fmla="*/ 17 w 53"/>
                <a:gd name="T5" fmla="*/ 12 h 173"/>
                <a:gd name="T6" fmla="*/ 8 w 53"/>
                <a:gd name="T7" fmla="*/ 27 h 173"/>
                <a:gd name="T8" fmla="*/ 4 w 53"/>
                <a:gd name="T9" fmla="*/ 45 h 173"/>
                <a:gd name="T10" fmla="*/ 8 w 53"/>
                <a:gd name="T11" fmla="*/ 64 h 173"/>
                <a:gd name="T12" fmla="*/ 22 w 53"/>
                <a:gd name="T13" fmla="*/ 77 h 173"/>
                <a:gd name="T14" fmla="*/ 5 w 53"/>
                <a:gd name="T15" fmla="*/ 94 h 173"/>
                <a:gd name="T16" fmla="*/ 0 w 53"/>
                <a:gd name="T17" fmla="*/ 122 h 173"/>
                <a:gd name="T18" fmla="*/ 4 w 53"/>
                <a:gd name="T19" fmla="*/ 141 h 173"/>
                <a:gd name="T20" fmla="*/ 14 w 53"/>
                <a:gd name="T21" fmla="*/ 155 h 173"/>
                <a:gd name="T22" fmla="*/ 22 w 53"/>
                <a:gd name="T23" fmla="*/ 158 h 173"/>
                <a:gd name="T24" fmla="*/ 29 w 53"/>
                <a:gd name="T25" fmla="*/ 162 h 173"/>
                <a:gd name="T26" fmla="*/ 38 w 53"/>
                <a:gd name="T27" fmla="*/ 163 h 173"/>
                <a:gd name="T28" fmla="*/ 48 w 53"/>
                <a:gd name="T29" fmla="*/ 164 h 173"/>
                <a:gd name="T30" fmla="*/ 43 w 53"/>
                <a:gd name="T31" fmla="*/ 145 h 173"/>
                <a:gd name="T32" fmla="*/ 34 w 53"/>
                <a:gd name="T33" fmla="*/ 143 h 173"/>
                <a:gd name="T34" fmla="*/ 24 w 53"/>
                <a:gd name="T35" fmla="*/ 137 h 173"/>
                <a:gd name="T36" fmla="*/ 20 w 53"/>
                <a:gd name="T37" fmla="*/ 128 h 173"/>
                <a:gd name="T38" fmla="*/ 18 w 53"/>
                <a:gd name="T39" fmla="*/ 114 h 173"/>
                <a:gd name="T40" fmla="*/ 23 w 53"/>
                <a:gd name="T41" fmla="*/ 101 h 173"/>
                <a:gd name="T42" fmla="*/ 29 w 53"/>
                <a:gd name="T43" fmla="*/ 95 h 173"/>
                <a:gd name="T44" fmla="*/ 41 w 53"/>
                <a:gd name="T45" fmla="*/ 89 h 173"/>
                <a:gd name="T46" fmla="*/ 47 w 53"/>
                <a:gd name="T47" fmla="*/ 84 h 173"/>
                <a:gd name="T48" fmla="*/ 48 w 53"/>
                <a:gd name="T49" fmla="*/ 84 h 173"/>
                <a:gd name="T50" fmla="*/ 48 w 53"/>
                <a:gd name="T51" fmla="*/ 84 h 173"/>
                <a:gd name="T52" fmla="*/ 47 w 53"/>
                <a:gd name="T53" fmla="*/ 65 h 173"/>
                <a:gd name="T54" fmla="*/ 47 w 53"/>
                <a:gd name="T55" fmla="*/ 65 h 173"/>
                <a:gd name="T56" fmla="*/ 36 w 53"/>
                <a:gd name="T57" fmla="*/ 63 h 173"/>
                <a:gd name="T58" fmla="*/ 24 w 53"/>
                <a:gd name="T59" fmla="*/ 51 h 173"/>
                <a:gd name="T60" fmla="*/ 24 w 53"/>
                <a:gd name="T61" fmla="*/ 40 h 173"/>
                <a:gd name="T62" fmla="*/ 27 w 53"/>
                <a:gd name="T63" fmla="*/ 29 h 173"/>
                <a:gd name="T64" fmla="*/ 34 w 53"/>
                <a:gd name="T65" fmla="*/ 23 h 173"/>
                <a:gd name="T66" fmla="*/ 43 w 53"/>
                <a:gd name="T67" fmla="*/ 19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73"/>
                <a:gd name="T104" fmla="*/ 53 w 53"/>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73">
                  <a:moveTo>
                    <a:pt x="53" y="20"/>
                  </a:moveTo>
                  <a:lnTo>
                    <a:pt x="53" y="0"/>
                  </a:lnTo>
                  <a:lnTo>
                    <a:pt x="43" y="1"/>
                  </a:lnTo>
                  <a:lnTo>
                    <a:pt x="34" y="4"/>
                  </a:lnTo>
                  <a:lnTo>
                    <a:pt x="26" y="7"/>
                  </a:lnTo>
                  <a:lnTo>
                    <a:pt x="19" y="13"/>
                  </a:lnTo>
                  <a:lnTo>
                    <a:pt x="14" y="20"/>
                  </a:lnTo>
                  <a:lnTo>
                    <a:pt x="9" y="28"/>
                  </a:lnTo>
                  <a:lnTo>
                    <a:pt x="5" y="37"/>
                  </a:lnTo>
                  <a:lnTo>
                    <a:pt x="4" y="47"/>
                  </a:lnTo>
                  <a:lnTo>
                    <a:pt x="5" y="58"/>
                  </a:lnTo>
                  <a:lnTo>
                    <a:pt x="9" y="67"/>
                  </a:lnTo>
                  <a:lnTo>
                    <a:pt x="16" y="75"/>
                  </a:lnTo>
                  <a:lnTo>
                    <a:pt x="24" y="81"/>
                  </a:lnTo>
                  <a:lnTo>
                    <a:pt x="14" y="89"/>
                  </a:lnTo>
                  <a:lnTo>
                    <a:pt x="5" y="99"/>
                  </a:lnTo>
                  <a:lnTo>
                    <a:pt x="1" y="113"/>
                  </a:lnTo>
                  <a:lnTo>
                    <a:pt x="0" y="129"/>
                  </a:lnTo>
                  <a:lnTo>
                    <a:pt x="1" y="140"/>
                  </a:lnTo>
                  <a:lnTo>
                    <a:pt x="4" y="149"/>
                  </a:lnTo>
                  <a:lnTo>
                    <a:pt x="9" y="157"/>
                  </a:lnTo>
                  <a:lnTo>
                    <a:pt x="16" y="163"/>
                  </a:lnTo>
                  <a:lnTo>
                    <a:pt x="19" y="165"/>
                  </a:lnTo>
                  <a:lnTo>
                    <a:pt x="24" y="167"/>
                  </a:lnTo>
                  <a:lnTo>
                    <a:pt x="27" y="168"/>
                  </a:lnTo>
                  <a:lnTo>
                    <a:pt x="32" y="171"/>
                  </a:lnTo>
                  <a:lnTo>
                    <a:pt x="37" y="172"/>
                  </a:lnTo>
                  <a:lnTo>
                    <a:pt x="42" y="172"/>
                  </a:lnTo>
                  <a:lnTo>
                    <a:pt x="47" y="173"/>
                  </a:lnTo>
                  <a:lnTo>
                    <a:pt x="53" y="173"/>
                  </a:lnTo>
                  <a:lnTo>
                    <a:pt x="53" y="153"/>
                  </a:lnTo>
                  <a:lnTo>
                    <a:pt x="48" y="153"/>
                  </a:lnTo>
                  <a:lnTo>
                    <a:pt x="43" y="152"/>
                  </a:lnTo>
                  <a:lnTo>
                    <a:pt x="38" y="151"/>
                  </a:lnTo>
                  <a:lnTo>
                    <a:pt x="33" y="149"/>
                  </a:lnTo>
                  <a:lnTo>
                    <a:pt x="27" y="145"/>
                  </a:lnTo>
                  <a:lnTo>
                    <a:pt x="24" y="140"/>
                  </a:lnTo>
                  <a:lnTo>
                    <a:pt x="22" y="135"/>
                  </a:lnTo>
                  <a:lnTo>
                    <a:pt x="20" y="128"/>
                  </a:lnTo>
                  <a:lnTo>
                    <a:pt x="20" y="120"/>
                  </a:lnTo>
                  <a:lnTo>
                    <a:pt x="23" y="113"/>
                  </a:lnTo>
                  <a:lnTo>
                    <a:pt x="25" y="107"/>
                  </a:lnTo>
                  <a:lnTo>
                    <a:pt x="28" y="103"/>
                  </a:lnTo>
                  <a:lnTo>
                    <a:pt x="32" y="100"/>
                  </a:lnTo>
                  <a:lnTo>
                    <a:pt x="38" y="97"/>
                  </a:lnTo>
                  <a:lnTo>
                    <a:pt x="45" y="94"/>
                  </a:lnTo>
                  <a:lnTo>
                    <a:pt x="53" y="89"/>
                  </a:lnTo>
                  <a:lnTo>
                    <a:pt x="52" y="89"/>
                  </a:lnTo>
                  <a:lnTo>
                    <a:pt x="53" y="89"/>
                  </a:lnTo>
                  <a:lnTo>
                    <a:pt x="53" y="69"/>
                  </a:lnTo>
                  <a:lnTo>
                    <a:pt x="52" y="69"/>
                  </a:lnTo>
                  <a:lnTo>
                    <a:pt x="40" y="66"/>
                  </a:lnTo>
                  <a:lnTo>
                    <a:pt x="32" y="60"/>
                  </a:lnTo>
                  <a:lnTo>
                    <a:pt x="27" y="54"/>
                  </a:lnTo>
                  <a:lnTo>
                    <a:pt x="26" y="47"/>
                  </a:lnTo>
                  <a:lnTo>
                    <a:pt x="26" y="42"/>
                  </a:lnTo>
                  <a:lnTo>
                    <a:pt x="27" y="36"/>
                  </a:lnTo>
                  <a:lnTo>
                    <a:pt x="30" y="31"/>
                  </a:lnTo>
                  <a:lnTo>
                    <a:pt x="32" y="28"/>
                  </a:lnTo>
                  <a:lnTo>
                    <a:pt x="37" y="24"/>
                  </a:lnTo>
                  <a:lnTo>
                    <a:pt x="41" y="22"/>
                  </a:lnTo>
                  <a:lnTo>
                    <a:pt x="47" y="20"/>
                  </a:lnTo>
                  <a:lnTo>
                    <a:pt x="5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7" name="Freeform 39"/>
            <p:cNvSpPr>
              <a:spLocks/>
            </p:cNvSpPr>
            <p:nvPr/>
          </p:nvSpPr>
          <p:spPr bwMode="auto">
            <a:xfrm>
              <a:off x="2608" y="2113"/>
              <a:ext cx="51" cy="155"/>
            </a:xfrm>
            <a:custGeom>
              <a:avLst/>
              <a:gdLst>
                <a:gd name="T0" fmla="*/ 0 w 58"/>
                <a:gd name="T1" fmla="*/ 155 h 165"/>
                <a:gd name="T2" fmla="*/ 10 w 58"/>
                <a:gd name="T3" fmla="*/ 150 h 165"/>
                <a:gd name="T4" fmla="*/ 16 w 58"/>
                <a:gd name="T5" fmla="*/ 147 h 165"/>
                <a:gd name="T6" fmla="*/ 24 w 58"/>
                <a:gd name="T7" fmla="*/ 139 h 165"/>
                <a:gd name="T8" fmla="*/ 37 w 58"/>
                <a:gd name="T9" fmla="*/ 118 h 165"/>
                <a:gd name="T10" fmla="*/ 46 w 58"/>
                <a:gd name="T11" fmla="*/ 94 h 165"/>
                <a:gd name="T12" fmla="*/ 50 w 58"/>
                <a:gd name="T13" fmla="*/ 69 h 165"/>
                <a:gd name="T14" fmla="*/ 50 w 58"/>
                <a:gd name="T15" fmla="*/ 44 h 165"/>
                <a:gd name="T16" fmla="*/ 43 w 58"/>
                <a:gd name="T17" fmla="*/ 25 h 165"/>
                <a:gd name="T18" fmla="*/ 33 w 58"/>
                <a:gd name="T19" fmla="*/ 12 h 165"/>
                <a:gd name="T20" fmla="*/ 25 w 58"/>
                <a:gd name="T21" fmla="*/ 7 h 165"/>
                <a:gd name="T22" fmla="*/ 18 w 58"/>
                <a:gd name="T23" fmla="*/ 2 h 165"/>
                <a:gd name="T24" fmla="*/ 8 w 58"/>
                <a:gd name="T25" fmla="*/ 0 h 165"/>
                <a:gd name="T26" fmla="*/ 4 w 58"/>
                <a:gd name="T27" fmla="*/ 0 h 165"/>
                <a:gd name="T28" fmla="*/ 1 w 58"/>
                <a:gd name="T29" fmla="*/ 0 h 165"/>
                <a:gd name="T30" fmla="*/ 0 w 58"/>
                <a:gd name="T31" fmla="*/ 19 h 165"/>
                <a:gd name="T32" fmla="*/ 1 w 58"/>
                <a:gd name="T33" fmla="*/ 19 h 165"/>
                <a:gd name="T34" fmla="*/ 1 w 58"/>
                <a:gd name="T35" fmla="*/ 19 h 165"/>
                <a:gd name="T36" fmla="*/ 12 w 58"/>
                <a:gd name="T37" fmla="*/ 21 h 165"/>
                <a:gd name="T38" fmla="*/ 23 w 58"/>
                <a:gd name="T39" fmla="*/ 30 h 165"/>
                <a:gd name="T40" fmla="*/ 30 w 58"/>
                <a:gd name="T41" fmla="*/ 42 h 165"/>
                <a:gd name="T42" fmla="*/ 33 w 58"/>
                <a:gd name="T43" fmla="*/ 55 h 165"/>
                <a:gd name="T44" fmla="*/ 32 w 58"/>
                <a:gd name="T45" fmla="*/ 62 h 165"/>
                <a:gd name="T46" fmla="*/ 31 w 58"/>
                <a:gd name="T47" fmla="*/ 70 h 165"/>
                <a:gd name="T48" fmla="*/ 23 w 58"/>
                <a:gd name="T49" fmla="*/ 76 h 165"/>
                <a:gd name="T50" fmla="*/ 18 w 58"/>
                <a:gd name="T51" fmla="*/ 80 h 165"/>
                <a:gd name="T52" fmla="*/ 10 w 58"/>
                <a:gd name="T53" fmla="*/ 84 h 165"/>
                <a:gd name="T54" fmla="*/ 1 w 58"/>
                <a:gd name="T55" fmla="*/ 85 h 165"/>
                <a:gd name="T56" fmla="*/ 1 w 58"/>
                <a:gd name="T57" fmla="*/ 85 h 165"/>
                <a:gd name="T58" fmla="*/ 0 w 58"/>
                <a:gd name="T59" fmla="*/ 85 h 165"/>
                <a:gd name="T60" fmla="*/ 3 w 58"/>
                <a:gd name="T61" fmla="*/ 104 h 165"/>
                <a:gd name="T62" fmla="*/ 8 w 58"/>
                <a:gd name="T63" fmla="*/ 103 h 165"/>
                <a:gd name="T64" fmla="*/ 17 w 58"/>
                <a:gd name="T65" fmla="*/ 100 h 165"/>
                <a:gd name="T66" fmla="*/ 24 w 58"/>
                <a:gd name="T67" fmla="*/ 97 h 165"/>
                <a:gd name="T68" fmla="*/ 21 w 58"/>
                <a:gd name="T69" fmla="*/ 104 h 165"/>
                <a:gd name="T70" fmla="*/ 14 w 58"/>
                <a:gd name="T71" fmla="*/ 118 h 165"/>
                <a:gd name="T72" fmla="*/ 6 w 58"/>
                <a:gd name="T73" fmla="*/ 128 h 165"/>
                <a:gd name="T74" fmla="*/ 4 w 58"/>
                <a:gd name="T75" fmla="*/ 130 h 165"/>
                <a:gd name="T76" fmla="*/ 0 w 58"/>
                <a:gd name="T77" fmla="*/ 132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165"/>
                <a:gd name="T119" fmla="*/ 58 w 58"/>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165">
                  <a:moveTo>
                    <a:pt x="0" y="141"/>
                  </a:moveTo>
                  <a:lnTo>
                    <a:pt x="0" y="165"/>
                  </a:lnTo>
                  <a:lnTo>
                    <a:pt x="6" y="163"/>
                  </a:lnTo>
                  <a:lnTo>
                    <a:pt x="11" y="160"/>
                  </a:lnTo>
                  <a:lnTo>
                    <a:pt x="14" y="158"/>
                  </a:lnTo>
                  <a:lnTo>
                    <a:pt x="18" y="156"/>
                  </a:lnTo>
                  <a:lnTo>
                    <a:pt x="27" y="148"/>
                  </a:lnTo>
                  <a:lnTo>
                    <a:pt x="35" y="137"/>
                  </a:lnTo>
                  <a:lnTo>
                    <a:pt x="42" y="126"/>
                  </a:lnTo>
                  <a:lnTo>
                    <a:pt x="47" y="113"/>
                  </a:lnTo>
                  <a:lnTo>
                    <a:pt x="52" y="100"/>
                  </a:lnTo>
                  <a:lnTo>
                    <a:pt x="56" y="87"/>
                  </a:lnTo>
                  <a:lnTo>
                    <a:pt x="57" y="73"/>
                  </a:lnTo>
                  <a:lnTo>
                    <a:pt x="58" y="59"/>
                  </a:lnTo>
                  <a:lnTo>
                    <a:pt x="57" y="47"/>
                  </a:lnTo>
                  <a:lnTo>
                    <a:pt x="53" y="36"/>
                  </a:lnTo>
                  <a:lnTo>
                    <a:pt x="49" y="27"/>
                  </a:lnTo>
                  <a:lnTo>
                    <a:pt x="41" y="17"/>
                  </a:lnTo>
                  <a:lnTo>
                    <a:pt x="37" y="13"/>
                  </a:lnTo>
                  <a:lnTo>
                    <a:pt x="32" y="9"/>
                  </a:lnTo>
                  <a:lnTo>
                    <a:pt x="28" y="7"/>
                  </a:lnTo>
                  <a:lnTo>
                    <a:pt x="24" y="5"/>
                  </a:lnTo>
                  <a:lnTo>
                    <a:pt x="20" y="2"/>
                  </a:lnTo>
                  <a:lnTo>
                    <a:pt x="15" y="1"/>
                  </a:lnTo>
                  <a:lnTo>
                    <a:pt x="9" y="0"/>
                  </a:lnTo>
                  <a:lnTo>
                    <a:pt x="5" y="0"/>
                  </a:lnTo>
                  <a:lnTo>
                    <a:pt x="4" y="0"/>
                  </a:lnTo>
                  <a:lnTo>
                    <a:pt x="3" y="0"/>
                  </a:lnTo>
                  <a:lnTo>
                    <a:pt x="1" y="0"/>
                  </a:lnTo>
                  <a:lnTo>
                    <a:pt x="0" y="1"/>
                  </a:lnTo>
                  <a:lnTo>
                    <a:pt x="0" y="20"/>
                  </a:lnTo>
                  <a:lnTo>
                    <a:pt x="1" y="20"/>
                  </a:lnTo>
                  <a:lnTo>
                    <a:pt x="7" y="21"/>
                  </a:lnTo>
                  <a:lnTo>
                    <a:pt x="14" y="22"/>
                  </a:lnTo>
                  <a:lnTo>
                    <a:pt x="20" y="27"/>
                  </a:lnTo>
                  <a:lnTo>
                    <a:pt x="26" y="32"/>
                  </a:lnTo>
                  <a:lnTo>
                    <a:pt x="30" y="39"/>
                  </a:lnTo>
                  <a:lnTo>
                    <a:pt x="34" y="45"/>
                  </a:lnTo>
                  <a:lnTo>
                    <a:pt x="36" y="52"/>
                  </a:lnTo>
                  <a:lnTo>
                    <a:pt x="37" y="59"/>
                  </a:lnTo>
                  <a:lnTo>
                    <a:pt x="37" y="62"/>
                  </a:lnTo>
                  <a:lnTo>
                    <a:pt x="36" y="66"/>
                  </a:lnTo>
                  <a:lnTo>
                    <a:pt x="36" y="69"/>
                  </a:lnTo>
                  <a:lnTo>
                    <a:pt x="35" y="74"/>
                  </a:lnTo>
                  <a:lnTo>
                    <a:pt x="30" y="77"/>
                  </a:lnTo>
                  <a:lnTo>
                    <a:pt x="26" y="81"/>
                  </a:lnTo>
                  <a:lnTo>
                    <a:pt x="22" y="83"/>
                  </a:lnTo>
                  <a:lnTo>
                    <a:pt x="21" y="85"/>
                  </a:lnTo>
                  <a:lnTo>
                    <a:pt x="15" y="88"/>
                  </a:lnTo>
                  <a:lnTo>
                    <a:pt x="11" y="89"/>
                  </a:lnTo>
                  <a:lnTo>
                    <a:pt x="6" y="90"/>
                  </a:lnTo>
                  <a:lnTo>
                    <a:pt x="1" y="90"/>
                  </a:lnTo>
                  <a:lnTo>
                    <a:pt x="0" y="90"/>
                  </a:lnTo>
                  <a:lnTo>
                    <a:pt x="0" y="111"/>
                  </a:lnTo>
                  <a:lnTo>
                    <a:pt x="3" y="111"/>
                  </a:lnTo>
                  <a:lnTo>
                    <a:pt x="6" y="110"/>
                  </a:lnTo>
                  <a:lnTo>
                    <a:pt x="9" y="110"/>
                  </a:lnTo>
                  <a:lnTo>
                    <a:pt x="14" y="108"/>
                  </a:lnTo>
                  <a:lnTo>
                    <a:pt x="19" y="106"/>
                  </a:lnTo>
                  <a:lnTo>
                    <a:pt x="23" y="105"/>
                  </a:lnTo>
                  <a:lnTo>
                    <a:pt x="27" y="103"/>
                  </a:lnTo>
                  <a:lnTo>
                    <a:pt x="29" y="101"/>
                  </a:lnTo>
                  <a:lnTo>
                    <a:pt x="24" y="111"/>
                  </a:lnTo>
                  <a:lnTo>
                    <a:pt x="21" y="119"/>
                  </a:lnTo>
                  <a:lnTo>
                    <a:pt x="16" y="126"/>
                  </a:lnTo>
                  <a:lnTo>
                    <a:pt x="12" y="131"/>
                  </a:lnTo>
                  <a:lnTo>
                    <a:pt x="7" y="136"/>
                  </a:lnTo>
                  <a:lnTo>
                    <a:pt x="6" y="137"/>
                  </a:lnTo>
                  <a:lnTo>
                    <a:pt x="4" y="138"/>
                  </a:lnTo>
                  <a:lnTo>
                    <a:pt x="3" y="14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8" name="Freeform 40"/>
            <p:cNvSpPr>
              <a:spLocks/>
            </p:cNvSpPr>
            <p:nvPr/>
          </p:nvSpPr>
          <p:spPr bwMode="auto">
            <a:xfrm>
              <a:off x="2555" y="2115"/>
              <a:ext cx="53" cy="102"/>
            </a:xfrm>
            <a:custGeom>
              <a:avLst/>
              <a:gdLst>
                <a:gd name="T0" fmla="*/ 53 w 56"/>
                <a:gd name="T1" fmla="*/ 18 h 110"/>
                <a:gd name="T2" fmla="*/ 53 w 56"/>
                <a:gd name="T3" fmla="*/ 0 h 110"/>
                <a:gd name="T4" fmla="*/ 47 w 56"/>
                <a:gd name="T5" fmla="*/ 0 h 110"/>
                <a:gd name="T6" fmla="*/ 44 w 56"/>
                <a:gd name="T7" fmla="*/ 1 h 110"/>
                <a:gd name="T8" fmla="*/ 38 w 56"/>
                <a:gd name="T9" fmla="*/ 3 h 110"/>
                <a:gd name="T10" fmla="*/ 33 w 56"/>
                <a:gd name="T11" fmla="*/ 4 h 110"/>
                <a:gd name="T12" fmla="*/ 29 w 56"/>
                <a:gd name="T13" fmla="*/ 5 h 110"/>
                <a:gd name="T14" fmla="*/ 26 w 56"/>
                <a:gd name="T15" fmla="*/ 6 h 110"/>
                <a:gd name="T16" fmla="*/ 22 w 56"/>
                <a:gd name="T17" fmla="*/ 10 h 110"/>
                <a:gd name="T18" fmla="*/ 17 w 56"/>
                <a:gd name="T19" fmla="*/ 12 h 110"/>
                <a:gd name="T20" fmla="*/ 9 w 56"/>
                <a:gd name="T21" fmla="*/ 20 h 110"/>
                <a:gd name="T22" fmla="*/ 4 w 56"/>
                <a:gd name="T23" fmla="*/ 31 h 110"/>
                <a:gd name="T24" fmla="*/ 1 w 56"/>
                <a:gd name="T25" fmla="*/ 41 h 110"/>
                <a:gd name="T26" fmla="*/ 0 w 56"/>
                <a:gd name="T27" fmla="*/ 55 h 110"/>
                <a:gd name="T28" fmla="*/ 1 w 56"/>
                <a:gd name="T29" fmla="*/ 66 h 110"/>
                <a:gd name="T30" fmla="*/ 4 w 56"/>
                <a:gd name="T31" fmla="*/ 75 h 110"/>
                <a:gd name="T32" fmla="*/ 9 w 56"/>
                <a:gd name="T33" fmla="*/ 83 h 110"/>
                <a:gd name="T34" fmla="*/ 17 w 56"/>
                <a:gd name="T35" fmla="*/ 91 h 110"/>
                <a:gd name="T36" fmla="*/ 22 w 56"/>
                <a:gd name="T37" fmla="*/ 93 h 110"/>
                <a:gd name="T38" fmla="*/ 25 w 56"/>
                <a:gd name="T39" fmla="*/ 96 h 110"/>
                <a:gd name="T40" fmla="*/ 29 w 56"/>
                <a:gd name="T41" fmla="*/ 97 h 110"/>
                <a:gd name="T42" fmla="*/ 33 w 56"/>
                <a:gd name="T43" fmla="*/ 99 h 110"/>
                <a:gd name="T44" fmla="*/ 38 w 56"/>
                <a:gd name="T45" fmla="*/ 101 h 110"/>
                <a:gd name="T46" fmla="*/ 43 w 56"/>
                <a:gd name="T47" fmla="*/ 101 h 110"/>
                <a:gd name="T48" fmla="*/ 46 w 56"/>
                <a:gd name="T49" fmla="*/ 102 h 110"/>
                <a:gd name="T50" fmla="*/ 51 w 56"/>
                <a:gd name="T51" fmla="*/ 102 h 110"/>
                <a:gd name="T52" fmla="*/ 52 w 56"/>
                <a:gd name="T53" fmla="*/ 102 h 110"/>
                <a:gd name="T54" fmla="*/ 52 w 56"/>
                <a:gd name="T55" fmla="*/ 102 h 110"/>
                <a:gd name="T56" fmla="*/ 53 w 56"/>
                <a:gd name="T57" fmla="*/ 102 h 110"/>
                <a:gd name="T58" fmla="*/ 53 w 56"/>
                <a:gd name="T59" fmla="*/ 102 h 110"/>
                <a:gd name="T60" fmla="*/ 53 w 56"/>
                <a:gd name="T61" fmla="*/ 83 h 110"/>
                <a:gd name="T62" fmla="*/ 46 w 56"/>
                <a:gd name="T63" fmla="*/ 83 h 110"/>
                <a:gd name="T64" fmla="*/ 42 w 56"/>
                <a:gd name="T65" fmla="*/ 81 h 110"/>
                <a:gd name="T66" fmla="*/ 36 w 56"/>
                <a:gd name="T67" fmla="*/ 78 h 110"/>
                <a:gd name="T68" fmla="*/ 30 w 56"/>
                <a:gd name="T69" fmla="*/ 75 h 110"/>
                <a:gd name="T70" fmla="*/ 26 w 56"/>
                <a:gd name="T71" fmla="*/ 70 h 110"/>
                <a:gd name="T72" fmla="*/ 23 w 56"/>
                <a:gd name="T73" fmla="*/ 66 h 110"/>
                <a:gd name="T74" fmla="*/ 21 w 56"/>
                <a:gd name="T75" fmla="*/ 59 h 110"/>
                <a:gd name="T76" fmla="*/ 20 w 56"/>
                <a:gd name="T77" fmla="*/ 53 h 110"/>
                <a:gd name="T78" fmla="*/ 21 w 56"/>
                <a:gd name="T79" fmla="*/ 45 h 110"/>
                <a:gd name="T80" fmla="*/ 22 w 56"/>
                <a:gd name="T81" fmla="*/ 36 h 110"/>
                <a:gd name="T82" fmla="*/ 25 w 56"/>
                <a:gd name="T83" fmla="*/ 31 h 110"/>
                <a:gd name="T84" fmla="*/ 28 w 56"/>
                <a:gd name="T85" fmla="*/ 26 h 110"/>
                <a:gd name="T86" fmla="*/ 33 w 56"/>
                <a:gd name="T87" fmla="*/ 22 h 110"/>
                <a:gd name="T88" fmla="*/ 39 w 56"/>
                <a:gd name="T89" fmla="*/ 19 h 110"/>
                <a:gd name="T90" fmla="*/ 45 w 56"/>
                <a:gd name="T91" fmla="*/ 19 h 110"/>
                <a:gd name="T92" fmla="*/ 53 w 56"/>
                <a:gd name="T93" fmla="*/ 18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
                <a:gd name="T142" fmla="*/ 0 h 110"/>
                <a:gd name="T143" fmla="*/ 56 w 56"/>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 h="110">
                  <a:moveTo>
                    <a:pt x="56" y="19"/>
                  </a:moveTo>
                  <a:lnTo>
                    <a:pt x="56" y="0"/>
                  </a:lnTo>
                  <a:lnTo>
                    <a:pt x="50" y="0"/>
                  </a:lnTo>
                  <a:lnTo>
                    <a:pt x="46" y="1"/>
                  </a:lnTo>
                  <a:lnTo>
                    <a:pt x="40" y="3"/>
                  </a:lnTo>
                  <a:lnTo>
                    <a:pt x="35" y="4"/>
                  </a:lnTo>
                  <a:lnTo>
                    <a:pt x="31" y="5"/>
                  </a:lnTo>
                  <a:lnTo>
                    <a:pt x="27" y="7"/>
                  </a:lnTo>
                  <a:lnTo>
                    <a:pt x="23" y="11"/>
                  </a:lnTo>
                  <a:lnTo>
                    <a:pt x="18" y="13"/>
                  </a:lnTo>
                  <a:lnTo>
                    <a:pt x="10" y="22"/>
                  </a:lnTo>
                  <a:lnTo>
                    <a:pt x="4" y="33"/>
                  </a:lnTo>
                  <a:lnTo>
                    <a:pt x="1" y="44"/>
                  </a:lnTo>
                  <a:lnTo>
                    <a:pt x="0" y="59"/>
                  </a:lnTo>
                  <a:lnTo>
                    <a:pt x="1" y="71"/>
                  </a:lnTo>
                  <a:lnTo>
                    <a:pt x="4" y="81"/>
                  </a:lnTo>
                  <a:lnTo>
                    <a:pt x="10" y="90"/>
                  </a:lnTo>
                  <a:lnTo>
                    <a:pt x="18" y="98"/>
                  </a:lnTo>
                  <a:lnTo>
                    <a:pt x="23" y="100"/>
                  </a:lnTo>
                  <a:lnTo>
                    <a:pt x="26" y="104"/>
                  </a:lnTo>
                  <a:lnTo>
                    <a:pt x="31" y="105"/>
                  </a:lnTo>
                  <a:lnTo>
                    <a:pt x="35" y="107"/>
                  </a:lnTo>
                  <a:lnTo>
                    <a:pt x="40" y="109"/>
                  </a:lnTo>
                  <a:lnTo>
                    <a:pt x="45" y="109"/>
                  </a:lnTo>
                  <a:lnTo>
                    <a:pt x="49" y="110"/>
                  </a:lnTo>
                  <a:lnTo>
                    <a:pt x="54" y="110"/>
                  </a:lnTo>
                  <a:lnTo>
                    <a:pt x="55" y="110"/>
                  </a:lnTo>
                  <a:lnTo>
                    <a:pt x="56" y="110"/>
                  </a:lnTo>
                  <a:lnTo>
                    <a:pt x="56" y="89"/>
                  </a:lnTo>
                  <a:lnTo>
                    <a:pt x="49" y="89"/>
                  </a:lnTo>
                  <a:lnTo>
                    <a:pt x="44" y="87"/>
                  </a:lnTo>
                  <a:lnTo>
                    <a:pt x="38" y="84"/>
                  </a:lnTo>
                  <a:lnTo>
                    <a:pt x="32" y="81"/>
                  </a:lnTo>
                  <a:lnTo>
                    <a:pt x="27" y="76"/>
                  </a:lnTo>
                  <a:lnTo>
                    <a:pt x="24" y="71"/>
                  </a:lnTo>
                  <a:lnTo>
                    <a:pt x="22" y="64"/>
                  </a:lnTo>
                  <a:lnTo>
                    <a:pt x="21" y="57"/>
                  </a:lnTo>
                  <a:lnTo>
                    <a:pt x="22" y="48"/>
                  </a:lnTo>
                  <a:lnTo>
                    <a:pt x="23" y="39"/>
                  </a:lnTo>
                  <a:lnTo>
                    <a:pt x="26" y="33"/>
                  </a:lnTo>
                  <a:lnTo>
                    <a:pt x="30" y="28"/>
                  </a:lnTo>
                  <a:lnTo>
                    <a:pt x="35" y="24"/>
                  </a:lnTo>
                  <a:lnTo>
                    <a:pt x="41" y="21"/>
                  </a:lnTo>
                  <a:lnTo>
                    <a:pt x="48" y="20"/>
                  </a:lnTo>
                  <a:lnTo>
                    <a:pt x="5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9" name="Freeform 41"/>
            <p:cNvSpPr>
              <a:spLocks/>
            </p:cNvSpPr>
            <p:nvPr/>
          </p:nvSpPr>
          <p:spPr bwMode="auto">
            <a:xfrm>
              <a:off x="2566" y="2245"/>
              <a:ext cx="42" cy="36"/>
            </a:xfrm>
            <a:custGeom>
              <a:avLst/>
              <a:gdLst>
                <a:gd name="T0" fmla="*/ 42 w 46"/>
                <a:gd name="T1" fmla="*/ 23 h 38"/>
                <a:gd name="T2" fmla="*/ 42 w 46"/>
                <a:gd name="T3" fmla="*/ 0 h 38"/>
                <a:gd name="T4" fmla="*/ 38 w 46"/>
                <a:gd name="T5" fmla="*/ 3 h 38"/>
                <a:gd name="T6" fmla="*/ 34 w 46"/>
                <a:gd name="T7" fmla="*/ 5 h 38"/>
                <a:gd name="T8" fmla="*/ 28 w 46"/>
                <a:gd name="T9" fmla="*/ 9 h 38"/>
                <a:gd name="T10" fmla="*/ 23 w 46"/>
                <a:gd name="T11" fmla="*/ 10 h 38"/>
                <a:gd name="T12" fmla="*/ 7 w 46"/>
                <a:gd name="T13" fmla="*/ 16 h 38"/>
                <a:gd name="T14" fmla="*/ 5 w 46"/>
                <a:gd name="T15" fmla="*/ 18 h 38"/>
                <a:gd name="T16" fmla="*/ 2 w 46"/>
                <a:gd name="T17" fmla="*/ 21 h 38"/>
                <a:gd name="T18" fmla="*/ 0 w 46"/>
                <a:gd name="T19" fmla="*/ 23 h 38"/>
                <a:gd name="T20" fmla="*/ 0 w 46"/>
                <a:gd name="T21" fmla="*/ 26 h 38"/>
                <a:gd name="T22" fmla="*/ 0 w 46"/>
                <a:gd name="T23" fmla="*/ 28 h 38"/>
                <a:gd name="T24" fmla="*/ 1 w 46"/>
                <a:gd name="T25" fmla="*/ 29 h 38"/>
                <a:gd name="T26" fmla="*/ 2 w 46"/>
                <a:gd name="T27" fmla="*/ 31 h 38"/>
                <a:gd name="T28" fmla="*/ 4 w 46"/>
                <a:gd name="T29" fmla="*/ 32 h 38"/>
                <a:gd name="T30" fmla="*/ 5 w 46"/>
                <a:gd name="T31" fmla="*/ 33 h 38"/>
                <a:gd name="T32" fmla="*/ 5 w 46"/>
                <a:gd name="T33" fmla="*/ 35 h 38"/>
                <a:gd name="T34" fmla="*/ 7 w 46"/>
                <a:gd name="T35" fmla="*/ 36 h 38"/>
                <a:gd name="T36" fmla="*/ 10 w 46"/>
                <a:gd name="T37" fmla="*/ 36 h 38"/>
                <a:gd name="T38" fmla="*/ 14 w 46"/>
                <a:gd name="T39" fmla="*/ 36 h 38"/>
                <a:gd name="T40" fmla="*/ 19 w 46"/>
                <a:gd name="T41" fmla="*/ 33 h 38"/>
                <a:gd name="T42" fmla="*/ 26 w 46"/>
                <a:gd name="T43" fmla="*/ 31 h 38"/>
                <a:gd name="T44" fmla="*/ 35 w 46"/>
                <a:gd name="T45" fmla="*/ 27 h 38"/>
                <a:gd name="T46" fmla="*/ 37 w 46"/>
                <a:gd name="T47" fmla="*/ 26 h 38"/>
                <a:gd name="T48" fmla="*/ 39 w 46"/>
                <a:gd name="T49" fmla="*/ 25 h 38"/>
                <a:gd name="T50" fmla="*/ 40 w 46"/>
                <a:gd name="T51" fmla="*/ 24 h 38"/>
                <a:gd name="T52" fmla="*/ 42 w 46"/>
                <a:gd name="T53" fmla="*/ 23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38"/>
                <a:gd name="T83" fmla="*/ 46 w 46"/>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38">
                  <a:moveTo>
                    <a:pt x="46" y="24"/>
                  </a:moveTo>
                  <a:lnTo>
                    <a:pt x="46" y="0"/>
                  </a:lnTo>
                  <a:lnTo>
                    <a:pt x="42" y="3"/>
                  </a:lnTo>
                  <a:lnTo>
                    <a:pt x="37" y="5"/>
                  </a:lnTo>
                  <a:lnTo>
                    <a:pt x="31" y="9"/>
                  </a:lnTo>
                  <a:lnTo>
                    <a:pt x="25" y="11"/>
                  </a:lnTo>
                  <a:lnTo>
                    <a:pt x="8" y="17"/>
                  </a:lnTo>
                  <a:lnTo>
                    <a:pt x="5" y="19"/>
                  </a:lnTo>
                  <a:lnTo>
                    <a:pt x="2" y="22"/>
                  </a:lnTo>
                  <a:lnTo>
                    <a:pt x="0" y="24"/>
                  </a:lnTo>
                  <a:lnTo>
                    <a:pt x="0" y="27"/>
                  </a:lnTo>
                  <a:lnTo>
                    <a:pt x="0" y="30"/>
                  </a:lnTo>
                  <a:lnTo>
                    <a:pt x="1" y="31"/>
                  </a:lnTo>
                  <a:lnTo>
                    <a:pt x="2" y="33"/>
                  </a:lnTo>
                  <a:lnTo>
                    <a:pt x="4" y="34"/>
                  </a:lnTo>
                  <a:lnTo>
                    <a:pt x="5" y="35"/>
                  </a:lnTo>
                  <a:lnTo>
                    <a:pt x="6" y="37"/>
                  </a:lnTo>
                  <a:lnTo>
                    <a:pt x="8" y="38"/>
                  </a:lnTo>
                  <a:lnTo>
                    <a:pt x="11" y="38"/>
                  </a:lnTo>
                  <a:lnTo>
                    <a:pt x="15" y="38"/>
                  </a:lnTo>
                  <a:lnTo>
                    <a:pt x="21" y="35"/>
                  </a:lnTo>
                  <a:lnTo>
                    <a:pt x="29" y="33"/>
                  </a:lnTo>
                  <a:lnTo>
                    <a:pt x="38" y="28"/>
                  </a:lnTo>
                  <a:lnTo>
                    <a:pt x="40" y="27"/>
                  </a:lnTo>
                  <a:lnTo>
                    <a:pt x="43" y="26"/>
                  </a:lnTo>
                  <a:lnTo>
                    <a:pt x="44" y="25"/>
                  </a:lnTo>
                  <a:lnTo>
                    <a:pt x="4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0" name="Freeform 42"/>
            <p:cNvSpPr>
              <a:spLocks/>
            </p:cNvSpPr>
            <p:nvPr/>
          </p:nvSpPr>
          <p:spPr bwMode="auto">
            <a:xfrm>
              <a:off x="2797" y="1731"/>
              <a:ext cx="57" cy="164"/>
            </a:xfrm>
            <a:custGeom>
              <a:avLst/>
              <a:gdLst>
                <a:gd name="T0" fmla="*/ 0 w 61"/>
                <a:gd name="T1" fmla="*/ 144 h 174"/>
                <a:gd name="T2" fmla="*/ 0 w 61"/>
                <a:gd name="T3" fmla="*/ 164 h 174"/>
                <a:gd name="T4" fmla="*/ 7 w 61"/>
                <a:gd name="T5" fmla="*/ 164 h 174"/>
                <a:gd name="T6" fmla="*/ 14 w 61"/>
                <a:gd name="T7" fmla="*/ 162 h 174"/>
                <a:gd name="T8" fmla="*/ 20 w 61"/>
                <a:gd name="T9" fmla="*/ 160 h 174"/>
                <a:gd name="T10" fmla="*/ 24 w 61"/>
                <a:gd name="T11" fmla="*/ 158 h 174"/>
                <a:gd name="T12" fmla="*/ 30 w 61"/>
                <a:gd name="T13" fmla="*/ 155 h 174"/>
                <a:gd name="T14" fmla="*/ 35 w 61"/>
                <a:gd name="T15" fmla="*/ 151 h 174"/>
                <a:gd name="T16" fmla="*/ 38 w 61"/>
                <a:gd name="T17" fmla="*/ 146 h 174"/>
                <a:gd name="T18" fmla="*/ 43 w 61"/>
                <a:gd name="T19" fmla="*/ 140 h 174"/>
                <a:gd name="T20" fmla="*/ 50 w 61"/>
                <a:gd name="T21" fmla="*/ 128 h 174"/>
                <a:gd name="T22" fmla="*/ 53 w 61"/>
                <a:gd name="T23" fmla="*/ 111 h 174"/>
                <a:gd name="T24" fmla="*/ 56 w 61"/>
                <a:gd name="T25" fmla="*/ 93 h 174"/>
                <a:gd name="T26" fmla="*/ 57 w 61"/>
                <a:gd name="T27" fmla="*/ 72 h 174"/>
                <a:gd name="T28" fmla="*/ 56 w 61"/>
                <a:gd name="T29" fmla="*/ 57 h 174"/>
                <a:gd name="T30" fmla="*/ 53 w 61"/>
                <a:gd name="T31" fmla="*/ 44 h 174"/>
                <a:gd name="T32" fmla="*/ 50 w 61"/>
                <a:gd name="T33" fmla="*/ 33 h 174"/>
                <a:gd name="T34" fmla="*/ 44 w 61"/>
                <a:gd name="T35" fmla="*/ 23 h 174"/>
                <a:gd name="T36" fmla="*/ 40 w 61"/>
                <a:gd name="T37" fmla="*/ 17 h 174"/>
                <a:gd name="T38" fmla="*/ 36 w 61"/>
                <a:gd name="T39" fmla="*/ 12 h 174"/>
                <a:gd name="T40" fmla="*/ 31 w 61"/>
                <a:gd name="T41" fmla="*/ 8 h 174"/>
                <a:gd name="T42" fmla="*/ 27 w 61"/>
                <a:gd name="T43" fmla="*/ 5 h 174"/>
                <a:gd name="T44" fmla="*/ 21 w 61"/>
                <a:gd name="T45" fmla="*/ 3 h 174"/>
                <a:gd name="T46" fmla="*/ 15 w 61"/>
                <a:gd name="T47" fmla="*/ 1 h 174"/>
                <a:gd name="T48" fmla="*/ 8 w 61"/>
                <a:gd name="T49" fmla="*/ 0 h 174"/>
                <a:gd name="T50" fmla="*/ 2 w 61"/>
                <a:gd name="T51" fmla="*/ 0 h 174"/>
                <a:gd name="T52" fmla="*/ 2 w 61"/>
                <a:gd name="T53" fmla="*/ 0 h 174"/>
                <a:gd name="T54" fmla="*/ 2 w 61"/>
                <a:gd name="T55" fmla="*/ 0 h 174"/>
                <a:gd name="T56" fmla="*/ 1 w 61"/>
                <a:gd name="T57" fmla="*/ 0 h 174"/>
                <a:gd name="T58" fmla="*/ 0 w 61"/>
                <a:gd name="T59" fmla="*/ 0 h 174"/>
                <a:gd name="T60" fmla="*/ 0 w 61"/>
                <a:gd name="T61" fmla="*/ 19 h 174"/>
                <a:gd name="T62" fmla="*/ 1 w 61"/>
                <a:gd name="T63" fmla="*/ 19 h 174"/>
                <a:gd name="T64" fmla="*/ 2 w 61"/>
                <a:gd name="T65" fmla="*/ 19 h 174"/>
                <a:gd name="T66" fmla="*/ 2 w 61"/>
                <a:gd name="T67" fmla="*/ 19 h 174"/>
                <a:gd name="T68" fmla="*/ 2 w 61"/>
                <a:gd name="T69" fmla="*/ 19 h 174"/>
                <a:gd name="T70" fmla="*/ 2 w 61"/>
                <a:gd name="T71" fmla="*/ 19 h 174"/>
                <a:gd name="T72" fmla="*/ 10 w 61"/>
                <a:gd name="T73" fmla="*/ 21 h 174"/>
                <a:gd name="T74" fmla="*/ 17 w 61"/>
                <a:gd name="T75" fmla="*/ 23 h 174"/>
                <a:gd name="T76" fmla="*/ 23 w 61"/>
                <a:gd name="T77" fmla="*/ 26 h 174"/>
                <a:gd name="T78" fmla="*/ 28 w 61"/>
                <a:gd name="T79" fmla="*/ 33 h 174"/>
                <a:gd name="T80" fmla="*/ 32 w 61"/>
                <a:gd name="T81" fmla="*/ 41 h 174"/>
                <a:gd name="T82" fmla="*/ 35 w 61"/>
                <a:gd name="T83" fmla="*/ 51 h 174"/>
                <a:gd name="T84" fmla="*/ 36 w 61"/>
                <a:gd name="T85" fmla="*/ 61 h 174"/>
                <a:gd name="T86" fmla="*/ 36 w 61"/>
                <a:gd name="T87" fmla="*/ 74 h 174"/>
                <a:gd name="T88" fmla="*/ 36 w 61"/>
                <a:gd name="T89" fmla="*/ 88 h 174"/>
                <a:gd name="T90" fmla="*/ 36 w 61"/>
                <a:gd name="T91" fmla="*/ 100 h 174"/>
                <a:gd name="T92" fmla="*/ 34 w 61"/>
                <a:gd name="T93" fmla="*/ 109 h 174"/>
                <a:gd name="T94" fmla="*/ 30 w 61"/>
                <a:gd name="T95" fmla="*/ 119 h 174"/>
                <a:gd name="T96" fmla="*/ 24 w 61"/>
                <a:gd name="T97" fmla="*/ 130 h 174"/>
                <a:gd name="T98" fmla="*/ 18 w 61"/>
                <a:gd name="T99" fmla="*/ 138 h 174"/>
                <a:gd name="T100" fmla="*/ 9 w 61"/>
                <a:gd name="T101" fmla="*/ 142 h 174"/>
                <a:gd name="T102" fmla="*/ 0 w 61"/>
                <a:gd name="T103" fmla="*/ 144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
                <a:gd name="T157" fmla="*/ 0 h 174"/>
                <a:gd name="T158" fmla="*/ 61 w 61"/>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 h="174">
                  <a:moveTo>
                    <a:pt x="0" y="153"/>
                  </a:moveTo>
                  <a:lnTo>
                    <a:pt x="0" y="174"/>
                  </a:lnTo>
                  <a:lnTo>
                    <a:pt x="8" y="174"/>
                  </a:lnTo>
                  <a:lnTo>
                    <a:pt x="15" y="172"/>
                  </a:lnTo>
                  <a:lnTo>
                    <a:pt x="21" y="170"/>
                  </a:lnTo>
                  <a:lnTo>
                    <a:pt x="26" y="168"/>
                  </a:lnTo>
                  <a:lnTo>
                    <a:pt x="32" y="164"/>
                  </a:lnTo>
                  <a:lnTo>
                    <a:pt x="37" y="160"/>
                  </a:lnTo>
                  <a:lnTo>
                    <a:pt x="41" y="155"/>
                  </a:lnTo>
                  <a:lnTo>
                    <a:pt x="46" y="149"/>
                  </a:lnTo>
                  <a:lnTo>
                    <a:pt x="53" y="136"/>
                  </a:lnTo>
                  <a:lnTo>
                    <a:pt x="57" y="118"/>
                  </a:lnTo>
                  <a:lnTo>
                    <a:pt x="60" y="99"/>
                  </a:lnTo>
                  <a:lnTo>
                    <a:pt x="61" y="76"/>
                  </a:lnTo>
                  <a:lnTo>
                    <a:pt x="60" y="61"/>
                  </a:lnTo>
                  <a:lnTo>
                    <a:pt x="57" y="47"/>
                  </a:lnTo>
                  <a:lnTo>
                    <a:pt x="53" y="35"/>
                  </a:lnTo>
                  <a:lnTo>
                    <a:pt x="47" y="24"/>
                  </a:lnTo>
                  <a:lnTo>
                    <a:pt x="43" y="18"/>
                  </a:lnTo>
                  <a:lnTo>
                    <a:pt x="39" y="13"/>
                  </a:lnTo>
                  <a:lnTo>
                    <a:pt x="33" y="9"/>
                  </a:lnTo>
                  <a:lnTo>
                    <a:pt x="29" y="5"/>
                  </a:lnTo>
                  <a:lnTo>
                    <a:pt x="22" y="3"/>
                  </a:lnTo>
                  <a:lnTo>
                    <a:pt x="16" y="1"/>
                  </a:lnTo>
                  <a:lnTo>
                    <a:pt x="9" y="0"/>
                  </a:lnTo>
                  <a:lnTo>
                    <a:pt x="2" y="0"/>
                  </a:lnTo>
                  <a:lnTo>
                    <a:pt x="1" y="0"/>
                  </a:lnTo>
                  <a:lnTo>
                    <a:pt x="0" y="0"/>
                  </a:lnTo>
                  <a:lnTo>
                    <a:pt x="0" y="20"/>
                  </a:lnTo>
                  <a:lnTo>
                    <a:pt x="1" y="20"/>
                  </a:lnTo>
                  <a:lnTo>
                    <a:pt x="2" y="20"/>
                  </a:lnTo>
                  <a:lnTo>
                    <a:pt x="11" y="22"/>
                  </a:lnTo>
                  <a:lnTo>
                    <a:pt x="18" y="24"/>
                  </a:lnTo>
                  <a:lnTo>
                    <a:pt x="25" y="28"/>
                  </a:lnTo>
                  <a:lnTo>
                    <a:pt x="30" y="35"/>
                  </a:lnTo>
                  <a:lnTo>
                    <a:pt x="34" y="43"/>
                  </a:lnTo>
                  <a:lnTo>
                    <a:pt x="37" y="54"/>
                  </a:lnTo>
                  <a:lnTo>
                    <a:pt x="39" y="65"/>
                  </a:lnTo>
                  <a:lnTo>
                    <a:pt x="39" y="79"/>
                  </a:lnTo>
                  <a:lnTo>
                    <a:pt x="39" y="93"/>
                  </a:lnTo>
                  <a:lnTo>
                    <a:pt x="38" y="106"/>
                  </a:lnTo>
                  <a:lnTo>
                    <a:pt x="36" y="116"/>
                  </a:lnTo>
                  <a:lnTo>
                    <a:pt x="32" y="126"/>
                  </a:lnTo>
                  <a:lnTo>
                    <a:pt x="26" y="138"/>
                  </a:lnTo>
                  <a:lnTo>
                    <a:pt x="19" y="146"/>
                  </a:lnTo>
                  <a:lnTo>
                    <a:pt x="10" y="151"/>
                  </a:lnTo>
                  <a:lnTo>
                    <a:pt x="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1" name="Freeform 43"/>
            <p:cNvSpPr>
              <a:spLocks/>
            </p:cNvSpPr>
            <p:nvPr/>
          </p:nvSpPr>
          <p:spPr bwMode="auto">
            <a:xfrm>
              <a:off x="2661" y="1731"/>
              <a:ext cx="63" cy="160"/>
            </a:xfrm>
            <a:custGeom>
              <a:avLst/>
              <a:gdLst>
                <a:gd name="T0" fmla="*/ 34 w 70"/>
                <a:gd name="T1" fmla="*/ 160 h 171"/>
                <a:gd name="T2" fmla="*/ 12 w 70"/>
                <a:gd name="T3" fmla="*/ 160 h 171"/>
                <a:gd name="T4" fmla="*/ 6 w 70"/>
                <a:gd name="T5" fmla="*/ 160 h 171"/>
                <a:gd name="T6" fmla="*/ 3 w 70"/>
                <a:gd name="T7" fmla="*/ 158 h 171"/>
                <a:gd name="T8" fmla="*/ 0 w 70"/>
                <a:gd name="T9" fmla="*/ 154 h 171"/>
                <a:gd name="T10" fmla="*/ 1 w 70"/>
                <a:gd name="T11" fmla="*/ 147 h 171"/>
                <a:gd name="T12" fmla="*/ 8 w 70"/>
                <a:gd name="T13" fmla="*/ 143 h 171"/>
                <a:gd name="T14" fmla="*/ 20 w 70"/>
                <a:gd name="T15" fmla="*/ 141 h 171"/>
                <a:gd name="T16" fmla="*/ 23 w 70"/>
                <a:gd name="T17" fmla="*/ 138 h 171"/>
                <a:gd name="T18" fmla="*/ 23 w 70"/>
                <a:gd name="T19" fmla="*/ 131 h 171"/>
                <a:gd name="T20" fmla="*/ 23 w 70"/>
                <a:gd name="T21" fmla="*/ 123 h 171"/>
                <a:gd name="T22" fmla="*/ 23 w 70"/>
                <a:gd name="T23" fmla="*/ 115 h 171"/>
                <a:gd name="T24" fmla="*/ 23 w 70"/>
                <a:gd name="T25" fmla="*/ 105 h 171"/>
                <a:gd name="T26" fmla="*/ 23 w 70"/>
                <a:gd name="T27" fmla="*/ 85 h 171"/>
                <a:gd name="T28" fmla="*/ 26 w 70"/>
                <a:gd name="T29" fmla="*/ 61 h 171"/>
                <a:gd name="T30" fmla="*/ 27 w 70"/>
                <a:gd name="T31" fmla="*/ 41 h 171"/>
                <a:gd name="T32" fmla="*/ 21 w 70"/>
                <a:gd name="T33" fmla="*/ 38 h 171"/>
                <a:gd name="T34" fmla="*/ 13 w 70"/>
                <a:gd name="T35" fmla="*/ 42 h 171"/>
                <a:gd name="T36" fmla="*/ 8 w 70"/>
                <a:gd name="T37" fmla="*/ 44 h 171"/>
                <a:gd name="T38" fmla="*/ 5 w 70"/>
                <a:gd name="T39" fmla="*/ 42 h 171"/>
                <a:gd name="T40" fmla="*/ 2 w 70"/>
                <a:gd name="T41" fmla="*/ 39 h 171"/>
                <a:gd name="T42" fmla="*/ 0 w 70"/>
                <a:gd name="T43" fmla="*/ 36 h 171"/>
                <a:gd name="T44" fmla="*/ 1 w 70"/>
                <a:gd name="T45" fmla="*/ 32 h 171"/>
                <a:gd name="T46" fmla="*/ 5 w 70"/>
                <a:gd name="T47" fmla="*/ 25 h 171"/>
                <a:gd name="T48" fmla="*/ 12 w 70"/>
                <a:gd name="T49" fmla="*/ 20 h 171"/>
                <a:gd name="T50" fmla="*/ 20 w 70"/>
                <a:gd name="T51" fmla="*/ 14 h 171"/>
                <a:gd name="T52" fmla="*/ 28 w 70"/>
                <a:gd name="T53" fmla="*/ 6 h 171"/>
                <a:gd name="T54" fmla="*/ 36 w 70"/>
                <a:gd name="T55" fmla="*/ 2 h 171"/>
                <a:gd name="T56" fmla="*/ 43 w 70"/>
                <a:gd name="T57" fmla="*/ 2 h 171"/>
                <a:gd name="T58" fmla="*/ 47 w 70"/>
                <a:gd name="T59" fmla="*/ 6 h 171"/>
                <a:gd name="T60" fmla="*/ 47 w 70"/>
                <a:gd name="T61" fmla="*/ 10 h 171"/>
                <a:gd name="T62" fmla="*/ 47 w 70"/>
                <a:gd name="T63" fmla="*/ 13 h 171"/>
                <a:gd name="T64" fmla="*/ 46 w 70"/>
                <a:gd name="T65" fmla="*/ 18 h 171"/>
                <a:gd name="T66" fmla="*/ 46 w 70"/>
                <a:gd name="T67" fmla="*/ 21 h 171"/>
                <a:gd name="T68" fmla="*/ 46 w 70"/>
                <a:gd name="T69" fmla="*/ 25 h 171"/>
                <a:gd name="T70" fmla="*/ 46 w 70"/>
                <a:gd name="T71" fmla="*/ 30 h 171"/>
                <a:gd name="T72" fmla="*/ 47 w 70"/>
                <a:gd name="T73" fmla="*/ 36 h 171"/>
                <a:gd name="T74" fmla="*/ 47 w 70"/>
                <a:gd name="T75" fmla="*/ 41 h 171"/>
                <a:gd name="T76" fmla="*/ 47 w 70"/>
                <a:gd name="T77" fmla="*/ 50 h 171"/>
                <a:gd name="T78" fmla="*/ 45 w 70"/>
                <a:gd name="T79" fmla="*/ 67 h 171"/>
                <a:gd name="T80" fmla="*/ 42 w 70"/>
                <a:gd name="T81" fmla="*/ 89 h 171"/>
                <a:gd name="T82" fmla="*/ 41 w 70"/>
                <a:gd name="T83" fmla="*/ 106 h 171"/>
                <a:gd name="T84" fmla="*/ 41 w 70"/>
                <a:gd name="T85" fmla="*/ 116 h 171"/>
                <a:gd name="T86" fmla="*/ 41 w 70"/>
                <a:gd name="T87" fmla="*/ 123 h 171"/>
                <a:gd name="T88" fmla="*/ 42 w 70"/>
                <a:gd name="T89" fmla="*/ 131 h 171"/>
                <a:gd name="T90" fmla="*/ 43 w 70"/>
                <a:gd name="T91" fmla="*/ 138 h 171"/>
                <a:gd name="T92" fmla="*/ 54 w 70"/>
                <a:gd name="T93" fmla="*/ 140 h 171"/>
                <a:gd name="T94" fmla="*/ 57 w 70"/>
                <a:gd name="T95" fmla="*/ 141 h 171"/>
                <a:gd name="T96" fmla="*/ 60 w 70"/>
                <a:gd name="T97" fmla="*/ 144 h 171"/>
                <a:gd name="T98" fmla="*/ 62 w 70"/>
                <a:gd name="T99" fmla="*/ 147 h 171"/>
                <a:gd name="T100" fmla="*/ 63 w 70"/>
                <a:gd name="T101" fmla="*/ 151 h 171"/>
                <a:gd name="T102" fmla="*/ 62 w 70"/>
                <a:gd name="T103" fmla="*/ 154 h 171"/>
                <a:gd name="T104" fmla="*/ 60 w 70"/>
                <a:gd name="T105" fmla="*/ 158 h 171"/>
                <a:gd name="T106" fmla="*/ 57 w 70"/>
                <a:gd name="T107" fmla="*/ 159 h 171"/>
                <a:gd name="T108" fmla="*/ 54 w 70"/>
                <a:gd name="T109" fmla="*/ 160 h 1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71"/>
                <a:gd name="T167" fmla="*/ 70 w 70"/>
                <a:gd name="T168" fmla="*/ 171 h 1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71">
                  <a:moveTo>
                    <a:pt x="60" y="171"/>
                  </a:moveTo>
                  <a:lnTo>
                    <a:pt x="38" y="171"/>
                  </a:lnTo>
                  <a:lnTo>
                    <a:pt x="16" y="171"/>
                  </a:lnTo>
                  <a:lnTo>
                    <a:pt x="13" y="171"/>
                  </a:lnTo>
                  <a:lnTo>
                    <a:pt x="9" y="171"/>
                  </a:lnTo>
                  <a:lnTo>
                    <a:pt x="7" y="171"/>
                  </a:lnTo>
                  <a:lnTo>
                    <a:pt x="6" y="170"/>
                  </a:lnTo>
                  <a:lnTo>
                    <a:pt x="3" y="169"/>
                  </a:lnTo>
                  <a:lnTo>
                    <a:pt x="1" y="168"/>
                  </a:lnTo>
                  <a:lnTo>
                    <a:pt x="0" y="165"/>
                  </a:lnTo>
                  <a:lnTo>
                    <a:pt x="0" y="162"/>
                  </a:lnTo>
                  <a:lnTo>
                    <a:pt x="1" y="157"/>
                  </a:lnTo>
                  <a:lnTo>
                    <a:pt x="5" y="154"/>
                  </a:lnTo>
                  <a:lnTo>
                    <a:pt x="9" y="153"/>
                  </a:lnTo>
                  <a:lnTo>
                    <a:pt x="17" y="151"/>
                  </a:lnTo>
                  <a:lnTo>
                    <a:pt x="22" y="151"/>
                  </a:lnTo>
                  <a:lnTo>
                    <a:pt x="26" y="151"/>
                  </a:lnTo>
                  <a:lnTo>
                    <a:pt x="26" y="148"/>
                  </a:lnTo>
                  <a:lnTo>
                    <a:pt x="26" y="144"/>
                  </a:lnTo>
                  <a:lnTo>
                    <a:pt x="26" y="140"/>
                  </a:lnTo>
                  <a:lnTo>
                    <a:pt x="25" y="135"/>
                  </a:lnTo>
                  <a:lnTo>
                    <a:pt x="25" y="131"/>
                  </a:lnTo>
                  <a:lnTo>
                    <a:pt x="25" y="126"/>
                  </a:lnTo>
                  <a:lnTo>
                    <a:pt x="25" y="123"/>
                  </a:lnTo>
                  <a:lnTo>
                    <a:pt x="25" y="120"/>
                  </a:lnTo>
                  <a:lnTo>
                    <a:pt x="25" y="112"/>
                  </a:lnTo>
                  <a:lnTo>
                    <a:pt x="25" y="103"/>
                  </a:lnTo>
                  <a:lnTo>
                    <a:pt x="26" y="91"/>
                  </a:lnTo>
                  <a:lnTo>
                    <a:pt x="28" y="78"/>
                  </a:lnTo>
                  <a:lnTo>
                    <a:pt x="29" y="65"/>
                  </a:lnTo>
                  <a:lnTo>
                    <a:pt x="29" y="53"/>
                  </a:lnTo>
                  <a:lnTo>
                    <a:pt x="30" y="44"/>
                  </a:lnTo>
                  <a:lnTo>
                    <a:pt x="30" y="36"/>
                  </a:lnTo>
                  <a:lnTo>
                    <a:pt x="23" y="41"/>
                  </a:lnTo>
                  <a:lnTo>
                    <a:pt x="17" y="44"/>
                  </a:lnTo>
                  <a:lnTo>
                    <a:pt x="14" y="45"/>
                  </a:lnTo>
                  <a:lnTo>
                    <a:pt x="11" y="47"/>
                  </a:lnTo>
                  <a:lnTo>
                    <a:pt x="9" y="47"/>
                  </a:lnTo>
                  <a:lnTo>
                    <a:pt x="8" y="47"/>
                  </a:lnTo>
                  <a:lnTo>
                    <a:pt x="6" y="45"/>
                  </a:lnTo>
                  <a:lnTo>
                    <a:pt x="3" y="44"/>
                  </a:lnTo>
                  <a:lnTo>
                    <a:pt x="2" y="42"/>
                  </a:lnTo>
                  <a:lnTo>
                    <a:pt x="1" y="41"/>
                  </a:lnTo>
                  <a:lnTo>
                    <a:pt x="0" y="38"/>
                  </a:lnTo>
                  <a:lnTo>
                    <a:pt x="0" y="36"/>
                  </a:lnTo>
                  <a:lnTo>
                    <a:pt x="1" y="34"/>
                  </a:lnTo>
                  <a:lnTo>
                    <a:pt x="2" y="30"/>
                  </a:lnTo>
                  <a:lnTo>
                    <a:pt x="6" y="27"/>
                  </a:lnTo>
                  <a:lnTo>
                    <a:pt x="9" y="24"/>
                  </a:lnTo>
                  <a:lnTo>
                    <a:pt x="13" y="21"/>
                  </a:lnTo>
                  <a:lnTo>
                    <a:pt x="17" y="19"/>
                  </a:lnTo>
                  <a:lnTo>
                    <a:pt x="22" y="15"/>
                  </a:lnTo>
                  <a:lnTo>
                    <a:pt x="26" y="11"/>
                  </a:lnTo>
                  <a:lnTo>
                    <a:pt x="31" y="6"/>
                  </a:lnTo>
                  <a:lnTo>
                    <a:pt x="36" y="3"/>
                  </a:lnTo>
                  <a:lnTo>
                    <a:pt x="40" y="2"/>
                  </a:lnTo>
                  <a:lnTo>
                    <a:pt x="45" y="0"/>
                  </a:lnTo>
                  <a:lnTo>
                    <a:pt x="48" y="2"/>
                  </a:lnTo>
                  <a:lnTo>
                    <a:pt x="51" y="3"/>
                  </a:lnTo>
                  <a:lnTo>
                    <a:pt x="52" y="6"/>
                  </a:lnTo>
                  <a:lnTo>
                    <a:pt x="52" y="10"/>
                  </a:lnTo>
                  <a:lnTo>
                    <a:pt x="52" y="11"/>
                  </a:lnTo>
                  <a:lnTo>
                    <a:pt x="52" y="12"/>
                  </a:lnTo>
                  <a:lnTo>
                    <a:pt x="52" y="14"/>
                  </a:lnTo>
                  <a:lnTo>
                    <a:pt x="52" y="17"/>
                  </a:lnTo>
                  <a:lnTo>
                    <a:pt x="51" y="19"/>
                  </a:lnTo>
                  <a:lnTo>
                    <a:pt x="51" y="21"/>
                  </a:lnTo>
                  <a:lnTo>
                    <a:pt x="51" y="22"/>
                  </a:lnTo>
                  <a:lnTo>
                    <a:pt x="51" y="25"/>
                  </a:lnTo>
                  <a:lnTo>
                    <a:pt x="51" y="27"/>
                  </a:lnTo>
                  <a:lnTo>
                    <a:pt x="51" y="29"/>
                  </a:lnTo>
                  <a:lnTo>
                    <a:pt x="51" y="32"/>
                  </a:lnTo>
                  <a:lnTo>
                    <a:pt x="51" y="35"/>
                  </a:lnTo>
                  <a:lnTo>
                    <a:pt x="52" y="38"/>
                  </a:lnTo>
                  <a:lnTo>
                    <a:pt x="52" y="41"/>
                  </a:lnTo>
                  <a:lnTo>
                    <a:pt x="52" y="44"/>
                  </a:lnTo>
                  <a:lnTo>
                    <a:pt x="52" y="47"/>
                  </a:lnTo>
                  <a:lnTo>
                    <a:pt x="52" y="53"/>
                  </a:lnTo>
                  <a:lnTo>
                    <a:pt x="51" y="62"/>
                  </a:lnTo>
                  <a:lnTo>
                    <a:pt x="50" y="72"/>
                  </a:lnTo>
                  <a:lnTo>
                    <a:pt x="48" y="83"/>
                  </a:lnTo>
                  <a:lnTo>
                    <a:pt x="47" y="95"/>
                  </a:lnTo>
                  <a:lnTo>
                    <a:pt x="47" y="105"/>
                  </a:lnTo>
                  <a:lnTo>
                    <a:pt x="46" y="113"/>
                  </a:lnTo>
                  <a:lnTo>
                    <a:pt x="46" y="120"/>
                  </a:lnTo>
                  <a:lnTo>
                    <a:pt x="46" y="124"/>
                  </a:lnTo>
                  <a:lnTo>
                    <a:pt x="46" y="127"/>
                  </a:lnTo>
                  <a:lnTo>
                    <a:pt x="46" y="131"/>
                  </a:lnTo>
                  <a:lnTo>
                    <a:pt x="47" y="135"/>
                  </a:lnTo>
                  <a:lnTo>
                    <a:pt x="47" y="140"/>
                  </a:lnTo>
                  <a:lnTo>
                    <a:pt x="48" y="144"/>
                  </a:lnTo>
                  <a:lnTo>
                    <a:pt x="48" y="148"/>
                  </a:lnTo>
                  <a:lnTo>
                    <a:pt x="48" y="150"/>
                  </a:lnTo>
                  <a:lnTo>
                    <a:pt x="60" y="150"/>
                  </a:lnTo>
                  <a:lnTo>
                    <a:pt x="62" y="150"/>
                  </a:lnTo>
                  <a:lnTo>
                    <a:pt x="63" y="151"/>
                  </a:lnTo>
                  <a:lnTo>
                    <a:pt x="66" y="153"/>
                  </a:lnTo>
                  <a:lnTo>
                    <a:pt x="67" y="154"/>
                  </a:lnTo>
                  <a:lnTo>
                    <a:pt x="68" y="155"/>
                  </a:lnTo>
                  <a:lnTo>
                    <a:pt x="69" y="157"/>
                  </a:lnTo>
                  <a:lnTo>
                    <a:pt x="70" y="158"/>
                  </a:lnTo>
                  <a:lnTo>
                    <a:pt x="70" y="161"/>
                  </a:lnTo>
                  <a:lnTo>
                    <a:pt x="70" y="163"/>
                  </a:lnTo>
                  <a:lnTo>
                    <a:pt x="69" y="165"/>
                  </a:lnTo>
                  <a:lnTo>
                    <a:pt x="68" y="166"/>
                  </a:lnTo>
                  <a:lnTo>
                    <a:pt x="67" y="169"/>
                  </a:lnTo>
                  <a:lnTo>
                    <a:pt x="66" y="170"/>
                  </a:lnTo>
                  <a:lnTo>
                    <a:pt x="63" y="170"/>
                  </a:lnTo>
                  <a:lnTo>
                    <a:pt x="62" y="171"/>
                  </a:lnTo>
                  <a:lnTo>
                    <a:pt x="6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2" name="Freeform 44"/>
            <p:cNvSpPr>
              <a:spLocks/>
            </p:cNvSpPr>
            <p:nvPr/>
          </p:nvSpPr>
          <p:spPr bwMode="auto">
            <a:xfrm>
              <a:off x="2743" y="1731"/>
              <a:ext cx="54" cy="164"/>
            </a:xfrm>
            <a:custGeom>
              <a:avLst/>
              <a:gdLst>
                <a:gd name="T0" fmla="*/ 54 w 61"/>
                <a:gd name="T1" fmla="*/ 19 h 174"/>
                <a:gd name="T2" fmla="*/ 54 w 61"/>
                <a:gd name="T3" fmla="*/ 0 h 174"/>
                <a:gd name="T4" fmla="*/ 48 w 61"/>
                <a:gd name="T5" fmla="*/ 0 h 174"/>
                <a:gd name="T6" fmla="*/ 42 w 61"/>
                <a:gd name="T7" fmla="*/ 1 h 174"/>
                <a:gd name="T8" fmla="*/ 36 w 61"/>
                <a:gd name="T9" fmla="*/ 3 h 174"/>
                <a:gd name="T10" fmla="*/ 32 w 61"/>
                <a:gd name="T11" fmla="*/ 7 h 174"/>
                <a:gd name="T12" fmla="*/ 27 w 61"/>
                <a:gd name="T13" fmla="*/ 9 h 174"/>
                <a:gd name="T14" fmla="*/ 22 w 61"/>
                <a:gd name="T15" fmla="*/ 14 h 174"/>
                <a:gd name="T16" fmla="*/ 19 w 61"/>
                <a:gd name="T17" fmla="*/ 19 h 174"/>
                <a:gd name="T18" fmla="*/ 14 w 61"/>
                <a:gd name="T19" fmla="*/ 25 h 174"/>
                <a:gd name="T20" fmla="*/ 8 w 61"/>
                <a:gd name="T21" fmla="*/ 37 h 174"/>
                <a:gd name="T22" fmla="*/ 4 w 61"/>
                <a:gd name="T23" fmla="*/ 50 h 174"/>
                <a:gd name="T24" fmla="*/ 1 w 61"/>
                <a:gd name="T25" fmla="*/ 62 h 174"/>
                <a:gd name="T26" fmla="*/ 0 w 61"/>
                <a:gd name="T27" fmla="*/ 78 h 174"/>
                <a:gd name="T28" fmla="*/ 1 w 61"/>
                <a:gd name="T29" fmla="*/ 94 h 174"/>
                <a:gd name="T30" fmla="*/ 3 w 61"/>
                <a:gd name="T31" fmla="*/ 109 h 174"/>
                <a:gd name="T32" fmla="*/ 6 w 61"/>
                <a:gd name="T33" fmla="*/ 123 h 174"/>
                <a:gd name="T34" fmla="*/ 10 w 61"/>
                <a:gd name="T35" fmla="*/ 136 h 174"/>
                <a:gd name="T36" fmla="*/ 14 w 61"/>
                <a:gd name="T37" fmla="*/ 142 h 174"/>
                <a:gd name="T38" fmla="*/ 19 w 61"/>
                <a:gd name="T39" fmla="*/ 147 h 174"/>
                <a:gd name="T40" fmla="*/ 22 w 61"/>
                <a:gd name="T41" fmla="*/ 153 h 174"/>
                <a:gd name="T42" fmla="*/ 28 w 61"/>
                <a:gd name="T43" fmla="*/ 156 h 174"/>
                <a:gd name="T44" fmla="*/ 34 w 61"/>
                <a:gd name="T45" fmla="*/ 159 h 174"/>
                <a:gd name="T46" fmla="*/ 40 w 61"/>
                <a:gd name="T47" fmla="*/ 161 h 174"/>
                <a:gd name="T48" fmla="*/ 46 w 61"/>
                <a:gd name="T49" fmla="*/ 164 h 174"/>
                <a:gd name="T50" fmla="*/ 53 w 61"/>
                <a:gd name="T51" fmla="*/ 164 h 174"/>
                <a:gd name="T52" fmla="*/ 53 w 61"/>
                <a:gd name="T53" fmla="*/ 164 h 174"/>
                <a:gd name="T54" fmla="*/ 54 w 61"/>
                <a:gd name="T55" fmla="*/ 164 h 174"/>
                <a:gd name="T56" fmla="*/ 54 w 61"/>
                <a:gd name="T57" fmla="*/ 164 h 174"/>
                <a:gd name="T58" fmla="*/ 54 w 61"/>
                <a:gd name="T59" fmla="*/ 164 h 174"/>
                <a:gd name="T60" fmla="*/ 54 w 61"/>
                <a:gd name="T61" fmla="*/ 164 h 174"/>
                <a:gd name="T62" fmla="*/ 54 w 61"/>
                <a:gd name="T63" fmla="*/ 144 h 174"/>
                <a:gd name="T64" fmla="*/ 54 w 61"/>
                <a:gd name="T65" fmla="*/ 144 h 174"/>
                <a:gd name="T66" fmla="*/ 54 w 61"/>
                <a:gd name="T67" fmla="*/ 144 h 174"/>
                <a:gd name="T68" fmla="*/ 54 w 61"/>
                <a:gd name="T69" fmla="*/ 144 h 174"/>
                <a:gd name="T70" fmla="*/ 53 w 61"/>
                <a:gd name="T71" fmla="*/ 144 h 174"/>
                <a:gd name="T72" fmla="*/ 45 w 61"/>
                <a:gd name="T73" fmla="*/ 143 h 174"/>
                <a:gd name="T74" fmla="*/ 39 w 61"/>
                <a:gd name="T75" fmla="*/ 139 h 174"/>
                <a:gd name="T76" fmla="*/ 33 w 61"/>
                <a:gd name="T77" fmla="*/ 134 h 174"/>
                <a:gd name="T78" fmla="*/ 27 w 61"/>
                <a:gd name="T79" fmla="*/ 126 h 174"/>
                <a:gd name="T80" fmla="*/ 23 w 61"/>
                <a:gd name="T81" fmla="*/ 117 h 174"/>
                <a:gd name="T82" fmla="*/ 21 w 61"/>
                <a:gd name="T83" fmla="*/ 107 h 174"/>
                <a:gd name="T84" fmla="*/ 19 w 61"/>
                <a:gd name="T85" fmla="*/ 92 h 174"/>
                <a:gd name="T86" fmla="*/ 19 w 61"/>
                <a:gd name="T87" fmla="*/ 75 h 174"/>
                <a:gd name="T88" fmla="*/ 20 w 61"/>
                <a:gd name="T89" fmla="*/ 66 h 174"/>
                <a:gd name="T90" fmla="*/ 21 w 61"/>
                <a:gd name="T91" fmla="*/ 57 h 174"/>
                <a:gd name="T92" fmla="*/ 24 w 61"/>
                <a:gd name="T93" fmla="*/ 47 h 174"/>
                <a:gd name="T94" fmla="*/ 27 w 61"/>
                <a:gd name="T95" fmla="*/ 39 h 174"/>
                <a:gd name="T96" fmla="*/ 34 w 61"/>
                <a:gd name="T97" fmla="*/ 31 h 174"/>
                <a:gd name="T98" fmla="*/ 40 w 61"/>
                <a:gd name="T99" fmla="*/ 25 h 174"/>
                <a:gd name="T100" fmla="*/ 46 w 61"/>
                <a:gd name="T101" fmla="*/ 22 h 174"/>
                <a:gd name="T102" fmla="*/ 54 w 61"/>
                <a:gd name="T103" fmla="*/ 19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
                <a:gd name="T157" fmla="*/ 0 h 174"/>
                <a:gd name="T158" fmla="*/ 61 w 61"/>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 h="174">
                  <a:moveTo>
                    <a:pt x="61" y="20"/>
                  </a:moveTo>
                  <a:lnTo>
                    <a:pt x="61" y="0"/>
                  </a:lnTo>
                  <a:lnTo>
                    <a:pt x="54" y="0"/>
                  </a:lnTo>
                  <a:lnTo>
                    <a:pt x="47" y="1"/>
                  </a:lnTo>
                  <a:lnTo>
                    <a:pt x="41" y="3"/>
                  </a:lnTo>
                  <a:lnTo>
                    <a:pt x="36" y="7"/>
                  </a:lnTo>
                  <a:lnTo>
                    <a:pt x="30" y="10"/>
                  </a:lnTo>
                  <a:lnTo>
                    <a:pt x="25" y="15"/>
                  </a:lnTo>
                  <a:lnTo>
                    <a:pt x="21" y="20"/>
                  </a:lnTo>
                  <a:lnTo>
                    <a:pt x="16" y="27"/>
                  </a:lnTo>
                  <a:lnTo>
                    <a:pt x="9" y="39"/>
                  </a:lnTo>
                  <a:lnTo>
                    <a:pt x="4" y="53"/>
                  </a:lnTo>
                  <a:lnTo>
                    <a:pt x="1" y="66"/>
                  </a:lnTo>
                  <a:lnTo>
                    <a:pt x="0" y="83"/>
                  </a:lnTo>
                  <a:lnTo>
                    <a:pt x="1" y="100"/>
                  </a:lnTo>
                  <a:lnTo>
                    <a:pt x="3" y="116"/>
                  </a:lnTo>
                  <a:lnTo>
                    <a:pt x="7" y="131"/>
                  </a:lnTo>
                  <a:lnTo>
                    <a:pt x="11" y="144"/>
                  </a:lnTo>
                  <a:lnTo>
                    <a:pt x="16" y="151"/>
                  </a:lnTo>
                  <a:lnTo>
                    <a:pt x="21" y="156"/>
                  </a:lnTo>
                  <a:lnTo>
                    <a:pt x="25" y="162"/>
                  </a:lnTo>
                  <a:lnTo>
                    <a:pt x="32" y="166"/>
                  </a:lnTo>
                  <a:lnTo>
                    <a:pt x="38" y="169"/>
                  </a:lnTo>
                  <a:lnTo>
                    <a:pt x="45" y="171"/>
                  </a:lnTo>
                  <a:lnTo>
                    <a:pt x="52" y="174"/>
                  </a:lnTo>
                  <a:lnTo>
                    <a:pt x="60" y="174"/>
                  </a:lnTo>
                  <a:lnTo>
                    <a:pt x="61" y="174"/>
                  </a:lnTo>
                  <a:lnTo>
                    <a:pt x="61" y="153"/>
                  </a:lnTo>
                  <a:lnTo>
                    <a:pt x="60" y="153"/>
                  </a:lnTo>
                  <a:lnTo>
                    <a:pt x="51" y="152"/>
                  </a:lnTo>
                  <a:lnTo>
                    <a:pt x="44" y="148"/>
                  </a:lnTo>
                  <a:lnTo>
                    <a:pt x="37" y="142"/>
                  </a:lnTo>
                  <a:lnTo>
                    <a:pt x="31" y="134"/>
                  </a:lnTo>
                  <a:lnTo>
                    <a:pt x="26" y="124"/>
                  </a:lnTo>
                  <a:lnTo>
                    <a:pt x="24" y="113"/>
                  </a:lnTo>
                  <a:lnTo>
                    <a:pt x="22" y="98"/>
                  </a:lnTo>
                  <a:lnTo>
                    <a:pt x="22" y="80"/>
                  </a:lnTo>
                  <a:lnTo>
                    <a:pt x="23" y="70"/>
                  </a:lnTo>
                  <a:lnTo>
                    <a:pt x="24" y="60"/>
                  </a:lnTo>
                  <a:lnTo>
                    <a:pt x="27" y="50"/>
                  </a:lnTo>
                  <a:lnTo>
                    <a:pt x="31" y="41"/>
                  </a:lnTo>
                  <a:lnTo>
                    <a:pt x="38" y="33"/>
                  </a:lnTo>
                  <a:lnTo>
                    <a:pt x="45" y="26"/>
                  </a:lnTo>
                  <a:lnTo>
                    <a:pt x="52" y="23"/>
                  </a:lnTo>
                  <a:lnTo>
                    <a:pt x="6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3" name="Freeform 45"/>
            <p:cNvSpPr>
              <a:spLocks/>
            </p:cNvSpPr>
            <p:nvPr/>
          </p:nvSpPr>
          <p:spPr bwMode="auto">
            <a:xfrm>
              <a:off x="2918" y="1459"/>
              <a:ext cx="63" cy="160"/>
            </a:xfrm>
            <a:custGeom>
              <a:avLst/>
              <a:gdLst>
                <a:gd name="T0" fmla="*/ 34 w 71"/>
                <a:gd name="T1" fmla="*/ 160 h 171"/>
                <a:gd name="T2" fmla="*/ 12 w 71"/>
                <a:gd name="T3" fmla="*/ 160 h 171"/>
                <a:gd name="T4" fmla="*/ 7 w 71"/>
                <a:gd name="T5" fmla="*/ 160 h 171"/>
                <a:gd name="T6" fmla="*/ 4 w 71"/>
                <a:gd name="T7" fmla="*/ 158 h 171"/>
                <a:gd name="T8" fmla="*/ 0 w 71"/>
                <a:gd name="T9" fmla="*/ 154 h 171"/>
                <a:gd name="T10" fmla="*/ 1 w 71"/>
                <a:gd name="T11" fmla="*/ 147 h 171"/>
                <a:gd name="T12" fmla="*/ 8 w 71"/>
                <a:gd name="T13" fmla="*/ 141 h 171"/>
                <a:gd name="T14" fmla="*/ 20 w 71"/>
                <a:gd name="T15" fmla="*/ 140 h 171"/>
                <a:gd name="T16" fmla="*/ 25 w 71"/>
                <a:gd name="T17" fmla="*/ 138 h 171"/>
                <a:gd name="T18" fmla="*/ 25 w 71"/>
                <a:gd name="T19" fmla="*/ 131 h 171"/>
                <a:gd name="T20" fmla="*/ 22 w 71"/>
                <a:gd name="T21" fmla="*/ 123 h 171"/>
                <a:gd name="T22" fmla="*/ 22 w 71"/>
                <a:gd name="T23" fmla="*/ 114 h 171"/>
                <a:gd name="T24" fmla="*/ 22 w 71"/>
                <a:gd name="T25" fmla="*/ 105 h 171"/>
                <a:gd name="T26" fmla="*/ 24 w 71"/>
                <a:gd name="T27" fmla="*/ 84 h 171"/>
                <a:gd name="T28" fmla="*/ 26 w 71"/>
                <a:gd name="T29" fmla="*/ 61 h 171"/>
                <a:gd name="T30" fmla="*/ 27 w 71"/>
                <a:gd name="T31" fmla="*/ 40 h 171"/>
                <a:gd name="T32" fmla="*/ 20 w 71"/>
                <a:gd name="T33" fmla="*/ 38 h 171"/>
                <a:gd name="T34" fmla="*/ 12 w 71"/>
                <a:gd name="T35" fmla="*/ 42 h 171"/>
                <a:gd name="T36" fmla="*/ 8 w 71"/>
                <a:gd name="T37" fmla="*/ 43 h 171"/>
                <a:gd name="T38" fmla="*/ 5 w 71"/>
                <a:gd name="T39" fmla="*/ 41 h 171"/>
                <a:gd name="T40" fmla="*/ 4 w 71"/>
                <a:gd name="T41" fmla="*/ 38 h 171"/>
                <a:gd name="T42" fmla="*/ 1 w 71"/>
                <a:gd name="T43" fmla="*/ 35 h 171"/>
                <a:gd name="T44" fmla="*/ 1 w 71"/>
                <a:gd name="T45" fmla="*/ 32 h 171"/>
                <a:gd name="T46" fmla="*/ 5 w 71"/>
                <a:gd name="T47" fmla="*/ 25 h 171"/>
                <a:gd name="T48" fmla="*/ 12 w 71"/>
                <a:gd name="T49" fmla="*/ 20 h 171"/>
                <a:gd name="T50" fmla="*/ 20 w 71"/>
                <a:gd name="T51" fmla="*/ 13 h 171"/>
                <a:gd name="T52" fmla="*/ 28 w 71"/>
                <a:gd name="T53" fmla="*/ 6 h 171"/>
                <a:gd name="T54" fmla="*/ 35 w 71"/>
                <a:gd name="T55" fmla="*/ 1 h 171"/>
                <a:gd name="T56" fmla="*/ 43 w 71"/>
                <a:gd name="T57" fmla="*/ 0 h 171"/>
                <a:gd name="T58" fmla="*/ 47 w 71"/>
                <a:gd name="T59" fmla="*/ 5 h 171"/>
                <a:gd name="T60" fmla="*/ 47 w 71"/>
                <a:gd name="T61" fmla="*/ 10 h 171"/>
                <a:gd name="T62" fmla="*/ 47 w 71"/>
                <a:gd name="T63" fmla="*/ 13 h 171"/>
                <a:gd name="T64" fmla="*/ 46 w 71"/>
                <a:gd name="T65" fmla="*/ 18 h 171"/>
                <a:gd name="T66" fmla="*/ 46 w 71"/>
                <a:gd name="T67" fmla="*/ 21 h 171"/>
                <a:gd name="T68" fmla="*/ 46 w 71"/>
                <a:gd name="T69" fmla="*/ 24 h 171"/>
                <a:gd name="T70" fmla="*/ 46 w 71"/>
                <a:gd name="T71" fmla="*/ 29 h 171"/>
                <a:gd name="T72" fmla="*/ 46 w 71"/>
                <a:gd name="T73" fmla="*/ 36 h 171"/>
                <a:gd name="T74" fmla="*/ 46 w 71"/>
                <a:gd name="T75" fmla="*/ 40 h 171"/>
                <a:gd name="T76" fmla="*/ 46 w 71"/>
                <a:gd name="T77" fmla="*/ 49 h 171"/>
                <a:gd name="T78" fmla="*/ 45 w 71"/>
                <a:gd name="T79" fmla="*/ 66 h 171"/>
                <a:gd name="T80" fmla="*/ 43 w 71"/>
                <a:gd name="T81" fmla="*/ 89 h 171"/>
                <a:gd name="T82" fmla="*/ 42 w 71"/>
                <a:gd name="T83" fmla="*/ 106 h 171"/>
                <a:gd name="T84" fmla="*/ 42 w 71"/>
                <a:gd name="T85" fmla="*/ 116 h 171"/>
                <a:gd name="T86" fmla="*/ 42 w 71"/>
                <a:gd name="T87" fmla="*/ 123 h 171"/>
                <a:gd name="T88" fmla="*/ 43 w 71"/>
                <a:gd name="T89" fmla="*/ 131 h 171"/>
                <a:gd name="T90" fmla="*/ 43 w 71"/>
                <a:gd name="T91" fmla="*/ 138 h 171"/>
                <a:gd name="T92" fmla="*/ 53 w 71"/>
                <a:gd name="T93" fmla="*/ 140 h 171"/>
                <a:gd name="T94" fmla="*/ 58 w 71"/>
                <a:gd name="T95" fmla="*/ 141 h 171"/>
                <a:gd name="T96" fmla="*/ 60 w 71"/>
                <a:gd name="T97" fmla="*/ 142 h 171"/>
                <a:gd name="T98" fmla="*/ 62 w 71"/>
                <a:gd name="T99" fmla="*/ 146 h 171"/>
                <a:gd name="T100" fmla="*/ 63 w 71"/>
                <a:gd name="T101" fmla="*/ 150 h 171"/>
                <a:gd name="T102" fmla="*/ 62 w 71"/>
                <a:gd name="T103" fmla="*/ 154 h 171"/>
                <a:gd name="T104" fmla="*/ 60 w 71"/>
                <a:gd name="T105" fmla="*/ 156 h 171"/>
                <a:gd name="T106" fmla="*/ 58 w 71"/>
                <a:gd name="T107" fmla="*/ 159 h 171"/>
                <a:gd name="T108" fmla="*/ 53 w 71"/>
                <a:gd name="T109" fmla="*/ 160 h 1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71"/>
                <a:gd name="T167" fmla="*/ 71 w 71"/>
                <a:gd name="T168" fmla="*/ 171 h 1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71">
                  <a:moveTo>
                    <a:pt x="60" y="171"/>
                  </a:moveTo>
                  <a:lnTo>
                    <a:pt x="38" y="171"/>
                  </a:lnTo>
                  <a:lnTo>
                    <a:pt x="17" y="171"/>
                  </a:lnTo>
                  <a:lnTo>
                    <a:pt x="14" y="171"/>
                  </a:lnTo>
                  <a:lnTo>
                    <a:pt x="10" y="171"/>
                  </a:lnTo>
                  <a:lnTo>
                    <a:pt x="8" y="171"/>
                  </a:lnTo>
                  <a:lnTo>
                    <a:pt x="6" y="170"/>
                  </a:lnTo>
                  <a:lnTo>
                    <a:pt x="4" y="169"/>
                  </a:lnTo>
                  <a:lnTo>
                    <a:pt x="1" y="167"/>
                  </a:lnTo>
                  <a:lnTo>
                    <a:pt x="0" y="165"/>
                  </a:lnTo>
                  <a:lnTo>
                    <a:pt x="0" y="162"/>
                  </a:lnTo>
                  <a:lnTo>
                    <a:pt x="1" y="157"/>
                  </a:lnTo>
                  <a:lnTo>
                    <a:pt x="5" y="154"/>
                  </a:lnTo>
                  <a:lnTo>
                    <a:pt x="9" y="151"/>
                  </a:lnTo>
                  <a:lnTo>
                    <a:pt x="17" y="150"/>
                  </a:lnTo>
                  <a:lnTo>
                    <a:pt x="23" y="150"/>
                  </a:lnTo>
                  <a:lnTo>
                    <a:pt x="28" y="151"/>
                  </a:lnTo>
                  <a:lnTo>
                    <a:pt x="28" y="148"/>
                  </a:lnTo>
                  <a:lnTo>
                    <a:pt x="28" y="144"/>
                  </a:lnTo>
                  <a:lnTo>
                    <a:pt x="28" y="140"/>
                  </a:lnTo>
                  <a:lnTo>
                    <a:pt x="27" y="135"/>
                  </a:lnTo>
                  <a:lnTo>
                    <a:pt x="25" y="131"/>
                  </a:lnTo>
                  <a:lnTo>
                    <a:pt x="25" y="126"/>
                  </a:lnTo>
                  <a:lnTo>
                    <a:pt x="25" y="122"/>
                  </a:lnTo>
                  <a:lnTo>
                    <a:pt x="25" y="120"/>
                  </a:lnTo>
                  <a:lnTo>
                    <a:pt x="25" y="112"/>
                  </a:lnTo>
                  <a:lnTo>
                    <a:pt x="27" y="102"/>
                  </a:lnTo>
                  <a:lnTo>
                    <a:pt x="27" y="90"/>
                  </a:lnTo>
                  <a:lnTo>
                    <a:pt x="28" y="78"/>
                  </a:lnTo>
                  <a:lnTo>
                    <a:pt x="29" y="65"/>
                  </a:lnTo>
                  <a:lnTo>
                    <a:pt x="30" y="53"/>
                  </a:lnTo>
                  <a:lnTo>
                    <a:pt x="30" y="43"/>
                  </a:lnTo>
                  <a:lnTo>
                    <a:pt x="30" y="35"/>
                  </a:lnTo>
                  <a:lnTo>
                    <a:pt x="23" y="41"/>
                  </a:lnTo>
                  <a:lnTo>
                    <a:pt x="18" y="44"/>
                  </a:lnTo>
                  <a:lnTo>
                    <a:pt x="14" y="45"/>
                  </a:lnTo>
                  <a:lnTo>
                    <a:pt x="12" y="46"/>
                  </a:lnTo>
                  <a:lnTo>
                    <a:pt x="9" y="46"/>
                  </a:lnTo>
                  <a:lnTo>
                    <a:pt x="8" y="45"/>
                  </a:lnTo>
                  <a:lnTo>
                    <a:pt x="6" y="44"/>
                  </a:lnTo>
                  <a:lnTo>
                    <a:pt x="5" y="43"/>
                  </a:lnTo>
                  <a:lnTo>
                    <a:pt x="4" y="41"/>
                  </a:lnTo>
                  <a:lnTo>
                    <a:pt x="2" y="40"/>
                  </a:lnTo>
                  <a:lnTo>
                    <a:pt x="1" y="37"/>
                  </a:lnTo>
                  <a:lnTo>
                    <a:pt x="1" y="36"/>
                  </a:lnTo>
                  <a:lnTo>
                    <a:pt x="1" y="34"/>
                  </a:lnTo>
                  <a:lnTo>
                    <a:pt x="4" y="30"/>
                  </a:lnTo>
                  <a:lnTo>
                    <a:pt x="6" y="27"/>
                  </a:lnTo>
                  <a:lnTo>
                    <a:pt x="10" y="23"/>
                  </a:lnTo>
                  <a:lnTo>
                    <a:pt x="14" y="21"/>
                  </a:lnTo>
                  <a:lnTo>
                    <a:pt x="17" y="18"/>
                  </a:lnTo>
                  <a:lnTo>
                    <a:pt x="22" y="14"/>
                  </a:lnTo>
                  <a:lnTo>
                    <a:pt x="27" y="10"/>
                  </a:lnTo>
                  <a:lnTo>
                    <a:pt x="31" y="6"/>
                  </a:lnTo>
                  <a:lnTo>
                    <a:pt x="36" y="3"/>
                  </a:lnTo>
                  <a:lnTo>
                    <a:pt x="40" y="1"/>
                  </a:lnTo>
                  <a:lnTo>
                    <a:pt x="45" y="0"/>
                  </a:lnTo>
                  <a:lnTo>
                    <a:pt x="48" y="0"/>
                  </a:lnTo>
                  <a:lnTo>
                    <a:pt x="51" y="3"/>
                  </a:lnTo>
                  <a:lnTo>
                    <a:pt x="53" y="5"/>
                  </a:lnTo>
                  <a:lnTo>
                    <a:pt x="53" y="8"/>
                  </a:lnTo>
                  <a:lnTo>
                    <a:pt x="53" y="11"/>
                  </a:lnTo>
                  <a:lnTo>
                    <a:pt x="53" y="12"/>
                  </a:lnTo>
                  <a:lnTo>
                    <a:pt x="53" y="14"/>
                  </a:lnTo>
                  <a:lnTo>
                    <a:pt x="52" y="16"/>
                  </a:lnTo>
                  <a:lnTo>
                    <a:pt x="52" y="19"/>
                  </a:lnTo>
                  <a:lnTo>
                    <a:pt x="52" y="21"/>
                  </a:lnTo>
                  <a:lnTo>
                    <a:pt x="52" y="22"/>
                  </a:lnTo>
                  <a:lnTo>
                    <a:pt x="52" y="23"/>
                  </a:lnTo>
                  <a:lnTo>
                    <a:pt x="52" y="26"/>
                  </a:lnTo>
                  <a:lnTo>
                    <a:pt x="52" y="28"/>
                  </a:lnTo>
                  <a:lnTo>
                    <a:pt x="52" y="31"/>
                  </a:lnTo>
                  <a:lnTo>
                    <a:pt x="52" y="35"/>
                  </a:lnTo>
                  <a:lnTo>
                    <a:pt x="52" y="38"/>
                  </a:lnTo>
                  <a:lnTo>
                    <a:pt x="52" y="41"/>
                  </a:lnTo>
                  <a:lnTo>
                    <a:pt x="52" y="43"/>
                  </a:lnTo>
                  <a:lnTo>
                    <a:pt x="52" y="45"/>
                  </a:lnTo>
                  <a:lnTo>
                    <a:pt x="52" y="52"/>
                  </a:lnTo>
                  <a:lnTo>
                    <a:pt x="52" y="60"/>
                  </a:lnTo>
                  <a:lnTo>
                    <a:pt x="51" y="71"/>
                  </a:lnTo>
                  <a:lnTo>
                    <a:pt x="50" y="83"/>
                  </a:lnTo>
                  <a:lnTo>
                    <a:pt x="48" y="95"/>
                  </a:lnTo>
                  <a:lnTo>
                    <a:pt x="48" y="105"/>
                  </a:lnTo>
                  <a:lnTo>
                    <a:pt x="47" y="113"/>
                  </a:lnTo>
                  <a:lnTo>
                    <a:pt x="47" y="120"/>
                  </a:lnTo>
                  <a:lnTo>
                    <a:pt x="47" y="124"/>
                  </a:lnTo>
                  <a:lnTo>
                    <a:pt x="47" y="127"/>
                  </a:lnTo>
                  <a:lnTo>
                    <a:pt x="47" y="131"/>
                  </a:lnTo>
                  <a:lnTo>
                    <a:pt x="47" y="135"/>
                  </a:lnTo>
                  <a:lnTo>
                    <a:pt x="48" y="140"/>
                  </a:lnTo>
                  <a:lnTo>
                    <a:pt x="48" y="143"/>
                  </a:lnTo>
                  <a:lnTo>
                    <a:pt x="48" y="147"/>
                  </a:lnTo>
                  <a:lnTo>
                    <a:pt x="48" y="150"/>
                  </a:lnTo>
                  <a:lnTo>
                    <a:pt x="60" y="150"/>
                  </a:lnTo>
                  <a:lnTo>
                    <a:pt x="62" y="150"/>
                  </a:lnTo>
                  <a:lnTo>
                    <a:pt x="65" y="151"/>
                  </a:lnTo>
                  <a:lnTo>
                    <a:pt x="66" y="151"/>
                  </a:lnTo>
                  <a:lnTo>
                    <a:pt x="68" y="152"/>
                  </a:lnTo>
                  <a:lnTo>
                    <a:pt x="69" y="155"/>
                  </a:lnTo>
                  <a:lnTo>
                    <a:pt x="70" y="156"/>
                  </a:lnTo>
                  <a:lnTo>
                    <a:pt x="71" y="158"/>
                  </a:lnTo>
                  <a:lnTo>
                    <a:pt x="71" y="160"/>
                  </a:lnTo>
                  <a:lnTo>
                    <a:pt x="71" y="163"/>
                  </a:lnTo>
                  <a:lnTo>
                    <a:pt x="70" y="165"/>
                  </a:lnTo>
                  <a:lnTo>
                    <a:pt x="69" y="166"/>
                  </a:lnTo>
                  <a:lnTo>
                    <a:pt x="68" y="167"/>
                  </a:lnTo>
                  <a:lnTo>
                    <a:pt x="66" y="169"/>
                  </a:lnTo>
                  <a:lnTo>
                    <a:pt x="65" y="170"/>
                  </a:lnTo>
                  <a:lnTo>
                    <a:pt x="62" y="171"/>
                  </a:lnTo>
                  <a:lnTo>
                    <a:pt x="6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4" name="Freeform 46"/>
            <p:cNvSpPr>
              <a:spLocks/>
            </p:cNvSpPr>
            <p:nvPr/>
          </p:nvSpPr>
          <p:spPr bwMode="auto">
            <a:xfrm>
              <a:off x="3009" y="1459"/>
              <a:ext cx="63" cy="160"/>
            </a:xfrm>
            <a:custGeom>
              <a:avLst/>
              <a:gdLst>
                <a:gd name="T0" fmla="*/ 34 w 71"/>
                <a:gd name="T1" fmla="*/ 160 h 171"/>
                <a:gd name="T2" fmla="*/ 12 w 71"/>
                <a:gd name="T3" fmla="*/ 160 h 171"/>
                <a:gd name="T4" fmla="*/ 7 w 71"/>
                <a:gd name="T5" fmla="*/ 160 h 171"/>
                <a:gd name="T6" fmla="*/ 4 w 71"/>
                <a:gd name="T7" fmla="*/ 158 h 171"/>
                <a:gd name="T8" fmla="*/ 0 w 71"/>
                <a:gd name="T9" fmla="*/ 154 h 171"/>
                <a:gd name="T10" fmla="*/ 2 w 71"/>
                <a:gd name="T11" fmla="*/ 147 h 171"/>
                <a:gd name="T12" fmla="*/ 9 w 71"/>
                <a:gd name="T13" fmla="*/ 141 h 171"/>
                <a:gd name="T14" fmla="*/ 20 w 71"/>
                <a:gd name="T15" fmla="*/ 140 h 171"/>
                <a:gd name="T16" fmla="*/ 24 w 71"/>
                <a:gd name="T17" fmla="*/ 138 h 171"/>
                <a:gd name="T18" fmla="*/ 24 w 71"/>
                <a:gd name="T19" fmla="*/ 131 h 171"/>
                <a:gd name="T20" fmla="*/ 23 w 71"/>
                <a:gd name="T21" fmla="*/ 123 h 171"/>
                <a:gd name="T22" fmla="*/ 23 w 71"/>
                <a:gd name="T23" fmla="*/ 114 h 171"/>
                <a:gd name="T24" fmla="*/ 23 w 71"/>
                <a:gd name="T25" fmla="*/ 105 h 171"/>
                <a:gd name="T26" fmla="*/ 24 w 71"/>
                <a:gd name="T27" fmla="*/ 84 h 171"/>
                <a:gd name="T28" fmla="*/ 26 w 71"/>
                <a:gd name="T29" fmla="*/ 61 h 171"/>
                <a:gd name="T30" fmla="*/ 27 w 71"/>
                <a:gd name="T31" fmla="*/ 40 h 171"/>
                <a:gd name="T32" fmla="*/ 20 w 71"/>
                <a:gd name="T33" fmla="*/ 38 h 171"/>
                <a:gd name="T34" fmla="*/ 12 w 71"/>
                <a:gd name="T35" fmla="*/ 42 h 171"/>
                <a:gd name="T36" fmla="*/ 9 w 71"/>
                <a:gd name="T37" fmla="*/ 43 h 171"/>
                <a:gd name="T38" fmla="*/ 5 w 71"/>
                <a:gd name="T39" fmla="*/ 41 h 171"/>
                <a:gd name="T40" fmla="*/ 3 w 71"/>
                <a:gd name="T41" fmla="*/ 38 h 171"/>
                <a:gd name="T42" fmla="*/ 0 w 71"/>
                <a:gd name="T43" fmla="*/ 35 h 171"/>
                <a:gd name="T44" fmla="*/ 2 w 71"/>
                <a:gd name="T45" fmla="*/ 32 h 171"/>
                <a:gd name="T46" fmla="*/ 5 w 71"/>
                <a:gd name="T47" fmla="*/ 25 h 171"/>
                <a:gd name="T48" fmla="*/ 12 w 71"/>
                <a:gd name="T49" fmla="*/ 20 h 171"/>
                <a:gd name="T50" fmla="*/ 20 w 71"/>
                <a:gd name="T51" fmla="*/ 13 h 171"/>
                <a:gd name="T52" fmla="*/ 29 w 71"/>
                <a:gd name="T53" fmla="*/ 6 h 171"/>
                <a:gd name="T54" fmla="*/ 36 w 71"/>
                <a:gd name="T55" fmla="*/ 1 h 171"/>
                <a:gd name="T56" fmla="*/ 43 w 71"/>
                <a:gd name="T57" fmla="*/ 0 h 171"/>
                <a:gd name="T58" fmla="*/ 46 w 71"/>
                <a:gd name="T59" fmla="*/ 5 h 171"/>
                <a:gd name="T60" fmla="*/ 46 w 71"/>
                <a:gd name="T61" fmla="*/ 10 h 171"/>
                <a:gd name="T62" fmla="*/ 46 w 71"/>
                <a:gd name="T63" fmla="*/ 13 h 171"/>
                <a:gd name="T64" fmla="*/ 45 w 71"/>
                <a:gd name="T65" fmla="*/ 18 h 171"/>
                <a:gd name="T66" fmla="*/ 45 w 71"/>
                <a:gd name="T67" fmla="*/ 21 h 171"/>
                <a:gd name="T68" fmla="*/ 45 w 71"/>
                <a:gd name="T69" fmla="*/ 24 h 171"/>
                <a:gd name="T70" fmla="*/ 45 w 71"/>
                <a:gd name="T71" fmla="*/ 29 h 171"/>
                <a:gd name="T72" fmla="*/ 46 w 71"/>
                <a:gd name="T73" fmla="*/ 36 h 171"/>
                <a:gd name="T74" fmla="*/ 46 w 71"/>
                <a:gd name="T75" fmla="*/ 40 h 171"/>
                <a:gd name="T76" fmla="*/ 46 w 71"/>
                <a:gd name="T77" fmla="*/ 49 h 171"/>
                <a:gd name="T78" fmla="*/ 45 w 71"/>
                <a:gd name="T79" fmla="*/ 66 h 171"/>
                <a:gd name="T80" fmla="*/ 43 w 71"/>
                <a:gd name="T81" fmla="*/ 89 h 171"/>
                <a:gd name="T82" fmla="*/ 42 w 71"/>
                <a:gd name="T83" fmla="*/ 106 h 171"/>
                <a:gd name="T84" fmla="*/ 42 w 71"/>
                <a:gd name="T85" fmla="*/ 116 h 171"/>
                <a:gd name="T86" fmla="*/ 43 w 71"/>
                <a:gd name="T87" fmla="*/ 123 h 171"/>
                <a:gd name="T88" fmla="*/ 43 w 71"/>
                <a:gd name="T89" fmla="*/ 131 h 171"/>
                <a:gd name="T90" fmla="*/ 43 w 71"/>
                <a:gd name="T91" fmla="*/ 138 h 171"/>
                <a:gd name="T92" fmla="*/ 53 w 71"/>
                <a:gd name="T93" fmla="*/ 140 h 171"/>
                <a:gd name="T94" fmla="*/ 57 w 71"/>
                <a:gd name="T95" fmla="*/ 141 h 171"/>
                <a:gd name="T96" fmla="*/ 59 w 71"/>
                <a:gd name="T97" fmla="*/ 142 h 171"/>
                <a:gd name="T98" fmla="*/ 62 w 71"/>
                <a:gd name="T99" fmla="*/ 146 h 171"/>
                <a:gd name="T100" fmla="*/ 63 w 71"/>
                <a:gd name="T101" fmla="*/ 150 h 171"/>
                <a:gd name="T102" fmla="*/ 62 w 71"/>
                <a:gd name="T103" fmla="*/ 154 h 171"/>
                <a:gd name="T104" fmla="*/ 59 w 71"/>
                <a:gd name="T105" fmla="*/ 156 h 171"/>
                <a:gd name="T106" fmla="*/ 57 w 71"/>
                <a:gd name="T107" fmla="*/ 159 h 171"/>
                <a:gd name="T108" fmla="*/ 53 w 71"/>
                <a:gd name="T109" fmla="*/ 160 h 1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171"/>
                <a:gd name="T167" fmla="*/ 71 w 71"/>
                <a:gd name="T168" fmla="*/ 171 h 1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171">
                  <a:moveTo>
                    <a:pt x="60" y="171"/>
                  </a:moveTo>
                  <a:lnTo>
                    <a:pt x="38" y="171"/>
                  </a:lnTo>
                  <a:lnTo>
                    <a:pt x="17" y="171"/>
                  </a:lnTo>
                  <a:lnTo>
                    <a:pt x="13" y="171"/>
                  </a:lnTo>
                  <a:lnTo>
                    <a:pt x="11" y="171"/>
                  </a:lnTo>
                  <a:lnTo>
                    <a:pt x="8" y="171"/>
                  </a:lnTo>
                  <a:lnTo>
                    <a:pt x="6" y="170"/>
                  </a:lnTo>
                  <a:lnTo>
                    <a:pt x="4" y="169"/>
                  </a:lnTo>
                  <a:lnTo>
                    <a:pt x="2" y="167"/>
                  </a:lnTo>
                  <a:lnTo>
                    <a:pt x="0" y="165"/>
                  </a:lnTo>
                  <a:lnTo>
                    <a:pt x="0" y="162"/>
                  </a:lnTo>
                  <a:lnTo>
                    <a:pt x="2" y="157"/>
                  </a:lnTo>
                  <a:lnTo>
                    <a:pt x="5" y="154"/>
                  </a:lnTo>
                  <a:lnTo>
                    <a:pt x="10" y="151"/>
                  </a:lnTo>
                  <a:lnTo>
                    <a:pt x="18" y="150"/>
                  </a:lnTo>
                  <a:lnTo>
                    <a:pt x="22" y="150"/>
                  </a:lnTo>
                  <a:lnTo>
                    <a:pt x="27" y="151"/>
                  </a:lnTo>
                  <a:lnTo>
                    <a:pt x="27" y="148"/>
                  </a:lnTo>
                  <a:lnTo>
                    <a:pt x="27" y="144"/>
                  </a:lnTo>
                  <a:lnTo>
                    <a:pt x="27" y="140"/>
                  </a:lnTo>
                  <a:lnTo>
                    <a:pt x="27" y="135"/>
                  </a:lnTo>
                  <a:lnTo>
                    <a:pt x="26" y="131"/>
                  </a:lnTo>
                  <a:lnTo>
                    <a:pt x="26" y="126"/>
                  </a:lnTo>
                  <a:lnTo>
                    <a:pt x="26" y="122"/>
                  </a:lnTo>
                  <a:lnTo>
                    <a:pt x="26" y="120"/>
                  </a:lnTo>
                  <a:lnTo>
                    <a:pt x="26" y="112"/>
                  </a:lnTo>
                  <a:lnTo>
                    <a:pt x="26" y="102"/>
                  </a:lnTo>
                  <a:lnTo>
                    <a:pt x="27" y="90"/>
                  </a:lnTo>
                  <a:lnTo>
                    <a:pt x="28" y="78"/>
                  </a:lnTo>
                  <a:lnTo>
                    <a:pt x="29" y="65"/>
                  </a:lnTo>
                  <a:lnTo>
                    <a:pt x="29" y="53"/>
                  </a:lnTo>
                  <a:lnTo>
                    <a:pt x="30" y="43"/>
                  </a:lnTo>
                  <a:lnTo>
                    <a:pt x="30" y="35"/>
                  </a:lnTo>
                  <a:lnTo>
                    <a:pt x="23" y="41"/>
                  </a:lnTo>
                  <a:lnTo>
                    <a:pt x="18" y="44"/>
                  </a:lnTo>
                  <a:lnTo>
                    <a:pt x="14" y="45"/>
                  </a:lnTo>
                  <a:lnTo>
                    <a:pt x="12" y="46"/>
                  </a:lnTo>
                  <a:lnTo>
                    <a:pt x="10" y="46"/>
                  </a:lnTo>
                  <a:lnTo>
                    <a:pt x="7" y="45"/>
                  </a:lnTo>
                  <a:lnTo>
                    <a:pt x="6" y="44"/>
                  </a:lnTo>
                  <a:lnTo>
                    <a:pt x="4" y="43"/>
                  </a:lnTo>
                  <a:lnTo>
                    <a:pt x="3" y="41"/>
                  </a:lnTo>
                  <a:lnTo>
                    <a:pt x="2" y="40"/>
                  </a:lnTo>
                  <a:lnTo>
                    <a:pt x="0" y="37"/>
                  </a:lnTo>
                  <a:lnTo>
                    <a:pt x="0" y="36"/>
                  </a:lnTo>
                  <a:lnTo>
                    <a:pt x="2" y="34"/>
                  </a:lnTo>
                  <a:lnTo>
                    <a:pt x="3" y="30"/>
                  </a:lnTo>
                  <a:lnTo>
                    <a:pt x="6" y="27"/>
                  </a:lnTo>
                  <a:lnTo>
                    <a:pt x="10" y="23"/>
                  </a:lnTo>
                  <a:lnTo>
                    <a:pt x="13" y="21"/>
                  </a:lnTo>
                  <a:lnTo>
                    <a:pt x="18" y="18"/>
                  </a:lnTo>
                  <a:lnTo>
                    <a:pt x="22" y="14"/>
                  </a:lnTo>
                  <a:lnTo>
                    <a:pt x="27" y="10"/>
                  </a:lnTo>
                  <a:lnTo>
                    <a:pt x="33" y="6"/>
                  </a:lnTo>
                  <a:lnTo>
                    <a:pt x="37" y="3"/>
                  </a:lnTo>
                  <a:lnTo>
                    <a:pt x="41" y="1"/>
                  </a:lnTo>
                  <a:lnTo>
                    <a:pt x="45" y="0"/>
                  </a:lnTo>
                  <a:lnTo>
                    <a:pt x="49" y="0"/>
                  </a:lnTo>
                  <a:lnTo>
                    <a:pt x="51" y="3"/>
                  </a:lnTo>
                  <a:lnTo>
                    <a:pt x="52" y="5"/>
                  </a:lnTo>
                  <a:lnTo>
                    <a:pt x="52" y="8"/>
                  </a:lnTo>
                  <a:lnTo>
                    <a:pt x="52" y="11"/>
                  </a:lnTo>
                  <a:lnTo>
                    <a:pt x="52" y="12"/>
                  </a:lnTo>
                  <a:lnTo>
                    <a:pt x="52" y="14"/>
                  </a:lnTo>
                  <a:lnTo>
                    <a:pt x="52" y="16"/>
                  </a:lnTo>
                  <a:lnTo>
                    <a:pt x="51" y="19"/>
                  </a:lnTo>
                  <a:lnTo>
                    <a:pt x="51" y="21"/>
                  </a:lnTo>
                  <a:lnTo>
                    <a:pt x="51" y="22"/>
                  </a:lnTo>
                  <a:lnTo>
                    <a:pt x="51" y="23"/>
                  </a:lnTo>
                  <a:lnTo>
                    <a:pt x="51" y="26"/>
                  </a:lnTo>
                  <a:lnTo>
                    <a:pt x="51" y="28"/>
                  </a:lnTo>
                  <a:lnTo>
                    <a:pt x="51" y="31"/>
                  </a:lnTo>
                  <a:lnTo>
                    <a:pt x="51" y="35"/>
                  </a:lnTo>
                  <a:lnTo>
                    <a:pt x="52" y="38"/>
                  </a:lnTo>
                  <a:lnTo>
                    <a:pt x="52" y="41"/>
                  </a:lnTo>
                  <a:lnTo>
                    <a:pt x="52" y="43"/>
                  </a:lnTo>
                  <a:lnTo>
                    <a:pt x="52" y="45"/>
                  </a:lnTo>
                  <a:lnTo>
                    <a:pt x="52" y="52"/>
                  </a:lnTo>
                  <a:lnTo>
                    <a:pt x="51" y="60"/>
                  </a:lnTo>
                  <a:lnTo>
                    <a:pt x="51" y="71"/>
                  </a:lnTo>
                  <a:lnTo>
                    <a:pt x="50" y="83"/>
                  </a:lnTo>
                  <a:lnTo>
                    <a:pt x="49" y="95"/>
                  </a:lnTo>
                  <a:lnTo>
                    <a:pt x="48" y="105"/>
                  </a:lnTo>
                  <a:lnTo>
                    <a:pt x="47" y="113"/>
                  </a:lnTo>
                  <a:lnTo>
                    <a:pt x="47" y="120"/>
                  </a:lnTo>
                  <a:lnTo>
                    <a:pt x="47" y="124"/>
                  </a:lnTo>
                  <a:lnTo>
                    <a:pt x="48" y="127"/>
                  </a:lnTo>
                  <a:lnTo>
                    <a:pt x="48" y="131"/>
                  </a:lnTo>
                  <a:lnTo>
                    <a:pt x="48" y="135"/>
                  </a:lnTo>
                  <a:lnTo>
                    <a:pt x="48" y="140"/>
                  </a:lnTo>
                  <a:lnTo>
                    <a:pt x="49" y="143"/>
                  </a:lnTo>
                  <a:lnTo>
                    <a:pt x="49" y="147"/>
                  </a:lnTo>
                  <a:lnTo>
                    <a:pt x="49" y="150"/>
                  </a:lnTo>
                  <a:lnTo>
                    <a:pt x="60" y="150"/>
                  </a:lnTo>
                  <a:lnTo>
                    <a:pt x="63" y="150"/>
                  </a:lnTo>
                  <a:lnTo>
                    <a:pt x="64" y="151"/>
                  </a:lnTo>
                  <a:lnTo>
                    <a:pt x="66" y="151"/>
                  </a:lnTo>
                  <a:lnTo>
                    <a:pt x="67" y="152"/>
                  </a:lnTo>
                  <a:lnTo>
                    <a:pt x="68" y="155"/>
                  </a:lnTo>
                  <a:lnTo>
                    <a:pt x="70" y="156"/>
                  </a:lnTo>
                  <a:lnTo>
                    <a:pt x="71" y="158"/>
                  </a:lnTo>
                  <a:lnTo>
                    <a:pt x="71" y="160"/>
                  </a:lnTo>
                  <a:lnTo>
                    <a:pt x="71" y="163"/>
                  </a:lnTo>
                  <a:lnTo>
                    <a:pt x="70" y="165"/>
                  </a:lnTo>
                  <a:lnTo>
                    <a:pt x="68" y="166"/>
                  </a:lnTo>
                  <a:lnTo>
                    <a:pt x="67" y="167"/>
                  </a:lnTo>
                  <a:lnTo>
                    <a:pt x="66" y="169"/>
                  </a:lnTo>
                  <a:lnTo>
                    <a:pt x="64" y="170"/>
                  </a:lnTo>
                  <a:lnTo>
                    <a:pt x="63" y="171"/>
                  </a:lnTo>
                  <a:lnTo>
                    <a:pt x="6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5" name="Freeform 47"/>
            <p:cNvSpPr>
              <a:spLocks/>
            </p:cNvSpPr>
            <p:nvPr/>
          </p:nvSpPr>
          <p:spPr bwMode="auto">
            <a:xfrm>
              <a:off x="3719" y="2738"/>
              <a:ext cx="104" cy="168"/>
            </a:xfrm>
            <a:custGeom>
              <a:avLst/>
              <a:gdLst>
                <a:gd name="T0" fmla="*/ 31 w 113"/>
                <a:gd name="T1" fmla="*/ 167 h 176"/>
                <a:gd name="T2" fmla="*/ 14 w 113"/>
                <a:gd name="T3" fmla="*/ 159 h 176"/>
                <a:gd name="T4" fmla="*/ 3 w 113"/>
                <a:gd name="T5" fmla="*/ 146 h 176"/>
                <a:gd name="T6" fmla="*/ 0 w 113"/>
                <a:gd name="T7" fmla="*/ 140 h 176"/>
                <a:gd name="T8" fmla="*/ 1 w 113"/>
                <a:gd name="T9" fmla="*/ 137 h 176"/>
                <a:gd name="T10" fmla="*/ 6 w 113"/>
                <a:gd name="T11" fmla="*/ 132 h 176"/>
                <a:gd name="T12" fmla="*/ 11 w 113"/>
                <a:gd name="T13" fmla="*/ 130 h 176"/>
                <a:gd name="T14" fmla="*/ 17 w 113"/>
                <a:gd name="T15" fmla="*/ 133 h 176"/>
                <a:gd name="T16" fmla="*/ 24 w 113"/>
                <a:gd name="T17" fmla="*/ 139 h 176"/>
                <a:gd name="T18" fmla="*/ 30 w 113"/>
                <a:gd name="T19" fmla="*/ 145 h 176"/>
                <a:gd name="T20" fmla="*/ 45 w 113"/>
                <a:gd name="T21" fmla="*/ 147 h 176"/>
                <a:gd name="T22" fmla="*/ 67 w 113"/>
                <a:gd name="T23" fmla="*/ 139 h 176"/>
                <a:gd name="T24" fmla="*/ 82 w 113"/>
                <a:gd name="T25" fmla="*/ 119 h 176"/>
                <a:gd name="T26" fmla="*/ 84 w 113"/>
                <a:gd name="T27" fmla="*/ 95 h 176"/>
                <a:gd name="T28" fmla="*/ 80 w 113"/>
                <a:gd name="T29" fmla="*/ 76 h 176"/>
                <a:gd name="T30" fmla="*/ 66 w 113"/>
                <a:gd name="T31" fmla="*/ 67 h 176"/>
                <a:gd name="T32" fmla="*/ 50 w 113"/>
                <a:gd name="T33" fmla="*/ 66 h 176"/>
                <a:gd name="T34" fmla="*/ 40 w 113"/>
                <a:gd name="T35" fmla="*/ 71 h 176"/>
                <a:gd name="T36" fmla="*/ 32 w 113"/>
                <a:gd name="T37" fmla="*/ 76 h 176"/>
                <a:gd name="T38" fmla="*/ 17 w 113"/>
                <a:gd name="T39" fmla="*/ 93 h 176"/>
                <a:gd name="T40" fmla="*/ 10 w 113"/>
                <a:gd name="T41" fmla="*/ 94 h 176"/>
                <a:gd name="T42" fmla="*/ 5 w 113"/>
                <a:gd name="T43" fmla="*/ 91 h 176"/>
                <a:gd name="T44" fmla="*/ 3 w 113"/>
                <a:gd name="T45" fmla="*/ 86 h 176"/>
                <a:gd name="T46" fmla="*/ 3 w 113"/>
                <a:gd name="T47" fmla="*/ 78 h 176"/>
                <a:gd name="T48" fmla="*/ 5 w 113"/>
                <a:gd name="T49" fmla="*/ 50 h 176"/>
                <a:gd name="T50" fmla="*/ 6 w 113"/>
                <a:gd name="T51" fmla="*/ 22 h 176"/>
                <a:gd name="T52" fmla="*/ 6 w 113"/>
                <a:gd name="T53" fmla="*/ 16 h 176"/>
                <a:gd name="T54" fmla="*/ 4 w 113"/>
                <a:gd name="T55" fmla="*/ 10 h 176"/>
                <a:gd name="T56" fmla="*/ 5 w 113"/>
                <a:gd name="T57" fmla="*/ 4 h 176"/>
                <a:gd name="T58" fmla="*/ 14 w 113"/>
                <a:gd name="T59" fmla="*/ 1 h 176"/>
                <a:gd name="T60" fmla="*/ 18 w 113"/>
                <a:gd name="T61" fmla="*/ 1 h 176"/>
                <a:gd name="T62" fmla="*/ 24 w 113"/>
                <a:gd name="T63" fmla="*/ 2 h 176"/>
                <a:gd name="T64" fmla="*/ 29 w 113"/>
                <a:gd name="T65" fmla="*/ 2 h 176"/>
                <a:gd name="T66" fmla="*/ 44 w 113"/>
                <a:gd name="T67" fmla="*/ 1 h 176"/>
                <a:gd name="T68" fmla="*/ 58 w 113"/>
                <a:gd name="T69" fmla="*/ 1 h 176"/>
                <a:gd name="T70" fmla="*/ 65 w 113"/>
                <a:gd name="T71" fmla="*/ 1 h 176"/>
                <a:gd name="T72" fmla="*/ 73 w 113"/>
                <a:gd name="T73" fmla="*/ 1 h 176"/>
                <a:gd name="T74" fmla="*/ 77 w 113"/>
                <a:gd name="T75" fmla="*/ 1 h 176"/>
                <a:gd name="T76" fmla="*/ 82 w 113"/>
                <a:gd name="T77" fmla="*/ 1 h 176"/>
                <a:gd name="T78" fmla="*/ 87 w 113"/>
                <a:gd name="T79" fmla="*/ 0 h 176"/>
                <a:gd name="T80" fmla="*/ 90 w 113"/>
                <a:gd name="T81" fmla="*/ 0 h 176"/>
                <a:gd name="T82" fmla="*/ 96 w 113"/>
                <a:gd name="T83" fmla="*/ 3 h 176"/>
                <a:gd name="T84" fmla="*/ 98 w 113"/>
                <a:gd name="T85" fmla="*/ 8 h 176"/>
                <a:gd name="T86" fmla="*/ 93 w 113"/>
                <a:gd name="T87" fmla="*/ 18 h 176"/>
                <a:gd name="T88" fmla="*/ 73 w 113"/>
                <a:gd name="T89" fmla="*/ 22 h 176"/>
                <a:gd name="T90" fmla="*/ 67 w 113"/>
                <a:gd name="T91" fmla="*/ 21 h 176"/>
                <a:gd name="T92" fmla="*/ 62 w 113"/>
                <a:gd name="T93" fmla="*/ 21 h 176"/>
                <a:gd name="T94" fmla="*/ 27 w 113"/>
                <a:gd name="T95" fmla="*/ 22 h 176"/>
                <a:gd name="T96" fmla="*/ 25 w 113"/>
                <a:gd name="T97" fmla="*/ 43 h 176"/>
                <a:gd name="T98" fmla="*/ 31 w 113"/>
                <a:gd name="T99" fmla="*/ 52 h 176"/>
                <a:gd name="T100" fmla="*/ 44 w 113"/>
                <a:gd name="T101" fmla="*/ 47 h 176"/>
                <a:gd name="T102" fmla="*/ 60 w 113"/>
                <a:gd name="T103" fmla="*/ 45 h 176"/>
                <a:gd name="T104" fmla="*/ 75 w 113"/>
                <a:gd name="T105" fmla="*/ 47 h 176"/>
                <a:gd name="T106" fmla="*/ 87 w 113"/>
                <a:gd name="T107" fmla="*/ 56 h 176"/>
                <a:gd name="T108" fmla="*/ 98 w 113"/>
                <a:gd name="T109" fmla="*/ 72 h 176"/>
                <a:gd name="T110" fmla="*/ 104 w 113"/>
                <a:gd name="T111" fmla="*/ 102 h 176"/>
                <a:gd name="T112" fmla="*/ 96 w 113"/>
                <a:gd name="T113" fmla="*/ 138 h 176"/>
                <a:gd name="T114" fmla="*/ 79 w 113"/>
                <a:gd name="T115" fmla="*/ 158 h 176"/>
                <a:gd name="T116" fmla="*/ 64 w 113"/>
                <a:gd name="T117" fmla="*/ 165 h 176"/>
                <a:gd name="T118" fmla="*/ 45 w 113"/>
                <a:gd name="T119" fmla="*/ 167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
                <a:gd name="T181" fmla="*/ 0 h 176"/>
                <a:gd name="T182" fmla="*/ 113 w 113"/>
                <a:gd name="T183" fmla="*/ 176 h 1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 h="176">
                  <a:moveTo>
                    <a:pt x="49" y="176"/>
                  </a:moveTo>
                  <a:lnTo>
                    <a:pt x="41" y="176"/>
                  </a:lnTo>
                  <a:lnTo>
                    <a:pt x="34" y="175"/>
                  </a:lnTo>
                  <a:lnTo>
                    <a:pt x="28" y="173"/>
                  </a:lnTo>
                  <a:lnTo>
                    <a:pt x="21" y="170"/>
                  </a:lnTo>
                  <a:lnTo>
                    <a:pt x="15" y="167"/>
                  </a:lnTo>
                  <a:lnTo>
                    <a:pt x="11" y="163"/>
                  </a:lnTo>
                  <a:lnTo>
                    <a:pt x="6" y="159"/>
                  </a:lnTo>
                  <a:lnTo>
                    <a:pt x="3" y="153"/>
                  </a:lnTo>
                  <a:lnTo>
                    <a:pt x="1" y="151"/>
                  </a:lnTo>
                  <a:lnTo>
                    <a:pt x="1" y="150"/>
                  </a:lnTo>
                  <a:lnTo>
                    <a:pt x="0" y="147"/>
                  </a:lnTo>
                  <a:lnTo>
                    <a:pt x="0" y="146"/>
                  </a:lnTo>
                  <a:lnTo>
                    <a:pt x="0" y="144"/>
                  </a:lnTo>
                  <a:lnTo>
                    <a:pt x="1" y="143"/>
                  </a:lnTo>
                  <a:lnTo>
                    <a:pt x="3" y="140"/>
                  </a:lnTo>
                  <a:lnTo>
                    <a:pt x="4" y="139"/>
                  </a:lnTo>
                  <a:lnTo>
                    <a:pt x="6" y="138"/>
                  </a:lnTo>
                  <a:lnTo>
                    <a:pt x="7" y="137"/>
                  </a:lnTo>
                  <a:lnTo>
                    <a:pt x="10" y="136"/>
                  </a:lnTo>
                  <a:lnTo>
                    <a:pt x="12" y="136"/>
                  </a:lnTo>
                  <a:lnTo>
                    <a:pt x="14" y="136"/>
                  </a:lnTo>
                  <a:lnTo>
                    <a:pt x="16" y="137"/>
                  </a:lnTo>
                  <a:lnTo>
                    <a:pt x="18" y="139"/>
                  </a:lnTo>
                  <a:lnTo>
                    <a:pt x="20" y="140"/>
                  </a:lnTo>
                  <a:lnTo>
                    <a:pt x="23" y="144"/>
                  </a:lnTo>
                  <a:lnTo>
                    <a:pt x="26" y="146"/>
                  </a:lnTo>
                  <a:lnTo>
                    <a:pt x="27" y="148"/>
                  </a:lnTo>
                  <a:lnTo>
                    <a:pt x="29" y="150"/>
                  </a:lnTo>
                  <a:lnTo>
                    <a:pt x="33" y="152"/>
                  </a:lnTo>
                  <a:lnTo>
                    <a:pt x="37" y="153"/>
                  </a:lnTo>
                  <a:lnTo>
                    <a:pt x="43" y="154"/>
                  </a:lnTo>
                  <a:lnTo>
                    <a:pt x="49" y="154"/>
                  </a:lnTo>
                  <a:lnTo>
                    <a:pt x="58" y="153"/>
                  </a:lnTo>
                  <a:lnTo>
                    <a:pt x="66" y="151"/>
                  </a:lnTo>
                  <a:lnTo>
                    <a:pt x="73" y="146"/>
                  </a:lnTo>
                  <a:lnTo>
                    <a:pt x="80" y="140"/>
                  </a:lnTo>
                  <a:lnTo>
                    <a:pt x="86" y="133"/>
                  </a:lnTo>
                  <a:lnTo>
                    <a:pt x="89" y="125"/>
                  </a:lnTo>
                  <a:lnTo>
                    <a:pt x="90" y="116"/>
                  </a:lnTo>
                  <a:lnTo>
                    <a:pt x="91" y="107"/>
                  </a:lnTo>
                  <a:lnTo>
                    <a:pt x="91" y="99"/>
                  </a:lnTo>
                  <a:lnTo>
                    <a:pt x="90" y="92"/>
                  </a:lnTo>
                  <a:lnTo>
                    <a:pt x="89" y="86"/>
                  </a:lnTo>
                  <a:lnTo>
                    <a:pt x="87" y="80"/>
                  </a:lnTo>
                  <a:lnTo>
                    <a:pt x="83" y="75"/>
                  </a:lnTo>
                  <a:lnTo>
                    <a:pt x="77" y="71"/>
                  </a:lnTo>
                  <a:lnTo>
                    <a:pt x="72" y="70"/>
                  </a:lnTo>
                  <a:lnTo>
                    <a:pt x="65" y="69"/>
                  </a:lnTo>
                  <a:lnTo>
                    <a:pt x="60" y="69"/>
                  </a:lnTo>
                  <a:lnTo>
                    <a:pt x="54" y="69"/>
                  </a:lnTo>
                  <a:lnTo>
                    <a:pt x="50" y="70"/>
                  </a:lnTo>
                  <a:lnTo>
                    <a:pt x="46" y="71"/>
                  </a:lnTo>
                  <a:lnTo>
                    <a:pt x="43" y="74"/>
                  </a:lnTo>
                  <a:lnTo>
                    <a:pt x="41" y="75"/>
                  </a:lnTo>
                  <a:lnTo>
                    <a:pt x="37" y="77"/>
                  </a:lnTo>
                  <a:lnTo>
                    <a:pt x="35" y="80"/>
                  </a:lnTo>
                  <a:lnTo>
                    <a:pt x="22" y="93"/>
                  </a:lnTo>
                  <a:lnTo>
                    <a:pt x="20" y="95"/>
                  </a:lnTo>
                  <a:lnTo>
                    <a:pt x="18" y="97"/>
                  </a:lnTo>
                  <a:lnTo>
                    <a:pt x="15" y="98"/>
                  </a:lnTo>
                  <a:lnTo>
                    <a:pt x="13" y="98"/>
                  </a:lnTo>
                  <a:lnTo>
                    <a:pt x="11" y="98"/>
                  </a:lnTo>
                  <a:lnTo>
                    <a:pt x="8" y="97"/>
                  </a:lnTo>
                  <a:lnTo>
                    <a:pt x="7" y="97"/>
                  </a:lnTo>
                  <a:lnTo>
                    <a:pt x="5" y="95"/>
                  </a:lnTo>
                  <a:lnTo>
                    <a:pt x="4" y="93"/>
                  </a:lnTo>
                  <a:lnTo>
                    <a:pt x="3" y="92"/>
                  </a:lnTo>
                  <a:lnTo>
                    <a:pt x="3" y="90"/>
                  </a:lnTo>
                  <a:lnTo>
                    <a:pt x="3" y="87"/>
                  </a:lnTo>
                  <a:lnTo>
                    <a:pt x="3" y="85"/>
                  </a:lnTo>
                  <a:lnTo>
                    <a:pt x="3" y="82"/>
                  </a:lnTo>
                  <a:lnTo>
                    <a:pt x="3" y="76"/>
                  </a:lnTo>
                  <a:lnTo>
                    <a:pt x="4" y="68"/>
                  </a:lnTo>
                  <a:lnTo>
                    <a:pt x="5" y="52"/>
                  </a:lnTo>
                  <a:lnTo>
                    <a:pt x="6" y="39"/>
                  </a:lnTo>
                  <a:lnTo>
                    <a:pt x="7" y="30"/>
                  </a:lnTo>
                  <a:lnTo>
                    <a:pt x="7" y="23"/>
                  </a:lnTo>
                  <a:lnTo>
                    <a:pt x="7" y="21"/>
                  </a:lnTo>
                  <a:lnTo>
                    <a:pt x="7" y="18"/>
                  </a:lnTo>
                  <a:lnTo>
                    <a:pt x="7" y="17"/>
                  </a:lnTo>
                  <a:lnTo>
                    <a:pt x="6" y="15"/>
                  </a:lnTo>
                  <a:lnTo>
                    <a:pt x="5" y="12"/>
                  </a:lnTo>
                  <a:lnTo>
                    <a:pt x="4" y="10"/>
                  </a:lnTo>
                  <a:lnTo>
                    <a:pt x="4" y="9"/>
                  </a:lnTo>
                  <a:lnTo>
                    <a:pt x="4" y="8"/>
                  </a:lnTo>
                  <a:lnTo>
                    <a:pt x="5" y="4"/>
                  </a:lnTo>
                  <a:lnTo>
                    <a:pt x="6" y="2"/>
                  </a:lnTo>
                  <a:lnTo>
                    <a:pt x="10" y="1"/>
                  </a:lnTo>
                  <a:lnTo>
                    <a:pt x="15" y="1"/>
                  </a:lnTo>
                  <a:lnTo>
                    <a:pt x="16" y="1"/>
                  </a:lnTo>
                  <a:lnTo>
                    <a:pt x="18" y="1"/>
                  </a:lnTo>
                  <a:lnTo>
                    <a:pt x="20" y="1"/>
                  </a:lnTo>
                  <a:lnTo>
                    <a:pt x="22" y="1"/>
                  </a:lnTo>
                  <a:lnTo>
                    <a:pt x="23" y="2"/>
                  </a:lnTo>
                  <a:lnTo>
                    <a:pt x="26" y="2"/>
                  </a:lnTo>
                  <a:lnTo>
                    <a:pt x="27" y="2"/>
                  </a:lnTo>
                  <a:lnTo>
                    <a:pt x="28" y="2"/>
                  </a:lnTo>
                  <a:lnTo>
                    <a:pt x="31" y="2"/>
                  </a:lnTo>
                  <a:lnTo>
                    <a:pt x="36" y="2"/>
                  </a:lnTo>
                  <a:lnTo>
                    <a:pt x="42" y="2"/>
                  </a:lnTo>
                  <a:lnTo>
                    <a:pt x="48" y="1"/>
                  </a:lnTo>
                  <a:lnTo>
                    <a:pt x="53" y="1"/>
                  </a:lnTo>
                  <a:lnTo>
                    <a:pt x="59" y="1"/>
                  </a:lnTo>
                  <a:lnTo>
                    <a:pt x="63" y="1"/>
                  </a:lnTo>
                  <a:lnTo>
                    <a:pt x="66" y="1"/>
                  </a:lnTo>
                  <a:lnTo>
                    <a:pt x="68" y="1"/>
                  </a:lnTo>
                  <a:lnTo>
                    <a:pt x="71" y="1"/>
                  </a:lnTo>
                  <a:lnTo>
                    <a:pt x="73" y="1"/>
                  </a:lnTo>
                  <a:lnTo>
                    <a:pt x="75" y="1"/>
                  </a:lnTo>
                  <a:lnTo>
                    <a:pt x="79" y="1"/>
                  </a:lnTo>
                  <a:lnTo>
                    <a:pt x="81" y="1"/>
                  </a:lnTo>
                  <a:lnTo>
                    <a:pt x="82" y="1"/>
                  </a:lnTo>
                  <a:lnTo>
                    <a:pt x="84" y="1"/>
                  </a:lnTo>
                  <a:lnTo>
                    <a:pt x="86" y="1"/>
                  </a:lnTo>
                  <a:lnTo>
                    <a:pt x="87" y="1"/>
                  </a:lnTo>
                  <a:lnTo>
                    <a:pt x="89" y="1"/>
                  </a:lnTo>
                  <a:lnTo>
                    <a:pt x="90" y="1"/>
                  </a:lnTo>
                  <a:lnTo>
                    <a:pt x="91" y="0"/>
                  </a:lnTo>
                  <a:lnTo>
                    <a:pt x="94" y="0"/>
                  </a:lnTo>
                  <a:lnTo>
                    <a:pt x="95" y="0"/>
                  </a:lnTo>
                  <a:lnTo>
                    <a:pt x="96" y="0"/>
                  </a:lnTo>
                  <a:lnTo>
                    <a:pt x="98" y="0"/>
                  </a:lnTo>
                  <a:lnTo>
                    <a:pt x="101" y="1"/>
                  </a:lnTo>
                  <a:lnTo>
                    <a:pt x="102" y="2"/>
                  </a:lnTo>
                  <a:lnTo>
                    <a:pt x="104" y="3"/>
                  </a:lnTo>
                  <a:lnTo>
                    <a:pt x="105" y="4"/>
                  </a:lnTo>
                  <a:lnTo>
                    <a:pt x="106" y="7"/>
                  </a:lnTo>
                  <a:lnTo>
                    <a:pt x="107" y="8"/>
                  </a:lnTo>
                  <a:lnTo>
                    <a:pt x="107" y="10"/>
                  </a:lnTo>
                  <a:lnTo>
                    <a:pt x="106" y="16"/>
                  </a:lnTo>
                  <a:lnTo>
                    <a:pt x="101" y="19"/>
                  </a:lnTo>
                  <a:lnTo>
                    <a:pt x="92" y="22"/>
                  </a:lnTo>
                  <a:lnTo>
                    <a:pt x="81" y="23"/>
                  </a:lnTo>
                  <a:lnTo>
                    <a:pt x="79" y="23"/>
                  </a:lnTo>
                  <a:lnTo>
                    <a:pt x="77" y="23"/>
                  </a:lnTo>
                  <a:lnTo>
                    <a:pt x="75" y="23"/>
                  </a:lnTo>
                  <a:lnTo>
                    <a:pt x="73" y="22"/>
                  </a:lnTo>
                  <a:lnTo>
                    <a:pt x="71" y="22"/>
                  </a:lnTo>
                  <a:lnTo>
                    <a:pt x="68" y="22"/>
                  </a:lnTo>
                  <a:lnTo>
                    <a:pt x="67" y="22"/>
                  </a:lnTo>
                  <a:lnTo>
                    <a:pt x="66" y="22"/>
                  </a:lnTo>
                  <a:lnTo>
                    <a:pt x="48" y="23"/>
                  </a:lnTo>
                  <a:lnTo>
                    <a:pt x="29" y="23"/>
                  </a:lnTo>
                  <a:lnTo>
                    <a:pt x="29" y="27"/>
                  </a:lnTo>
                  <a:lnTo>
                    <a:pt x="28" y="34"/>
                  </a:lnTo>
                  <a:lnTo>
                    <a:pt x="27" y="45"/>
                  </a:lnTo>
                  <a:lnTo>
                    <a:pt x="26" y="60"/>
                  </a:lnTo>
                  <a:lnTo>
                    <a:pt x="29" y="57"/>
                  </a:lnTo>
                  <a:lnTo>
                    <a:pt x="34" y="54"/>
                  </a:lnTo>
                  <a:lnTo>
                    <a:pt x="38" y="52"/>
                  </a:lnTo>
                  <a:lnTo>
                    <a:pt x="43" y="50"/>
                  </a:lnTo>
                  <a:lnTo>
                    <a:pt x="48" y="49"/>
                  </a:lnTo>
                  <a:lnTo>
                    <a:pt x="53" y="48"/>
                  </a:lnTo>
                  <a:lnTo>
                    <a:pt x="59" y="47"/>
                  </a:lnTo>
                  <a:lnTo>
                    <a:pt x="65" y="47"/>
                  </a:lnTo>
                  <a:lnTo>
                    <a:pt x="71" y="47"/>
                  </a:lnTo>
                  <a:lnTo>
                    <a:pt x="76" y="48"/>
                  </a:lnTo>
                  <a:lnTo>
                    <a:pt x="81" y="49"/>
                  </a:lnTo>
                  <a:lnTo>
                    <a:pt x="87" y="52"/>
                  </a:lnTo>
                  <a:lnTo>
                    <a:pt x="90" y="55"/>
                  </a:lnTo>
                  <a:lnTo>
                    <a:pt x="95" y="59"/>
                  </a:lnTo>
                  <a:lnTo>
                    <a:pt x="98" y="62"/>
                  </a:lnTo>
                  <a:lnTo>
                    <a:pt x="102" y="67"/>
                  </a:lnTo>
                  <a:lnTo>
                    <a:pt x="107" y="75"/>
                  </a:lnTo>
                  <a:lnTo>
                    <a:pt x="111" y="85"/>
                  </a:lnTo>
                  <a:lnTo>
                    <a:pt x="112" y="95"/>
                  </a:lnTo>
                  <a:lnTo>
                    <a:pt x="113" y="107"/>
                  </a:lnTo>
                  <a:lnTo>
                    <a:pt x="112" y="121"/>
                  </a:lnTo>
                  <a:lnTo>
                    <a:pt x="109" y="133"/>
                  </a:lnTo>
                  <a:lnTo>
                    <a:pt x="104" y="145"/>
                  </a:lnTo>
                  <a:lnTo>
                    <a:pt x="96" y="155"/>
                  </a:lnTo>
                  <a:lnTo>
                    <a:pt x="91" y="160"/>
                  </a:lnTo>
                  <a:lnTo>
                    <a:pt x="86" y="165"/>
                  </a:lnTo>
                  <a:lnTo>
                    <a:pt x="81" y="168"/>
                  </a:lnTo>
                  <a:lnTo>
                    <a:pt x="75" y="170"/>
                  </a:lnTo>
                  <a:lnTo>
                    <a:pt x="69" y="173"/>
                  </a:lnTo>
                  <a:lnTo>
                    <a:pt x="63" y="174"/>
                  </a:lnTo>
                  <a:lnTo>
                    <a:pt x="56" y="175"/>
                  </a:lnTo>
                  <a:lnTo>
                    <a:pt x="49" y="175"/>
                  </a:lnTo>
                  <a:lnTo>
                    <a:pt x="4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6" name="Freeform 48"/>
            <p:cNvSpPr>
              <a:spLocks/>
            </p:cNvSpPr>
            <p:nvPr/>
          </p:nvSpPr>
          <p:spPr bwMode="auto">
            <a:xfrm>
              <a:off x="3992" y="2460"/>
              <a:ext cx="64" cy="163"/>
            </a:xfrm>
            <a:custGeom>
              <a:avLst/>
              <a:gdLst>
                <a:gd name="T0" fmla="*/ 0 w 69"/>
                <a:gd name="T1" fmla="*/ 94 h 173"/>
                <a:gd name="T2" fmla="*/ 0 w 69"/>
                <a:gd name="T3" fmla="*/ 114 h 173"/>
                <a:gd name="T4" fmla="*/ 21 w 69"/>
                <a:gd name="T5" fmla="*/ 115 h 173"/>
                <a:gd name="T6" fmla="*/ 21 w 69"/>
                <a:gd name="T7" fmla="*/ 138 h 173"/>
                <a:gd name="T8" fmla="*/ 21 w 69"/>
                <a:gd name="T9" fmla="*/ 139 h 173"/>
                <a:gd name="T10" fmla="*/ 21 w 69"/>
                <a:gd name="T11" fmla="*/ 139 h 173"/>
                <a:gd name="T12" fmla="*/ 21 w 69"/>
                <a:gd name="T13" fmla="*/ 141 h 173"/>
                <a:gd name="T14" fmla="*/ 21 w 69"/>
                <a:gd name="T15" fmla="*/ 143 h 173"/>
                <a:gd name="T16" fmla="*/ 21 w 69"/>
                <a:gd name="T17" fmla="*/ 144 h 173"/>
                <a:gd name="T18" fmla="*/ 21 w 69"/>
                <a:gd name="T19" fmla="*/ 145 h 173"/>
                <a:gd name="T20" fmla="*/ 21 w 69"/>
                <a:gd name="T21" fmla="*/ 146 h 173"/>
                <a:gd name="T22" fmla="*/ 21 w 69"/>
                <a:gd name="T23" fmla="*/ 147 h 173"/>
                <a:gd name="T24" fmla="*/ 22 w 69"/>
                <a:gd name="T25" fmla="*/ 154 h 173"/>
                <a:gd name="T26" fmla="*/ 23 w 69"/>
                <a:gd name="T27" fmla="*/ 158 h 173"/>
                <a:gd name="T28" fmla="*/ 27 w 69"/>
                <a:gd name="T29" fmla="*/ 161 h 173"/>
                <a:gd name="T30" fmla="*/ 32 w 69"/>
                <a:gd name="T31" fmla="*/ 163 h 173"/>
                <a:gd name="T32" fmla="*/ 36 w 69"/>
                <a:gd name="T33" fmla="*/ 161 h 173"/>
                <a:gd name="T34" fmla="*/ 40 w 69"/>
                <a:gd name="T35" fmla="*/ 160 h 173"/>
                <a:gd name="T36" fmla="*/ 41 w 69"/>
                <a:gd name="T37" fmla="*/ 157 h 173"/>
                <a:gd name="T38" fmla="*/ 42 w 69"/>
                <a:gd name="T39" fmla="*/ 153 h 173"/>
                <a:gd name="T40" fmla="*/ 42 w 69"/>
                <a:gd name="T41" fmla="*/ 115 h 173"/>
                <a:gd name="T42" fmla="*/ 47 w 69"/>
                <a:gd name="T43" fmla="*/ 115 h 173"/>
                <a:gd name="T44" fmla="*/ 51 w 69"/>
                <a:gd name="T45" fmla="*/ 115 h 173"/>
                <a:gd name="T46" fmla="*/ 55 w 69"/>
                <a:gd name="T47" fmla="*/ 115 h 173"/>
                <a:gd name="T48" fmla="*/ 57 w 69"/>
                <a:gd name="T49" fmla="*/ 115 h 173"/>
                <a:gd name="T50" fmla="*/ 59 w 69"/>
                <a:gd name="T51" fmla="*/ 113 h 173"/>
                <a:gd name="T52" fmla="*/ 62 w 69"/>
                <a:gd name="T53" fmla="*/ 111 h 173"/>
                <a:gd name="T54" fmla="*/ 63 w 69"/>
                <a:gd name="T55" fmla="*/ 108 h 173"/>
                <a:gd name="T56" fmla="*/ 64 w 69"/>
                <a:gd name="T57" fmla="*/ 105 h 173"/>
                <a:gd name="T58" fmla="*/ 63 w 69"/>
                <a:gd name="T59" fmla="*/ 101 h 173"/>
                <a:gd name="T60" fmla="*/ 59 w 69"/>
                <a:gd name="T61" fmla="*/ 97 h 173"/>
                <a:gd name="T62" fmla="*/ 54 w 69"/>
                <a:gd name="T63" fmla="*/ 96 h 173"/>
                <a:gd name="T64" fmla="*/ 45 w 69"/>
                <a:gd name="T65" fmla="*/ 95 h 173"/>
                <a:gd name="T66" fmla="*/ 44 w 69"/>
                <a:gd name="T67" fmla="*/ 95 h 173"/>
                <a:gd name="T68" fmla="*/ 44 w 69"/>
                <a:gd name="T69" fmla="*/ 95 h 173"/>
                <a:gd name="T70" fmla="*/ 43 w 69"/>
                <a:gd name="T71" fmla="*/ 95 h 173"/>
                <a:gd name="T72" fmla="*/ 42 w 69"/>
                <a:gd name="T73" fmla="*/ 95 h 173"/>
                <a:gd name="T74" fmla="*/ 42 w 69"/>
                <a:gd name="T75" fmla="*/ 9 h 173"/>
                <a:gd name="T76" fmla="*/ 41 w 69"/>
                <a:gd name="T77" fmla="*/ 6 h 173"/>
                <a:gd name="T78" fmla="*/ 38 w 69"/>
                <a:gd name="T79" fmla="*/ 2 h 173"/>
                <a:gd name="T80" fmla="*/ 35 w 69"/>
                <a:gd name="T81" fmla="*/ 1 h 173"/>
                <a:gd name="T82" fmla="*/ 30 w 69"/>
                <a:gd name="T83" fmla="*/ 0 h 173"/>
                <a:gd name="T84" fmla="*/ 24 w 69"/>
                <a:gd name="T85" fmla="*/ 0 h 173"/>
                <a:gd name="T86" fmla="*/ 20 w 69"/>
                <a:gd name="T87" fmla="*/ 2 h 173"/>
                <a:gd name="T88" fmla="*/ 16 w 69"/>
                <a:gd name="T89" fmla="*/ 4 h 173"/>
                <a:gd name="T90" fmla="*/ 13 w 69"/>
                <a:gd name="T91" fmla="*/ 8 h 173"/>
                <a:gd name="T92" fmla="*/ 0 w 69"/>
                <a:gd name="T93" fmla="*/ 27 h 173"/>
                <a:gd name="T94" fmla="*/ 0 w 69"/>
                <a:gd name="T95" fmla="*/ 61 h 173"/>
                <a:gd name="T96" fmla="*/ 6 w 69"/>
                <a:gd name="T97" fmla="*/ 54 h 173"/>
                <a:gd name="T98" fmla="*/ 10 w 69"/>
                <a:gd name="T99" fmla="*/ 45 h 173"/>
                <a:gd name="T100" fmla="*/ 16 w 69"/>
                <a:gd name="T101" fmla="*/ 37 h 173"/>
                <a:gd name="T102" fmla="*/ 21 w 69"/>
                <a:gd name="T103" fmla="*/ 28 h 173"/>
                <a:gd name="T104" fmla="*/ 21 w 69"/>
                <a:gd name="T105" fmla="*/ 94 h 173"/>
                <a:gd name="T106" fmla="*/ 0 w 69"/>
                <a:gd name="T107" fmla="*/ 94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
                <a:gd name="T163" fmla="*/ 0 h 173"/>
                <a:gd name="T164" fmla="*/ 69 w 69"/>
                <a:gd name="T165" fmla="*/ 173 h 1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 h="173">
                  <a:moveTo>
                    <a:pt x="0" y="100"/>
                  </a:moveTo>
                  <a:lnTo>
                    <a:pt x="0" y="121"/>
                  </a:lnTo>
                  <a:lnTo>
                    <a:pt x="23" y="122"/>
                  </a:lnTo>
                  <a:lnTo>
                    <a:pt x="23" y="146"/>
                  </a:lnTo>
                  <a:lnTo>
                    <a:pt x="23" y="147"/>
                  </a:lnTo>
                  <a:lnTo>
                    <a:pt x="23" y="148"/>
                  </a:lnTo>
                  <a:lnTo>
                    <a:pt x="23" y="150"/>
                  </a:lnTo>
                  <a:lnTo>
                    <a:pt x="23" y="152"/>
                  </a:lnTo>
                  <a:lnTo>
                    <a:pt x="23" y="153"/>
                  </a:lnTo>
                  <a:lnTo>
                    <a:pt x="23" y="154"/>
                  </a:lnTo>
                  <a:lnTo>
                    <a:pt x="23" y="155"/>
                  </a:lnTo>
                  <a:lnTo>
                    <a:pt x="23" y="156"/>
                  </a:lnTo>
                  <a:lnTo>
                    <a:pt x="24" y="163"/>
                  </a:lnTo>
                  <a:lnTo>
                    <a:pt x="25" y="168"/>
                  </a:lnTo>
                  <a:lnTo>
                    <a:pt x="29" y="171"/>
                  </a:lnTo>
                  <a:lnTo>
                    <a:pt x="35" y="173"/>
                  </a:lnTo>
                  <a:lnTo>
                    <a:pt x="39" y="171"/>
                  </a:lnTo>
                  <a:lnTo>
                    <a:pt x="43" y="170"/>
                  </a:lnTo>
                  <a:lnTo>
                    <a:pt x="44" y="167"/>
                  </a:lnTo>
                  <a:lnTo>
                    <a:pt x="45" y="162"/>
                  </a:lnTo>
                  <a:lnTo>
                    <a:pt x="45" y="122"/>
                  </a:lnTo>
                  <a:lnTo>
                    <a:pt x="51" y="122"/>
                  </a:lnTo>
                  <a:lnTo>
                    <a:pt x="55" y="122"/>
                  </a:lnTo>
                  <a:lnTo>
                    <a:pt x="59" y="122"/>
                  </a:lnTo>
                  <a:lnTo>
                    <a:pt x="61" y="122"/>
                  </a:lnTo>
                  <a:lnTo>
                    <a:pt x="64" y="120"/>
                  </a:lnTo>
                  <a:lnTo>
                    <a:pt x="67" y="118"/>
                  </a:lnTo>
                  <a:lnTo>
                    <a:pt x="68" y="115"/>
                  </a:lnTo>
                  <a:lnTo>
                    <a:pt x="69" y="111"/>
                  </a:lnTo>
                  <a:lnTo>
                    <a:pt x="68" y="107"/>
                  </a:lnTo>
                  <a:lnTo>
                    <a:pt x="64" y="103"/>
                  </a:lnTo>
                  <a:lnTo>
                    <a:pt x="58" y="102"/>
                  </a:lnTo>
                  <a:lnTo>
                    <a:pt x="48" y="101"/>
                  </a:lnTo>
                  <a:lnTo>
                    <a:pt x="47" y="101"/>
                  </a:lnTo>
                  <a:lnTo>
                    <a:pt x="46" y="101"/>
                  </a:lnTo>
                  <a:lnTo>
                    <a:pt x="45" y="101"/>
                  </a:lnTo>
                  <a:lnTo>
                    <a:pt x="45" y="10"/>
                  </a:lnTo>
                  <a:lnTo>
                    <a:pt x="44" y="6"/>
                  </a:lnTo>
                  <a:lnTo>
                    <a:pt x="41" y="2"/>
                  </a:lnTo>
                  <a:lnTo>
                    <a:pt x="38" y="1"/>
                  </a:lnTo>
                  <a:lnTo>
                    <a:pt x="32" y="0"/>
                  </a:lnTo>
                  <a:lnTo>
                    <a:pt x="26" y="0"/>
                  </a:lnTo>
                  <a:lnTo>
                    <a:pt x="22" y="2"/>
                  </a:lnTo>
                  <a:lnTo>
                    <a:pt x="17" y="4"/>
                  </a:lnTo>
                  <a:lnTo>
                    <a:pt x="14" y="9"/>
                  </a:lnTo>
                  <a:lnTo>
                    <a:pt x="0" y="29"/>
                  </a:lnTo>
                  <a:lnTo>
                    <a:pt x="0" y="65"/>
                  </a:lnTo>
                  <a:lnTo>
                    <a:pt x="6" y="57"/>
                  </a:lnTo>
                  <a:lnTo>
                    <a:pt x="11" y="48"/>
                  </a:lnTo>
                  <a:lnTo>
                    <a:pt x="17" y="39"/>
                  </a:lnTo>
                  <a:lnTo>
                    <a:pt x="23" y="30"/>
                  </a:lnTo>
                  <a:lnTo>
                    <a:pt x="23" y="10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7" name="Freeform 49"/>
            <p:cNvSpPr>
              <a:spLocks/>
            </p:cNvSpPr>
            <p:nvPr/>
          </p:nvSpPr>
          <p:spPr bwMode="auto">
            <a:xfrm>
              <a:off x="3943" y="2488"/>
              <a:ext cx="49" cy="86"/>
            </a:xfrm>
            <a:custGeom>
              <a:avLst/>
              <a:gdLst>
                <a:gd name="T0" fmla="*/ 49 w 55"/>
                <a:gd name="T1" fmla="*/ 34 h 92"/>
                <a:gd name="T2" fmla="*/ 49 w 55"/>
                <a:gd name="T3" fmla="*/ 0 h 92"/>
                <a:gd name="T4" fmla="*/ 13 w 55"/>
                <a:gd name="T5" fmla="*/ 55 h 92"/>
                <a:gd name="T6" fmla="*/ 4 w 55"/>
                <a:gd name="T7" fmla="*/ 65 h 92"/>
                <a:gd name="T8" fmla="*/ 3 w 55"/>
                <a:gd name="T9" fmla="*/ 68 h 92"/>
                <a:gd name="T10" fmla="*/ 1 w 55"/>
                <a:gd name="T11" fmla="*/ 72 h 92"/>
                <a:gd name="T12" fmla="*/ 0 w 55"/>
                <a:gd name="T13" fmla="*/ 75 h 92"/>
                <a:gd name="T14" fmla="*/ 0 w 55"/>
                <a:gd name="T15" fmla="*/ 77 h 92"/>
                <a:gd name="T16" fmla="*/ 0 w 55"/>
                <a:gd name="T17" fmla="*/ 80 h 92"/>
                <a:gd name="T18" fmla="*/ 2 w 55"/>
                <a:gd name="T19" fmla="*/ 82 h 92"/>
                <a:gd name="T20" fmla="*/ 4 w 55"/>
                <a:gd name="T21" fmla="*/ 83 h 92"/>
                <a:gd name="T22" fmla="*/ 8 w 55"/>
                <a:gd name="T23" fmla="*/ 85 h 92"/>
                <a:gd name="T24" fmla="*/ 11 w 55"/>
                <a:gd name="T25" fmla="*/ 85 h 92"/>
                <a:gd name="T26" fmla="*/ 16 w 55"/>
                <a:gd name="T27" fmla="*/ 85 h 92"/>
                <a:gd name="T28" fmla="*/ 20 w 55"/>
                <a:gd name="T29" fmla="*/ 86 h 92"/>
                <a:gd name="T30" fmla="*/ 27 w 55"/>
                <a:gd name="T31" fmla="*/ 86 h 92"/>
                <a:gd name="T32" fmla="*/ 49 w 55"/>
                <a:gd name="T33" fmla="*/ 86 h 92"/>
                <a:gd name="T34" fmla="*/ 49 w 55"/>
                <a:gd name="T35" fmla="*/ 66 h 92"/>
                <a:gd name="T36" fmla="*/ 29 w 55"/>
                <a:gd name="T37" fmla="*/ 65 h 92"/>
                <a:gd name="T38" fmla="*/ 34 w 55"/>
                <a:gd name="T39" fmla="*/ 59 h 92"/>
                <a:gd name="T40" fmla="*/ 38 w 55"/>
                <a:gd name="T41" fmla="*/ 51 h 92"/>
                <a:gd name="T42" fmla="*/ 44 w 55"/>
                <a:gd name="T43" fmla="*/ 44 h 92"/>
                <a:gd name="T44" fmla="*/ 49 w 55"/>
                <a:gd name="T45" fmla="*/ 34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92"/>
                <a:gd name="T71" fmla="*/ 55 w 55"/>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92">
                  <a:moveTo>
                    <a:pt x="55" y="36"/>
                  </a:moveTo>
                  <a:lnTo>
                    <a:pt x="55" y="0"/>
                  </a:lnTo>
                  <a:lnTo>
                    <a:pt x="15" y="59"/>
                  </a:lnTo>
                  <a:lnTo>
                    <a:pt x="5" y="70"/>
                  </a:lnTo>
                  <a:lnTo>
                    <a:pt x="3" y="73"/>
                  </a:lnTo>
                  <a:lnTo>
                    <a:pt x="1" y="77"/>
                  </a:lnTo>
                  <a:lnTo>
                    <a:pt x="0" y="80"/>
                  </a:lnTo>
                  <a:lnTo>
                    <a:pt x="0" y="82"/>
                  </a:lnTo>
                  <a:lnTo>
                    <a:pt x="0" y="86"/>
                  </a:lnTo>
                  <a:lnTo>
                    <a:pt x="2" y="88"/>
                  </a:lnTo>
                  <a:lnTo>
                    <a:pt x="4" y="89"/>
                  </a:lnTo>
                  <a:lnTo>
                    <a:pt x="9" y="91"/>
                  </a:lnTo>
                  <a:lnTo>
                    <a:pt x="12" y="91"/>
                  </a:lnTo>
                  <a:lnTo>
                    <a:pt x="18" y="91"/>
                  </a:lnTo>
                  <a:lnTo>
                    <a:pt x="23" y="92"/>
                  </a:lnTo>
                  <a:lnTo>
                    <a:pt x="30" y="92"/>
                  </a:lnTo>
                  <a:lnTo>
                    <a:pt x="55" y="92"/>
                  </a:lnTo>
                  <a:lnTo>
                    <a:pt x="55" y="71"/>
                  </a:lnTo>
                  <a:lnTo>
                    <a:pt x="33" y="70"/>
                  </a:lnTo>
                  <a:lnTo>
                    <a:pt x="38" y="63"/>
                  </a:lnTo>
                  <a:lnTo>
                    <a:pt x="43" y="55"/>
                  </a:lnTo>
                  <a:lnTo>
                    <a:pt x="49" y="47"/>
                  </a:lnTo>
                  <a:lnTo>
                    <a:pt x="5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8" name="Freeform 50"/>
            <p:cNvSpPr>
              <a:spLocks/>
            </p:cNvSpPr>
            <p:nvPr/>
          </p:nvSpPr>
          <p:spPr bwMode="auto">
            <a:xfrm>
              <a:off x="3309" y="2128"/>
              <a:ext cx="119" cy="125"/>
            </a:xfrm>
            <a:custGeom>
              <a:avLst/>
              <a:gdLst>
                <a:gd name="T0" fmla="*/ 59 w 130"/>
                <a:gd name="T1" fmla="*/ 0 h 132"/>
                <a:gd name="T2" fmla="*/ 71 w 130"/>
                <a:gd name="T3" fmla="*/ 1 h 132"/>
                <a:gd name="T4" fmla="*/ 82 w 130"/>
                <a:gd name="T5" fmla="*/ 6 h 132"/>
                <a:gd name="T6" fmla="*/ 92 w 130"/>
                <a:gd name="T7" fmla="*/ 11 h 132"/>
                <a:gd name="T8" fmla="*/ 103 w 130"/>
                <a:gd name="T9" fmla="*/ 19 h 132"/>
                <a:gd name="T10" fmla="*/ 109 w 130"/>
                <a:gd name="T11" fmla="*/ 27 h 132"/>
                <a:gd name="T12" fmla="*/ 114 w 130"/>
                <a:gd name="T13" fmla="*/ 39 h 132"/>
                <a:gd name="T14" fmla="*/ 118 w 130"/>
                <a:gd name="T15" fmla="*/ 50 h 132"/>
                <a:gd name="T16" fmla="*/ 119 w 130"/>
                <a:gd name="T17" fmla="*/ 63 h 132"/>
                <a:gd name="T18" fmla="*/ 118 w 130"/>
                <a:gd name="T19" fmla="*/ 75 h 132"/>
                <a:gd name="T20" fmla="*/ 114 w 130"/>
                <a:gd name="T21" fmla="*/ 86 h 132"/>
                <a:gd name="T22" fmla="*/ 109 w 130"/>
                <a:gd name="T23" fmla="*/ 98 h 132"/>
                <a:gd name="T24" fmla="*/ 103 w 130"/>
                <a:gd name="T25" fmla="*/ 106 h 132"/>
                <a:gd name="T26" fmla="*/ 92 w 130"/>
                <a:gd name="T27" fmla="*/ 114 h 132"/>
                <a:gd name="T28" fmla="*/ 82 w 130"/>
                <a:gd name="T29" fmla="*/ 119 h 132"/>
                <a:gd name="T30" fmla="*/ 71 w 130"/>
                <a:gd name="T31" fmla="*/ 123 h 132"/>
                <a:gd name="T32" fmla="*/ 59 w 130"/>
                <a:gd name="T33" fmla="*/ 125 h 132"/>
                <a:gd name="T34" fmla="*/ 48 w 130"/>
                <a:gd name="T35" fmla="*/ 123 h 132"/>
                <a:gd name="T36" fmla="*/ 36 w 130"/>
                <a:gd name="T37" fmla="*/ 119 h 132"/>
                <a:gd name="T38" fmla="*/ 27 w 130"/>
                <a:gd name="T39" fmla="*/ 114 h 132"/>
                <a:gd name="T40" fmla="*/ 16 w 130"/>
                <a:gd name="T41" fmla="*/ 106 h 132"/>
                <a:gd name="T42" fmla="*/ 10 w 130"/>
                <a:gd name="T43" fmla="*/ 98 h 132"/>
                <a:gd name="T44" fmla="*/ 4 w 130"/>
                <a:gd name="T45" fmla="*/ 86 h 132"/>
                <a:gd name="T46" fmla="*/ 1 w 130"/>
                <a:gd name="T47" fmla="*/ 75 h 132"/>
                <a:gd name="T48" fmla="*/ 0 w 130"/>
                <a:gd name="T49" fmla="*/ 63 h 132"/>
                <a:gd name="T50" fmla="*/ 1 w 130"/>
                <a:gd name="T51" fmla="*/ 50 h 132"/>
                <a:gd name="T52" fmla="*/ 4 w 130"/>
                <a:gd name="T53" fmla="*/ 39 h 132"/>
                <a:gd name="T54" fmla="*/ 10 w 130"/>
                <a:gd name="T55" fmla="*/ 27 h 132"/>
                <a:gd name="T56" fmla="*/ 16 w 130"/>
                <a:gd name="T57" fmla="*/ 19 h 132"/>
                <a:gd name="T58" fmla="*/ 27 w 130"/>
                <a:gd name="T59" fmla="*/ 11 h 132"/>
                <a:gd name="T60" fmla="*/ 36 w 130"/>
                <a:gd name="T61" fmla="*/ 6 h 132"/>
                <a:gd name="T62" fmla="*/ 48 w 130"/>
                <a:gd name="T63" fmla="*/ 1 h 132"/>
                <a:gd name="T64" fmla="*/ 59 w 130"/>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2"/>
                <a:gd name="T101" fmla="*/ 130 w 130"/>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2">
                  <a:moveTo>
                    <a:pt x="64" y="0"/>
                  </a:moveTo>
                  <a:lnTo>
                    <a:pt x="78" y="1"/>
                  </a:lnTo>
                  <a:lnTo>
                    <a:pt x="90" y="6"/>
                  </a:lnTo>
                  <a:lnTo>
                    <a:pt x="101" y="12"/>
                  </a:lnTo>
                  <a:lnTo>
                    <a:pt x="112" y="20"/>
                  </a:lnTo>
                  <a:lnTo>
                    <a:pt x="119" y="29"/>
                  </a:lnTo>
                  <a:lnTo>
                    <a:pt x="125" y="41"/>
                  </a:lnTo>
                  <a:lnTo>
                    <a:pt x="129" y="53"/>
                  </a:lnTo>
                  <a:lnTo>
                    <a:pt x="130" y="66"/>
                  </a:lnTo>
                  <a:lnTo>
                    <a:pt x="129" y="79"/>
                  </a:lnTo>
                  <a:lnTo>
                    <a:pt x="125" y="91"/>
                  </a:lnTo>
                  <a:lnTo>
                    <a:pt x="119" y="103"/>
                  </a:lnTo>
                  <a:lnTo>
                    <a:pt x="112" y="112"/>
                  </a:lnTo>
                  <a:lnTo>
                    <a:pt x="101" y="120"/>
                  </a:lnTo>
                  <a:lnTo>
                    <a:pt x="90" y="126"/>
                  </a:lnTo>
                  <a:lnTo>
                    <a:pt x="78" y="130"/>
                  </a:lnTo>
                  <a:lnTo>
                    <a:pt x="64" y="132"/>
                  </a:lnTo>
                  <a:lnTo>
                    <a:pt x="52" y="130"/>
                  </a:lnTo>
                  <a:lnTo>
                    <a:pt x="39" y="126"/>
                  </a:lnTo>
                  <a:lnTo>
                    <a:pt x="29" y="120"/>
                  </a:lnTo>
                  <a:lnTo>
                    <a:pt x="18" y="112"/>
                  </a:lnTo>
                  <a:lnTo>
                    <a:pt x="11" y="103"/>
                  </a:lnTo>
                  <a:lnTo>
                    <a:pt x="4" y="91"/>
                  </a:lnTo>
                  <a:lnTo>
                    <a:pt x="1" y="79"/>
                  </a:lnTo>
                  <a:lnTo>
                    <a:pt x="0" y="66"/>
                  </a:lnTo>
                  <a:lnTo>
                    <a:pt x="1" y="53"/>
                  </a:lnTo>
                  <a:lnTo>
                    <a:pt x="4" y="41"/>
                  </a:lnTo>
                  <a:lnTo>
                    <a:pt x="11" y="29"/>
                  </a:lnTo>
                  <a:lnTo>
                    <a:pt x="18" y="20"/>
                  </a:lnTo>
                  <a:lnTo>
                    <a:pt x="29" y="12"/>
                  </a:lnTo>
                  <a:lnTo>
                    <a:pt x="39" y="6"/>
                  </a:lnTo>
                  <a:lnTo>
                    <a:pt x="52" y="1"/>
                  </a:lnTo>
                  <a:lnTo>
                    <a:pt x="64"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51"/>
          <p:cNvGrpSpPr>
            <a:grpSpLocks/>
          </p:cNvGrpSpPr>
          <p:nvPr/>
        </p:nvGrpSpPr>
        <p:grpSpPr bwMode="auto">
          <a:xfrm>
            <a:off x="1400175" y="4038600"/>
            <a:ext cx="863600" cy="681038"/>
            <a:chOff x="2650" y="2002"/>
            <a:chExt cx="258" cy="194"/>
          </a:xfrm>
        </p:grpSpPr>
        <p:sp>
          <p:nvSpPr>
            <p:cNvPr id="12310" name="Freeform 52"/>
            <p:cNvSpPr>
              <a:spLocks/>
            </p:cNvSpPr>
            <p:nvPr/>
          </p:nvSpPr>
          <p:spPr bwMode="auto">
            <a:xfrm>
              <a:off x="2655" y="2020"/>
              <a:ext cx="253" cy="176"/>
            </a:xfrm>
            <a:custGeom>
              <a:avLst/>
              <a:gdLst>
                <a:gd name="T0" fmla="*/ 0 w 506"/>
                <a:gd name="T1" fmla="*/ 27 h 352"/>
                <a:gd name="T2" fmla="*/ 17 w 506"/>
                <a:gd name="T3" fmla="*/ 0 h 352"/>
                <a:gd name="T4" fmla="*/ 253 w 506"/>
                <a:gd name="T5" fmla="*/ 148 h 352"/>
                <a:gd name="T6" fmla="*/ 236 w 506"/>
                <a:gd name="T7" fmla="*/ 176 h 352"/>
                <a:gd name="T8" fmla="*/ 0 w 506"/>
                <a:gd name="T9" fmla="*/ 27 h 352"/>
                <a:gd name="T10" fmla="*/ 0 60000 65536"/>
                <a:gd name="T11" fmla="*/ 0 60000 65536"/>
                <a:gd name="T12" fmla="*/ 0 60000 65536"/>
                <a:gd name="T13" fmla="*/ 0 60000 65536"/>
                <a:gd name="T14" fmla="*/ 0 60000 65536"/>
                <a:gd name="T15" fmla="*/ 0 w 506"/>
                <a:gd name="T16" fmla="*/ 0 h 352"/>
                <a:gd name="T17" fmla="*/ 506 w 506"/>
                <a:gd name="T18" fmla="*/ 352 h 352"/>
              </a:gdLst>
              <a:ahLst/>
              <a:cxnLst>
                <a:cxn ang="T10">
                  <a:pos x="T0" y="T1"/>
                </a:cxn>
                <a:cxn ang="T11">
                  <a:pos x="T2" y="T3"/>
                </a:cxn>
                <a:cxn ang="T12">
                  <a:pos x="T4" y="T5"/>
                </a:cxn>
                <a:cxn ang="T13">
                  <a:pos x="T6" y="T7"/>
                </a:cxn>
                <a:cxn ang="T14">
                  <a:pos x="T8" y="T9"/>
                </a:cxn>
              </a:cxnLst>
              <a:rect l="T15" t="T16" r="T17" b="T18"/>
              <a:pathLst>
                <a:path w="506" h="352">
                  <a:moveTo>
                    <a:pt x="0" y="54"/>
                  </a:moveTo>
                  <a:lnTo>
                    <a:pt x="33" y="0"/>
                  </a:lnTo>
                  <a:lnTo>
                    <a:pt x="506" y="296"/>
                  </a:lnTo>
                  <a:lnTo>
                    <a:pt x="472" y="352"/>
                  </a:lnTo>
                  <a:lnTo>
                    <a:pt x="0" y="54"/>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53"/>
            <p:cNvSpPr>
              <a:spLocks/>
            </p:cNvSpPr>
            <p:nvPr/>
          </p:nvSpPr>
          <p:spPr bwMode="auto">
            <a:xfrm>
              <a:off x="2650" y="2002"/>
              <a:ext cx="100" cy="126"/>
            </a:xfrm>
            <a:custGeom>
              <a:avLst/>
              <a:gdLst>
                <a:gd name="T0" fmla="*/ 0 w 200"/>
                <a:gd name="T1" fmla="*/ 24 h 254"/>
                <a:gd name="T2" fmla="*/ 100 w 200"/>
                <a:gd name="T3" fmla="*/ 0 h 254"/>
                <a:gd name="T4" fmla="*/ 24 w 200"/>
                <a:gd name="T5" fmla="*/ 126 h 254"/>
                <a:gd name="T6" fmla="*/ 0 w 200"/>
                <a:gd name="T7" fmla="*/ 24 h 254"/>
                <a:gd name="T8" fmla="*/ 0 60000 65536"/>
                <a:gd name="T9" fmla="*/ 0 60000 65536"/>
                <a:gd name="T10" fmla="*/ 0 60000 65536"/>
                <a:gd name="T11" fmla="*/ 0 60000 65536"/>
                <a:gd name="T12" fmla="*/ 0 w 200"/>
                <a:gd name="T13" fmla="*/ 0 h 254"/>
                <a:gd name="T14" fmla="*/ 200 w 200"/>
                <a:gd name="T15" fmla="*/ 254 h 254"/>
              </a:gdLst>
              <a:ahLst/>
              <a:cxnLst>
                <a:cxn ang="T8">
                  <a:pos x="T0" y="T1"/>
                </a:cxn>
                <a:cxn ang="T9">
                  <a:pos x="T2" y="T3"/>
                </a:cxn>
                <a:cxn ang="T10">
                  <a:pos x="T4" y="T5"/>
                </a:cxn>
                <a:cxn ang="T11">
                  <a:pos x="T6" y="T7"/>
                </a:cxn>
              </a:cxnLst>
              <a:rect l="T12" t="T13" r="T14" b="T15"/>
              <a:pathLst>
                <a:path w="200" h="254">
                  <a:moveTo>
                    <a:pt x="0" y="48"/>
                  </a:moveTo>
                  <a:lnTo>
                    <a:pt x="200" y="0"/>
                  </a:lnTo>
                  <a:lnTo>
                    <a:pt x="47" y="254"/>
                  </a:lnTo>
                  <a:lnTo>
                    <a:pt x="0" y="48"/>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 name="Group 54"/>
          <p:cNvGrpSpPr>
            <a:grpSpLocks/>
          </p:cNvGrpSpPr>
          <p:nvPr/>
        </p:nvGrpSpPr>
        <p:grpSpPr bwMode="auto">
          <a:xfrm rot="2669705">
            <a:off x="1652588" y="3825875"/>
            <a:ext cx="863600" cy="681038"/>
            <a:chOff x="2650" y="2002"/>
            <a:chExt cx="258" cy="194"/>
          </a:xfrm>
        </p:grpSpPr>
        <p:sp>
          <p:nvSpPr>
            <p:cNvPr id="12308" name="Freeform 55"/>
            <p:cNvSpPr>
              <a:spLocks/>
            </p:cNvSpPr>
            <p:nvPr/>
          </p:nvSpPr>
          <p:spPr bwMode="auto">
            <a:xfrm>
              <a:off x="2655" y="2020"/>
              <a:ext cx="253" cy="176"/>
            </a:xfrm>
            <a:custGeom>
              <a:avLst/>
              <a:gdLst>
                <a:gd name="T0" fmla="*/ 0 w 506"/>
                <a:gd name="T1" fmla="*/ 27 h 352"/>
                <a:gd name="T2" fmla="*/ 17 w 506"/>
                <a:gd name="T3" fmla="*/ 0 h 352"/>
                <a:gd name="T4" fmla="*/ 253 w 506"/>
                <a:gd name="T5" fmla="*/ 148 h 352"/>
                <a:gd name="T6" fmla="*/ 236 w 506"/>
                <a:gd name="T7" fmla="*/ 176 h 352"/>
                <a:gd name="T8" fmla="*/ 0 w 506"/>
                <a:gd name="T9" fmla="*/ 27 h 352"/>
                <a:gd name="T10" fmla="*/ 0 60000 65536"/>
                <a:gd name="T11" fmla="*/ 0 60000 65536"/>
                <a:gd name="T12" fmla="*/ 0 60000 65536"/>
                <a:gd name="T13" fmla="*/ 0 60000 65536"/>
                <a:gd name="T14" fmla="*/ 0 60000 65536"/>
                <a:gd name="T15" fmla="*/ 0 w 506"/>
                <a:gd name="T16" fmla="*/ 0 h 352"/>
                <a:gd name="T17" fmla="*/ 506 w 506"/>
                <a:gd name="T18" fmla="*/ 352 h 352"/>
              </a:gdLst>
              <a:ahLst/>
              <a:cxnLst>
                <a:cxn ang="T10">
                  <a:pos x="T0" y="T1"/>
                </a:cxn>
                <a:cxn ang="T11">
                  <a:pos x="T2" y="T3"/>
                </a:cxn>
                <a:cxn ang="T12">
                  <a:pos x="T4" y="T5"/>
                </a:cxn>
                <a:cxn ang="T13">
                  <a:pos x="T6" y="T7"/>
                </a:cxn>
                <a:cxn ang="T14">
                  <a:pos x="T8" y="T9"/>
                </a:cxn>
              </a:cxnLst>
              <a:rect l="T15" t="T16" r="T17" b="T18"/>
              <a:pathLst>
                <a:path w="506" h="352">
                  <a:moveTo>
                    <a:pt x="0" y="54"/>
                  </a:moveTo>
                  <a:lnTo>
                    <a:pt x="33" y="0"/>
                  </a:lnTo>
                  <a:lnTo>
                    <a:pt x="506" y="296"/>
                  </a:lnTo>
                  <a:lnTo>
                    <a:pt x="472" y="352"/>
                  </a:lnTo>
                  <a:lnTo>
                    <a:pt x="0" y="54"/>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56"/>
            <p:cNvSpPr>
              <a:spLocks/>
            </p:cNvSpPr>
            <p:nvPr/>
          </p:nvSpPr>
          <p:spPr bwMode="auto">
            <a:xfrm>
              <a:off x="2650" y="2002"/>
              <a:ext cx="100" cy="126"/>
            </a:xfrm>
            <a:custGeom>
              <a:avLst/>
              <a:gdLst>
                <a:gd name="T0" fmla="*/ 0 w 200"/>
                <a:gd name="T1" fmla="*/ 24 h 254"/>
                <a:gd name="T2" fmla="*/ 100 w 200"/>
                <a:gd name="T3" fmla="*/ 0 h 254"/>
                <a:gd name="T4" fmla="*/ 24 w 200"/>
                <a:gd name="T5" fmla="*/ 126 h 254"/>
                <a:gd name="T6" fmla="*/ 0 w 200"/>
                <a:gd name="T7" fmla="*/ 24 h 254"/>
                <a:gd name="T8" fmla="*/ 0 60000 65536"/>
                <a:gd name="T9" fmla="*/ 0 60000 65536"/>
                <a:gd name="T10" fmla="*/ 0 60000 65536"/>
                <a:gd name="T11" fmla="*/ 0 60000 65536"/>
                <a:gd name="T12" fmla="*/ 0 w 200"/>
                <a:gd name="T13" fmla="*/ 0 h 254"/>
                <a:gd name="T14" fmla="*/ 200 w 200"/>
                <a:gd name="T15" fmla="*/ 254 h 254"/>
              </a:gdLst>
              <a:ahLst/>
              <a:cxnLst>
                <a:cxn ang="T8">
                  <a:pos x="T0" y="T1"/>
                </a:cxn>
                <a:cxn ang="T9">
                  <a:pos x="T2" y="T3"/>
                </a:cxn>
                <a:cxn ang="T10">
                  <a:pos x="T4" y="T5"/>
                </a:cxn>
                <a:cxn ang="T11">
                  <a:pos x="T6" y="T7"/>
                </a:cxn>
              </a:cxnLst>
              <a:rect l="T12" t="T13" r="T14" b="T15"/>
              <a:pathLst>
                <a:path w="200" h="254">
                  <a:moveTo>
                    <a:pt x="0" y="48"/>
                  </a:moveTo>
                  <a:lnTo>
                    <a:pt x="200" y="0"/>
                  </a:lnTo>
                  <a:lnTo>
                    <a:pt x="47" y="254"/>
                  </a:lnTo>
                  <a:lnTo>
                    <a:pt x="0" y="48"/>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 name="Group 57"/>
          <p:cNvGrpSpPr>
            <a:grpSpLocks/>
          </p:cNvGrpSpPr>
          <p:nvPr/>
        </p:nvGrpSpPr>
        <p:grpSpPr bwMode="auto">
          <a:xfrm rot="-4605692">
            <a:off x="1359694" y="4587081"/>
            <a:ext cx="863600" cy="681038"/>
            <a:chOff x="2650" y="2002"/>
            <a:chExt cx="258" cy="194"/>
          </a:xfrm>
        </p:grpSpPr>
        <p:sp>
          <p:nvSpPr>
            <p:cNvPr id="12306" name="Freeform 58"/>
            <p:cNvSpPr>
              <a:spLocks/>
            </p:cNvSpPr>
            <p:nvPr/>
          </p:nvSpPr>
          <p:spPr bwMode="auto">
            <a:xfrm>
              <a:off x="2655" y="2020"/>
              <a:ext cx="253" cy="176"/>
            </a:xfrm>
            <a:custGeom>
              <a:avLst/>
              <a:gdLst>
                <a:gd name="T0" fmla="*/ 0 w 506"/>
                <a:gd name="T1" fmla="*/ 27 h 352"/>
                <a:gd name="T2" fmla="*/ 17 w 506"/>
                <a:gd name="T3" fmla="*/ 0 h 352"/>
                <a:gd name="T4" fmla="*/ 253 w 506"/>
                <a:gd name="T5" fmla="*/ 148 h 352"/>
                <a:gd name="T6" fmla="*/ 236 w 506"/>
                <a:gd name="T7" fmla="*/ 176 h 352"/>
                <a:gd name="T8" fmla="*/ 0 w 506"/>
                <a:gd name="T9" fmla="*/ 27 h 352"/>
                <a:gd name="T10" fmla="*/ 0 60000 65536"/>
                <a:gd name="T11" fmla="*/ 0 60000 65536"/>
                <a:gd name="T12" fmla="*/ 0 60000 65536"/>
                <a:gd name="T13" fmla="*/ 0 60000 65536"/>
                <a:gd name="T14" fmla="*/ 0 60000 65536"/>
                <a:gd name="T15" fmla="*/ 0 w 506"/>
                <a:gd name="T16" fmla="*/ 0 h 352"/>
                <a:gd name="T17" fmla="*/ 506 w 506"/>
                <a:gd name="T18" fmla="*/ 352 h 352"/>
              </a:gdLst>
              <a:ahLst/>
              <a:cxnLst>
                <a:cxn ang="T10">
                  <a:pos x="T0" y="T1"/>
                </a:cxn>
                <a:cxn ang="T11">
                  <a:pos x="T2" y="T3"/>
                </a:cxn>
                <a:cxn ang="T12">
                  <a:pos x="T4" y="T5"/>
                </a:cxn>
                <a:cxn ang="T13">
                  <a:pos x="T6" y="T7"/>
                </a:cxn>
                <a:cxn ang="T14">
                  <a:pos x="T8" y="T9"/>
                </a:cxn>
              </a:cxnLst>
              <a:rect l="T15" t="T16" r="T17" b="T18"/>
              <a:pathLst>
                <a:path w="506" h="352">
                  <a:moveTo>
                    <a:pt x="0" y="54"/>
                  </a:moveTo>
                  <a:lnTo>
                    <a:pt x="33" y="0"/>
                  </a:lnTo>
                  <a:lnTo>
                    <a:pt x="506" y="296"/>
                  </a:lnTo>
                  <a:lnTo>
                    <a:pt x="472" y="352"/>
                  </a:lnTo>
                  <a:lnTo>
                    <a:pt x="0" y="54"/>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59"/>
            <p:cNvSpPr>
              <a:spLocks/>
            </p:cNvSpPr>
            <p:nvPr/>
          </p:nvSpPr>
          <p:spPr bwMode="auto">
            <a:xfrm>
              <a:off x="2650" y="2002"/>
              <a:ext cx="100" cy="126"/>
            </a:xfrm>
            <a:custGeom>
              <a:avLst/>
              <a:gdLst>
                <a:gd name="T0" fmla="*/ 0 w 200"/>
                <a:gd name="T1" fmla="*/ 24 h 254"/>
                <a:gd name="T2" fmla="*/ 100 w 200"/>
                <a:gd name="T3" fmla="*/ 0 h 254"/>
                <a:gd name="T4" fmla="*/ 24 w 200"/>
                <a:gd name="T5" fmla="*/ 126 h 254"/>
                <a:gd name="T6" fmla="*/ 0 w 200"/>
                <a:gd name="T7" fmla="*/ 24 h 254"/>
                <a:gd name="T8" fmla="*/ 0 60000 65536"/>
                <a:gd name="T9" fmla="*/ 0 60000 65536"/>
                <a:gd name="T10" fmla="*/ 0 60000 65536"/>
                <a:gd name="T11" fmla="*/ 0 60000 65536"/>
                <a:gd name="T12" fmla="*/ 0 w 200"/>
                <a:gd name="T13" fmla="*/ 0 h 254"/>
                <a:gd name="T14" fmla="*/ 200 w 200"/>
                <a:gd name="T15" fmla="*/ 254 h 254"/>
              </a:gdLst>
              <a:ahLst/>
              <a:cxnLst>
                <a:cxn ang="T8">
                  <a:pos x="T0" y="T1"/>
                </a:cxn>
                <a:cxn ang="T9">
                  <a:pos x="T2" y="T3"/>
                </a:cxn>
                <a:cxn ang="T10">
                  <a:pos x="T4" y="T5"/>
                </a:cxn>
                <a:cxn ang="T11">
                  <a:pos x="T6" y="T7"/>
                </a:cxn>
              </a:cxnLst>
              <a:rect l="T12" t="T13" r="T14" b="T15"/>
              <a:pathLst>
                <a:path w="200" h="254">
                  <a:moveTo>
                    <a:pt x="0" y="48"/>
                  </a:moveTo>
                  <a:lnTo>
                    <a:pt x="200" y="0"/>
                  </a:lnTo>
                  <a:lnTo>
                    <a:pt x="47" y="254"/>
                  </a:lnTo>
                  <a:lnTo>
                    <a:pt x="0" y="48"/>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60"/>
          <p:cNvGrpSpPr>
            <a:grpSpLocks/>
          </p:cNvGrpSpPr>
          <p:nvPr/>
        </p:nvGrpSpPr>
        <p:grpSpPr bwMode="auto">
          <a:xfrm rot="1843449" flipV="1">
            <a:off x="1222375" y="4348163"/>
            <a:ext cx="863600" cy="681037"/>
            <a:chOff x="2650" y="2002"/>
            <a:chExt cx="258" cy="194"/>
          </a:xfrm>
        </p:grpSpPr>
        <p:sp>
          <p:nvSpPr>
            <p:cNvPr id="12304" name="Freeform 61"/>
            <p:cNvSpPr>
              <a:spLocks/>
            </p:cNvSpPr>
            <p:nvPr/>
          </p:nvSpPr>
          <p:spPr bwMode="auto">
            <a:xfrm>
              <a:off x="2655" y="2020"/>
              <a:ext cx="253" cy="176"/>
            </a:xfrm>
            <a:custGeom>
              <a:avLst/>
              <a:gdLst>
                <a:gd name="T0" fmla="*/ 0 w 506"/>
                <a:gd name="T1" fmla="*/ 27 h 352"/>
                <a:gd name="T2" fmla="*/ 17 w 506"/>
                <a:gd name="T3" fmla="*/ 0 h 352"/>
                <a:gd name="T4" fmla="*/ 253 w 506"/>
                <a:gd name="T5" fmla="*/ 148 h 352"/>
                <a:gd name="T6" fmla="*/ 236 w 506"/>
                <a:gd name="T7" fmla="*/ 176 h 352"/>
                <a:gd name="T8" fmla="*/ 0 w 506"/>
                <a:gd name="T9" fmla="*/ 27 h 352"/>
                <a:gd name="T10" fmla="*/ 0 60000 65536"/>
                <a:gd name="T11" fmla="*/ 0 60000 65536"/>
                <a:gd name="T12" fmla="*/ 0 60000 65536"/>
                <a:gd name="T13" fmla="*/ 0 60000 65536"/>
                <a:gd name="T14" fmla="*/ 0 60000 65536"/>
                <a:gd name="T15" fmla="*/ 0 w 506"/>
                <a:gd name="T16" fmla="*/ 0 h 352"/>
                <a:gd name="T17" fmla="*/ 506 w 506"/>
                <a:gd name="T18" fmla="*/ 352 h 352"/>
              </a:gdLst>
              <a:ahLst/>
              <a:cxnLst>
                <a:cxn ang="T10">
                  <a:pos x="T0" y="T1"/>
                </a:cxn>
                <a:cxn ang="T11">
                  <a:pos x="T2" y="T3"/>
                </a:cxn>
                <a:cxn ang="T12">
                  <a:pos x="T4" y="T5"/>
                </a:cxn>
                <a:cxn ang="T13">
                  <a:pos x="T6" y="T7"/>
                </a:cxn>
                <a:cxn ang="T14">
                  <a:pos x="T8" y="T9"/>
                </a:cxn>
              </a:cxnLst>
              <a:rect l="T15" t="T16" r="T17" b="T18"/>
              <a:pathLst>
                <a:path w="506" h="352">
                  <a:moveTo>
                    <a:pt x="0" y="54"/>
                  </a:moveTo>
                  <a:lnTo>
                    <a:pt x="33" y="0"/>
                  </a:lnTo>
                  <a:lnTo>
                    <a:pt x="506" y="296"/>
                  </a:lnTo>
                  <a:lnTo>
                    <a:pt x="472" y="352"/>
                  </a:lnTo>
                  <a:lnTo>
                    <a:pt x="0" y="54"/>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62"/>
            <p:cNvSpPr>
              <a:spLocks/>
            </p:cNvSpPr>
            <p:nvPr/>
          </p:nvSpPr>
          <p:spPr bwMode="auto">
            <a:xfrm>
              <a:off x="2650" y="2002"/>
              <a:ext cx="100" cy="126"/>
            </a:xfrm>
            <a:custGeom>
              <a:avLst/>
              <a:gdLst>
                <a:gd name="T0" fmla="*/ 0 w 200"/>
                <a:gd name="T1" fmla="*/ 24 h 254"/>
                <a:gd name="T2" fmla="*/ 100 w 200"/>
                <a:gd name="T3" fmla="*/ 0 h 254"/>
                <a:gd name="T4" fmla="*/ 24 w 200"/>
                <a:gd name="T5" fmla="*/ 126 h 254"/>
                <a:gd name="T6" fmla="*/ 0 w 200"/>
                <a:gd name="T7" fmla="*/ 24 h 254"/>
                <a:gd name="T8" fmla="*/ 0 60000 65536"/>
                <a:gd name="T9" fmla="*/ 0 60000 65536"/>
                <a:gd name="T10" fmla="*/ 0 60000 65536"/>
                <a:gd name="T11" fmla="*/ 0 60000 65536"/>
                <a:gd name="T12" fmla="*/ 0 w 200"/>
                <a:gd name="T13" fmla="*/ 0 h 254"/>
                <a:gd name="T14" fmla="*/ 200 w 200"/>
                <a:gd name="T15" fmla="*/ 254 h 254"/>
              </a:gdLst>
              <a:ahLst/>
              <a:cxnLst>
                <a:cxn ang="T8">
                  <a:pos x="T0" y="T1"/>
                </a:cxn>
                <a:cxn ang="T9">
                  <a:pos x="T2" y="T3"/>
                </a:cxn>
                <a:cxn ang="T10">
                  <a:pos x="T4" y="T5"/>
                </a:cxn>
                <a:cxn ang="T11">
                  <a:pos x="T6" y="T7"/>
                </a:cxn>
              </a:cxnLst>
              <a:rect l="T12" t="T13" r="T14" b="T15"/>
              <a:pathLst>
                <a:path w="200" h="254">
                  <a:moveTo>
                    <a:pt x="0" y="48"/>
                  </a:moveTo>
                  <a:lnTo>
                    <a:pt x="200" y="0"/>
                  </a:lnTo>
                  <a:lnTo>
                    <a:pt x="47" y="254"/>
                  </a:lnTo>
                  <a:lnTo>
                    <a:pt x="0" y="48"/>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8" name="Rectangle 63"/>
          <p:cNvSpPr>
            <a:spLocks noChangeArrowheads="1"/>
          </p:cNvSpPr>
          <p:nvPr/>
        </p:nvSpPr>
        <p:spPr bwMode="auto">
          <a:xfrm>
            <a:off x="838200" y="990600"/>
            <a:ext cx="751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600">
                <a:solidFill>
                  <a:schemeClr val="tx1"/>
                </a:solidFill>
                <a:latin typeface="Courier New" panose="02070309020205020404" pitchFamily="49" charset="0"/>
              </a:rPr>
              <a:t>ATGACCCCGACACGCAAAATTAACCCACTAATAAAATTAATTAATCACTCATTTATCGAC</a:t>
            </a:r>
          </a:p>
        </p:txBody>
      </p:sp>
      <p:sp>
        <p:nvSpPr>
          <p:cNvPr id="264256" name="Rectangle 64"/>
          <p:cNvSpPr>
            <a:spLocks noChangeArrowheads="1"/>
          </p:cNvSpPr>
          <p:nvPr/>
        </p:nvSpPr>
        <p:spPr bwMode="auto">
          <a:xfrm>
            <a:off x="838200" y="1530350"/>
            <a:ext cx="751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US" altLang="en-US" sz="1600">
              <a:solidFill>
                <a:schemeClr val="tx1"/>
              </a:solidFill>
              <a:latin typeface="Courier New" panose="02070309020205020404" pitchFamily="49" charset="0"/>
            </a:endParaRPr>
          </a:p>
          <a:p>
            <a:pPr>
              <a:spcBef>
                <a:spcPct val="0"/>
              </a:spcBef>
              <a:buFontTx/>
              <a:buNone/>
            </a:pPr>
            <a:r>
              <a:rPr lang="en-US" altLang="en-US" sz="1600">
                <a:solidFill>
                  <a:schemeClr val="tx1"/>
                </a:solidFill>
                <a:latin typeface="Courier New" panose="02070309020205020404" pitchFamily="49" charset="0"/>
              </a:rPr>
              <a:t>ATGACC</a:t>
            </a:r>
            <a:r>
              <a:rPr lang="en-US" altLang="en-US" sz="1600" b="1">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CGACACGCAAAATTAACCCACTAATAAA</a:t>
            </a:r>
            <a:r>
              <a:rPr lang="en-US" altLang="en-US" sz="1600" b="1">
                <a:solidFill>
                  <a:srgbClr val="FF3300"/>
                </a:solidFill>
                <a:latin typeface="Courier New" panose="02070309020205020404" pitchFamily="49" charset="0"/>
              </a:rPr>
              <a:t>G</a:t>
            </a:r>
            <a:r>
              <a:rPr lang="en-US" altLang="en-US" sz="1600">
                <a:solidFill>
                  <a:schemeClr val="tx1"/>
                </a:solidFill>
                <a:latin typeface="Courier New" panose="02070309020205020404" pitchFamily="49" charset="0"/>
              </a:rPr>
              <a:t>TTAATTAATCACTCATTTATCGAC</a:t>
            </a:r>
          </a:p>
        </p:txBody>
      </p:sp>
      <p:sp>
        <p:nvSpPr>
          <p:cNvPr id="264257" name="Rectangle 65"/>
          <p:cNvSpPr>
            <a:spLocks noChangeArrowheads="1"/>
          </p:cNvSpPr>
          <p:nvPr/>
        </p:nvSpPr>
        <p:spPr bwMode="auto">
          <a:xfrm>
            <a:off x="838200" y="1922463"/>
            <a:ext cx="751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US" altLang="en-US" sz="1600">
              <a:solidFill>
                <a:schemeClr val="tx1"/>
              </a:solidFill>
              <a:latin typeface="Courier New" panose="02070309020205020404" pitchFamily="49" charset="0"/>
            </a:endParaRPr>
          </a:p>
          <a:p>
            <a:pPr>
              <a:spcBef>
                <a:spcPct val="0"/>
              </a:spcBef>
              <a:buFontTx/>
              <a:buNone/>
            </a:pPr>
            <a:r>
              <a:rPr lang="en-US" altLang="en-US" sz="1600">
                <a:solidFill>
                  <a:schemeClr val="tx1"/>
                </a:solidFill>
                <a:latin typeface="Courier New" panose="02070309020205020404" pitchFamily="49" charset="0"/>
              </a:rPr>
              <a:t>ATGACC</a:t>
            </a:r>
            <a:r>
              <a:rPr lang="en-US" altLang="en-US" sz="1600" b="1">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CGACACGCAAAAT</a:t>
            </a:r>
            <a:r>
              <a:rPr lang="en-US" altLang="en-US" sz="1600" b="1">
                <a:solidFill>
                  <a:schemeClr val="tx1"/>
                </a:solidFill>
                <a:latin typeface="Courier New" panose="02070309020205020404" pitchFamily="49" charset="0"/>
              </a:rPr>
              <a:t>G</a:t>
            </a:r>
            <a:r>
              <a:rPr lang="en-US" altLang="en-US" sz="1600">
                <a:solidFill>
                  <a:schemeClr val="tx1"/>
                </a:solidFill>
                <a:latin typeface="Courier New" panose="02070309020205020404" pitchFamily="49" charset="0"/>
              </a:rPr>
              <a:t>AACCCACTAATAAA</a:t>
            </a:r>
            <a:r>
              <a:rPr lang="en-US" altLang="en-US" sz="1600" b="1">
                <a:solidFill>
                  <a:srgbClr val="FF3300"/>
                </a:solidFill>
                <a:latin typeface="Courier New" panose="02070309020205020404" pitchFamily="49" charset="0"/>
              </a:rPr>
              <a:t>G</a:t>
            </a:r>
            <a:r>
              <a:rPr lang="en-US" altLang="en-US" sz="1600">
                <a:solidFill>
                  <a:schemeClr val="tx1"/>
                </a:solidFill>
                <a:latin typeface="Courier New" panose="02070309020205020404" pitchFamily="49" charset="0"/>
              </a:rPr>
              <a:t>TTAATTAATCACTCATTTATCGAC</a:t>
            </a:r>
          </a:p>
        </p:txBody>
      </p:sp>
      <p:sp>
        <p:nvSpPr>
          <p:cNvPr id="264258" name="Rectangle 66"/>
          <p:cNvSpPr>
            <a:spLocks noChangeArrowheads="1"/>
          </p:cNvSpPr>
          <p:nvPr/>
        </p:nvSpPr>
        <p:spPr bwMode="auto">
          <a:xfrm>
            <a:off x="838200" y="1138238"/>
            <a:ext cx="751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US" altLang="en-US" sz="1600">
              <a:solidFill>
                <a:schemeClr val="tx1"/>
              </a:solidFill>
              <a:latin typeface="Courier New" panose="02070309020205020404" pitchFamily="49" charset="0"/>
            </a:endParaRPr>
          </a:p>
          <a:p>
            <a:pPr>
              <a:spcBef>
                <a:spcPct val="0"/>
              </a:spcBef>
              <a:buFontTx/>
              <a:buNone/>
            </a:pPr>
            <a:r>
              <a:rPr lang="en-US" altLang="en-US" sz="1600">
                <a:solidFill>
                  <a:schemeClr val="tx1"/>
                </a:solidFill>
                <a:latin typeface="Courier New" panose="02070309020205020404" pitchFamily="49" charset="0"/>
              </a:rPr>
              <a:t>ATGACCCCGACACGCAAAATTAACCCACTAATAAA</a:t>
            </a:r>
            <a:r>
              <a:rPr lang="en-US" altLang="en-US" sz="1600" b="1">
                <a:solidFill>
                  <a:srgbClr val="FF3300"/>
                </a:solidFill>
                <a:latin typeface="Courier New" panose="02070309020205020404" pitchFamily="49" charset="0"/>
              </a:rPr>
              <a:t>G</a:t>
            </a:r>
            <a:r>
              <a:rPr lang="en-US" altLang="en-US" sz="1600">
                <a:solidFill>
                  <a:schemeClr val="tx1"/>
                </a:solidFill>
                <a:latin typeface="Courier New" panose="02070309020205020404" pitchFamily="49" charset="0"/>
              </a:rPr>
              <a:t>TTAATTAATCACTCATTTATCGAC</a:t>
            </a:r>
          </a:p>
        </p:txBody>
      </p:sp>
      <p:sp>
        <p:nvSpPr>
          <p:cNvPr id="264259" name="Rectangle 67"/>
          <p:cNvSpPr>
            <a:spLocks noChangeArrowheads="1"/>
          </p:cNvSpPr>
          <p:nvPr/>
        </p:nvSpPr>
        <p:spPr bwMode="auto">
          <a:xfrm>
            <a:off x="838200" y="2314575"/>
            <a:ext cx="751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US" altLang="en-US" sz="1600">
              <a:solidFill>
                <a:schemeClr val="tx1"/>
              </a:solidFill>
              <a:latin typeface="Courier New" panose="02070309020205020404" pitchFamily="49" charset="0"/>
            </a:endParaRPr>
          </a:p>
          <a:p>
            <a:pPr>
              <a:spcBef>
                <a:spcPct val="0"/>
              </a:spcBef>
              <a:buFontTx/>
              <a:buNone/>
            </a:pPr>
            <a:r>
              <a:rPr lang="en-US" altLang="en-US" sz="1600">
                <a:solidFill>
                  <a:schemeClr val="tx1"/>
                </a:solidFill>
                <a:latin typeface="Courier New" panose="02070309020205020404" pitchFamily="49" charset="0"/>
              </a:rPr>
              <a:t>ATGACC</a:t>
            </a:r>
            <a:r>
              <a:rPr lang="en-US" altLang="en-US" sz="1600" b="1">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CGACACGCAAAAT</a:t>
            </a:r>
            <a:r>
              <a:rPr lang="en-US" altLang="en-US" sz="1600" b="1">
                <a:solidFill>
                  <a:schemeClr val="tx1"/>
                </a:solidFill>
                <a:latin typeface="Courier New" panose="02070309020205020404" pitchFamily="49" charset="0"/>
              </a:rPr>
              <a:t>G</a:t>
            </a:r>
            <a:r>
              <a:rPr lang="en-US" altLang="en-US" sz="1600">
                <a:solidFill>
                  <a:schemeClr val="tx1"/>
                </a:solidFill>
                <a:latin typeface="Courier New" panose="02070309020205020404" pitchFamily="49" charset="0"/>
              </a:rPr>
              <a:t>AACCCACTAATAAA</a:t>
            </a:r>
            <a:r>
              <a:rPr lang="en-US" altLang="en-US" sz="1600" b="1">
                <a:solidFill>
                  <a:srgbClr val="FF3300"/>
                </a:solidFill>
                <a:latin typeface="Courier New" panose="02070309020205020404" pitchFamily="49" charset="0"/>
              </a:rPr>
              <a:t>G</a:t>
            </a:r>
            <a:r>
              <a:rPr lang="en-US" altLang="en-US" sz="1600">
                <a:solidFill>
                  <a:schemeClr val="tx1"/>
                </a:solidFill>
                <a:latin typeface="Courier New" panose="02070309020205020404" pitchFamily="49" charset="0"/>
              </a:rPr>
              <a:t>TTAATTAATCACTCATTTATCGAC</a:t>
            </a:r>
          </a:p>
        </p:txBody>
      </p:sp>
      <p:sp>
        <p:nvSpPr>
          <p:cNvPr id="264260" name="Text Box 68"/>
          <p:cNvSpPr txBox="1">
            <a:spLocks noChangeArrowheads="1"/>
          </p:cNvSpPr>
          <p:nvPr/>
        </p:nvSpPr>
        <p:spPr bwMode="auto">
          <a:xfrm>
            <a:off x="4191000" y="3581400"/>
            <a:ext cx="4343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a:solidFill>
                  <a:schemeClr val="tx1"/>
                </a:solidFill>
              </a:rPr>
              <a:t>Each nucleotide substitution is equivalent to one tick in a mechanical clock. The more nucleotide substitutions, the longer the time is.</a:t>
            </a:r>
          </a:p>
        </p:txBody>
      </p:sp>
    </p:spTree>
    <p:extLst>
      <p:ext uri="{BB962C8B-B14F-4D97-AF65-F5344CB8AC3E}">
        <p14:creationId xmlns:p14="http://schemas.microsoft.com/office/powerpoint/2010/main" val="1687261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264258"/>
                                        </p:tgtEl>
                                        <p:attrNameLst>
                                          <p:attrName>style.visibility</p:attrName>
                                        </p:attrNameLst>
                                      </p:cBhvr>
                                      <p:to>
                                        <p:strVal val="visible"/>
                                      </p:to>
                                    </p:set>
                                    <p:anim calcmode="lin" valueType="num">
                                      <p:cBhvr>
                                        <p:cTn id="11" dur="500" fill="hold"/>
                                        <p:tgtEl>
                                          <p:spTgt spid="264258"/>
                                        </p:tgtEl>
                                        <p:attrNameLst>
                                          <p:attrName>ppt_x</p:attrName>
                                        </p:attrNameLst>
                                      </p:cBhvr>
                                      <p:tavLst>
                                        <p:tav tm="0">
                                          <p:val>
                                            <p:strVal val="#ppt_x"/>
                                          </p:val>
                                        </p:tav>
                                        <p:tav tm="100000">
                                          <p:val>
                                            <p:strVal val="#ppt_x"/>
                                          </p:val>
                                        </p:tav>
                                      </p:tavLst>
                                    </p:anim>
                                    <p:anim calcmode="lin" valueType="num">
                                      <p:cBhvr>
                                        <p:cTn id="12" dur="500" fill="hold"/>
                                        <p:tgtEl>
                                          <p:spTgt spid="264258"/>
                                        </p:tgtEl>
                                        <p:attrNameLst>
                                          <p:attrName>ppt_y</p:attrName>
                                        </p:attrNameLst>
                                      </p:cBhvr>
                                      <p:tavLst>
                                        <p:tav tm="0">
                                          <p:val>
                                            <p:strVal val="#ppt_y-#ppt_h/2"/>
                                          </p:val>
                                        </p:tav>
                                        <p:tav tm="100000">
                                          <p:val>
                                            <p:strVal val="#ppt_y"/>
                                          </p:val>
                                        </p:tav>
                                      </p:tavLst>
                                    </p:anim>
                                    <p:anim calcmode="lin" valueType="num">
                                      <p:cBhvr>
                                        <p:cTn id="13" dur="500" fill="hold"/>
                                        <p:tgtEl>
                                          <p:spTgt spid="264258"/>
                                        </p:tgtEl>
                                        <p:attrNameLst>
                                          <p:attrName>ppt_w</p:attrName>
                                        </p:attrNameLst>
                                      </p:cBhvr>
                                      <p:tavLst>
                                        <p:tav tm="0">
                                          <p:val>
                                            <p:strVal val="#ppt_w"/>
                                          </p:val>
                                        </p:tav>
                                        <p:tav tm="100000">
                                          <p:val>
                                            <p:strVal val="#ppt_w"/>
                                          </p:val>
                                        </p:tav>
                                      </p:tavLst>
                                    </p:anim>
                                    <p:anim calcmode="lin" valueType="num">
                                      <p:cBhvr>
                                        <p:cTn id="14" dur="500" fill="hold"/>
                                        <p:tgtEl>
                                          <p:spTgt spid="26425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264256"/>
                                        </p:tgtEl>
                                        <p:attrNameLst>
                                          <p:attrName>style.visibility</p:attrName>
                                        </p:attrNameLst>
                                      </p:cBhvr>
                                      <p:to>
                                        <p:strVal val="visible"/>
                                      </p:to>
                                    </p:set>
                                    <p:anim calcmode="lin" valueType="num">
                                      <p:cBhvr>
                                        <p:cTn id="22" dur="500" fill="hold"/>
                                        <p:tgtEl>
                                          <p:spTgt spid="264256"/>
                                        </p:tgtEl>
                                        <p:attrNameLst>
                                          <p:attrName>ppt_x</p:attrName>
                                        </p:attrNameLst>
                                      </p:cBhvr>
                                      <p:tavLst>
                                        <p:tav tm="0">
                                          <p:val>
                                            <p:strVal val="#ppt_x"/>
                                          </p:val>
                                        </p:tav>
                                        <p:tav tm="100000">
                                          <p:val>
                                            <p:strVal val="#ppt_x"/>
                                          </p:val>
                                        </p:tav>
                                      </p:tavLst>
                                    </p:anim>
                                    <p:anim calcmode="lin" valueType="num">
                                      <p:cBhvr>
                                        <p:cTn id="23" dur="500" fill="hold"/>
                                        <p:tgtEl>
                                          <p:spTgt spid="264256"/>
                                        </p:tgtEl>
                                        <p:attrNameLst>
                                          <p:attrName>ppt_y</p:attrName>
                                        </p:attrNameLst>
                                      </p:cBhvr>
                                      <p:tavLst>
                                        <p:tav tm="0">
                                          <p:val>
                                            <p:strVal val="#ppt_y-#ppt_h/2"/>
                                          </p:val>
                                        </p:tav>
                                        <p:tav tm="100000">
                                          <p:val>
                                            <p:strVal val="#ppt_y"/>
                                          </p:val>
                                        </p:tav>
                                      </p:tavLst>
                                    </p:anim>
                                    <p:anim calcmode="lin" valueType="num">
                                      <p:cBhvr>
                                        <p:cTn id="24" dur="500" fill="hold"/>
                                        <p:tgtEl>
                                          <p:spTgt spid="264256"/>
                                        </p:tgtEl>
                                        <p:attrNameLst>
                                          <p:attrName>ppt_w</p:attrName>
                                        </p:attrNameLst>
                                      </p:cBhvr>
                                      <p:tavLst>
                                        <p:tav tm="0">
                                          <p:val>
                                            <p:strVal val="#ppt_w"/>
                                          </p:val>
                                        </p:tav>
                                        <p:tav tm="100000">
                                          <p:val>
                                            <p:strVal val="#ppt_w"/>
                                          </p:val>
                                        </p:tav>
                                      </p:tavLst>
                                    </p:anim>
                                    <p:anim calcmode="lin" valueType="num">
                                      <p:cBhvr>
                                        <p:cTn id="25" dur="500" fill="hold"/>
                                        <p:tgtEl>
                                          <p:spTgt spid="26425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264257"/>
                                        </p:tgtEl>
                                        <p:attrNameLst>
                                          <p:attrName>style.visibility</p:attrName>
                                        </p:attrNameLst>
                                      </p:cBhvr>
                                      <p:to>
                                        <p:strVal val="visible"/>
                                      </p:to>
                                    </p:set>
                                    <p:anim calcmode="lin" valueType="num">
                                      <p:cBhvr>
                                        <p:cTn id="33" dur="500" fill="hold"/>
                                        <p:tgtEl>
                                          <p:spTgt spid="264257"/>
                                        </p:tgtEl>
                                        <p:attrNameLst>
                                          <p:attrName>ppt_x</p:attrName>
                                        </p:attrNameLst>
                                      </p:cBhvr>
                                      <p:tavLst>
                                        <p:tav tm="0">
                                          <p:val>
                                            <p:strVal val="#ppt_x"/>
                                          </p:val>
                                        </p:tav>
                                        <p:tav tm="100000">
                                          <p:val>
                                            <p:strVal val="#ppt_x"/>
                                          </p:val>
                                        </p:tav>
                                      </p:tavLst>
                                    </p:anim>
                                    <p:anim calcmode="lin" valueType="num">
                                      <p:cBhvr>
                                        <p:cTn id="34" dur="500" fill="hold"/>
                                        <p:tgtEl>
                                          <p:spTgt spid="264257"/>
                                        </p:tgtEl>
                                        <p:attrNameLst>
                                          <p:attrName>ppt_y</p:attrName>
                                        </p:attrNameLst>
                                      </p:cBhvr>
                                      <p:tavLst>
                                        <p:tav tm="0">
                                          <p:val>
                                            <p:strVal val="#ppt_y-#ppt_h/2"/>
                                          </p:val>
                                        </p:tav>
                                        <p:tav tm="100000">
                                          <p:val>
                                            <p:strVal val="#ppt_y"/>
                                          </p:val>
                                        </p:tav>
                                      </p:tavLst>
                                    </p:anim>
                                    <p:anim calcmode="lin" valueType="num">
                                      <p:cBhvr>
                                        <p:cTn id="35" dur="500" fill="hold"/>
                                        <p:tgtEl>
                                          <p:spTgt spid="264257"/>
                                        </p:tgtEl>
                                        <p:attrNameLst>
                                          <p:attrName>ppt_w</p:attrName>
                                        </p:attrNameLst>
                                      </p:cBhvr>
                                      <p:tavLst>
                                        <p:tav tm="0">
                                          <p:val>
                                            <p:strVal val="#ppt_w"/>
                                          </p:val>
                                        </p:tav>
                                        <p:tav tm="100000">
                                          <p:val>
                                            <p:strVal val="#ppt_w"/>
                                          </p:val>
                                        </p:tav>
                                      </p:tavLst>
                                    </p:anim>
                                    <p:anim calcmode="lin" valueType="num">
                                      <p:cBhvr>
                                        <p:cTn id="36" dur="500" fill="hold"/>
                                        <p:tgtEl>
                                          <p:spTgt spid="264257"/>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264259"/>
                                        </p:tgtEl>
                                        <p:attrNameLst>
                                          <p:attrName>style.visibility</p:attrName>
                                        </p:attrNameLst>
                                      </p:cBhvr>
                                      <p:to>
                                        <p:strVal val="visible"/>
                                      </p:to>
                                    </p:set>
                                    <p:anim calcmode="lin" valueType="num">
                                      <p:cBhvr>
                                        <p:cTn id="44" dur="500" fill="hold"/>
                                        <p:tgtEl>
                                          <p:spTgt spid="264259"/>
                                        </p:tgtEl>
                                        <p:attrNameLst>
                                          <p:attrName>ppt_x</p:attrName>
                                        </p:attrNameLst>
                                      </p:cBhvr>
                                      <p:tavLst>
                                        <p:tav tm="0">
                                          <p:val>
                                            <p:strVal val="#ppt_x"/>
                                          </p:val>
                                        </p:tav>
                                        <p:tav tm="100000">
                                          <p:val>
                                            <p:strVal val="#ppt_x"/>
                                          </p:val>
                                        </p:tav>
                                      </p:tavLst>
                                    </p:anim>
                                    <p:anim calcmode="lin" valueType="num">
                                      <p:cBhvr>
                                        <p:cTn id="45" dur="500" fill="hold"/>
                                        <p:tgtEl>
                                          <p:spTgt spid="264259"/>
                                        </p:tgtEl>
                                        <p:attrNameLst>
                                          <p:attrName>ppt_y</p:attrName>
                                        </p:attrNameLst>
                                      </p:cBhvr>
                                      <p:tavLst>
                                        <p:tav tm="0">
                                          <p:val>
                                            <p:strVal val="#ppt_y-#ppt_h/2"/>
                                          </p:val>
                                        </p:tav>
                                        <p:tav tm="100000">
                                          <p:val>
                                            <p:strVal val="#ppt_y"/>
                                          </p:val>
                                        </p:tav>
                                      </p:tavLst>
                                    </p:anim>
                                    <p:anim calcmode="lin" valueType="num">
                                      <p:cBhvr>
                                        <p:cTn id="46" dur="500" fill="hold"/>
                                        <p:tgtEl>
                                          <p:spTgt spid="264259"/>
                                        </p:tgtEl>
                                        <p:attrNameLst>
                                          <p:attrName>ppt_w</p:attrName>
                                        </p:attrNameLst>
                                      </p:cBhvr>
                                      <p:tavLst>
                                        <p:tav tm="0">
                                          <p:val>
                                            <p:strVal val="#ppt_w"/>
                                          </p:val>
                                        </p:tav>
                                        <p:tav tm="100000">
                                          <p:val>
                                            <p:strVal val="#ppt_w"/>
                                          </p:val>
                                        </p:tav>
                                      </p:tavLst>
                                    </p:anim>
                                    <p:anim calcmode="lin" valueType="num">
                                      <p:cBhvr>
                                        <p:cTn id="47" dur="500" fill="hold"/>
                                        <p:tgtEl>
                                          <p:spTgt spid="264259"/>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64260"/>
                                        </p:tgtEl>
                                        <p:attrNameLst>
                                          <p:attrName>style.visibility</p:attrName>
                                        </p:attrNameLst>
                                      </p:cBhvr>
                                      <p:to>
                                        <p:strVal val="visible"/>
                                      </p:to>
                                    </p:set>
                                    <p:animEffect transition="in" filter="box(out)">
                                      <p:cBhvr>
                                        <p:cTn id="52" dur="500"/>
                                        <p:tgtEl>
                                          <p:spTgt spid="26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56" grpId="0" autoUpdateAnimBg="0"/>
      <p:bldP spid="264257" grpId="0" autoUpdateAnimBg="0"/>
      <p:bldP spid="264258" grpId="0" autoUpdateAnimBg="0"/>
      <p:bldP spid="264259" grpId="0" autoUpdateAnimBg="0"/>
      <p:bldP spid="26426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F1A82C33-CB4F-44EE-81CF-295CBC730BE4}" type="slidenum">
              <a:rPr lang="en-US" altLang="en-US" sz="1400">
                <a:solidFill>
                  <a:schemeClr val="tx1"/>
                </a:solidFill>
              </a:rPr>
              <a:pPr>
                <a:spcBef>
                  <a:spcPct val="0"/>
                </a:spcBef>
                <a:buFontTx/>
                <a:buNone/>
              </a:pPr>
              <a:t>28</a:t>
            </a:fld>
            <a:endParaRPr lang="en-US" altLang="en-US" sz="1400">
              <a:solidFill>
                <a:schemeClr val="tx1"/>
              </a:solidFill>
            </a:endParaRPr>
          </a:p>
        </p:txBody>
      </p:sp>
      <p:sp>
        <p:nvSpPr>
          <p:cNvPr id="14340" name="Rectangle 2"/>
          <p:cNvSpPr>
            <a:spLocks noGrp="1" noChangeArrowheads="1"/>
          </p:cNvSpPr>
          <p:nvPr>
            <p:ph type="title"/>
          </p:nvPr>
        </p:nvSpPr>
        <p:spPr>
          <a:xfrm>
            <a:off x="457200" y="152400"/>
            <a:ext cx="8153400" cy="647700"/>
          </a:xfrm>
        </p:spPr>
        <p:txBody>
          <a:bodyPr/>
          <a:lstStyle/>
          <a:p>
            <a:r>
              <a:rPr lang="en-US" altLang="en-US" smtClean="0">
                <a:solidFill>
                  <a:schemeClr val="tx1"/>
                </a:solidFill>
              </a:rPr>
              <a:t>Divergence from a Common Ancestor</a:t>
            </a:r>
          </a:p>
        </p:txBody>
      </p:sp>
      <p:sp>
        <p:nvSpPr>
          <p:cNvPr id="14341" name="Text Box 3"/>
          <p:cNvSpPr txBox="1">
            <a:spLocks noChangeArrowheads="1"/>
          </p:cNvSpPr>
          <p:nvPr/>
        </p:nvSpPr>
        <p:spPr bwMode="auto">
          <a:xfrm>
            <a:off x="228600" y="914400"/>
            <a:ext cx="510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1600">
                <a:solidFill>
                  <a:schemeClr val="tx1"/>
                </a:solidFill>
                <a:latin typeface="Courier New" panose="02070309020205020404" pitchFamily="49" charset="0"/>
              </a:rPr>
              <a:t>AAA CCC CGG GGC CCC TAT TTT TTG</a:t>
            </a:r>
          </a:p>
        </p:txBody>
      </p:sp>
      <p:sp>
        <p:nvSpPr>
          <p:cNvPr id="14342" name="Text Box 4"/>
          <p:cNvSpPr txBox="1">
            <a:spLocks noChangeArrowheads="1"/>
          </p:cNvSpPr>
          <p:nvPr/>
        </p:nvSpPr>
        <p:spPr bwMode="auto">
          <a:xfrm>
            <a:off x="4724400" y="9144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1600">
                <a:solidFill>
                  <a:schemeClr val="tx1"/>
                </a:solidFill>
                <a:latin typeface="Courier New" panose="02070309020205020404" pitchFamily="49" charset="0"/>
              </a:rPr>
              <a:t>AAA CCC CGG GGC CCC TAT TTT TTG</a:t>
            </a:r>
          </a:p>
        </p:txBody>
      </p:sp>
      <p:sp>
        <p:nvSpPr>
          <p:cNvPr id="266245" name="Text Box 5"/>
          <p:cNvSpPr txBox="1">
            <a:spLocks noChangeArrowheads="1"/>
          </p:cNvSpPr>
          <p:nvPr/>
        </p:nvSpPr>
        <p:spPr bwMode="auto">
          <a:xfrm>
            <a:off x="4724400" y="1143000"/>
            <a:ext cx="4038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AAA CCC CGG GGC CCC TAT TTT TT</a:t>
            </a:r>
            <a:r>
              <a:rPr lang="en-US" altLang="en-US" sz="1600">
                <a:solidFill>
                  <a:srgbClr val="FF3300"/>
                </a:solidFill>
                <a:latin typeface="Courier New" panose="02070309020205020404" pitchFamily="49" charset="0"/>
              </a:rPr>
              <a:t>T</a:t>
            </a:r>
          </a:p>
        </p:txBody>
      </p:sp>
      <p:sp>
        <p:nvSpPr>
          <p:cNvPr id="266246" name="Text Box 6"/>
          <p:cNvSpPr txBox="1">
            <a:spLocks noChangeArrowheads="1"/>
          </p:cNvSpPr>
          <p:nvPr/>
        </p:nvSpPr>
        <p:spPr bwMode="auto">
          <a:xfrm>
            <a:off x="4724400" y="2768600"/>
            <a:ext cx="4572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AAT C</a:t>
            </a:r>
            <a:r>
              <a:rPr lang="en-US" altLang="en-US" sz="1600">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C CGG GGC CCC TAT TTT TTT</a:t>
            </a:r>
          </a:p>
        </p:txBody>
      </p:sp>
      <p:sp>
        <p:nvSpPr>
          <p:cNvPr id="266247" name="Text Box 7"/>
          <p:cNvSpPr txBox="1">
            <a:spLocks noChangeArrowheads="1"/>
          </p:cNvSpPr>
          <p:nvPr/>
        </p:nvSpPr>
        <p:spPr bwMode="auto">
          <a:xfrm>
            <a:off x="4724400" y="4495800"/>
            <a:ext cx="4572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AAT CTC CGG GGC C</a:t>
            </a:r>
            <a:r>
              <a:rPr lang="en-US" altLang="en-US" sz="1600">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C TAT TTT TTT</a:t>
            </a:r>
          </a:p>
        </p:txBody>
      </p:sp>
      <p:sp>
        <p:nvSpPr>
          <p:cNvPr id="266248" name="AutoShape 8"/>
          <p:cNvSpPr>
            <a:spLocks noChangeArrowheads="1"/>
          </p:cNvSpPr>
          <p:nvPr/>
        </p:nvSpPr>
        <p:spPr bwMode="auto">
          <a:xfrm>
            <a:off x="8458200" y="25908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266249" name="AutoShape 9"/>
          <p:cNvSpPr>
            <a:spLocks noChangeArrowheads="1"/>
          </p:cNvSpPr>
          <p:nvPr/>
        </p:nvSpPr>
        <p:spPr bwMode="auto">
          <a:xfrm>
            <a:off x="5410200" y="42672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266250" name="Text Box 10"/>
          <p:cNvSpPr txBox="1">
            <a:spLocks noChangeArrowheads="1"/>
          </p:cNvSpPr>
          <p:nvPr/>
        </p:nvSpPr>
        <p:spPr bwMode="auto">
          <a:xfrm>
            <a:off x="228600" y="2768600"/>
            <a:ext cx="5105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AAG CC</a:t>
            </a:r>
            <a:r>
              <a:rPr lang="en-US" altLang="en-US" sz="1600">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 CGG GGC CCC TAT TTT TTG</a:t>
            </a:r>
          </a:p>
        </p:txBody>
      </p:sp>
      <p:sp>
        <p:nvSpPr>
          <p:cNvPr id="266251" name="Text Box 11"/>
          <p:cNvSpPr txBox="1">
            <a:spLocks noChangeArrowheads="1"/>
          </p:cNvSpPr>
          <p:nvPr/>
        </p:nvSpPr>
        <p:spPr bwMode="auto">
          <a:xfrm>
            <a:off x="304800" y="4521200"/>
            <a:ext cx="5105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AAG CCT CGG GGC CC</a:t>
            </a:r>
            <a:r>
              <a:rPr lang="en-US" altLang="en-US" sz="1600">
                <a:solidFill>
                  <a:srgbClr val="FF3300"/>
                </a:solidFill>
                <a:latin typeface="Courier New" panose="02070309020205020404" pitchFamily="49" charset="0"/>
              </a:rPr>
              <a:t>T</a:t>
            </a:r>
            <a:r>
              <a:rPr lang="en-US" altLang="en-US" sz="1600">
                <a:solidFill>
                  <a:schemeClr val="tx1"/>
                </a:solidFill>
                <a:latin typeface="Courier New" panose="02070309020205020404" pitchFamily="49" charset="0"/>
              </a:rPr>
              <a:t> TAT TTT TTG</a:t>
            </a:r>
          </a:p>
        </p:txBody>
      </p:sp>
      <p:sp>
        <p:nvSpPr>
          <p:cNvPr id="266252" name="Text Box 12"/>
          <p:cNvSpPr txBox="1">
            <a:spLocks noChangeArrowheads="1"/>
          </p:cNvSpPr>
          <p:nvPr/>
        </p:nvSpPr>
        <p:spPr bwMode="auto">
          <a:xfrm>
            <a:off x="228600" y="1143000"/>
            <a:ext cx="5105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endParaRPr lang="en-US" altLang="en-US" sz="1600">
              <a:solidFill>
                <a:schemeClr val="tx1"/>
              </a:solidFill>
              <a:latin typeface="Courier New" panose="02070309020205020404" pitchFamily="49" charset="0"/>
            </a:endParaRPr>
          </a:p>
          <a:p>
            <a:pPr>
              <a:spcBef>
                <a:spcPct val="50000"/>
              </a:spcBef>
              <a:buFontTx/>
              <a:buNone/>
            </a:pPr>
            <a:r>
              <a:rPr lang="en-US" altLang="en-US" sz="1600">
                <a:solidFill>
                  <a:schemeClr val="tx1"/>
                </a:solidFill>
                <a:latin typeface="Courier New" panose="02070309020205020404" pitchFamily="49" charset="0"/>
              </a:rPr>
              <a:t>AA</a:t>
            </a:r>
            <a:r>
              <a:rPr lang="en-US" altLang="en-US" sz="1600">
                <a:solidFill>
                  <a:srgbClr val="FF3300"/>
                </a:solidFill>
                <a:latin typeface="Courier New" panose="02070309020205020404" pitchFamily="49" charset="0"/>
              </a:rPr>
              <a:t>G</a:t>
            </a:r>
            <a:r>
              <a:rPr lang="en-US" altLang="en-US" sz="1600">
                <a:solidFill>
                  <a:schemeClr val="tx1"/>
                </a:solidFill>
                <a:latin typeface="Courier New" panose="02070309020205020404" pitchFamily="49" charset="0"/>
              </a:rPr>
              <a:t> CCC CGG GGC CCC TAT TTT TTG</a:t>
            </a:r>
          </a:p>
        </p:txBody>
      </p:sp>
      <p:sp>
        <p:nvSpPr>
          <p:cNvPr id="266253" name="AutoShape 13"/>
          <p:cNvSpPr>
            <a:spLocks noChangeArrowheads="1"/>
          </p:cNvSpPr>
          <p:nvPr/>
        </p:nvSpPr>
        <p:spPr bwMode="auto">
          <a:xfrm>
            <a:off x="533400" y="25908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266254" name="AutoShape 14"/>
          <p:cNvSpPr>
            <a:spLocks noChangeArrowheads="1"/>
          </p:cNvSpPr>
          <p:nvPr/>
        </p:nvSpPr>
        <p:spPr bwMode="auto">
          <a:xfrm>
            <a:off x="990600" y="42672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266255" name="AutoShape 15"/>
          <p:cNvSpPr>
            <a:spLocks noChangeArrowheads="1"/>
          </p:cNvSpPr>
          <p:nvPr/>
        </p:nvSpPr>
        <p:spPr bwMode="auto">
          <a:xfrm>
            <a:off x="2590800" y="60198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266256" name="AutoShape 16"/>
          <p:cNvSpPr>
            <a:spLocks noChangeArrowheads="1"/>
          </p:cNvSpPr>
          <p:nvPr/>
        </p:nvSpPr>
        <p:spPr bwMode="auto">
          <a:xfrm>
            <a:off x="6858000" y="5943600"/>
            <a:ext cx="228600" cy="304800"/>
          </a:xfrm>
          <a:prstGeom prst="irregularSeal1">
            <a:avLst/>
          </a:prstGeom>
          <a:solidFill>
            <a:srgbClr val="FF3300"/>
          </a:solidFill>
          <a:ln w="9525">
            <a:solidFill>
              <a:schemeClr val="tx1"/>
            </a:solidFill>
            <a:miter lim="800000"/>
            <a:headEnd/>
            <a:tailEnd/>
          </a:ln>
        </p:spPr>
        <p:txBody>
          <a:bodyPr wrap="none" anchor="ct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endParaRPr lang="en-CA" altLang="en-US" sz="1600">
              <a:solidFill>
                <a:schemeClr val="tx1"/>
              </a:solidFill>
            </a:endParaRPr>
          </a:p>
        </p:txBody>
      </p:sp>
      <p:sp>
        <p:nvSpPr>
          <p:cNvPr id="14355" name="Line 17"/>
          <p:cNvSpPr>
            <a:spLocks noChangeShapeType="1"/>
          </p:cNvSpPr>
          <p:nvPr/>
        </p:nvSpPr>
        <p:spPr bwMode="auto">
          <a:xfrm flipV="1">
            <a:off x="4267200" y="1066800"/>
            <a:ext cx="228600" cy="5181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18"/>
          <p:cNvSpPr>
            <a:spLocks noChangeShapeType="1"/>
          </p:cNvSpPr>
          <p:nvPr/>
        </p:nvSpPr>
        <p:spPr bwMode="auto">
          <a:xfrm flipH="1" flipV="1">
            <a:off x="4495800" y="1066800"/>
            <a:ext cx="228600" cy="5181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00111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66252"/>
                                        </p:tgtEl>
                                        <p:attrNameLst>
                                          <p:attrName>style.visibility</p:attrName>
                                        </p:attrNameLst>
                                      </p:cBhvr>
                                      <p:to>
                                        <p:strVal val="visible"/>
                                      </p:to>
                                    </p:set>
                                    <p:anim calcmode="lin" valueType="num">
                                      <p:cBhvr>
                                        <p:cTn id="7" dur="500" fill="hold"/>
                                        <p:tgtEl>
                                          <p:spTgt spid="266252"/>
                                        </p:tgtEl>
                                        <p:attrNameLst>
                                          <p:attrName>ppt_x</p:attrName>
                                        </p:attrNameLst>
                                      </p:cBhvr>
                                      <p:tavLst>
                                        <p:tav tm="0">
                                          <p:val>
                                            <p:strVal val="#ppt_x"/>
                                          </p:val>
                                        </p:tav>
                                        <p:tav tm="100000">
                                          <p:val>
                                            <p:strVal val="#ppt_x"/>
                                          </p:val>
                                        </p:tav>
                                      </p:tavLst>
                                    </p:anim>
                                    <p:anim calcmode="lin" valueType="num">
                                      <p:cBhvr>
                                        <p:cTn id="8" dur="500" fill="hold"/>
                                        <p:tgtEl>
                                          <p:spTgt spid="266252"/>
                                        </p:tgtEl>
                                        <p:attrNameLst>
                                          <p:attrName>ppt_y</p:attrName>
                                        </p:attrNameLst>
                                      </p:cBhvr>
                                      <p:tavLst>
                                        <p:tav tm="0">
                                          <p:val>
                                            <p:strVal val="#ppt_y-#ppt_h/2"/>
                                          </p:val>
                                        </p:tav>
                                        <p:tav tm="100000">
                                          <p:val>
                                            <p:strVal val="#ppt_y"/>
                                          </p:val>
                                        </p:tav>
                                      </p:tavLst>
                                    </p:anim>
                                    <p:anim calcmode="lin" valueType="num">
                                      <p:cBhvr>
                                        <p:cTn id="9" dur="500" fill="hold"/>
                                        <p:tgtEl>
                                          <p:spTgt spid="266252"/>
                                        </p:tgtEl>
                                        <p:attrNameLst>
                                          <p:attrName>ppt_w</p:attrName>
                                        </p:attrNameLst>
                                      </p:cBhvr>
                                      <p:tavLst>
                                        <p:tav tm="0">
                                          <p:val>
                                            <p:strVal val="#ppt_w"/>
                                          </p:val>
                                        </p:tav>
                                        <p:tav tm="100000">
                                          <p:val>
                                            <p:strVal val="#ppt_w"/>
                                          </p:val>
                                        </p:tav>
                                      </p:tavLst>
                                    </p:anim>
                                    <p:anim calcmode="lin" valueType="num">
                                      <p:cBhvr>
                                        <p:cTn id="10" dur="500" fill="hold"/>
                                        <p:tgtEl>
                                          <p:spTgt spid="26625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66253"/>
                                        </p:tgtEl>
                                        <p:attrNameLst>
                                          <p:attrName>style.visibility</p:attrName>
                                        </p:attrNameLst>
                                      </p:cBhvr>
                                      <p:to>
                                        <p:strVal val="visible"/>
                                      </p:to>
                                    </p:set>
                                  </p:childTnLst>
                                  <p:subTnLst>
                                    <p:set>
                                      <p:cBhvr override="childStyle">
                                        <p:cTn dur="1" fill="hold" display="0" masterRel="sameClick" afterEffect="1">
                                          <p:stCondLst>
                                            <p:cond evt="end" delay="0">
                                              <p:tn val="12"/>
                                            </p:cond>
                                          </p:stCondLst>
                                        </p:cTn>
                                        <p:tgtEl>
                                          <p:spTgt spid="266253"/>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grpId="0" nodeType="clickEffect">
                                  <p:stCondLst>
                                    <p:cond delay="0"/>
                                  </p:stCondLst>
                                  <p:childTnLst>
                                    <p:set>
                                      <p:cBhvr>
                                        <p:cTn id="17" dur="1" fill="hold">
                                          <p:stCondLst>
                                            <p:cond delay="0"/>
                                          </p:stCondLst>
                                        </p:cTn>
                                        <p:tgtEl>
                                          <p:spTgt spid="266245"/>
                                        </p:tgtEl>
                                        <p:attrNameLst>
                                          <p:attrName>style.visibility</p:attrName>
                                        </p:attrNameLst>
                                      </p:cBhvr>
                                      <p:to>
                                        <p:strVal val="visible"/>
                                      </p:to>
                                    </p:set>
                                    <p:anim calcmode="lin" valueType="num">
                                      <p:cBhvr>
                                        <p:cTn id="18" dur="500" fill="hold"/>
                                        <p:tgtEl>
                                          <p:spTgt spid="266245"/>
                                        </p:tgtEl>
                                        <p:attrNameLst>
                                          <p:attrName>ppt_x</p:attrName>
                                        </p:attrNameLst>
                                      </p:cBhvr>
                                      <p:tavLst>
                                        <p:tav tm="0">
                                          <p:val>
                                            <p:strVal val="#ppt_x"/>
                                          </p:val>
                                        </p:tav>
                                        <p:tav tm="100000">
                                          <p:val>
                                            <p:strVal val="#ppt_x"/>
                                          </p:val>
                                        </p:tav>
                                      </p:tavLst>
                                    </p:anim>
                                    <p:anim calcmode="lin" valueType="num">
                                      <p:cBhvr>
                                        <p:cTn id="19" dur="500" fill="hold"/>
                                        <p:tgtEl>
                                          <p:spTgt spid="266245"/>
                                        </p:tgtEl>
                                        <p:attrNameLst>
                                          <p:attrName>ppt_y</p:attrName>
                                        </p:attrNameLst>
                                      </p:cBhvr>
                                      <p:tavLst>
                                        <p:tav tm="0">
                                          <p:val>
                                            <p:strVal val="#ppt_y-#ppt_h/2"/>
                                          </p:val>
                                        </p:tav>
                                        <p:tav tm="100000">
                                          <p:val>
                                            <p:strVal val="#ppt_y"/>
                                          </p:val>
                                        </p:tav>
                                      </p:tavLst>
                                    </p:anim>
                                    <p:anim calcmode="lin" valueType="num">
                                      <p:cBhvr>
                                        <p:cTn id="20" dur="500" fill="hold"/>
                                        <p:tgtEl>
                                          <p:spTgt spid="266245"/>
                                        </p:tgtEl>
                                        <p:attrNameLst>
                                          <p:attrName>ppt_w</p:attrName>
                                        </p:attrNameLst>
                                      </p:cBhvr>
                                      <p:tavLst>
                                        <p:tav tm="0">
                                          <p:val>
                                            <p:strVal val="#ppt_w"/>
                                          </p:val>
                                        </p:tav>
                                        <p:tav tm="100000">
                                          <p:val>
                                            <p:strVal val="#ppt_w"/>
                                          </p:val>
                                        </p:tav>
                                      </p:tavLst>
                                    </p:anim>
                                    <p:anim calcmode="lin" valueType="num">
                                      <p:cBhvr>
                                        <p:cTn id="21" dur="500" fill="hold"/>
                                        <p:tgtEl>
                                          <p:spTgt spid="266245"/>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2662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6624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266250"/>
                                        </p:tgtEl>
                                        <p:attrNameLst>
                                          <p:attrName>style.visibility</p:attrName>
                                        </p:attrNameLst>
                                      </p:cBhvr>
                                      <p:to>
                                        <p:strVal val="visible"/>
                                      </p:to>
                                    </p:set>
                                    <p:anim calcmode="lin" valueType="num">
                                      <p:cBhvr>
                                        <p:cTn id="29" dur="500" fill="hold"/>
                                        <p:tgtEl>
                                          <p:spTgt spid="266250"/>
                                        </p:tgtEl>
                                        <p:attrNameLst>
                                          <p:attrName>ppt_x</p:attrName>
                                        </p:attrNameLst>
                                      </p:cBhvr>
                                      <p:tavLst>
                                        <p:tav tm="0">
                                          <p:val>
                                            <p:strVal val="#ppt_x"/>
                                          </p:val>
                                        </p:tav>
                                        <p:tav tm="100000">
                                          <p:val>
                                            <p:strVal val="#ppt_x"/>
                                          </p:val>
                                        </p:tav>
                                      </p:tavLst>
                                    </p:anim>
                                    <p:anim calcmode="lin" valueType="num">
                                      <p:cBhvr>
                                        <p:cTn id="30" dur="500" fill="hold"/>
                                        <p:tgtEl>
                                          <p:spTgt spid="266250"/>
                                        </p:tgtEl>
                                        <p:attrNameLst>
                                          <p:attrName>ppt_y</p:attrName>
                                        </p:attrNameLst>
                                      </p:cBhvr>
                                      <p:tavLst>
                                        <p:tav tm="0">
                                          <p:val>
                                            <p:strVal val="#ppt_y-#ppt_h/2"/>
                                          </p:val>
                                        </p:tav>
                                        <p:tav tm="100000">
                                          <p:val>
                                            <p:strVal val="#ppt_y"/>
                                          </p:val>
                                        </p:tav>
                                      </p:tavLst>
                                    </p:anim>
                                    <p:anim calcmode="lin" valueType="num">
                                      <p:cBhvr>
                                        <p:cTn id="31" dur="500" fill="hold"/>
                                        <p:tgtEl>
                                          <p:spTgt spid="266250"/>
                                        </p:tgtEl>
                                        <p:attrNameLst>
                                          <p:attrName>ppt_w</p:attrName>
                                        </p:attrNameLst>
                                      </p:cBhvr>
                                      <p:tavLst>
                                        <p:tav tm="0">
                                          <p:val>
                                            <p:strVal val="#ppt_w"/>
                                          </p:val>
                                        </p:tav>
                                        <p:tav tm="100000">
                                          <p:val>
                                            <p:strVal val="#ppt_w"/>
                                          </p:val>
                                        </p:tav>
                                      </p:tavLst>
                                    </p:anim>
                                    <p:anim calcmode="lin" valueType="num">
                                      <p:cBhvr>
                                        <p:cTn id="32" dur="500" fill="hold"/>
                                        <p:tgtEl>
                                          <p:spTgt spid="266250"/>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266254"/>
                                        </p:tgtEl>
                                        <p:attrNameLst>
                                          <p:attrName>style.visibility</p:attrName>
                                        </p:attrNameLst>
                                      </p:cBhvr>
                                      <p:to>
                                        <p:strVal val="visible"/>
                                      </p:to>
                                    </p:set>
                                  </p:childTnLst>
                                  <p:subTnLst>
                                    <p:set>
                                      <p:cBhvr override="childStyle">
                                        <p:cTn dur="1" fill="hold" display="0" masterRel="sameClick" afterEffect="1">
                                          <p:stCondLst>
                                            <p:cond evt="end" delay="0">
                                              <p:tn val="34"/>
                                            </p:cond>
                                          </p:stCondLst>
                                        </p:cTn>
                                        <p:tgtEl>
                                          <p:spTgt spid="266254"/>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 fill="hold" grpId="0" nodeType="clickEffect">
                                  <p:stCondLst>
                                    <p:cond delay="0"/>
                                  </p:stCondLst>
                                  <p:childTnLst>
                                    <p:set>
                                      <p:cBhvr>
                                        <p:cTn id="39" dur="1" fill="hold">
                                          <p:stCondLst>
                                            <p:cond delay="0"/>
                                          </p:stCondLst>
                                        </p:cTn>
                                        <p:tgtEl>
                                          <p:spTgt spid="266246"/>
                                        </p:tgtEl>
                                        <p:attrNameLst>
                                          <p:attrName>style.visibility</p:attrName>
                                        </p:attrNameLst>
                                      </p:cBhvr>
                                      <p:to>
                                        <p:strVal val="visible"/>
                                      </p:to>
                                    </p:set>
                                    <p:anim calcmode="lin" valueType="num">
                                      <p:cBhvr>
                                        <p:cTn id="40" dur="500" fill="hold"/>
                                        <p:tgtEl>
                                          <p:spTgt spid="266246"/>
                                        </p:tgtEl>
                                        <p:attrNameLst>
                                          <p:attrName>ppt_x</p:attrName>
                                        </p:attrNameLst>
                                      </p:cBhvr>
                                      <p:tavLst>
                                        <p:tav tm="0">
                                          <p:val>
                                            <p:strVal val="#ppt_x"/>
                                          </p:val>
                                        </p:tav>
                                        <p:tav tm="100000">
                                          <p:val>
                                            <p:strVal val="#ppt_x"/>
                                          </p:val>
                                        </p:tav>
                                      </p:tavLst>
                                    </p:anim>
                                    <p:anim calcmode="lin" valueType="num">
                                      <p:cBhvr>
                                        <p:cTn id="41" dur="500" fill="hold"/>
                                        <p:tgtEl>
                                          <p:spTgt spid="266246"/>
                                        </p:tgtEl>
                                        <p:attrNameLst>
                                          <p:attrName>ppt_y</p:attrName>
                                        </p:attrNameLst>
                                      </p:cBhvr>
                                      <p:tavLst>
                                        <p:tav tm="0">
                                          <p:val>
                                            <p:strVal val="#ppt_y-#ppt_h/2"/>
                                          </p:val>
                                        </p:tav>
                                        <p:tav tm="100000">
                                          <p:val>
                                            <p:strVal val="#ppt_y"/>
                                          </p:val>
                                        </p:tav>
                                      </p:tavLst>
                                    </p:anim>
                                    <p:anim calcmode="lin" valueType="num">
                                      <p:cBhvr>
                                        <p:cTn id="42" dur="500" fill="hold"/>
                                        <p:tgtEl>
                                          <p:spTgt spid="266246"/>
                                        </p:tgtEl>
                                        <p:attrNameLst>
                                          <p:attrName>ppt_w</p:attrName>
                                        </p:attrNameLst>
                                      </p:cBhvr>
                                      <p:tavLst>
                                        <p:tav tm="0">
                                          <p:val>
                                            <p:strVal val="#ppt_w"/>
                                          </p:val>
                                        </p:tav>
                                        <p:tav tm="100000">
                                          <p:val>
                                            <p:strVal val="#ppt_w"/>
                                          </p:val>
                                        </p:tav>
                                      </p:tavLst>
                                    </p:anim>
                                    <p:anim calcmode="lin" valueType="num">
                                      <p:cBhvr>
                                        <p:cTn id="43" dur="500" fill="hold"/>
                                        <p:tgtEl>
                                          <p:spTgt spid="26624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66249"/>
                                        </p:tgtEl>
                                        <p:attrNameLst>
                                          <p:attrName>style.visibility</p:attrName>
                                        </p:attrNameLst>
                                      </p:cBhvr>
                                      <p:to>
                                        <p:strVal val="visible"/>
                                      </p:to>
                                    </p:set>
                                  </p:childTnLst>
                                  <p:subTnLst>
                                    <p:set>
                                      <p:cBhvr override="childStyle">
                                        <p:cTn dur="1" fill="hold" display="0" masterRel="sameClick" afterEffect="1">
                                          <p:stCondLst>
                                            <p:cond evt="end" delay="0">
                                              <p:tn val="45"/>
                                            </p:cond>
                                          </p:stCondLst>
                                        </p:cTn>
                                        <p:tgtEl>
                                          <p:spTgt spid="266249"/>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266251"/>
                                        </p:tgtEl>
                                        <p:attrNameLst>
                                          <p:attrName>style.visibility</p:attrName>
                                        </p:attrNameLst>
                                      </p:cBhvr>
                                      <p:to>
                                        <p:strVal val="visible"/>
                                      </p:to>
                                    </p:set>
                                    <p:anim calcmode="lin" valueType="num">
                                      <p:cBhvr>
                                        <p:cTn id="51" dur="500" fill="hold"/>
                                        <p:tgtEl>
                                          <p:spTgt spid="266251"/>
                                        </p:tgtEl>
                                        <p:attrNameLst>
                                          <p:attrName>ppt_x</p:attrName>
                                        </p:attrNameLst>
                                      </p:cBhvr>
                                      <p:tavLst>
                                        <p:tav tm="0">
                                          <p:val>
                                            <p:strVal val="#ppt_x"/>
                                          </p:val>
                                        </p:tav>
                                        <p:tav tm="100000">
                                          <p:val>
                                            <p:strVal val="#ppt_x"/>
                                          </p:val>
                                        </p:tav>
                                      </p:tavLst>
                                    </p:anim>
                                    <p:anim calcmode="lin" valueType="num">
                                      <p:cBhvr>
                                        <p:cTn id="52" dur="500" fill="hold"/>
                                        <p:tgtEl>
                                          <p:spTgt spid="266251"/>
                                        </p:tgtEl>
                                        <p:attrNameLst>
                                          <p:attrName>ppt_y</p:attrName>
                                        </p:attrNameLst>
                                      </p:cBhvr>
                                      <p:tavLst>
                                        <p:tav tm="0">
                                          <p:val>
                                            <p:strVal val="#ppt_y-#ppt_h/2"/>
                                          </p:val>
                                        </p:tav>
                                        <p:tav tm="100000">
                                          <p:val>
                                            <p:strVal val="#ppt_y"/>
                                          </p:val>
                                        </p:tav>
                                      </p:tavLst>
                                    </p:anim>
                                    <p:anim calcmode="lin" valueType="num">
                                      <p:cBhvr>
                                        <p:cTn id="53" dur="500" fill="hold"/>
                                        <p:tgtEl>
                                          <p:spTgt spid="266251"/>
                                        </p:tgtEl>
                                        <p:attrNameLst>
                                          <p:attrName>ppt_w</p:attrName>
                                        </p:attrNameLst>
                                      </p:cBhvr>
                                      <p:tavLst>
                                        <p:tav tm="0">
                                          <p:val>
                                            <p:strVal val="#ppt_w"/>
                                          </p:val>
                                        </p:tav>
                                        <p:tav tm="100000">
                                          <p:val>
                                            <p:strVal val="#ppt_w"/>
                                          </p:val>
                                        </p:tav>
                                      </p:tavLst>
                                    </p:anim>
                                    <p:anim calcmode="lin" valueType="num">
                                      <p:cBhvr>
                                        <p:cTn id="54" dur="500" fill="hold"/>
                                        <p:tgtEl>
                                          <p:spTgt spid="266251"/>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499"/>
                                          </p:stCondLst>
                                        </p:cTn>
                                        <p:tgtEl>
                                          <p:spTgt spid="266255"/>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266255"/>
                                        </p:tgtEl>
                                        <p:attrNameLst>
                                          <p:attrName>style.visibility</p:attrName>
                                        </p:attrNameLst>
                                      </p:cBhvr>
                                      <p:to>
                                        <p:strVal val="hidden"/>
                                      </p:to>
                                    </p:set>
                                  </p:sub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266247"/>
                                        </p:tgtEl>
                                        <p:attrNameLst>
                                          <p:attrName>style.visibility</p:attrName>
                                        </p:attrNameLst>
                                      </p:cBhvr>
                                      <p:to>
                                        <p:strVal val="visible"/>
                                      </p:to>
                                    </p:set>
                                    <p:anim calcmode="lin" valueType="num">
                                      <p:cBhvr>
                                        <p:cTn id="62" dur="500" fill="hold"/>
                                        <p:tgtEl>
                                          <p:spTgt spid="266247"/>
                                        </p:tgtEl>
                                        <p:attrNameLst>
                                          <p:attrName>ppt_x</p:attrName>
                                        </p:attrNameLst>
                                      </p:cBhvr>
                                      <p:tavLst>
                                        <p:tav tm="0">
                                          <p:val>
                                            <p:strVal val="#ppt_x"/>
                                          </p:val>
                                        </p:tav>
                                        <p:tav tm="100000">
                                          <p:val>
                                            <p:strVal val="#ppt_x"/>
                                          </p:val>
                                        </p:tav>
                                      </p:tavLst>
                                    </p:anim>
                                    <p:anim calcmode="lin" valueType="num">
                                      <p:cBhvr>
                                        <p:cTn id="63" dur="500" fill="hold"/>
                                        <p:tgtEl>
                                          <p:spTgt spid="266247"/>
                                        </p:tgtEl>
                                        <p:attrNameLst>
                                          <p:attrName>ppt_y</p:attrName>
                                        </p:attrNameLst>
                                      </p:cBhvr>
                                      <p:tavLst>
                                        <p:tav tm="0">
                                          <p:val>
                                            <p:strVal val="#ppt_y-#ppt_h/2"/>
                                          </p:val>
                                        </p:tav>
                                        <p:tav tm="100000">
                                          <p:val>
                                            <p:strVal val="#ppt_y"/>
                                          </p:val>
                                        </p:tav>
                                      </p:tavLst>
                                    </p:anim>
                                    <p:anim calcmode="lin" valueType="num">
                                      <p:cBhvr>
                                        <p:cTn id="64" dur="500" fill="hold"/>
                                        <p:tgtEl>
                                          <p:spTgt spid="266247"/>
                                        </p:tgtEl>
                                        <p:attrNameLst>
                                          <p:attrName>ppt_w</p:attrName>
                                        </p:attrNameLst>
                                      </p:cBhvr>
                                      <p:tavLst>
                                        <p:tav tm="0">
                                          <p:val>
                                            <p:strVal val="#ppt_w"/>
                                          </p:val>
                                        </p:tav>
                                        <p:tav tm="100000">
                                          <p:val>
                                            <p:strVal val="#ppt_w"/>
                                          </p:val>
                                        </p:tav>
                                      </p:tavLst>
                                    </p:anim>
                                    <p:anim calcmode="lin" valueType="num">
                                      <p:cBhvr>
                                        <p:cTn id="65" dur="500" fill="hold"/>
                                        <p:tgtEl>
                                          <p:spTgt spid="266247"/>
                                        </p:tgtEl>
                                        <p:attrNameLst>
                                          <p:attrName>ppt_h</p:attrName>
                                        </p:attrNameLst>
                                      </p:cBhvr>
                                      <p:tavLst>
                                        <p:tav tm="0">
                                          <p:val>
                                            <p:fltVal val="0"/>
                                          </p:val>
                                        </p:tav>
                                        <p:tav tm="100000">
                                          <p:val>
                                            <p:strVal val="#ppt_h"/>
                                          </p:val>
                                        </p:tav>
                                      </p:tavLst>
                                    </p:anim>
                                  </p:childTnLst>
                                </p:cTn>
                              </p:par>
                            </p:childTnLst>
                          </p:cTn>
                        </p:par>
                        <p:par>
                          <p:cTn id="66" fill="hold" nodeType="afterGroup">
                            <p:stCondLst>
                              <p:cond delay="500"/>
                            </p:stCondLst>
                            <p:childTnLst>
                              <p:par>
                                <p:cTn id="67" presetID="1" presetClass="entr" presetSubtype="0" fill="hold" grpId="0" nodeType="afterEffect">
                                  <p:stCondLst>
                                    <p:cond delay="0"/>
                                  </p:stCondLst>
                                  <p:childTnLst>
                                    <p:set>
                                      <p:cBhvr>
                                        <p:cTn id="68" dur="1" fill="hold">
                                          <p:stCondLst>
                                            <p:cond delay="499"/>
                                          </p:stCondLst>
                                        </p:cTn>
                                        <p:tgtEl>
                                          <p:spTgt spid="266256"/>
                                        </p:tgtEl>
                                        <p:attrNameLst>
                                          <p:attrName>style.visibility</p:attrName>
                                        </p:attrNameLst>
                                      </p:cBhvr>
                                      <p:to>
                                        <p:strVal val="visible"/>
                                      </p:to>
                                    </p:set>
                                  </p:childTnLst>
                                  <p:subTnLst>
                                    <p:set>
                                      <p:cBhvr override="childStyle">
                                        <p:cTn dur="1" fill="hold" display="0" masterRel="sameClick" afterEffect="1">
                                          <p:stCondLst>
                                            <p:cond evt="end" delay="0">
                                              <p:tn val="67"/>
                                            </p:cond>
                                          </p:stCondLst>
                                        </p:cTn>
                                        <p:tgtEl>
                                          <p:spTgt spid="2662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autoUpdateAnimBg="0"/>
      <p:bldP spid="266246" grpId="0" autoUpdateAnimBg="0"/>
      <p:bldP spid="266247" grpId="0" autoUpdateAnimBg="0"/>
      <p:bldP spid="266248" grpId="0" animBg="1"/>
      <p:bldP spid="266249" grpId="0" animBg="1"/>
      <p:bldP spid="266250" grpId="0" autoUpdateAnimBg="0"/>
      <p:bldP spid="266251" grpId="0" autoUpdateAnimBg="0"/>
      <p:bldP spid="266252" grpId="0" autoUpdateAnimBg="0"/>
      <p:bldP spid="266253" grpId="0" animBg="1"/>
      <p:bldP spid="266254" grpId="0" animBg="1"/>
      <p:bldP spid="266255" grpId="0" animBg="1"/>
      <p:bldP spid="2662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79804B00-9290-4EE9-B1DB-A28316297967}" type="slidenum">
              <a:rPr lang="en-US" altLang="en-US" sz="1400">
                <a:solidFill>
                  <a:schemeClr val="tx1"/>
                </a:solidFill>
              </a:rPr>
              <a:pPr>
                <a:spcBef>
                  <a:spcPct val="0"/>
                </a:spcBef>
                <a:buFontTx/>
                <a:buNone/>
              </a:pPr>
              <a:t>29</a:t>
            </a:fld>
            <a:endParaRPr lang="en-US" altLang="en-US" sz="1400">
              <a:solidFill>
                <a:schemeClr val="tx1"/>
              </a:solidFill>
            </a:endParaRPr>
          </a:p>
        </p:txBody>
      </p:sp>
      <p:sp>
        <p:nvSpPr>
          <p:cNvPr id="16388" name="Rectangle 2"/>
          <p:cNvSpPr>
            <a:spLocks noGrp="1" noChangeArrowheads="1"/>
          </p:cNvSpPr>
          <p:nvPr>
            <p:ph type="title"/>
          </p:nvPr>
        </p:nvSpPr>
        <p:spPr/>
        <p:txBody>
          <a:bodyPr/>
          <a:lstStyle/>
          <a:p>
            <a:r>
              <a:rPr lang="en-US" altLang="en-US" smtClean="0">
                <a:solidFill>
                  <a:schemeClr val="tx1"/>
                </a:solidFill>
              </a:rPr>
              <a:t>Sedimentary Rocks and Fossils</a:t>
            </a:r>
          </a:p>
        </p:txBody>
      </p:sp>
      <p:graphicFrame>
        <p:nvGraphicFramePr>
          <p:cNvPr id="16389" name="Object 3"/>
          <p:cNvGraphicFramePr>
            <a:graphicFrameLocks noChangeAspect="1"/>
          </p:cNvGraphicFramePr>
          <p:nvPr/>
        </p:nvGraphicFramePr>
        <p:xfrm>
          <a:off x="533400" y="1066800"/>
          <a:ext cx="4829175" cy="3190875"/>
        </p:xfrm>
        <a:graphic>
          <a:graphicData uri="http://schemas.openxmlformats.org/presentationml/2006/ole">
            <mc:AlternateContent xmlns:mc="http://schemas.openxmlformats.org/markup-compatibility/2006">
              <mc:Choice xmlns:v="urn:schemas-microsoft-com:vml" Requires="v">
                <p:oleObj spid="_x0000_s526346" name="Photo Editor Photo" r:id="rId3" imgW="4828571" imgH="3191320" progId="MSPhotoEd.3">
                  <p:embed/>
                </p:oleObj>
              </mc:Choice>
              <mc:Fallback>
                <p:oleObj name="Photo Editor Photo" r:id="rId3" imgW="4828571" imgH="319132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48291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2" name="Object 4"/>
          <p:cNvGraphicFramePr>
            <a:graphicFrameLocks noChangeAspect="1"/>
          </p:cNvGraphicFramePr>
          <p:nvPr/>
        </p:nvGraphicFramePr>
        <p:xfrm>
          <a:off x="5410200" y="2971800"/>
          <a:ext cx="3394075" cy="3429000"/>
        </p:xfrm>
        <a:graphic>
          <a:graphicData uri="http://schemas.openxmlformats.org/presentationml/2006/ole">
            <mc:AlternateContent xmlns:mc="http://schemas.openxmlformats.org/markup-compatibility/2006">
              <mc:Choice xmlns:v="urn:schemas-microsoft-com:vml" Requires="v">
                <p:oleObj spid="_x0000_s526347" name="Photo Editor Photo" r:id="rId5" imgW="2771429" imgH="2800741" progId="MSPhotoEd.3">
                  <p:embed/>
                </p:oleObj>
              </mc:Choice>
              <mc:Fallback>
                <p:oleObj name="Photo Editor Photo" r:id="rId5" imgW="2771429" imgH="280074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971800"/>
                        <a:ext cx="3394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8293" name="Text Box 5"/>
          <p:cNvSpPr txBox="1">
            <a:spLocks noChangeArrowheads="1"/>
          </p:cNvSpPr>
          <p:nvPr/>
        </p:nvSpPr>
        <p:spPr bwMode="auto">
          <a:xfrm>
            <a:off x="533400" y="4194175"/>
            <a:ext cx="4800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If fossils of rats and mice are found in one stratum, but not in any older strata, then, if the stratum is found to be 15 million years old, we can infer that mice and rats must have diverged 15 millions years ago.</a:t>
            </a:r>
          </a:p>
        </p:txBody>
      </p:sp>
      <p:sp>
        <p:nvSpPr>
          <p:cNvPr id="268294" name="Text Box 6"/>
          <p:cNvSpPr txBox="1">
            <a:spLocks noChangeArrowheads="1"/>
          </p:cNvSpPr>
          <p:nvPr/>
        </p:nvSpPr>
        <p:spPr bwMode="auto">
          <a:xfrm>
            <a:off x="5486400" y="9906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Sedimentary rocks form on top of older rocks, with fossils buried inside.</a:t>
            </a:r>
          </a:p>
        </p:txBody>
      </p:sp>
    </p:spTree>
    <p:extLst>
      <p:ext uri="{BB962C8B-B14F-4D97-AF65-F5344CB8AC3E}">
        <p14:creationId xmlns:p14="http://schemas.microsoft.com/office/powerpoint/2010/main" val="2237063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8294"/>
                                        </p:tgtEl>
                                        <p:attrNameLst>
                                          <p:attrName>style.visibility</p:attrName>
                                        </p:attrNameLst>
                                      </p:cBhvr>
                                      <p:to>
                                        <p:strVal val="visible"/>
                                      </p:to>
                                    </p:set>
                                    <p:animEffect transition="in" filter="box(out)">
                                      <p:cBhvr>
                                        <p:cTn id="7" dur="500"/>
                                        <p:tgtEl>
                                          <p:spTgt spid="268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 calcmode="lin" valueType="num">
                                      <p:cBhvr>
                                        <p:cTn id="12" dur="1000" fill="hold"/>
                                        <p:tgtEl>
                                          <p:spTgt spid="268292"/>
                                        </p:tgtEl>
                                        <p:attrNameLst>
                                          <p:attrName>ppt_w</p:attrName>
                                        </p:attrNameLst>
                                      </p:cBhvr>
                                      <p:tavLst>
                                        <p:tav tm="0">
                                          <p:val>
                                            <p:fltVal val="0"/>
                                          </p:val>
                                        </p:tav>
                                        <p:tav tm="100000">
                                          <p:val>
                                            <p:strVal val="#ppt_w"/>
                                          </p:val>
                                        </p:tav>
                                      </p:tavLst>
                                    </p:anim>
                                    <p:anim calcmode="lin" valueType="num">
                                      <p:cBhvr>
                                        <p:cTn id="13" dur="1000" fill="hold"/>
                                        <p:tgtEl>
                                          <p:spTgt spid="268292"/>
                                        </p:tgtEl>
                                        <p:attrNameLst>
                                          <p:attrName>ppt_h</p:attrName>
                                        </p:attrNameLst>
                                      </p:cBhvr>
                                      <p:tavLst>
                                        <p:tav tm="0">
                                          <p:val>
                                            <p:fltVal val="0"/>
                                          </p:val>
                                        </p:tav>
                                        <p:tav tm="100000">
                                          <p:val>
                                            <p:strVal val="#ppt_h"/>
                                          </p:val>
                                        </p:tav>
                                      </p:tavLst>
                                    </p:anim>
                                    <p:anim calcmode="lin" valueType="num">
                                      <p:cBhvr>
                                        <p:cTn id="14" dur="1000" fill="hold"/>
                                        <p:tgtEl>
                                          <p:spTgt spid="26829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82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68293"/>
                                        </p:tgtEl>
                                        <p:attrNameLst>
                                          <p:attrName>style.visibility</p:attrName>
                                        </p:attrNameLst>
                                      </p:cBhvr>
                                      <p:to>
                                        <p:strVal val="visible"/>
                                      </p:to>
                                    </p:set>
                                    <p:animEffect transition="in" filter="box(out)">
                                      <p:cBhvr>
                                        <p:cTn id="20" dur="500"/>
                                        <p:tgtEl>
                                          <p:spTgt spid="268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utoUpdateAnimBg="0"/>
      <p:bldP spid="26829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 name="Footer Placeholder 7"/>
          <p:cNvSpPr>
            <a:spLocks noGrp="1"/>
          </p:cNvSpPr>
          <p:nvPr>
            <p:ph type="ftr" sz="quarter" idx="11"/>
          </p:nvPr>
        </p:nvSpPr>
        <p:spPr/>
        <p:txBody>
          <a:bodyPr/>
          <a:lstStyle/>
          <a:p>
            <a:r>
              <a:rPr lang="en-US" altLang="en-US"/>
              <a:t>Slide </a:t>
            </a:r>
            <a:fld id="{878D4C4E-B356-4009-85DB-8E0BA14EF547}" type="slidenum">
              <a:rPr lang="en-US" altLang="en-US"/>
              <a:pPr/>
              <a:t>3</a:t>
            </a:fld>
            <a:endParaRPr lang="en-US" altLang="en-US"/>
          </a:p>
        </p:txBody>
      </p:sp>
      <p:sp>
        <p:nvSpPr>
          <p:cNvPr id="573442" name="Rectangle 2"/>
          <p:cNvSpPr>
            <a:spLocks noGrp="1" noChangeArrowheads="1"/>
          </p:cNvSpPr>
          <p:nvPr>
            <p:ph type="title" sz="quarter"/>
          </p:nvPr>
        </p:nvSpPr>
        <p:spPr/>
        <p:txBody>
          <a:bodyPr/>
          <a:lstStyle/>
          <a:p>
            <a:r>
              <a:rPr lang="en-US" altLang="zh-CN" dirty="0" smtClean="0">
                <a:ea typeface="SimSun" panose="02010600030101010101" pitchFamily="2" charset="-122"/>
              </a:rPr>
              <a:t>A simple way: </a:t>
            </a:r>
            <a:r>
              <a:rPr lang="en-US" altLang="zh-CN" dirty="0">
                <a:ea typeface="SimSun" panose="02010600030101010101" pitchFamily="2" charset="-122"/>
              </a:rPr>
              <a:t>JC69</a:t>
            </a:r>
          </a:p>
        </p:txBody>
      </p:sp>
      <p:graphicFrame>
        <p:nvGraphicFramePr>
          <p:cNvPr id="573443" name="Object 3"/>
          <p:cNvGraphicFramePr>
            <a:graphicFrameLocks noGrp="1" noChangeAspect="1"/>
          </p:cNvGraphicFramePr>
          <p:nvPr>
            <p:ph sz="quarter" idx="1"/>
            <p:extLst/>
          </p:nvPr>
        </p:nvGraphicFramePr>
        <p:xfrm>
          <a:off x="179388" y="1174750"/>
          <a:ext cx="7823916" cy="742082"/>
        </p:xfrm>
        <a:graphic>
          <a:graphicData uri="http://schemas.openxmlformats.org/presentationml/2006/ole">
            <mc:AlternateContent xmlns:mc="http://schemas.openxmlformats.org/markup-compatibility/2006">
              <mc:Choice xmlns:v="urn:schemas-microsoft-com:vml" Requires="v">
                <p:oleObj spid="_x0000_s529413" name="Equation" r:id="rId4" imgW="4419360" imgH="419040" progId="Equation.DSMT4">
                  <p:embed/>
                </p:oleObj>
              </mc:Choice>
              <mc:Fallback>
                <p:oleObj name="Equation" r:id="rId4" imgW="4419360" imgH="419040" progId="Equation.DSMT4">
                  <p:embed/>
                  <p:pic>
                    <p:nvPicPr>
                      <p:cNvPr id="0" name=""/>
                      <p:cNvPicPr>
                        <a:picLocks noChangeAspect="1" noChangeArrowheads="1"/>
                      </p:cNvPicPr>
                      <p:nvPr/>
                    </p:nvPicPr>
                    <p:blipFill>
                      <a:blip r:embed="rId5"/>
                      <a:srcRect/>
                      <a:stretch>
                        <a:fillRect/>
                      </a:stretch>
                    </p:blipFill>
                    <p:spPr bwMode="auto">
                      <a:xfrm>
                        <a:off x="179388" y="1174750"/>
                        <a:ext cx="7823916" cy="742082"/>
                      </a:xfrm>
                      <a:prstGeom prst="rect">
                        <a:avLst/>
                      </a:prstGeom>
                      <a:noFill/>
                      <a:ln>
                        <a:noFill/>
                      </a:ln>
                      <a:effectLst/>
                      <a:extLst/>
                    </p:spPr>
                  </p:pic>
                </p:oleObj>
              </mc:Fallback>
            </mc:AlternateContent>
          </a:graphicData>
        </a:graphic>
      </p:graphicFrame>
      <p:graphicFrame>
        <p:nvGraphicFramePr>
          <p:cNvPr id="573447" name="Object 7"/>
          <p:cNvGraphicFramePr>
            <a:graphicFrameLocks noChangeAspect="1"/>
          </p:cNvGraphicFramePr>
          <p:nvPr>
            <p:extLst/>
          </p:nvPr>
        </p:nvGraphicFramePr>
        <p:xfrm>
          <a:off x="179388" y="2256853"/>
          <a:ext cx="2209049" cy="807741"/>
        </p:xfrm>
        <a:graphic>
          <a:graphicData uri="http://schemas.openxmlformats.org/presentationml/2006/ole">
            <mc:AlternateContent xmlns:mc="http://schemas.openxmlformats.org/markup-compatibility/2006">
              <mc:Choice xmlns:v="urn:schemas-microsoft-com:vml" Requires="v">
                <p:oleObj spid="_x0000_s529414" name="Equation" r:id="rId6" imgW="1079280" imgH="393480" progId="Equation.DSMT4">
                  <p:embed/>
                </p:oleObj>
              </mc:Choice>
              <mc:Fallback>
                <p:oleObj name="Equation" r:id="rId6" imgW="10792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256853"/>
                        <a:ext cx="2209049" cy="807741"/>
                      </a:xfrm>
                      <a:prstGeom prst="rect">
                        <a:avLst/>
                      </a:prstGeom>
                      <a:noFill/>
                      <a:ln>
                        <a:noFill/>
                      </a:ln>
                      <a:extLst/>
                    </p:spPr>
                  </p:pic>
                </p:oleObj>
              </mc:Fallback>
            </mc:AlternateContent>
          </a:graphicData>
        </a:graphic>
      </p:graphicFrame>
      <p:graphicFrame>
        <p:nvGraphicFramePr>
          <p:cNvPr id="573451" name="Object 11"/>
          <p:cNvGraphicFramePr>
            <a:graphicFrameLocks noChangeAspect="1"/>
          </p:cNvGraphicFramePr>
          <p:nvPr>
            <p:extLst/>
          </p:nvPr>
        </p:nvGraphicFramePr>
        <p:xfrm>
          <a:off x="179388" y="3471428"/>
          <a:ext cx="2301434" cy="1757772"/>
        </p:xfrm>
        <a:graphic>
          <a:graphicData uri="http://schemas.openxmlformats.org/presentationml/2006/ole">
            <mc:AlternateContent xmlns:mc="http://schemas.openxmlformats.org/markup-compatibility/2006">
              <mc:Choice xmlns:v="urn:schemas-microsoft-com:vml" Requires="v">
                <p:oleObj spid="_x0000_s529415" name="Equation" r:id="rId8" imgW="1066680" imgH="812520" progId="Equation.DSMT4">
                  <p:embed/>
                </p:oleObj>
              </mc:Choice>
              <mc:Fallback>
                <p:oleObj name="Equation" r:id="rId8" imgW="1066680" imgH="81252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471428"/>
                        <a:ext cx="2301434" cy="1757772"/>
                      </a:xfrm>
                      <a:prstGeom prst="rect">
                        <a:avLst/>
                      </a:prstGeom>
                      <a:noFill/>
                      <a:ln>
                        <a:noFill/>
                      </a:ln>
                      <a:extLst/>
                    </p:spPr>
                  </p:pic>
                </p:oleObj>
              </mc:Fallback>
            </mc:AlternateContent>
          </a:graphicData>
        </a:graphic>
      </p:graphicFrame>
      <p:sp>
        <p:nvSpPr>
          <p:cNvPr id="8" name="TextBox 7"/>
          <p:cNvSpPr txBox="1"/>
          <p:nvPr/>
        </p:nvSpPr>
        <p:spPr>
          <a:xfrm>
            <a:off x="3953472" y="3976320"/>
            <a:ext cx="4824536" cy="2246769"/>
          </a:xfrm>
          <a:prstGeom prst="rect">
            <a:avLst/>
          </a:prstGeom>
          <a:noFill/>
        </p:spPr>
        <p:txBody>
          <a:bodyPr wrap="square" rtlCol="0">
            <a:spAutoFit/>
          </a:bodyPr>
          <a:lstStyle/>
          <a:p>
            <a:r>
              <a:rPr lang="en-CA" sz="2800" dirty="0" smtClean="0"/>
              <a:t>The equilibrium frequency is obtained when </a:t>
            </a:r>
            <a:r>
              <a:rPr lang="en-CA" sz="2800" dirty="0" err="1" smtClean="0"/>
              <a:t>dP</a:t>
            </a:r>
            <a:r>
              <a:rPr lang="en-CA" sz="2800" baseline="-25000" dirty="0" err="1" smtClean="0"/>
              <a:t>A</a:t>
            </a:r>
            <a:r>
              <a:rPr lang="en-CA" sz="2800" baseline="-25000" dirty="0" smtClean="0"/>
              <a:t>(t)</a:t>
            </a:r>
            <a:r>
              <a:rPr lang="en-CA" sz="2800" dirty="0" smtClean="0"/>
              <a:t>/</a:t>
            </a:r>
            <a:r>
              <a:rPr lang="en-CA" sz="2800" dirty="0" err="1" smtClean="0"/>
              <a:t>dt</a:t>
            </a:r>
            <a:r>
              <a:rPr lang="en-CA" sz="2800" dirty="0" smtClean="0"/>
              <a:t> = 0, i.e.,</a:t>
            </a:r>
          </a:p>
          <a:p>
            <a:endParaRPr lang="en-CA" sz="2800" dirty="0"/>
          </a:p>
          <a:p>
            <a:r>
              <a:rPr lang="en-CA" sz="2800" dirty="0" smtClean="0"/>
              <a:t>-4</a:t>
            </a:r>
            <a:r>
              <a:rPr lang="el-GR" sz="2800" dirty="0" smtClean="0"/>
              <a:t>α</a:t>
            </a:r>
            <a:r>
              <a:rPr lang="en-CA" sz="2800" dirty="0" smtClean="0"/>
              <a:t>P</a:t>
            </a:r>
            <a:r>
              <a:rPr lang="en-CA" sz="2800" baseline="-25000" dirty="0" smtClean="0"/>
              <a:t>A(t)</a:t>
            </a:r>
            <a:r>
              <a:rPr lang="en-CA" sz="2800" dirty="0" smtClean="0"/>
              <a:t> +</a:t>
            </a:r>
            <a:r>
              <a:rPr lang="el-GR" sz="2800" dirty="0"/>
              <a:t> </a:t>
            </a:r>
            <a:r>
              <a:rPr lang="el-GR" sz="2800" dirty="0" smtClean="0"/>
              <a:t>α</a:t>
            </a:r>
            <a:r>
              <a:rPr lang="en-CA" sz="2800" dirty="0" smtClean="0"/>
              <a:t> = 0</a:t>
            </a:r>
          </a:p>
          <a:p>
            <a:r>
              <a:rPr lang="en-CA" sz="2800" dirty="0" smtClean="0"/>
              <a:t>P</a:t>
            </a:r>
            <a:r>
              <a:rPr lang="en-CA" sz="2800" baseline="-25000" dirty="0" smtClean="0"/>
              <a:t>A(t)</a:t>
            </a:r>
            <a:r>
              <a:rPr lang="en-CA" sz="2800" dirty="0" smtClean="0"/>
              <a:t> = 1/4</a:t>
            </a:r>
            <a:endParaRPr lang="en-CA" sz="2800" dirty="0"/>
          </a:p>
        </p:txBody>
      </p:sp>
      <p:sp>
        <p:nvSpPr>
          <p:cNvPr id="2" name="TextBox 1"/>
          <p:cNvSpPr txBox="1"/>
          <p:nvPr/>
        </p:nvSpPr>
        <p:spPr>
          <a:xfrm>
            <a:off x="179512" y="6021288"/>
            <a:ext cx="2016224" cy="461665"/>
          </a:xfrm>
          <a:prstGeom prst="rect">
            <a:avLst/>
          </a:prstGeom>
          <a:noFill/>
        </p:spPr>
        <p:txBody>
          <a:bodyPr wrap="square" rtlCol="0">
            <a:spAutoFit/>
          </a:bodyPr>
          <a:lstStyle/>
          <a:p>
            <a:r>
              <a:rPr lang="en-CA" sz="2400" dirty="0"/>
              <a:t>[</a:t>
            </a:r>
            <a:r>
              <a:rPr lang="en-CA" sz="2400" dirty="0" smtClean="0"/>
              <a:t>1 – </a:t>
            </a:r>
            <a:r>
              <a:rPr lang="en-CA" sz="2400" dirty="0" err="1" smtClean="0"/>
              <a:t>P</a:t>
            </a:r>
            <a:r>
              <a:rPr lang="en-CA" sz="2400" baseline="-25000" dirty="0" err="1" smtClean="0"/>
              <a:t>ii</a:t>
            </a:r>
            <a:r>
              <a:rPr lang="en-CA" sz="2400" baseline="-25000" dirty="0" smtClean="0"/>
              <a:t>(t)</a:t>
            </a:r>
            <a:r>
              <a:rPr lang="en-CA" sz="2400" dirty="0" smtClean="0"/>
              <a:t>] / 3</a:t>
            </a:r>
            <a:endParaRPr lang="en-CA" sz="2400" dirty="0"/>
          </a:p>
        </p:txBody>
      </p:sp>
      <p:cxnSp>
        <p:nvCxnSpPr>
          <p:cNvPr id="4" name="Straight Arrow Connector 3"/>
          <p:cNvCxnSpPr/>
          <p:nvPr/>
        </p:nvCxnSpPr>
        <p:spPr bwMode="auto">
          <a:xfrm flipV="1">
            <a:off x="611560" y="5301208"/>
            <a:ext cx="0" cy="72008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10236755" y="4536343"/>
            <a:ext cx="505874" cy="369332"/>
          </a:xfrm>
          <a:prstGeom prst="rect">
            <a:avLst/>
          </a:prstGeom>
          <a:noFill/>
        </p:spPr>
        <p:txBody>
          <a:bodyPr wrap="square" rtlCol="0">
            <a:spAutoFit/>
          </a:bodyPr>
          <a:lstStyle/>
          <a:p>
            <a:r>
              <a:rPr lang="en-CA" dirty="0" smtClean="0"/>
              <a:t>(e)</a:t>
            </a:r>
            <a:endParaRPr lang="en-CA" dirty="0"/>
          </a:p>
        </p:txBody>
      </p:sp>
      <p:sp>
        <p:nvSpPr>
          <p:cNvPr id="6" name="TextBox 5"/>
          <p:cNvSpPr txBox="1"/>
          <p:nvPr/>
        </p:nvSpPr>
        <p:spPr>
          <a:xfrm>
            <a:off x="3779912" y="2420888"/>
            <a:ext cx="1584176" cy="400110"/>
          </a:xfrm>
          <a:prstGeom prst="rect">
            <a:avLst/>
          </a:prstGeom>
          <a:noFill/>
        </p:spPr>
        <p:txBody>
          <a:bodyPr wrap="square" rtlCol="0">
            <a:spAutoFit/>
          </a:bodyPr>
          <a:lstStyle/>
          <a:p>
            <a:r>
              <a:rPr lang="en-CA" sz="2000" dirty="0" smtClean="0"/>
              <a:t>D = 3</a:t>
            </a:r>
            <a:r>
              <a:rPr lang="el-GR" sz="2000" dirty="0" smtClean="0"/>
              <a:t>α</a:t>
            </a:r>
            <a:r>
              <a:rPr lang="en-CA" sz="2000" dirty="0" smtClean="0"/>
              <a:t>t</a:t>
            </a:r>
            <a:endParaRPr lang="en-CA" sz="2000" dirty="0"/>
          </a:p>
        </p:txBody>
      </p:sp>
      <p:graphicFrame>
        <p:nvGraphicFramePr>
          <p:cNvPr id="12" name="Group 13"/>
          <p:cNvGraphicFramePr>
            <a:graphicFrameLocks noGrp="1"/>
          </p:cNvGraphicFramePr>
          <p:nvPr>
            <p:extLst/>
          </p:nvPr>
        </p:nvGraphicFramePr>
        <p:xfrm>
          <a:off x="6019800" y="1951856"/>
          <a:ext cx="2971800" cy="1981200"/>
        </p:xfrm>
        <a:graphic>
          <a:graphicData uri="http://schemas.openxmlformats.org/drawingml/2006/table">
            <a:tbl>
              <a:tblPr/>
              <a:tblGrid>
                <a:gridCol w="590550"/>
                <a:gridCol w="598488"/>
                <a:gridCol w="593725"/>
                <a:gridCol w="598487"/>
                <a:gridCol w="590550"/>
              </a:tblGrid>
              <a:tr h="370450">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69">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450">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450">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450">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410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302EE29D-6F59-4A0D-8759-3F775FE8F8CC}" type="slidenum">
              <a:rPr lang="en-US" altLang="en-US" sz="1400">
                <a:solidFill>
                  <a:schemeClr val="tx1"/>
                </a:solidFill>
              </a:rPr>
              <a:pPr>
                <a:spcBef>
                  <a:spcPct val="0"/>
                </a:spcBef>
                <a:buFontTx/>
                <a:buNone/>
              </a:pPr>
              <a:t>30</a:t>
            </a:fld>
            <a:endParaRPr lang="en-US" altLang="en-US" sz="1400">
              <a:solidFill>
                <a:schemeClr val="tx1"/>
              </a:solidFill>
            </a:endParaRPr>
          </a:p>
        </p:txBody>
      </p:sp>
      <p:sp>
        <p:nvSpPr>
          <p:cNvPr id="17412" name="Rectangle 2"/>
          <p:cNvSpPr>
            <a:spLocks noGrp="1" noChangeArrowheads="1"/>
          </p:cNvSpPr>
          <p:nvPr>
            <p:ph type="title"/>
          </p:nvPr>
        </p:nvSpPr>
        <p:spPr/>
        <p:txBody>
          <a:bodyPr/>
          <a:lstStyle/>
          <a:p>
            <a:r>
              <a:rPr lang="en-US" altLang="en-US" smtClean="0">
                <a:solidFill>
                  <a:schemeClr val="tx1"/>
                </a:solidFill>
              </a:rPr>
              <a:t>Calibration of the Molecular Clock: I</a:t>
            </a:r>
          </a:p>
        </p:txBody>
      </p:sp>
      <p:graphicFrame>
        <p:nvGraphicFramePr>
          <p:cNvPr id="269315" name="Object 3"/>
          <p:cNvGraphicFramePr>
            <a:graphicFrameLocks noChangeAspect="1"/>
          </p:cNvGraphicFramePr>
          <p:nvPr/>
        </p:nvGraphicFramePr>
        <p:xfrm>
          <a:off x="4572000" y="1065213"/>
          <a:ext cx="4191000" cy="4192587"/>
        </p:xfrm>
        <a:graphic>
          <a:graphicData uri="http://schemas.openxmlformats.org/presentationml/2006/ole">
            <mc:AlternateContent xmlns:mc="http://schemas.openxmlformats.org/markup-compatibility/2006">
              <mc:Choice xmlns:v="urn:schemas-microsoft-com:vml" Requires="v">
                <p:oleObj spid="_x0000_s527370" name="Chart" r:id="rId4" imgW="4914900" imgH="4067362" progId="MSGraph.Chart.8">
                  <p:embed followColorScheme="full"/>
                </p:oleObj>
              </mc:Choice>
              <mc:Fallback>
                <p:oleObj name="Chart" r:id="rId4" imgW="4914900" imgH="4067362" progId="MSGraph.Chart.8">
                  <p:embed followColorScheme="full"/>
                  <p:pic>
                    <p:nvPicPr>
                      <p:cNvPr id="0" name=""/>
                      <p:cNvPicPr>
                        <a:picLocks noChangeAspect="1" noChangeArrowheads="1"/>
                      </p:cNvPicPr>
                      <p:nvPr/>
                    </p:nvPicPr>
                    <p:blipFill>
                      <a:blip r:embed="rId5"/>
                      <a:srcRect/>
                      <a:stretch>
                        <a:fillRect/>
                      </a:stretch>
                    </p:blipFill>
                    <p:spPr bwMode="auto">
                      <a:xfrm>
                        <a:off x="4572000" y="1065213"/>
                        <a:ext cx="4191000" cy="4192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4"/>
          <p:cNvGraphicFramePr>
            <a:graphicFrameLocks noGrp="1" noChangeAspect="1"/>
          </p:cNvGraphicFramePr>
          <p:nvPr>
            <p:ph type="tbl" idx="1"/>
          </p:nvPr>
        </p:nvGraphicFramePr>
        <p:xfrm>
          <a:off x="788988" y="1068388"/>
          <a:ext cx="3563937" cy="4024312"/>
        </p:xfrm>
        <a:graphic>
          <a:graphicData uri="http://schemas.openxmlformats.org/presentationml/2006/ole">
            <mc:AlternateContent xmlns:mc="http://schemas.openxmlformats.org/markup-compatibility/2006">
              <mc:Choice xmlns:v="urn:schemas-microsoft-com:vml" Requires="v">
                <p:oleObj spid="_x0000_s527371" name="Document" r:id="rId6" imgW="3977640" imgH="4628388" progId="Word.Document.8">
                  <p:embed/>
                </p:oleObj>
              </mc:Choice>
              <mc:Fallback>
                <p:oleObj name="Document" r:id="rId6" imgW="3977640" imgH="4628388"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988" y="1068388"/>
                        <a:ext cx="3563937" cy="402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9317" name="Line 5"/>
          <p:cNvSpPr>
            <a:spLocks noChangeShapeType="1"/>
          </p:cNvSpPr>
          <p:nvPr/>
        </p:nvSpPr>
        <p:spPr bwMode="auto">
          <a:xfrm>
            <a:off x="5410200" y="2438400"/>
            <a:ext cx="1905000" cy="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318" name="Line 6"/>
          <p:cNvSpPr>
            <a:spLocks noChangeShapeType="1"/>
          </p:cNvSpPr>
          <p:nvPr/>
        </p:nvSpPr>
        <p:spPr bwMode="auto">
          <a:xfrm>
            <a:off x="7315200" y="2438400"/>
            <a:ext cx="0" cy="190500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319" name="Text Box 7"/>
          <p:cNvSpPr txBox="1">
            <a:spLocks noChangeArrowheads="1"/>
          </p:cNvSpPr>
          <p:nvPr/>
        </p:nvSpPr>
        <p:spPr bwMode="auto">
          <a:xfrm>
            <a:off x="457200" y="5334000"/>
            <a:ext cx="8435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The same calibration can be made with any genetic distances (e.g., those calculated from DNA hybridization or allelic frequencies)</a:t>
            </a:r>
          </a:p>
        </p:txBody>
      </p:sp>
      <p:sp>
        <p:nvSpPr>
          <p:cNvPr id="269320" name="Line 8"/>
          <p:cNvSpPr>
            <a:spLocks noChangeShapeType="1"/>
          </p:cNvSpPr>
          <p:nvPr/>
        </p:nvSpPr>
        <p:spPr bwMode="auto">
          <a:xfrm flipV="1">
            <a:off x="5715000" y="1524000"/>
            <a:ext cx="2590800" cy="24384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31258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9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93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93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93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93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93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93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93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93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93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69320"/>
                                        </p:tgtEl>
                                        <p:attrNameLst>
                                          <p:attrName>style.visibility</p:attrName>
                                        </p:attrNameLst>
                                      </p:cBhvr>
                                      <p:to>
                                        <p:strVal val="visible"/>
                                      </p:to>
                                    </p:set>
                                    <p:animEffect transition="in" filter="strips(downRight)">
                                      <p:cBhvr>
                                        <p:cTn id="47" dur="500"/>
                                        <p:tgtEl>
                                          <p:spTgt spid="2693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9317"/>
                                        </p:tgtEl>
                                        <p:attrNameLst>
                                          <p:attrName>style.visibility</p:attrName>
                                        </p:attrNameLst>
                                      </p:cBhvr>
                                      <p:to>
                                        <p:strVal val="visible"/>
                                      </p:to>
                                    </p:set>
                                    <p:animEffect transition="in" filter="wipe(left)">
                                      <p:cBhvr>
                                        <p:cTn id="52" dur="500"/>
                                        <p:tgtEl>
                                          <p:spTgt spid="2693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9318"/>
                                        </p:tgtEl>
                                        <p:attrNameLst>
                                          <p:attrName>style.visibility</p:attrName>
                                        </p:attrNameLst>
                                      </p:cBhvr>
                                      <p:to>
                                        <p:strVal val="visible"/>
                                      </p:to>
                                    </p:set>
                                    <p:animEffect transition="in" filter="wipe(up)">
                                      <p:cBhvr>
                                        <p:cTn id="57" dur="500"/>
                                        <p:tgtEl>
                                          <p:spTgt spid="2693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69319"/>
                                        </p:tgtEl>
                                        <p:attrNameLst>
                                          <p:attrName>style.visibility</p:attrName>
                                        </p:attrNameLst>
                                      </p:cBhvr>
                                      <p:to>
                                        <p:strVal val="visible"/>
                                      </p:to>
                                    </p:set>
                                    <p:animEffect transition="in" filter="box(out)">
                                      <p:cBhvr>
                                        <p:cTn id="62" dur="500"/>
                                        <p:tgtEl>
                                          <p:spTgt spid="269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69315" grpId="0" bld="category"/>
      <p:bldP spid="269317" grpId="0" animBg="1"/>
      <p:bldP spid="269318" grpId="0" animBg="1"/>
      <p:bldP spid="269319" grpId="0" autoUpdateAnimBg="0"/>
      <p:bldP spid="2693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31AD8203-9768-45C7-AB3C-B349C43988B9}" type="slidenum">
              <a:rPr lang="en-US" altLang="en-US" sz="1400">
                <a:solidFill>
                  <a:schemeClr val="tx1"/>
                </a:solidFill>
              </a:rPr>
              <a:pPr>
                <a:spcBef>
                  <a:spcPct val="0"/>
                </a:spcBef>
                <a:buFontTx/>
                <a:buNone/>
              </a:pPr>
              <a:t>31</a:t>
            </a:fld>
            <a:endParaRPr lang="en-US" altLang="en-US" sz="1400">
              <a:solidFill>
                <a:schemeClr val="tx1"/>
              </a:solidFill>
            </a:endParaRPr>
          </a:p>
        </p:txBody>
      </p:sp>
      <p:sp>
        <p:nvSpPr>
          <p:cNvPr id="20484" name="Rectangle 2"/>
          <p:cNvSpPr>
            <a:spLocks noGrp="1" noChangeArrowheads="1"/>
          </p:cNvSpPr>
          <p:nvPr>
            <p:ph type="title"/>
          </p:nvPr>
        </p:nvSpPr>
        <p:spPr/>
        <p:txBody>
          <a:bodyPr/>
          <a:lstStyle/>
          <a:p>
            <a:r>
              <a:rPr lang="en-US" altLang="en-US" smtClean="0"/>
              <a:t>The Challenge to the Hypothesis</a:t>
            </a:r>
          </a:p>
        </p:txBody>
      </p:sp>
      <p:sp>
        <p:nvSpPr>
          <p:cNvPr id="20485" name="Rectangle 3"/>
          <p:cNvSpPr>
            <a:spLocks noGrp="1" noChangeArrowheads="1"/>
          </p:cNvSpPr>
          <p:nvPr>
            <p:ph type="body" idx="1"/>
          </p:nvPr>
        </p:nvSpPr>
        <p:spPr/>
        <p:txBody>
          <a:bodyPr/>
          <a:lstStyle/>
          <a:p>
            <a:r>
              <a:rPr lang="en-US" altLang="en-US" smtClean="0"/>
              <a:t>Mitochondrial DNA genes were sequenced from Darwin’s fox, the gray fox and other related foxes.</a:t>
            </a:r>
          </a:p>
          <a:p>
            <a:r>
              <a:rPr lang="en-US" altLang="en-US" smtClean="0"/>
              <a:t>According a calibrated molecular clock, the divergence time is estimated to be ~2 million years, which is much greater than the expected divergence time of ~15000 years.</a:t>
            </a:r>
          </a:p>
        </p:txBody>
      </p:sp>
      <p:sp>
        <p:nvSpPr>
          <p:cNvPr id="20486" name="Line 9"/>
          <p:cNvSpPr>
            <a:spLocks noChangeShapeType="1"/>
          </p:cNvSpPr>
          <p:nvPr/>
        </p:nvSpPr>
        <p:spPr bwMode="auto">
          <a:xfrm flipH="1">
            <a:off x="1403350" y="4325938"/>
            <a:ext cx="36734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10"/>
          <p:cNvSpPr>
            <a:spLocks noChangeShapeType="1"/>
          </p:cNvSpPr>
          <p:nvPr/>
        </p:nvSpPr>
        <p:spPr bwMode="auto">
          <a:xfrm>
            <a:off x="1403350" y="4325938"/>
            <a:ext cx="3175" cy="108743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11"/>
          <p:cNvSpPr>
            <a:spLocks noChangeShapeType="1"/>
          </p:cNvSpPr>
          <p:nvPr/>
        </p:nvSpPr>
        <p:spPr bwMode="auto">
          <a:xfrm flipV="1">
            <a:off x="1406525" y="5405438"/>
            <a:ext cx="3670300" cy="793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Text Box 12"/>
          <p:cNvSpPr txBox="1">
            <a:spLocks noChangeArrowheads="1"/>
          </p:cNvSpPr>
          <p:nvPr/>
        </p:nvSpPr>
        <p:spPr bwMode="auto">
          <a:xfrm>
            <a:off x="5148263" y="4037013"/>
            <a:ext cx="2514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Darwin’s fox</a:t>
            </a:r>
          </a:p>
          <a:p>
            <a:pPr>
              <a:spcBef>
                <a:spcPct val="50000"/>
              </a:spcBef>
              <a:buFontTx/>
              <a:buNone/>
            </a:pPr>
            <a:endParaRPr lang="en-US" altLang="en-US" sz="2400">
              <a:solidFill>
                <a:schemeClr val="tx1"/>
              </a:solidFill>
            </a:endParaRPr>
          </a:p>
          <a:p>
            <a:pPr>
              <a:spcBef>
                <a:spcPct val="50000"/>
              </a:spcBef>
              <a:buFontTx/>
              <a:buNone/>
            </a:pPr>
            <a:r>
              <a:rPr lang="en-US" altLang="en-US" sz="2400">
                <a:solidFill>
                  <a:schemeClr val="tx1"/>
                </a:solidFill>
              </a:rPr>
              <a:t>Mainland gray fox</a:t>
            </a:r>
          </a:p>
        </p:txBody>
      </p:sp>
      <p:sp>
        <p:nvSpPr>
          <p:cNvPr id="20490" name="Line 13"/>
          <p:cNvSpPr>
            <a:spLocks noChangeShapeType="1"/>
          </p:cNvSpPr>
          <p:nvPr/>
        </p:nvSpPr>
        <p:spPr bwMode="auto">
          <a:xfrm>
            <a:off x="1482725" y="6235700"/>
            <a:ext cx="3594100" cy="15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Text Box 14"/>
          <p:cNvSpPr txBox="1">
            <a:spLocks noChangeArrowheads="1"/>
          </p:cNvSpPr>
          <p:nvPr/>
        </p:nvSpPr>
        <p:spPr bwMode="auto">
          <a:xfrm>
            <a:off x="2701925" y="57023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2 myr</a:t>
            </a:r>
          </a:p>
        </p:txBody>
      </p:sp>
      <p:sp>
        <p:nvSpPr>
          <p:cNvPr id="20492" name="Line 15"/>
          <p:cNvSpPr>
            <a:spLocks noChangeShapeType="1"/>
          </p:cNvSpPr>
          <p:nvPr/>
        </p:nvSpPr>
        <p:spPr bwMode="auto">
          <a:xfrm flipH="1">
            <a:off x="1042988" y="4829175"/>
            <a:ext cx="36036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821501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D0883B73-4E2F-4155-B29B-E14D4B811387}" type="slidenum">
              <a:rPr lang="en-US" altLang="en-US" sz="1400">
                <a:solidFill>
                  <a:schemeClr val="tx1"/>
                </a:solidFill>
              </a:rPr>
              <a:pPr>
                <a:spcBef>
                  <a:spcPct val="0"/>
                </a:spcBef>
                <a:buFontTx/>
                <a:buNone/>
              </a:pPr>
              <a:t>32</a:t>
            </a:fld>
            <a:endParaRPr lang="en-US" altLang="en-US" sz="1400">
              <a:solidFill>
                <a:schemeClr val="tx1"/>
              </a:solidFill>
            </a:endParaRPr>
          </a:p>
        </p:txBody>
      </p:sp>
      <p:sp>
        <p:nvSpPr>
          <p:cNvPr id="21508" name="Rectangle 2"/>
          <p:cNvSpPr>
            <a:spLocks noGrp="1" noChangeArrowheads="1"/>
          </p:cNvSpPr>
          <p:nvPr>
            <p:ph type="title"/>
          </p:nvPr>
        </p:nvSpPr>
        <p:spPr/>
        <p:txBody>
          <a:bodyPr/>
          <a:lstStyle/>
          <a:p>
            <a:r>
              <a:rPr lang="en-US" altLang="en-US" smtClean="0"/>
              <a:t>Conclusions</a:t>
            </a:r>
          </a:p>
        </p:txBody>
      </p:sp>
      <p:sp>
        <p:nvSpPr>
          <p:cNvPr id="21509" name="Rectangle 3"/>
          <p:cNvSpPr>
            <a:spLocks noGrp="1" noChangeArrowheads="1"/>
          </p:cNvSpPr>
          <p:nvPr>
            <p:ph type="body" idx="1"/>
          </p:nvPr>
        </p:nvSpPr>
        <p:spPr/>
        <p:txBody>
          <a:bodyPr/>
          <a:lstStyle/>
          <a:p>
            <a:r>
              <a:rPr lang="en-CA" altLang="en-US" smtClean="0"/>
              <a:t>Darwin’s fox had diverged from the gray fox millions of years ago on the mainland, long before the Chiloé island was formed. </a:t>
            </a:r>
          </a:p>
          <a:p>
            <a:r>
              <a:rPr lang="en-CA" altLang="en-US" smtClean="0"/>
              <a:t>After the formation of Chiloé Island, some Darwin’s foxes, not gray foxes, migrated to the island and became established. Meanwhile, the mainland population had gone extinct.</a:t>
            </a:r>
          </a:p>
          <a:p>
            <a:r>
              <a:rPr lang="en-CA" altLang="en-US" smtClean="0"/>
              <a:t>Darwin’s fox is an independent species and its conservation is urgent (only about 500 left).</a:t>
            </a:r>
            <a:endParaRPr lang="en-US" altLang="en-US" smtClean="0"/>
          </a:p>
        </p:txBody>
      </p:sp>
    </p:spTree>
    <p:extLst>
      <p:ext uri="{BB962C8B-B14F-4D97-AF65-F5344CB8AC3E}">
        <p14:creationId xmlns:p14="http://schemas.microsoft.com/office/powerpoint/2010/main" val="21702414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25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3E80D28C-5CFF-47D3-BFD9-2CD248B0FB2A}" type="slidenum">
              <a:rPr lang="en-US" altLang="en-US" sz="1400">
                <a:solidFill>
                  <a:schemeClr val="tx1"/>
                </a:solidFill>
              </a:rPr>
              <a:pPr>
                <a:spcBef>
                  <a:spcPct val="0"/>
                </a:spcBef>
                <a:buFontTx/>
                <a:buNone/>
              </a:pPr>
              <a:t>33</a:t>
            </a:fld>
            <a:endParaRPr lang="en-US" altLang="en-US" sz="1400">
              <a:solidFill>
                <a:schemeClr val="tx1"/>
              </a:solidFill>
            </a:endParaRPr>
          </a:p>
        </p:txBody>
      </p:sp>
      <p:sp>
        <p:nvSpPr>
          <p:cNvPr id="22532" name="Rectangle 2"/>
          <p:cNvSpPr>
            <a:spLocks noGrp="1" noChangeArrowheads="1"/>
          </p:cNvSpPr>
          <p:nvPr>
            <p:ph type="title"/>
          </p:nvPr>
        </p:nvSpPr>
        <p:spPr/>
        <p:txBody>
          <a:bodyPr/>
          <a:lstStyle/>
          <a:p>
            <a:r>
              <a:rPr lang="en-US" altLang="en-US" smtClean="0">
                <a:solidFill>
                  <a:schemeClr val="tx1"/>
                </a:solidFill>
              </a:rPr>
              <a:t>Divergence time</a:t>
            </a:r>
          </a:p>
        </p:txBody>
      </p:sp>
      <p:grpSp>
        <p:nvGrpSpPr>
          <p:cNvPr id="22533" name="Group 4"/>
          <p:cNvGrpSpPr>
            <a:grpSpLocks/>
          </p:cNvGrpSpPr>
          <p:nvPr/>
        </p:nvGrpSpPr>
        <p:grpSpPr bwMode="auto">
          <a:xfrm>
            <a:off x="4654550" y="1460500"/>
            <a:ext cx="198438" cy="609600"/>
            <a:chOff x="3360" y="912"/>
            <a:chExt cx="1008" cy="384"/>
          </a:xfrm>
        </p:grpSpPr>
        <p:sp>
          <p:nvSpPr>
            <p:cNvPr id="22541" name="Line 5"/>
            <p:cNvSpPr>
              <a:spLocks noChangeShapeType="1"/>
            </p:cNvSpPr>
            <p:nvPr/>
          </p:nvSpPr>
          <p:spPr bwMode="auto">
            <a:xfrm flipH="1">
              <a:off x="3360" y="912"/>
              <a:ext cx="96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6"/>
            <p:cNvSpPr>
              <a:spLocks noChangeShapeType="1"/>
            </p:cNvSpPr>
            <p:nvPr/>
          </p:nvSpPr>
          <p:spPr bwMode="auto">
            <a:xfrm>
              <a:off x="3360" y="912"/>
              <a:ext cx="0" cy="38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7"/>
            <p:cNvSpPr>
              <a:spLocks noChangeShapeType="1"/>
            </p:cNvSpPr>
            <p:nvPr/>
          </p:nvSpPr>
          <p:spPr bwMode="auto">
            <a:xfrm>
              <a:off x="3360" y="1296"/>
              <a:ext cx="100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4" name="Line 8"/>
          <p:cNvSpPr>
            <a:spLocks noChangeShapeType="1"/>
          </p:cNvSpPr>
          <p:nvPr/>
        </p:nvSpPr>
        <p:spPr bwMode="auto">
          <a:xfrm flipH="1" flipV="1">
            <a:off x="1042988" y="1765300"/>
            <a:ext cx="3611562" cy="79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9"/>
          <p:cNvSpPr>
            <a:spLocks noChangeShapeType="1"/>
          </p:cNvSpPr>
          <p:nvPr/>
        </p:nvSpPr>
        <p:spPr bwMode="auto">
          <a:xfrm>
            <a:off x="1042988" y="1765300"/>
            <a:ext cx="0" cy="990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0"/>
          <p:cNvSpPr>
            <a:spLocks noChangeShapeType="1"/>
          </p:cNvSpPr>
          <p:nvPr/>
        </p:nvSpPr>
        <p:spPr bwMode="auto">
          <a:xfrm>
            <a:off x="1042988" y="2755900"/>
            <a:ext cx="3810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Text Box 11"/>
          <p:cNvSpPr txBox="1">
            <a:spLocks noChangeArrowheads="1"/>
          </p:cNvSpPr>
          <p:nvPr/>
        </p:nvSpPr>
        <p:spPr bwMode="auto">
          <a:xfrm>
            <a:off x="4799013" y="1196975"/>
            <a:ext cx="36353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a:solidFill>
                  <a:schemeClr val="tx1"/>
                </a:solidFill>
              </a:rPr>
              <a:t>Island Darwin’s fox</a:t>
            </a:r>
          </a:p>
          <a:p>
            <a:pPr>
              <a:spcBef>
                <a:spcPct val="50000"/>
              </a:spcBef>
              <a:buFontTx/>
              <a:buNone/>
            </a:pPr>
            <a:r>
              <a:rPr lang="en-US" altLang="en-US">
                <a:solidFill>
                  <a:schemeClr val="tx1"/>
                </a:solidFill>
              </a:rPr>
              <a:t>Mainland Darwin’s fox</a:t>
            </a:r>
          </a:p>
          <a:p>
            <a:pPr>
              <a:spcBef>
                <a:spcPct val="50000"/>
              </a:spcBef>
              <a:buFontTx/>
              <a:buNone/>
            </a:pPr>
            <a:r>
              <a:rPr lang="en-US" altLang="en-US">
                <a:solidFill>
                  <a:schemeClr val="tx1"/>
                </a:solidFill>
              </a:rPr>
              <a:t>Mainland gray fox</a:t>
            </a:r>
          </a:p>
        </p:txBody>
      </p:sp>
      <p:sp>
        <p:nvSpPr>
          <p:cNvPr id="22538" name="Line 12"/>
          <p:cNvSpPr>
            <a:spLocks noChangeShapeType="1"/>
          </p:cNvSpPr>
          <p:nvPr/>
        </p:nvSpPr>
        <p:spPr bwMode="auto">
          <a:xfrm>
            <a:off x="1119188" y="3898900"/>
            <a:ext cx="3733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Text Box 13"/>
          <p:cNvSpPr txBox="1">
            <a:spLocks noChangeArrowheads="1"/>
          </p:cNvSpPr>
          <p:nvPr/>
        </p:nvSpPr>
        <p:spPr bwMode="auto">
          <a:xfrm>
            <a:off x="2338388" y="33655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2 myr</a:t>
            </a:r>
          </a:p>
        </p:txBody>
      </p:sp>
      <p:sp>
        <p:nvSpPr>
          <p:cNvPr id="22540" name="Text Box 14"/>
          <p:cNvSpPr txBox="1">
            <a:spLocks noChangeArrowheads="1"/>
          </p:cNvSpPr>
          <p:nvPr/>
        </p:nvSpPr>
        <p:spPr bwMode="auto">
          <a:xfrm>
            <a:off x="611188" y="465296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2400">
                <a:solidFill>
                  <a:schemeClr val="tx1"/>
                </a:solidFill>
              </a:rPr>
              <a:t>Afternoon Lab: Testing the validity of the molecular hypothesis</a:t>
            </a:r>
          </a:p>
        </p:txBody>
      </p:sp>
    </p:spTree>
    <p:extLst>
      <p:ext uri="{BB962C8B-B14F-4D97-AF65-F5344CB8AC3E}">
        <p14:creationId xmlns:p14="http://schemas.microsoft.com/office/powerpoint/2010/main" val="10220879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225BEEFD-5B63-4FE5-84EC-E8A366DEDAED}" type="slidenum">
              <a:rPr lang="en-US" altLang="en-US" sz="1400">
                <a:solidFill>
                  <a:schemeClr val="tx1"/>
                </a:solidFill>
              </a:rPr>
              <a:pPr>
                <a:spcBef>
                  <a:spcPct val="0"/>
                </a:spcBef>
                <a:buFontTx/>
                <a:buNone/>
              </a:pPr>
              <a:t>34</a:t>
            </a:fld>
            <a:endParaRPr lang="en-US" altLang="en-US" sz="1400">
              <a:solidFill>
                <a:schemeClr val="tx1"/>
              </a:solidFill>
            </a:endParaRPr>
          </a:p>
        </p:txBody>
      </p:sp>
      <p:sp>
        <p:nvSpPr>
          <p:cNvPr id="23556" name="Rectangle 2"/>
          <p:cNvSpPr>
            <a:spLocks noGrp="1" noChangeArrowheads="1"/>
          </p:cNvSpPr>
          <p:nvPr>
            <p:ph type="title"/>
          </p:nvPr>
        </p:nvSpPr>
        <p:spPr/>
        <p:txBody>
          <a:bodyPr/>
          <a:lstStyle/>
          <a:p>
            <a:r>
              <a:rPr lang="en-US" altLang="zh-CN" smtClean="0">
                <a:ea typeface="SimSun" panose="02010600030101010101" pitchFamily="2" charset="-122"/>
              </a:rPr>
              <a:t>Testing the Molecular Clock</a:t>
            </a:r>
          </a:p>
        </p:txBody>
      </p:sp>
      <p:sp>
        <p:nvSpPr>
          <p:cNvPr id="23557" name="Rectangle 3"/>
          <p:cNvSpPr>
            <a:spLocks noGrp="1" noChangeArrowheads="1"/>
          </p:cNvSpPr>
          <p:nvPr>
            <p:ph type="body" idx="1"/>
          </p:nvPr>
        </p:nvSpPr>
        <p:spPr/>
        <p:txBody>
          <a:bodyPr/>
          <a:lstStyle/>
          <a:p>
            <a:r>
              <a:rPr lang="en-US" altLang="zh-CN" smtClean="0">
                <a:ea typeface="SimSun" panose="02010600030101010101" pitchFamily="2" charset="-122"/>
              </a:rPr>
              <a:t>Distance-based tests</a:t>
            </a:r>
          </a:p>
          <a:p>
            <a:r>
              <a:rPr lang="en-US" altLang="zh-CN" smtClean="0">
                <a:ea typeface="SimSun" panose="02010600030101010101" pitchFamily="2" charset="-122"/>
              </a:rPr>
              <a:t>Likelihood ratio tests</a:t>
            </a:r>
          </a:p>
          <a:p>
            <a:pPr lvl="1"/>
            <a:r>
              <a:rPr lang="en-US" altLang="zh-CN" smtClean="0">
                <a:ea typeface="SimSun" panose="02010600030101010101" pitchFamily="2" charset="-122"/>
              </a:rPr>
              <a:t>The tree-based test</a:t>
            </a:r>
          </a:p>
          <a:p>
            <a:pPr lvl="1"/>
            <a:r>
              <a:rPr lang="en-US" altLang="zh-CN" smtClean="0">
                <a:ea typeface="SimSun" panose="02010600030101010101" pitchFamily="2" charset="-122"/>
              </a:rPr>
              <a:t>The relative-rate test</a:t>
            </a:r>
          </a:p>
          <a:p>
            <a:pPr lvl="2"/>
            <a:r>
              <a:rPr lang="en-US" altLang="zh-CN" smtClean="0">
                <a:ea typeface="SimSun" panose="02010600030101010101" pitchFamily="2" charset="-122"/>
              </a:rPr>
              <a:t>Nucleotide-based analysis (Muse and Gaut 1992)</a:t>
            </a:r>
          </a:p>
          <a:p>
            <a:pPr lvl="2"/>
            <a:r>
              <a:rPr lang="en-US" altLang="zh-CN" smtClean="0">
                <a:ea typeface="SimSun" panose="02010600030101010101" pitchFamily="2" charset="-122"/>
              </a:rPr>
              <a:t>Codon-based analysis (Muse and Gaut 1994)</a:t>
            </a:r>
          </a:p>
        </p:txBody>
      </p:sp>
    </p:spTree>
    <p:extLst>
      <p:ext uri="{BB962C8B-B14F-4D97-AF65-F5344CB8AC3E}">
        <p14:creationId xmlns:p14="http://schemas.microsoft.com/office/powerpoint/2010/main" val="37060307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204F9F21-3854-4EC3-8DB0-FA5C4EA8696E}" type="slidenum">
              <a:rPr lang="en-US" altLang="en-US" sz="1400">
                <a:solidFill>
                  <a:schemeClr val="tx1"/>
                </a:solidFill>
              </a:rPr>
              <a:pPr>
                <a:spcBef>
                  <a:spcPct val="0"/>
                </a:spcBef>
                <a:buFontTx/>
                <a:buNone/>
              </a:pPr>
              <a:t>35</a:t>
            </a:fld>
            <a:endParaRPr lang="en-US" altLang="en-US" sz="1400">
              <a:solidFill>
                <a:schemeClr val="tx1"/>
              </a:solidFill>
            </a:endParaRPr>
          </a:p>
        </p:txBody>
      </p:sp>
      <p:sp>
        <p:nvSpPr>
          <p:cNvPr id="24580" name="Rectangle 2"/>
          <p:cNvSpPr>
            <a:spLocks noGrp="1" noChangeArrowheads="1"/>
          </p:cNvSpPr>
          <p:nvPr>
            <p:ph type="title"/>
          </p:nvPr>
        </p:nvSpPr>
        <p:spPr/>
        <p:txBody>
          <a:bodyPr/>
          <a:lstStyle/>
          <a:p>
            <a:r>
              <a:rPr lang="en-US" altLang="zh-CN" smtClean="0">
                <a:ea typeface="SimSun" panose="02010600030101010101" pitchFamily="2" charset="-122"/>
              </a:rPr>
              <a:t>Relative-rate tests</a:t>
            </a:r>
          </a:p>
        </p:txBody>
      </p:sp>
      <p:sp>
        <p:nvSpPr>
          <p:cNvPr id="24581" name="Line 3"/>
          <p:cNvSpPr>
            <a:spLocks noChangeShapeType="1"/>
          </p:cNvSpPr>
          <p:nvPr/>
        </p:nvSpPr>
        <p:spPr bwMode="auto">
          <a:xfrm flipH="1">
            <a:off x="4267200" y="1371600"/>
            <a:ext cx="137160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4"/>
          <p:cNvSpPr>
            <a:spLocks noChangeShapeType="1"/>
          </p:cNvSpPr>
          <p:nvPr/>
        </p:nvSpPr>
        <p:spPr bwMode="auto">
          <a:xfrm flipH="1" flipV="1">
            <a:off x="4267200" y="2514600"/>
            <a:ext cx="137160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5"/>
          <p:cNvSpPr>
            <a:spLocks noChangeShapeType="1"/>
          </p:cNvSpPr>
          <p:nvPr/>
        </p:nvSpPr>
        <p:spPr bwMode="auto">
          <a:xfrm flipH="1">
            <a:off x="2743200" y="2514600"/>
            <a:ext cx="152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6"/>
          <p:cNvSpPr txBox="1">
            <a:spLocks noChangeArrowheads="1"/>
          </p:cNvSpPr>
          <p:nvPr/>
        </p:nvSpPr>
        <p:spPr bwMode="auto">
          <a:xfrm>
            <a:off x="1600200" y="2286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zh-CN" sz="2000">
                <a:solidFill>
                  <a:srgbClr val="FF0000"/>
                </a:solidFill>
                <a:ea typeface="SimSun" panose="02010600030101010101" pitchFamily="2" charset="-122"/>
              </a:rPr>
              <a:t>Outgroup</a:t>
            </a:r>
          </a:p>
        </p:txBody>
      </p:sp>
      <p:sp>
        <p:nvSpPr>
          <p:cNvPr id="24585" name="Text Box 7"/>
          <p:cNvSpPr txBox="1">
            <a:spLocks noChangeArrowheads="1"/>
          </p:cNvSpPr>
          <p:nvPr/>
        </p:nvSpPr>
        <p:spPr bwMode="auto">
          <a:xfrm>
            <a:off x="5638800" y="35052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zh-CN" sz="2000">
                <a:ea typeface="SimSun" panose="02010600030101010101" pitchFamily="2" charset="-122"/>
              </a:rPr>
              <a:t>Ingroup 2</a:t>
            </a:r>
          </a:p>
        </p:txBody>
      </p:sp>
      <p:sp>
        <p:nvSpPr>
          <p:cNvPr id="24586" name="Text Box 8"/>
          <p:cNvSpPr txBox="1">
            <a:spLocks noChangeArrowheads="1"/>
          </p:cNvSpPr>
          <p:nvPr/>
        </p:nvSpPr>
        <p:spPr bwMode="auto">
          <a:xfrm>
            <a:off x="5638800" y="1143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zh-CN" sz="2000">
                <a:ea typeface="SimSun" panose="02010600030101010101" pitchFamily="2" charset="-122"/>
              </a:rPr>
              <a:t>Ingroup 1</a:t>
            </a:r>
          </a:p>
        </p:txBody>
      </p:sp>
      <p:sp>
        <p:nvSpPr>
          <p:cNvPr id="24587" name="Text Box 9"/>
          <p:cNvSpPr txBox="1">
            <a:spLocks noChangeArrowheads="1"/>
          </p:cNvSpPr>
          <p:nvPr/>
        </p:nvSpPr>
        <p:spPr bwMode="auto">
          <a:xfrm rot="-2115832">
            <a:off x="4800600" y="1371600"/>
            <a:ext cx="762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zh-CN" altLang="en-US" sz="2000" baseline="-25000">
                <a:ea typeface="SimSun" panose="02010600030101010101" pitchFamily="2" charset="-122"/>
                <a:sym typeface="Symbol" panose="05050102010706020507" pitchFamily="18" charset="2"/>
              </a:rPr>
              <a:t>1</a:t>
            </a:r>
          </a:p>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zh-CN" altLang="en-US" sz="2000" baseline="-25000">
                <a:ea typeface="SimSun" panose="02010600030101010101" pitchFamily="2" charset="-122"/>
                <a:sym typeface="Symbol" panose="05050102010706020507" pitchFamily="18" charset="2"/>
              </a:rPr>
              <a:t>1</a:t>
            </a:r>
            <a:endParaRPr lang="zh-CN" altLang="en-US" sz="2000" baseline="-25000">
              <a:ea typeface="SimSun" panose="02010600030101010101" pitchFamily="2" charset="-122"/>
            </a:endParaRPr>
          </a:p>
        </p:txBody>
      </p:sp>
      <p:sp>
        <p:nvSpPr>
          <p:cNvPr id="24588" name="Text Box 10"/>
          <p:cNvSpPr txBox="1">
            <a:spLocks noChangeArrowheads="1"/>
          </p:cNvSpPr>
          <p:nvPr/>
        </p:nvSpPr>
        <p:spPr bwMode="auto">
          <a:xfrm rot="2427475">
            <a:off x="4648200" y="2743200"/>
            <a:ext cx="762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zh-CN" altLang="en-US" sz="2000" baseline="-25000">
                <a:ea typeface="SimSun" panose="02010600030101010101" pitchFamily="2" charset="-122"/>
                <a:sym typeface="Symbol" panose="05050102010706020507" pitchFamily="18" charset="2"/>
              </a:rPr>
              <a:t>2</a:t>
            </a:r>
          </a:p>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zh-CN" altLang="en-US" sz="2000" baseline="-25000">
                <a:ea typeface="SimSun" panose="02010600030101010101" pitchFamily="2" charset="-122"/>
                <a:sym typeface="Symbol" panose="05050102010706020507" pitchFamily="18" charset="2"/>
              </a:rPr>
              <a:t>2</a:t>
            </a:r>
            <a:endParaRPr lang="zh-CN" altLang="en-US" sz="2000" baseline="-25000">
              <a:ea typeface="SimSun" panose="02010600030101010101" pitchFamily="2" charset="-122"/>
            </a:endParaRPr>
          </a:p>
        </p:txBody>
      </p:sp>
      <p:sp>
        <p:nvSpPr>
          <p:cNvPr id="24589" name="Text Box 11"/>
          <p:cNvSpPr txBox="1">
            <a:spLocks noChangeArrowheads="1"/>
          </p:cNvSpPr>
          <p:nvPr/>
        </p:nvSpPr>
        <p:spPr bwMode="auto">
          <a:xfrm>
            <a:off x="1547813" y="3983038"/>
            <a:ext cx="648176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zh-CN" sz="2000">
                <a:ea typeface="SimSun" panose="02010600030101010101" pitchFamily="2" charset="-122"/>
              </a:rPr>
              <a:t>Constraint both: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1</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a:t>
            </a:r>
            <a:r>
              <a:rPr lang="en-US" altLang="zh-CN" sz="2000">
                <a:solidFill>
                  <a:schemeClr val="tx1"/>
                </a:solidFill>
                <a:ea typeface="SimSun" panose="02010600030101010101" pitchFamily="2" charset="-122"/>
                <a:sym typeface="Symbol" panose="05050102010706020507" pitchFamily="18" charset="2"/>
              </a:rPr>
              <a:t> </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1 </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a:t>
            </a:r>
            <a:r>
              <a:rPr lang="en-US" altLang="zh-CN" sz="2000">
                <a:ea typeface="SimSun" panose="02010600030101010101" pitchFamily="2" charset="-122"/>
                <a:sym typeface="Symbol" panose="05050102010706020507" pitchFamily="18" charset="2"/>
              </a:rPr>
              <a:t>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 (2 parameters)</a:t>
            </a:r>
            <a:endParaRPr lang="en-US" altLang="zh-CN" sz="2000">
              <a:ea typeface="SimSun" panose="02010600030101010101" pitchFamily="2" charset="-122"/>
            </a:endParaRPr>
          </a:p>
          <a:p>
            <a:pPr>
              <a:lnSpc>
                <a:spcPct val="80000"/>
              </a:lnSpc>
              <a:spcBef>
                <a:spcPct val="50000"/>
              </a:spcBef>
              <a:buFontTx/>
              <a:buNone/>
            </a:pPr>
            <a:r>
              <a:rPr lang="en-US" altLang="zh-CN" sz="2000">
                <a:ea typeface="SimSun" panose="02010600030101010101" pitchFamily="2" charset="-122"/>
              </a:rPr>
              <a:t>General model:	</a:t>
            </a:r>
            <a:r>
              <a:rPr lang="en-US" altLang="zh-CN" sz="2000">
                <a:ea typeface="SimSun" panose="02010600030101010101" pitchFamily="2" charset="-122"/>
                <a:sym typeface="Symbol" panose="05050102010706020507" pitchFamily="18" charset="2"/>
              </a:rPr>
              <a:t>1</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2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1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2 (4 parameters)</a:t>
            </a:r>
            <a:endParaRPr lang="en-US" altLang="zh-CN" sz="2000">
              <a:ea typeface="SimSun" panose="02010600030101010101" pitchFamily="2" charset="-122"/>
            </a:endParaRPr>
          </a:p>
          <a:p>
            <a:pPr>
              <a:lnSpc>
                <a:spcPct val="80000"/>
              </a:lnSpc>
              <a:spcBef>
                <a:spcPct val="50000"/>
              </a:spcBef>
              <a:buFontTx/>
              <a:buNone/>
            </a:pPr>
            <a:r>
              <a:rPr lang="en-US" altLang="zh-CN" sz="2000">
                <a:ea typeface="SimSun" panose="02010600030101010101" pitchFamily="2" charset="-122"/>
              </a:rPr>
              <a:t>Constrain </a:t>
            </a:r>
            <a:r>
              <a:rPr lang="en-US" altLang="zh-CN" sz="2000">
                <a:ea typeface="SimSun" panose="02010600030101010101" pitchFamily="2" charset="-122"/>
                <a:sym typeface="Symbol" panose="05050102010706020507" pitchFamily="18" charset="2"/>
              </a:rPr>
              <a:t>:	</a:t>
            </a:r>
            <a:r>
              <a:rPr lang="en-US" altLang="zh-CN" sz="2000" baseline="-25000">
                <a:ea typeface="SimSun" panose="02010600030101010101" pitchFamily="2" charset="-122"/>
                <a:sym typeface="Symbol" panose="05050102010706020507" pitchFamily="18" charset="2"/>
              </a:rPr>
              <a:t>1</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a:t>
            </a:r>
            <a:r>
              <a:rPr lang="en-US" altLang="zh-CN" sz="2000">
                <a:solidFill>
                  <a:schemeClr val="tx1"/>
                </a:solidFill>
                <a:ea typeface="SimSun" panose="02010600030101010101" pitchFamily="2" charset="-122"/>
                <a:sym typeface="Symbol" panose="05050102010706020507" pitchFamily="18" charset="2"/>
              </a:rPr>
              <a:t> </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1</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 </a:t>
            </a:r>
            <a:r>
              <a:rPr lang="en-US" altLang="zh-CN" sz="2000">
                <a:ea typeface="SimSun" panose="02010600030101010101" pitchFamily="2" charset="-122"/>
                <a:sym typeface="Symbol" panose="05050102010706020507" pitchFamily="18" charset="2"/>
              </a:rPr>
              <a:t>(3 parameters)</a:t>
            </a:r>
          </a:p>
          <a:p>
            <a:pPr>
              <a:lnSpc>
                <a:spcPct val="80000"/>
              </a:lnSpc>
              <a:spcBef>
                <a:spcPct val="50000"/>
              </a:spcBef>
              <a:buFontTx/>
              <a:buNone/>
            </a:pPr>
            <a:r>
              <a:rPr lang="en-US" altLang="zh-CN" sz="2000">
                <a:ea typeface="SimSun" panose="02010600030101010101" pitchFamily="2" charset="-122"/>
                <a:sym typeface="Symbol" panose="05050102010706020507" pitchFamily="18" charset="2"/>
              </a:rPr>
              <a:t>Constrain :	</a:t>
            </a:r>
            <a:r>
              <a:rPr lang="en-US" altLang="zh-CN" sz="2000" baseline="-25000">
                <a:ea typeface="SimSun" panose="02010600030101010101" pitchFamily="2" charset="-122"/>
                <a:sym typeface="Symbol" panose="05050102010706020507" pitchFamily="18" charset="2"/>
              </a:rPr>
              <a:t>1</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 </a:t>
            </a:r>
            <a:r>
              <a:rPr lang="en-US" altLang="zh-CN" sz="2000">
                <a:ea typeface="SimSun" panose="02010600030101010101" pitchFamily="2" charset="-122"/>
              </a:rPr>
              <a:t>, </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1 </a:t>
            </a:r>
            <a:r>
              <a:rPr lang="en-US" altLang="zh-CN" sz="2000">
                <a:ea typeface="SimSun" panose="02010600030101010101" pitchFamily="2" charset="-122"/>
              </a:rPr>
              <a:t>=</a:t>
            </a:r>
            <a:r>
              <a:rPr lang="en-US" altLang="zh-CN" sz="2000" baseline="-25000">
                <a:ea typeface="SimSun" panose="02010600030101010101" pitchFamily="2" charset="-122"/>
                <a:sym typeface="Symbol" panose="05050102010706020507" pitchFamily="18" charset="2"/>
              </a:rPr>
              <a:t> </a:t>
            </a:r>
            <a:r>
              <a:rPr lang="en-US" altLang="zh-CN"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2 </a:t>
            </a:r>
            <a:r>
              <a:rPr lang="en-US" altLang="zh-CN" sz="2000">
                <a:ea typeface="SimSun" panose="02010600030101010101" pitchFamily="2" charset="-122"/>
              </a:rPr>
              <a:t>=</a:t>
            </a:r>
            <a:r>
              <a:rPr lang="en-US" altLang="zh-CN" sz="2000">
                <a:ea typeface="SimSun" panose="02010600030101010101" pitchFamily="2" charset="-122"/>
                <a:sym typeface="Symbol" panose="05050102010706020507" pitchFamily="18" charset="2"/>
              </a:rPr>
              <a:t>  (3 parameters)</a:t>
            </a:r>
            <a:endParaRPr lang="en-US" altLang="zh-CN" sz="2000">
              <a:ea typeface="SimSun" panose="02010600030101010101" pitchFamily="2" charset="-122"/>
            </a:endParaRPr>
          </a:p>
          <a:p>
            <a:pPr>
              <a:lnSpc>
                <a:spcPct val="80000"/>
              </a:lnSpc>
              <a:spcBef>
                <a:spcPct val="50000"/>
              </a:spcBef>
              <a:buFontTx/>
              <a:buNone/>
            </a:pPr>
            <a:endParaRPr lang="en-US" altLang="zh-CN" sz="2000" baseline="-25000">
              <a:ea typeface="SimSun" panose="02010600030101010101" pitchFamily="2" charset="-122"/>
              <a:sym typeface="Symbol" panose="05050102010706020507" pitchFamily="18" charset="2"/>
            </a:endParaRPr>
          </a:p>
          <a:p>
            <a:pPr>
              <a:lnSpc>
                <a:spcPct val="80000"/>
              </a:lnSpc>
              <a:spcBef>
                <a:spcPct val="50000"/>
              </a:spcBef>
              <a:buFontTx/>
              <a:buNone/>
            </a:pPr>
            <a:r>
              <a:rPr lang="en-US" altLang="zh-CN" sz="2000">
                <a:ea typeface="SimSun" panose="02010600030101010101" pitchFamily="2" charset="-122"/>
                <a:sym typeface="Symbol" panose="05050102010706020507" pitchFamily="18" charset="2"/>
              </a:rPr>
              <a:t>Likelihood ratio test: </a:t>
            </a:r>
            <a:r>
              <a:rPr lang="en-US" altLang="zh-CN" sz="2000" baseline="30000">
                <a:ea typeface="SimSun" panose="02010600030101010101" pitchFamily="2" charset="-122"/>
                <a:sym typeface="Symbol" panose="05050102010706020507" pitchFamily="18" charset="2"/>
              </a:rPr>
              <a:t>2</a:t>
            </a:r>
            <a:r>
              <a:rPr lang="en-US" altLang="zh-CN" sz="2000">
                <a:ea typeface="SimSun" panose="02010600030101010101" pitchFamily="2" charset="-122"/>
                <a:sym typeface="Symbol" panose="05050102010706020507" pitchFamily="18" charset="2"/>
              </a:rPr>
              <a:t> = 2lnL, DF = Parameter</a:t>
            </a:r>
          </a:p>
        </p:txBody>
      </p:sp>
      <p:sp>
        <p:nvSpPr>
          <p:cNvPr id="24590" name="Text Box 12"/>
          <p:cNvSpPr txBox="1">
            <a:spLocks noChangeArrowheads="1"/>
          </p:cNvSpPr>
          <p:nvPr/>
        </p:nvSpPr>
        <p:spPr bwMode="auto">
          <a:xfrm>
            <a:off x="3449638" y="2119313"/>
            <a:ext cx="762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3</a:t>
            </a:r>
          </a:p>
          <a:p>
            <a:pPr>
              <a:lnSpc>
                <a:spcPct val="80000"/>
              </a:lnSpc>
              <a:spcBef>
                <a:spcPct val="50000"/>
              </a:spcBef>
              <a:buFontTx/>
              <a:buNone/>
            </a:pPr>
            <a:r>
              <a:rPr lang="zh-CN" altLang="en-US" sz="2000">
                <a:ea typeface="SimSun" panose="02010600030101010101" pitchFamily="2" charset="-122"/>
                <a:sym typeface="Symbol" panose="05050102010706020507" pitchFamily="18" charset="2"/>
              </a:rPr>
              <a:t></a:t>
            </a:r>
            <a:r>
              <a:rPr lang="en-US" altLang="zh-CN" sz="2000" baseline="-25000">
                <a:ea typeface="SimSun" panose="02010600030101010101" pitchFamily="2" charset="-122"/>
                <a:sym typeface="Symbol" panose="05050102010706020507" pitchFamily="18" charset="2"/>
              </a:rPr>
              <a:t>3</a:t>
            </a:r>
            <a:endParaRPr lang="en-US" altLang="zh-CN" sz="2000" baseline="-25000">
              <a:ea typeface="SimSun" panose="02010600030101010101" pitchFamily="2" charset="-122"/>
            </a:endParaRPr>
          </a:p>
        </p:txBody>
      </p:sp>
    </p:spTree>
    <p:extLst>
      <p:ext uri="{BB962C8B-B14F-4D97-AF65-F5344CB8AC3E}">
        <p14:creationId xmlns:p14="http://schemas.microsoft.com/office/powerpoint/2010/main" val="42028394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66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79DE5F08-F1DA-4447-B3A4-D5B2A89F64D0}" type="slidenum">
              <a:rPr lang="en-US" altLang="en-US" sz="1400">
                <a:solidFill>
                  <a:schemeClr val="tx1"/>
                </a:solidFill>
              </a:rPr>
              <a:pPr>
                <a:spcBef>
                  <a:spcPct val="0"/>
                </a:spcBef>
                <a:buFontTx/>
                <a:buNone/>
              </a:pPr>
              <a:t>36</a:t>
            </a:fld>
            <a:endParaRPr lang="en-US" altLang="en-US" sz="1400">
              <a:solidFill>
                <a:schemeClr val="tx1"/>
              </a:solidFill>
            </a:endParaRPr>
          </a:p>
        </p:txBody>
      </p:sp>
      <p:sp>
        <p:nvSpPr>
          <p:cNvPr id="26628" name="Rectangle 4"/>
          <p:cNvSpPr>
            <a:spLocks noGrp="1" noChangeArrowheads="1"/>
          </p:cNvSpPr>
          <p:nvPr>
            <p:ph type="title"/>
          </p:nvPr>
        </p:nvSpPr>
        <p:spPr/>
        <p:txBody>
          <a:bodyPr/>
          <a:lstStyle/>
          <a:p>
            <a:r>
              <a:rPr lang="en-US" altLang="zh-CN" smtClean="0">
                <a:ea typeface="SimSun" panose="02010600030101010101" pitchFamily="2" charset="-122"/>
              </a:rPr>
              <a:t>Tree-based tests</a:t>
            </a:r>
            <a:endParaRPr lang="en-CA" altLang="en-US" smtClean="0">
              <a:ea typeface="SimSun" panose="02010600030101010101" pitchFamily="2" charset="-122"/>
            </a:endParaRPr>
          </a:p>
        </p:txBody>
      </p:sp>
      <p:grpSp>
        <p:nvGrpSpPr>
          <p:cNvPr id="26629" name="Group 47"/>
          <p:cNvGrpSpPr>
            <a:grpSpLocks/>
          </p:cNvGrpSpPr>
          <p:nvPr/>
        </p:nvGrpSpPr>
        <p:grpSpPr bwMode="auto">
          <a:xfrm>
            <a:off x="1316038" y="1123950"/>
            <a:ext cx="6696075" cy="2501900"/>
            <a:chOff x="576" y="663"/>
            <a:chExt cx="3655" cy="1237"/>
          </a:xfrm>
        </p:grpSpPr>
        <p:sp>
          <p:nvSpPr>
            <p:cNvPr id="26668" name="Rectangle 8"/>
            <p:cNvSpPr>
              <a:spLocks noChangeArrowheads="1"/>
            </p:cNvSpPr>
            <p:nvPr/>
          </p:nvSpPr>
          <p:spPr bwMode="auto">
            <a:xfrm>
              <a:off x="2958" y="1795"/>
              <a:ext cx="50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BosTaurus</a:t>
              </a:r>
              <a:endParaRPr lang="en-CA" altLang="en-US" sz="1400">
                <a:solidFill>
                  <a:schemeClr val="tx1"/>
                </a:solidFill>
              </a:endParaRPr>
            </a:p>
          </p:txBody>
        </p:sp>
        <p:sp>
          <p:nvSpPr>
            <p:cNvPr id="26669" name="Rectangle 9"/>
            <p:cNvSpPr>
              <a:spLocks noChangeArrowheads="1"/>
            </p:cNvSpPr>
            <p:nvPr/>
          </p:nvSpPr>
          <p:spPr bwMode="auto">
            <a:xfrm>
              <a:off x="3173" y="1605"/>
              <a:ext cx="10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BalaenopteraMusculus</a:t>
              </a:r>
              <a:endParaRPr lang="en-CA" altLang="en-US" sz="1400">
                <a:solidFill>
                  <a:schemeClr val="tx1"/>
                </a:solidFill>
              </a:endParaRPr>
            </a:p>
          </p:txBody>
        </p:sp>
        <p:sp>
          <p:nvSpPr>
            <p:cNvPr id="26670" name="Rectangle 10"/>
            <p:cNvSpPr>
              <a:spLocks noChangeArrowheads="1"/>
            </p:cNvSpPr>
            <p:nvPr/>
          </p:nvSpPr>
          <p:spPr bwMode="auto">
            <a:xfrm>
              <a:off x="3354" y="1417"/>
              <a:ext cx="7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PongoPygmaeus</a:t>
              </a:r>
              <a:endParaRPr lang="en-CA" altLang="en-US" sz="1400">
                <a:solidFill>
                  <a:schemeClr val="tx1"/>
                </a:solidFill>
              </a:endParaRPr>
            </a:p>
          </p:txBody>
        </p:sp>
        <p:sp>
          <p:nvSpPr>
            <p:cNvPr id="26671" name="Rectangle 11"/>
            <p:cNvSpPr>
              <a:spLocks noChangeArrowheads="1"/>
            </p:cNvSpPr>
            <p:nvPr/>
          </p:nvSpPr>
          <p:spPr bwMode="auto">
            <a:xfrm>
              <a:off x="2993" y="1228"/>
              <a:ext cx="73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PanTroglodytes</a:t>
              </a:r>
              <a:endParaRPr lang="en-CA" altLang="en-US" sz="1400">
                <a:solidFill>
                  <a:schemeClr val="tx1"/>
                </a:solidFill>
              </a:endParaRPr>
            </a:p>
          </p:txBody>
        </p:sp>
        <p:sp>
          <p:nvSpPr>
            <p:cNvPr id="26672" name="Rectangle 12"/>
            <p:cNvSpPr>
              <a:spLocks noChangeArrowheads="1"/>
            </p:cNvSpPr>
            <p:nvPr/>
          </p:nvSpPr>
          <p:spPr bwMode="auto">
            <a:xfrm>
              <a:off x="3011" y="1040"/>
              <a:ext cx="64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HomoSapiens</a:t>
              </a:r>
              <a:endParaRPr lang="en-CA" altLang="en-US" sz="1400">
                <a:solidFill>
                  <a:schemeClr val="tx1"/>
                </a:solidFill>
              </a:endParaRPr>
            </a:p>
          </p:txBody>
        </p:sp>
        <p:sp>
          <p:nvSpPr>
            <p:cNvPr id="26673" name="Rectangle 13"/>
            <p:cNvSpPr>
              <a:spLocks noChangeArrowheads="1"/>
            </p:cNvSpPr>
            <p:nvPr/>
          </p:nvSpPr>
          <p:spPr bwMode="auto">
            <a:xfrm>
              <a:off x="2546" y="851"/>
              <a:ext cx="59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GallusGallus</a:t>
              </a:r>
              <a:endParaRPr lang="en-CA" altLang="en-US" sz="1400">
                <a:solidFill>
                  <a:schemeClr val="tx1"/>
                </a:solidFill>
              </a:endParaRPr>
            </a:p>
          </p:txBody>
        </p:sp>
        <p:sp>
          <p:nvSpPr>
            <p:cNvPr id="26674" name="Rectangle 14"/>
            <p:cNvSpPr>
              <a:spLocks noChangeArrowheads="1"/>
            </p:cNvSpPr>
            <p:nvPr/>
          </p:nvSpPr>
          <p:spPr bwMode="auto">
            <a:xfrm>
              <a:off x="2762" y="663"/>
              <a:ext cx="116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AlligatorMississippiensis</a:t>
              </a:r>
              <a:endParaRPr lang="en-CA" altLang="en-US" sz="1400">
                <a:solidFill>
                  <a:schemeClr val="tx1"/>
                </a:solidFill>
              </a:endParaRPr>
            </a:p>
          </p:txBody>
        </p:sp>
        <p:sp>
          <p:nvSpPr>
            <p:cNvPr id="26675" name="Freeform 15"/>
            <p:cNvSpPr>
              <a:spLocks/>
            </p:cNvSpPr>
            <p:nvPr/>
          </p:nvSpPr>
          <p:spPr bwMode="auto">
            <a:xfrm>
              <a:off x="1390" y="1760"/>
              <a:ext cx="1525" cy="94"/>
            </a:xfrm>
            <a:custGeom>
              <a:avLst/>
              <a:gdLst>
                <a:gd name="T0" fmla="*/ 0 w 178"/>
                <a:gd name="T1" fmla="*/ 0 h 11"/>
                <a:gd name="T2" fmla="*/ 0 w 178"/>
                <a:gd name="T3" fmla="*/ 94 h 11"/>
                <a:gd name="T4" fmla="*/ 1525 w 178"/>
                <a:gd name="T5" fmla="*/ 94 h 11"/>
                <a:gd name="T6" fmla="*/ 0 60000 65536"/>
                <a:gd name="T7" fmla="*/ 0 60000 65536"/>
                <a:gd name="T8" fmla="*/ 0 60000 65536"/>
                <a:gd name="T9" fmla="*/ 0 w 178"/>
                <a:gd name="T10" fmla="*/ 0 h 11"/>
                <a:gd name="T11" fmla="*/ 178 w 178"/>
                <a:gd name="T12" fmla="*/ 11 h 11"/>
              </a:gdLst>
              <a:ahLst/>
              <a:cxnLst>
                <a:cxn ang="T6">
                  <a:pos x="T0" y="T1"/>
                </a:cxn>
                <a:cxn ang="T7">
                  <a:pos x="T2" y="T3"/>
                </a:cxn>
                <a:cxn ang="T8">
                  <a:pos x="T4" y="T5"/>
                </a:cxn>
              </a:cxnLst>
              <a:rect l="T9" t="T10" r="T11" b="T12"/>
              <a:pathLst>
                <a:path w="178" h="11">
                  <a:moveTo>
                    <a:pt x="0" y="0"/>
                  </a:moveTo>
                  <a:lnTo>
                    <a:pt x="0" y="11"/>
                  </a:lnTo>
                  <a:lnTo>
                    <a:pt x="178"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16"/>
            <p:cNvSpPr>
              <a:spLocks/>
            </p:cNvSpPr>
            <p:nvPr/>
          </p:nvSpPr>
          <p:spPr bwMode="auto">
            <a:xfrm>
              <a:off x="1390" y="1666"/>
              <a:ext cx="1749" cy="94"/>
            </a:xfrm>
            <a:custGeom>
              <a:avLst/>
              <a:gdLst>
                <a:gd name="T0" fmla="*/ 0 w 204"/>
                <a:gd name="T1" fmla="*/ 94 h 11"/>
                <a:gd name="T2" fmla="*/ 0 w 204"/>
                <a:gd name="T3" fmla="*/ 0 h 11"/>
                <a:gd name="T4" fmla="*/ 1749 w 204"/>
                <a:gd name="T5" fmla="*/ 0 h 11"/>
                <a:gd name="T6" fmla="*/ 0 60000 65536"/>
                <a:gd name="T7" fmla="*/ 0 60000 65536"/>
                <a:gd name="T8" fmla="*/ 0 60000 65536"/>
                <a:gd name="T9" fmla="*/ 0 w 204"/>
                <a:gd name="T10" fmla="*/ 0 h 11"/>
                <a:gd name="T11" fmla="*/ 204 w 204"/>
                <a:gd name="T12" fmla="*/ 11 h 11"/>
              </a:gdLst>
              <a:ahLst/>
              <a:cxnLst>
                <a:cxn ang="T6">
                  <a:pos x="T0" y="T1"/>
                </a:cxn>
                <a:cxn ang="T7">
                  <a:pos x="T2" y="T3"/>
                </a:cxn>
                <a:cxn ang="T8">
                  <a:pos x="T4" y="T5"/>
                </a:cxn>
              </a:cxnLst>
              <a:rect l="T9" t="T10" r="T11" b="T12"/>
              <a:pathLst>
                <a:path w="204" h="11">
                  <a:moveTo>
                    <a:pt x="0" y="11"/>
                  </a:moveTo>
                  <a:lnTo>
                    <a:pt x="0" y="0"/>
                  </a:lnTo>
                  <a:lnTo>
                    <a:pt x="20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Freeform 17"/>
            <p:cNvSpPr>
              <a:spLocks/>
            </p:cNvSpPr>
            <p:nvPr/>
          </p:nvSpPr>
          <p:spPr bwMode="auto">
            <a:xfrm>
              <a:off x="1021" y="1555"/>
              <a:ext cx="369" cy="205"/>
            </a:xfrm>
            <a:custGeom>
              <a:avLst/>
              <a:gdLst>
                <a:gd name="T0" fmla="*/ 0 w 43"/>
                <a:gd name="T1" fmla="*/ 0 h 24"/>
                <a:gd name="T2" fmla="*/ 0 w 43"/>
                <a:gd name="T3" fmla="*/ 205 h 24"/>
                <a:gd name="T4" fmla="*/ 369 w 43"/>
                <a:gd name="T5" fmla="*/ 205 h 24"/>
                <a:gd name="T6" fmla="*/ 0 60000 65536"/>
                <a:gd name="T7" fmla="*/ 0 60000 65536"/>
                <a:gd name="T8" fmla="*/ 0 60000 65536"/>
                <a:gd name="T9" fmla="*/ 0 w 43"/>
                <a:gd name="T10" fmla="*/ 0 h 24"/>
                <a:gd name="T11" fmla="*/ 43 w 43"/>
                <a:gd name="T12" fmla="*/ 24 h 24"/>
              </a:gdLst>
              <a:ahLst/>
              <a:cxnLst>
                <a:cxn ang="T6">
                  <a:pos x="T0" y="T1"/>
                </a:cxn>
                <a:cxn ang="T7">
                  <a:pos x="T2" y="T3"/>
                </a:cxn>
                <a:cxn ang="T8">
                  <a:pos x="T4" y="T5"/>
                </a:cxn>
              </a:cxnLst>
              <a:rect l="T9" t="T10" r="T11" b="T12"/>
              <a:pathLst>
                <a:path w="43" h="24">
                  <a:moveTo>
                    <a:pt x="0" y="0"/>
                  </a:moveTo>
                  <a:lnTo>
                    <a:pt x="0" y="24"/>
                  </a:lnTo>
                  <a:lnTo>
                    <a:pt x="4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8" name="Freeform 18"/>
            <p:cNvSpPr>
              <a:spLocks/>
            </p:cNvSpPr>
            <p:nvPr/>
          </p:nvSpPr>
          <p:spPr bwMode="auto">
            <a:xfrm>
              <a:off x="1879" y="1340"/>
              <a:ext cx="1440" cy="137"/>
            </a:xfrm>
            <a:custGeom>
              <a:avLst/>
              <a:gdLst>
                <a:gd name="T0" fmla="*/ 0 w 168"/>
                <a:gd name="T1" fmla="*/ 0 h 16"/>
                <a:gd name="T2" fmla="*/ 0 w 168"/>
                <a:gd name="T3" fmla="*/ 137 h 16"/>
                <a:gd name="T4" fmla="*/ 1440 w 168"/>
                <a:gd name="T5" fmla="*/ 137 h 16"/>
                <a:gd name="T6" fmla="*/ 0 60000 65536"/>
                <a:gd name="T7" fmla="*/ 0 60000 65536"/>
                <a:gd name="T8" fmla="*/ 0 60000 65536"/>
                <a:gd name="T9" fmla="*/ 0 w 168"/>
                <a:gd name="T10" fmla="*/ 0 h 16"/>
                <a:gd name="T11" fmla="*/ 168 w 168"/>
                <a:gd name="T12" fmla="*/ 16 h 16"/>
              </a:gdLst>
              <a:ahLst/>
              <a:cxnLst>
                <a:cxn ang="T6">
                  <a:pos x="T0" y="T1"/>
                </a:cxn>
                <a:cxn ang="T7">
                  <a:pos x="T2" y="T3"/>
                </a:cxn>
                <a:cxn ang="T8">
                  <a:pos x="T4" y="T5"/>
                </a:cxn>
              </a:cxnLst>
              <a:rect l="T9" t="T10" r="T11" b="T12"/>
              <a:pathLst>
                <a:path w="168" h="16">
                  <a:moveTo>
                    <a:pt x="0" y="0"/>
                  </a:moveTo>
                  <a:lnTo>
                    <a:pt x="0" y="16"/>
                  </a:lnTo>
                  <a:lnTo>
                    <a:pt x="168"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19"/>
            <p:cNvSpPr>
              <a:spLocks/>
            </p:cNvSpPr>
            <p:nvPr/>
          </p:nvSpPr>
          <p:spPr bwMode="auto">
            <a:xfrm>
              <a:off x="2222" y="1194"/>
              <a:ext cx="736" cy="95"/>
            </a:xfrm>
            <a:custGeom>
              <a:avLst/>
              <a:gdLst>
                <a:gd name="T0" fmla="*/ 0 w 86"/>
                <a:gd name="T1" fmla="*/ 0 h 11"/>
                <a:gd name="T2" fmla="*/ 0 w 86"/>
                <a:gd name="T3" fmla="*/ 95 h 11"/>
                <a:gd name="T4" fmla="*/ 736 w 86"/>
                <a:gd name="T5" fmla="*/ 95 h 11"/>
                <a:gd name="T6" fmla="*/ 0 60000 65536"/>
                <a:gd name="T7" fmla="*/ 0 60000 65536"/>
                <a:gd name="T8" fmla="*/ 0 60000 65536"/>
                <a:gd name="T9" fmla="*/ 0 w 86"/>
                <a:gd name="T10" fmla="*/ 0 h 11"/>
                <a:gd name="T11" fmla="*/ 86 w 86"/>
                <a:gd name="T12" fmla="*/ 11 h 11"/>
              </a:gdLst>
              <a:ahLst/>
              <a:cxnLst>
                <a:cxn ang="T6">
                  <a:pos x="T0" y="T1"/>
                </a:cxn>
                <a:cxn ang="T7">
                  <a:pos x="T2" y="T3"/>
                </a:cxn>
                <a:cxn ang="T8">
                  <a:pos x="T4" y="T5"/>
                </a:cxn>
              </a:cxnLst>
              <a:rect l="T9" t="T10" r="T11" b="T12"/>
              <a:pathLst>
                <a:path w="86" h="11">
                  <a:moveTo>
                    <a:pt x="0" y="0"/>
                  </a:moveTo>
                  <a:lnTo>
                    <a:pt x="0" y="11"/>
                  </a:lnTo>
                  <a:lnTo>
                    <a:pt x="86"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Freeform 20"/>
            <p:cNvSpPr>
              <a:spLocks/>
            </p:cNvSpPr>
            <p:nvPr/>
          </p:nvSpPr>
          <p:spPr bwMode="auto">
            <a:xfrm>
              <a:off x="2222" y="1100"/>
              <a:ext cx="754" cy="94"/>
            </a:xfrm>
            <a:custGeom>
              <a:avLst/>
              <a:gdLst>
                <a:gd name="T0" fmla="*/ 0 w 88"/>
                <a:gd name="T1" fmla="*/ 94 h 11"/>
                <a:gd name="T2" fmla="*/ 0 w 88"/>
                <a:gd name="T3" fmla="*/ 0 h 11"/>
                <a:gd name="T4" fmla="*/ 754 w 88"/>
                <a:gd name="T5" fmla="*/ 0 h 11"/>
                <a:gd name="T6" fmla="*/ 0 60000 65536"/>
                <a:gd name="T7" fmla="*/ 0 60000 65536"/>
                <a:gd name="T8" fmla="*/ 0 60000 65536"/>
                <a:gd name="T9" fmla="*/ 0 w 88"/>
                <a:gd name="T10" fmla="*/ 0 h 11"/>
                <a:gd name="T11" fmla="*/ 88 w 88"/>
                <a:gd name="T12" fmla="*/ 11 h 11"/>
              </a:gdLst>
              <a:ahLst/>
              <a:cxnLst>
                <a:cxn ang="T6">
                  <a:pos x="T0" y="T1"/>
                </a:cxn>
                <a:cxn ang="T7">
                  <a:pos x="T2" y="T3"/>
                </a:cxn>
                <a:cxn ang="T8">
                  <a:pos x="T4" y="T5"/>
                </a:cxn>
              </a:cxnLst>
              <a:rect l="T9" t="T10" r="T11" b="T12"/>
              <a:pathLst>
                <a:path w="88" h="11">
                  <a:moveTo>
                    <a:pt x="0" y="11"/>
                  </a:moveTo>
                  <a:lnTo>
                    <a:pt x="0" y="0"/>
                  </a:lnTo>
                  <a:lnTo>
                    <a:pt x="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1" name="Freeform 21"/>
            <p:cNvSpPr>
              <a:spLocks/>
            </p:cNvSpPr>
            <p:nvPr/>
          </p:nvSpPr>
          <p:spPr bwMode="auto">
            <a:xfrm>
              <a:off x="1879" y="1194"/>
              <a:ext cx="343" cy="146"/>
            </a:xfrm>
            <a:custGeom>
              <a:avLst/>
              <a:gdLst>
                <a:gd name="T0" fmla="*/ 0 w 40"/>
                <a:gd name="T1" fmla="*/ 146 h 17"/>
                <a:gd name="T2" fmla="*/ 0 w 40"/>
                <a:gd name="T3" fmla="*/ 0 h 17"/>
                <a:gd name="T4" fmla="*/ 343 w 40"/>
                <a:gd name="T5" fmla="*/ 0 h 17"/>
                <a:gd name="T6" fmla="*/ 0 60000 65536"/>
                <a:gd name="T7" fmla="*/ 0 60000 65536"/>
                <a:gd name="T8" fmla="*/ 0 60000 65536"/>
                <a:gd name="T9" fmla="*/ 0 w 40"/>
                <a:gd name="T10" fmla="*/ 0 h 17"/>
                <a:gd name="T11" fmla="*/ 40 w 40"/>
                <a:gd name="T12" fmla="*/ 17 h 17"/>
              </a:gdLst>
              <a:ahLst/>
              <a:cxnLst>
                <a:cxn ang="T6">
                  <a:pos x="T0" y="T1"/>
                </a:cxn>
                <a:cxn ang="T7">
                  <a:pos x="T2" y="T3"/>
                </a:cxn>
                <a:cxn ang="T8">
                  <a:pos x="T4" y="T5"/>
                </a:cxn>
              </a:cxnLst>
              <a:rect l="T9" t="T10" r="T11" b="T12"/>
              <a:pathLst>
                <a:path w="40" h="17">
                  <a:moveTo>
                    <a:pt x="0" y="17"/>
                  </a:moveTo>
                  <a:lnTo>
                    <a:pt x="0" y="0"/>
                  </a:lnTo>
                  <a:lnTo>
                    <a:pt x="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2" name="Freeform 22"/>
            <p:cNvSpPr>
              <a:spLocks/>
            </p:cNvSpPr>
            <p:nvPr/>
          </p:nvSpPr>
          <p:spPr bwMode="auto">
            <a:xfrm>
              <a:off x="1021" y="1340"/>
              <a:ext cx="858" cy="215"/>
            </a:xfrm>
            <a:custGeom>
              <a:avLst/>
              <a:gdLst>
                <a:gd name="T0" fmla="*/ 0 w 100"/>
                <a:gd name="T1" fmla="*/ 215 h 25"/>
                <a:gd name="T2" fmla="*/ 0 w 100"/>
                <a:gd name="T3" fmla="*/ 0 h 25"/>
                <a:gd name="T4" fmla="*/ 858 w 100"/>
                <a:gd name="T5" fmla="*/ 0 h 25"/>
                <a:gd name="T6" fmla="*/ 0 60000 65536"/>
                <a:gd name="T7" fmla="*/ 0 60000 65536"/>
                <a:gd name="T8" fmla="*/ 0 60000 65536"/>
                <a:gd name="T9" fmla="*/ 0 w 100"/>
                <a:gd name="T10" fmla="*/ 0 h 25"/>
                <a:gd name="T11" fmla="*/ 100 w 100"/>
                <a:gd name="T12" fmla="*/ 25 h 25"/>
              </a:gdLst>
              <a:ahLst/>
              <a:cxnLst>
                <a:cxn ang="T6">
                  <a:pos x="T0" y="T1"/>
                </a:cxn>
                <a:cxn ang="T7">
                  <a:pos x="T2" y="T3"/>
                </a:cxn>
                <a:cxn ang="T8">
                  <a:pos x="T4" y="T5"/>
                </a:cxn>
              </a:cxnLst>
              <a:rect l="T9" t="T10" r="T11" b="T12"/>
              <a:pathLst>
                <a:path w="100" h="25">
                  <a:moveTo>
                    <a:pt x="0" y="25"/>
                  </a:moveTo>
                  <a:lnTo>
                    <a:pt x="0" y="0"/>
                  </a:lnTo>
                  <a:lnTo>
                    <a:pt x="10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Freeform 23"/>
            <p:cNvSpPr>
              <a:spLocks/>
            </p:cNvSpPr>
            <p:nvPr/>
          </p:nvSpPr>
          <p:spPr bwMode="auto">
            <a:xfrm>
              <a:off x="576" y="1066"/>
              <a:ext cx="445" cy="489"/>
            </a:xfrm>
            <a:custGeom>
              <a:avLst/>
              <a:gdLst>
                <a:gd name="T0" fmla="*/ 0 w 52"/>
                <a:gd name="T1" fmla="*/ 0 h 57"/>
                <a:gd name="T2" fmla="*/ 0 w 52"/>
                <a:gd name="T3" fmla="*/ 489 h 57"/>
                <a:gd name="T4" fmla="*/ 445 w 52"/>
                <a:gd name="T5" fmla="*/ 489 h 57"/>
                <a:gd name="T6" fmla="*/ 0 60000 65536"/>
                <a:gd name="T7" fmla="*/ 0 60000 65536"/>
                <a:gd name="T8" fmla="*/ 0 60000 65536"/>
                <a:gd name="T9" fmla="*/ 0 w 52"/>
                <a:gd name="T10" fmla="*/ 0 h 57"/>
                <a:gd name="T11" fmla="*/ 52 w 52"/>
                <a:gd name="T12" fmla="*/ 57 h 57"/>
              </a:gdLst>
              <a:ahLst/>
              <a:cxnLst>
                <a:cxn ang="T6">
                  <a:pos x="T0" y="T1"/>
                </a:cxn>
                <a:cxn ang="T7">
                  <a:pos x="T2" y="T3"/>
                </a:cxn>
                <a:cxn ang="T8">
                  <a:pos x="T4" y="T5"/>
                </a:cxn>
              </a:cxnLst>
              <a:rect l="T9" t="T10" r="T11" b="T12"/>
              <a:pathLst>
                <a:path w="52" h="57">
                  <a:moveTo>
                    <a:pt x="0" y="0"/>
                  </a:moveTo>
                  <a:lnTo>
                    <a:pt x="0" y="57"/>
                  </a:lnTo>
                  <a:lnTo>
                    <a:pt x="52" y="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4" name="Freeform 24"/>
            <p:cNvSpPr>
              <a:spLocks/>
            </p:cNvSpPr>
            <p:nvPr/>
          </p:nvSpPr>
          <p:spPr bwMode="auto">
            <a:xfrm>
              <a:off x="576" y="912"/>
              <a:ext cx="1937" cy="154"/>
            </a:xfrm>
            <a:custGeom>
              <a:avLst/>
              <a:gdLst>
                <a:gd name="T0" fmla="*/ 0 w 226"/>
                <a:gd name="T1" fmla="*/ 154 h 18"/>
                <a:gd name="T2" fmla="*/ 0 w 226"/>
                <a:gd name="T3" fmla="*/ 0 h 18"/>
                <a:gd name="T4" fmla="*/ 1937 w 226"/>
                <a:gd name="T5" fmla="*/ 0 h 18"/>
                <a:gd name="T6" fmla="*/ 0 60000 65536"/>
                <a:gd name="T7" fmla="*/ 0 60000 65536"/>
                <a:gd name="T8" fmla="*/ 0 60000 65536"/>
                <a:gd name="T9" fmla="*/ 0 w 226"/>
                <a:gd name="T10" fmla="*/ 0 h 18"/>
                <a:gd name="T11" fmla="*/ 226 w 226"/>
                <a:gd name="T12" fmla="*/ 18 h 18"/>
              </a:gdLst>
              <a:ahLst/>
              <a:cxnLst>
                <a:cxn ang="T6">
                  <a:pos x="T0" y="T1"/>
                </a:cxn>
                <a:cxn ang="T7">
                  <a:pos x="T2" y="T3"/>
                </a:cxn>
                <a:cxn ang="T8">
                  <a:pos x="T4" y="T5"/>
                </a:cxn>
              </a:cxnLst>
              <a:rect l="T9" t="T10" r="T11" b="T12"/>
              <a:pathLst>
                <a:path w="226" h="18">
                  <a:moveTo>
                    <a:pt x="0" y="18"/>
                  </a:moveTo>
                  <a:lnTo>
                    <a:pt x="0" y="0"/>
                  </a:lnTo>
                  <a:lnTo>
                    <a:pt x="2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25"/>
            <p:cNvSpPr>
              <a:spLocks/>
            </p:cNvSpPr>
            <p:nvPr/>
          </p:nvSpPr>
          <p:spPr bwMode="auto">
            <a:xfrm>
              <a:off x="576" y="723"/>
              <a:ext cx="2142" cy="343"/>
            </a:xfrm>
            <a:custGeom>
              <a:avLst/>
              <a:gdLst>
                <a:gd name="T0" fmla="*/ 0 w 250"/>
                <a:gd name="T1" fmla="*/ 343 h 40"/>
                <a:gd name="T2" fmla="*/ 0 w 250"/>
                <a:gd name="T3" fmla="*/ 0 h 40"/>
                <a:gd name="T4" fmla="*/ 2142 w 250"/>
                <a:gd name="T5" fmla="*/ 0 h 40"/>
                <a:gd name="T6" fmla="*/ 0 60000 65536"/>
                <a:gd name="T7" fmla="*/ 0 60000 65536"/>
                <a:gd name="T8" fmla="*/ 0 60000 65536"/>
                <a:gd name="T9" fmla="*/ 0 w 250"/>
                <a:gd name="T10" fmla="*/ 0 h 40"/>
                <a:gd name="T11" fmla="*/ 250 w 250"/>
                <a:gd name="T12" fmla="*/ 40 h 40"/>
              </a:gdLst>
              <a:ahLst/>
              <a:cxnLst>
                <a:cxn ang="T6">
                  <a:pos x="T0" y="T1"/>
                </a:cxn>
                <a:cxn ang="T7">
                  <a:pos x="T2" y="T3"/>
                </a:cxn>
                <a:cxn ang="T8">
                  <a:pos x="T4" y="T5"/>
                </a:cxn>
              </a:cxnLst>
              <a:rect l="T9" t="T10" r="T11" b="T12"/>
              <a:pathLst>
                <a:path w="250" h="40">
                  <a:moveTo>
                    <a:pt x="0" y="40"/>
                  </a:moveTo>
                  <a:lnTo>
                    <a:pt x="0" y="0"/>
                  </a:lnTo>
                  <a:lnTo>
                    <a:pt x="25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30" name="Text Box 54"/>
          <p:cNvSpPr txBox="1">
            <a:spLocks noChangeArrowheads="1"/>
          </p:cNvSpPr>
          <p:nvPr/>
        </p:nvSpPr>
        <p:spPr bwMode="auto">
          <a:xfrm>
            <a:off x="5075238" y="36449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a:t>
            </a:r>
          </a:p>
        </p:txBody>
      </p:sp>
      <p:sp>
        <p:nvSpPr>
          <p:cNvPr id="26631" name="Text Box 55"/>
          <p:cNvSpPr txBox="1">
            <a:spLocks noChangeArrowheads="1"/>
          </p:cNvSpPr>
          <p:nvPr/>
        </p:nvSpPr>
        <p:spPr bwMode="auto">
          <a:xfrm>
            <a:off x="4284663" y="30686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5</a:t>
            </a:r>
          </a:p>
        </p:txBody>
      </p:sp>
      <p:sp>
        <p:nvSpPr>
          <p:cNvPr id="26632" name="Text Box 56"/>
          <p:cNvSpPr txBox="1">
            <a:spLocks noChangeArrowheads="1"/>
          </p:cNvSpPr>
          <p:nvPr/>
        </p:nvSpPr>
        <p:spPr bwMode="auto">
          <a:xfrm>
            <a:off x="2700338" y="21336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7</a:t>
            </a:r>
          </a:p>
        </p:txBody>
      </p:sp>
      <p:sp>
        <p:nvSpPr>
          <p:cNvPr id="26633" name="Text Box 57"/>
          <p:cNvSpPr txBox="1">
            <a:spLocks noChangeArrowheads="1"/>
          </p:cNvSpPr>
          <p:nvPr/>
        </p:nvSpPr>
        <p:spPr bwMode="auto">
          <a:xfrm>
            <a:off x="5219700" y="230028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2</a:t>
            </a:r>
          </a:p>
        </p:txBody>
      </p:sp>
      <p:sp>
        <p:nvSpPr>
          <p:cNvPr id="26634" name="Text Box 58"/>
          <p:cNvSpPr txBox="1">
            <a:spLocks noChangeArrowheads="1"/>
          </p:cNvSpPr>
          <p:nvPr/>
        </p:nvSpPr>
        <p:spPr bwMode="auto">
          <a:xfrm>
            <a:off x="3419475" y="32131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6</a:t>
            </a:r>
          </a:p>
        </p:txBody>
      </p:sp>
      <p:sp>
        <p:nvSpPr>
          <p:cNvPr id="26635" name="Text Box 59"/>
          <p:cNvSpPr txBox="1">
            <a:spLocks noChangeArrowheads="1"/>
          </p:cNvSpPr>
          <p:nvPr/>
        </p:nvSpPr>
        <p:spPr bwMode="auto">
          <a:xfrm>
            <a:off x="3922713" y="544512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5</a:t>
            </a:r>
          </a:p>
        </p:txBody>
      </p:sp>
      <p:sp>
        <p:nvSpPr>
          <p:cNvPr id="26636" name="Text Box 60"/>
          <p:cNvSpPr txBox="1">
            <a:spLocks noChangeArrowheads="1"/>
          </p:cNvSpPr>
          <p:nvPr/>
        </p:nvSpPr>
        <p:spPr bwMode="auto">
          <a:xfrm>
            <a:off x="5075238" y="47244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4</a:t>
            </a:r>
          </a:p>
        </p:txBody>
      </p:sp>
      <p:sp>
        <p:nvSpPr>
          <p:cNvPr id="26637" name="Text Box 61"/>
          <p:cNvSpPr txBox="1">
            <a:spLocks noChangeArrowheads="1"/>
          </p:cNvSpPr>
          <p:nvPr/>
        </p:nvSpPr>
        <p:spPr bwMode="auto">
          <a:xfrm>
            <a:off x="3490913" y="40767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3</a:t>
            </a:r>
          </a:p>
        </p:txBody>
      </p:sp>
      <p:sp>
        <p:nvSpPr>
          <p:cNvPr id="26638" name="Text Box 62"/>
          <p:cNvSpPr txBox="1">
            <a:spLocks noChangeArrowheads="1"/>
          </p:cNvSpPr>
          <p:nvPr/>
        </p:nvSpPr>
        <p:spPr bwMode="auto">
          <a:xfrm>
            <a:off x="4283075" y="378936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2</a:t>
            </a:r>
          </a:p>
        </p:txBody>
      </p:sp>
      <p:sp>
        <p:nvSpPr>
          <p:cNvPr id="26639" name="Text Box 63"/>
          <p:cNvSpPr txBox="1">
            <a:spLocks noChangeArrowheads="1"/>
          </p:cNvSpPr>
          <p:nvPr/>
        </p:nvSpPr>
        <p:spPr bwMode="auto">
          <a:xfrm>
            <a:off x="1619250" y="494188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6</a:t>
            </a:r>
          </a:p>
        </p:txBody>
      </p:sp>
      <p:sp>
        <p:nvSpPr>
          <p:cNvPr id="26640" name="Text Box 64"/>
          <p:cNvSpPr txBox="1">
            <a:spLocks noChangeArrowheads="1"/>
          </p:cNvSpPr>
          <p:nvPr/>
        </p:nvSpPr>
        <p:spPr bwMode="auto">
          <a:xfrm>
            <a:off x="4859338" y="19161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a:t>
            </a:r>
          </a:p>
        </p:txBody>
      </p:sp>
      <p:sp>
        <p:nvSpPr>
          <p:cNvPr id="26641" name="Text Box 65"/>
          <p:cNvSpPr txBox="1">
            <a:spLocks noChangeArrowheads="1"/>
          </p:cNvSpPr>
          <p:nvPr/>
        </p:nvSpPr>
        <p:spPr bwMode="auto">
          <a:xfrm>
            <a:off x="3852863" y="21336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4</a:t>
            </a:r>
          </a:p>
        </p:txBody>
      </p:sp>
      <p:sp>
        <p:nvSpPr>
          <p:cNvPr id="26642" name="Text Box 66"/>
          <p:cNvSpPr txBox="1">
            <a:spLocks noChangeArrowheads="1"/>
          </p:cNvSpPr>
          <p:nvPr/>
        </p:nvSpPr>
        <p:spPr bwMode="auto">
          <a:xfrm>
            <a:off x="4500563" y="24209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3</a:t>
            </a:r>
          </a:p>
        </p:txBody>
      </p:sp>
      <p:sp>
        <p:nvSpPr>
          <p:cNvPr id="26643" name="Text Box 67"/>
          <p:cNvSpPr txBox="1">
            <a:spLocks noChangeArrowheads="1"/>
          </p:cNvSpPr>
          <p:nvPr/>
        </p:nvSpPr>
        <p:spPr bwMode="auto">
          <a:xfrm>
            <a:off x="2266950" y="29972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8</a:t>
            </a:r>
          </a:p>
        </p:txBody>
      </p:sp>
      <p:sp>
        <p:nvSpPr>
          <p:cNvPr id="26644" name="Text Box 68"/>
          <p:cNvSpPr txBox="1">
            <a:spLocks noChangeArrowheads="1"/>
          </p:cNvSpPr>
          <p:nvPr/>
        </p:nvSpPr>
        <p:spPr bwMode="auto">
          <a:xfrm>
            <a:off x="2122488" y="1268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10</a:t>
            </a:r>
          </a:p>
        </p:txBody>
      </p:sp>
      <p:sp>
        <p:nvSpPr>
          <p:cNvPr id="26645" name="Text Box 69"/>
          <p:cNvSpPr txBox="1">
            <a:spLocks noChangeArrowheads="1"/>
          </p:cNvSpPr>
          <p:nvPr/>
        </p:nvSpPr>
        <p:spPr bwMode="auto">
          <a:xfrm>
            <a:off x="2987675" y="9080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11</a:t>
            </a:r>
          </a:p>
        </p:txBody>
      </p:sp>
      <p:sp>
        <p:nvSpPr>
          <p:cNvPr id="26646" name="Text Box 70"/>
          <p:cNvSpPr txBox="1">
            <a:spLocks noChangeArrowheads="1"/>
          </p:cNvSpPr>
          <p:nvPr/>
        </p:nvSpPr>
        <p:spPr bwMode="auto">
          <a:xfrm>
            <a:off x="1619250" y="25654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9</a:t>
            </a:r>
          </a:p>
        </p:txBody>
      </p:sp>
      <p:grpSp>
        <p:nvGrpSpPr>
          <p:cNvPr id="26647" name="Group 93"/>
          <p:cNvGrpSpPr>
            <a:grpSpLocks/>
          </p:cNvGrpSpPr>
          <p:nvPr/>
        </p:nvGrpSpPr>
        <p:grpSpPr bwMode="auto">
          <a:xfrm>
            <a:off x="1368425" y="3860800"/>
            <a:ext cx="6461125" cy="2400300"/>
            <a:chOff x="3087" y="3620"/>
            <a:chExt cx="2776" cy="832"/>
          </a:xfrm>
        </p:grpSpPr>
        <p:sp>
          <p:nvSpPr>
            <p:cNvPr id="26649" name="Rectangle 74"/>
            <p:cNvSpPr>
              <a:spLocks noChangeArrowheads="1"/>
            </p:cNvSpPr>
            <p:nvPr/>
          </p:nvSpPr>
          <p:spPr bwMode="auto">
            <a:xfrm>
              <a:off x="4950" y="4379"/>
              <a:ext cx="91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AlligatorMississippiensis</a:t>
              </a:r>
              <a:endParaRPr lang="en-CA" altLang="en-US" sz="1400">
                <a:solidFill>
                  <a:schemeClr val="tx1"/>
                </a:solidFill>
              </a:endParaRPr>
            </a:p>
          </p:txBody>
        </p:sp>
        <p:sp>
          <p:nvSpPr>
            <p:cNvPr id="26650" name="Rectangle 75"/>
            <p:cNvSpPr>
              <a:spLocks noChangeArrowheads="1"/>
            </p:cNvSpPr>
            <p:nvPr/>
          </p:nvSpPr>
          <p:spPr bwMode="auto">
            <a:xfrm>
              <a:off x="4950" y="4252"/>
              <a:ext cx="4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GallusGallus</a:t>
              </a:r>
              <a:endParaRPr lang="en-CA" altLang="en-US" sz="1400">
                <a:solidFill>
                  <a:schemeClr val="tx1"/>
                </a:solidFill>
              </a:endParaRPr>
            </a:p>
          </p:txBody>
        </p:sp>
        <p:sp>
          <p:nvSpPr>
            <p:cNvPr id="26651" name="Rectangle 76"/>
            <p:cNvSpPr>
              <a:spLocks noChangeArrowheads="1"/>
            </p:cNvSpPr>
            <p:nvPr/>
          </p:nvSpPr>
          <p:spPr bwMode="auto">
            <a:xfrm>
              <a:off x="4950" y="4126"/>
              <a:ext cx="83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BalaenopteraMusculus</a:t>
              </a:r>
              <a:endParaRPr lang="en-CA" altLang="en-US" sz="1400">
                <a:solidFill>
                  <a:schemeClr val="tx1"/>
                </a:solidFill>
              </a:endParaRPr>
            </a:p>
          </p:txBody>
        </p:sp>
        <p:sp>
          <p:nvSpPr>
            <p:cNvPr id="26652" name="Rectangle 77"/>
            <p:cNvSpPr>
              <a:spLocks noChangeArrowheads="1"/>
            </p:cNvSpPr>
            <p:nvPr/>
          </p:nvSpPr>
          <p:spPr bwMode="auto">
            <a:xfrm>
              <a:off x="4950" y="3999"/>
              <a:ext cx="39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BosTaurus</a:t>
              </a:r>
              <a:endParaRPr lang="en-CA" altLang="en-US" sz="1400">
                <a:solidFill>
                  <a:schemeClr val="tx1"/>
                </a:solidFill>
              </a:endParaRPr>
            </a:p>
          </p:txBody>
        </p:sp>
        <p:sp>
          <p:nvSpPr>
            <p:cNvPr id="26653" name="Rectangle 78"/>
            <p:cNvSpPr>
              <a:spLocks noChangeArrowheads="1"/>
            </p:cNvSpPr>
            <p:nvPr/>
          </p:nvSpPr>
          <p:spPr bwMode="auto">
            <a:xfrm>
              <a:off x="4950" y="3873"/>
              <a:ext cx="6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PongoPygmaeus</a:t>
              </a:r>
              <a:endParaRPr lang="en-CA" altLang="en-US" sz="1400">
                <a:solidFill>
                  <a:schemeClr val="tx1"/>
                </a:solidFill>
              </a:endParaRPr>
            </a:p>
          </p:txBody>
        </p:sp>
        <p:sp>
          <p:nvSpPr>
            <p:cNvPr id="26654" name="Rectangle 79"/>
            <p:cNvSpPr>
              <a:spLocks noChangeArrowheads="1"/>
            </p:cNvSpPr>
            <p:nvPr/>
          </p:nvSpPr>
          <p:spPr bwMode="auto">
            <a:xfrm>
              <a:off x="4950" y="3746"/>
              <a:ext cx="57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PanTroglodytes</a:t>
              </a:r>
              <a:endParaRPr lang="en-CA" altLang="en-US" sz="1400">
                <a:solidFill>
                  <a:schemeClr val="tx1"/>
                </a:solidFill>
              </a:endParaRPr>
            </a:p>
          </p:txBody>
        </p:sp>
        <p:sp>
          <p:nvSpPr>
            <p:cNvPr id="26655" name="Rectangle 80"/>
            <p:cNvSpPr>
              <a:spLocks noChangeArrowheads="1"/>
            </p:cNvSpPr>
            <p:nvPr/>
          </p:nvSpPr>
          <p:spPr bwMode="auto">
            <a:xfrm>
              <a:off x="4950" y="3620"/>
              <a:ext cx="50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HomoSapiens</a:t>
              </a:r>
              <a:endParaRPr lang="en-CA" altLang="en-US" sz="1400">
                <a:solidFill>
                  <a:schemeClr val="tx1"/>
                </a:solidFill>
              </a:endParaRPr>
            </a:p>
          </p:txBody>
        </p:sp>
        <p:sp>
          <p:nvSpPr>
            <p:cNvPr id="26656" name="Freeform 81"/>
            <p:cNvSpPr>
              <a:spLocks/>
            </p:cNvSpPr>
            <p:nvPr/>
          </p:nvSpPr>
          <p:spPr bwMode="auto">
            <a:xfrm>
              <a:off x="3087" y="4275"/>
              <a:ext cx="1840" cy="144"/>
            </a:xfrm>
            <a:custGeom>
              <a:avLst/>
              <a:gdLst>
                <a:gd name="T0" fmla="*/ 0 w 320"/>
                <a:gd name="T1" fmla="*/ 0 h 25"/>
                <a:gd name="T2" fmla="*/ 0 w 320"/>
                <a:gd name="T3" fmla="*/ 144 h 25"/>
                <a:gd name="T4" fmla="*/ 1840 w 320"/>
                <a:gd name="T5" fmla="*/ 144 h 25"/>
                <a:gd name="T6" fmla="*/ 0 60000 65536"/>
                <a:gd name="T7" fmla="*/ 0 60000 65536"/>
                <a:gd name="T8" fmla="*/ 0 60000 65536"/>
                <a:gd name="T9" fmla="*/ 0 w 320"/>
                <a:gd name="T10" fmla="*/ 0 h 25"/>
                <a:gd name="T11" fmla="*/ 320 w 320"/>
                <a:gd name="T12" fmla="*/ 25 h 25"/>
              </a:gdLst>
              <a:ahLst/>
              <a:cxnLst>
                <a:cxn ang="T6">
                  <a:pos x="T0" y="T1"/>
                </a:cxn>
                <a:cxn ang="T7">
                  <a:pos x="T2" y="T3"/>
                </a:cxn>
                <a:cxn ang="T8">
                  <a:pos x="T4" y="T5"/>
                </a:cxn>
              </a:cxnLst>
              <a:rect l="T9" t="T10" r="T11" b="T12"/>
              <a:pathLst>
                <a:path w="320" h="25">
                  <a:moveTo>
                    <a:pt x="0" y="0"/>
                  </a:moveTo>
                  <a:lnTo>
                    <a:pt x="0" y="25"/>
                  </a:lnTo>
                  <a:lnTo>
                    <a:pt x="32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7" name="Freeform 82"/>
            <p:cNvSpPr>
              <a:spLocks/>
            </p:cNvSpPr>
            <p:nvPr/>
          </p:nvSpPr>
          <p:spPr bwMode="auto">
            <a:xfrm>
              <a:off x="3443" y="4126"/>
              <a:ext cx="1484" cy="167"/>
            </a:xfrm>
            <a:custGeom>
              <a:avLst/>
              <a:gdLst>
                <a:gd name="T0" fmla="*/ 0 w 258"/>
                <a:gd name="T1" fmla="*/ 0 h 29"/>
                <a:gd name="T2" fmla="*/ 0 w 258"/>
                <a:gd name="T3" fmla="*/ 167 h 29"/>
                <a:gd name="T4" fmla="*/ 1484 w 258"/>
                <a:gd name="T5" fmla="*/ 167 h 29"/>
                <a:gd name="T6" fmla="*/ 0 60000 65536"/>
                <a:gd name="T7" fmla="*/ 0 60000 65536"/>
                <a:gd name="T8" fmla="*/ 0 60000 65536"/>
                <a:gd name="T9" fmla="*/ 0 w 258"/>
                <a:gd name="T10" fmla="*/ 0 h 29"/>
                <a:gd name="T11" fmla="*/ 258 w 258"/>
                <a:gd name="T12" fmla="*/ 29 h 29"/>
              </a:gdLst>
              <a:ahLst/>
              <a:cxnLst>
                <a:cxn ang="T6">
                  <a:pos x="T0" y="T1"/>
                </a:cxn>
                <a:cxn ang="T7">
                  <a:pos x="T2" y="T3"/>
                </a:cxn>
                <a:cxn ang="T8">
                  <a:pos x="T4" y="T5"/>
                </a:cxn>
              </a:cxnLst>
              <a:rect l="T9" t="T10" r="T11" b="T12"/>
              <a:pathLst>
                <a:path w="258" h="29">
                  <a:moveTo>
                    <a:pt x="0" y="0"/>
                  </a:moveTo>
                  <a:lnTo>
                    <a:pt x="0" y="29"/>
                  </a:lnTo>
                  <a:lnTo>
                    <a:pt x="258"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Freeform 83"/>
            <p:cNvSpPr>
              <a:spLocks/>
            </p:cNvSpPr>
            <p:nvPr/>
          </p:nvSpPr>
          <p:spPr bwMode="auto">
            <a:xfrm>
              <a:off x="4564" y="4103"/>
              <a:ext cx="363" cy="63"/>
            </a:xfrm>
            <a:custGeom>
              <a:avLst/>
              <a:gdLst>
                <a:gd name="T0" fmla="*/ 0 w 63"/>
                <a:gd name="T1" fmla="*/ 0 h 11"/>
                <a:gd name="T2" fmla="*/ 0 w 63"/>
                <a:gd name="T3" fmla="*/ 63 h 11"/>
                <a:gd name="T4" fmla="*/ 363 w 63"/>
                <a:gd name="T5" fmla="*/ 63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0"/>
                  </a:moveTo>
                  <a:lnTo>
                    <a:pt x="0" y="11"/>
                  </a:lnTo>
                  <a:lnTo>
                    <a:pt x="63"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Freeform 84"/>
            <p:cNvSpPr>
              <a:spLocks/>
            </p:cNvSpPr>
            <p:nvPr/>
          </p:nvSpPr>
          <p:spPr bwMode="auto">
            <a:xfrm>
              <a:off x="4564" y="4040"/>
              <a:ext cx="363" cy="63"/>
            </a:xfrm>
            <a:custGeom>
              <a:avLst/>
              <a:gdLst>
                <a:gd name="T0" fmla="*/ 0 w 63"/>
                <a:gd name="T1" fmla="*/ 63 h 11"/>
                <a:gd name="T2" fmla="*/ 0 w 63"/>
                <a:gd name="T3" fmla="*/ 0 h 11"/>
                <a:gd name="T4" fmla="*/ 363 w 63"/>
                <a:gd name="T5" fmla="*/ 0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11"/>
                  </a:moveTo>
                  <a:lnTo>
                    <a:pt x="0"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0" name="Freeform 85"/>
            <p:cNvSpPr>
              <a:spLocks/>
            </p:cNvSpPr>
            <p:nvPr/>
          </p:nvSpPr>
          <p:spPr bwMode="auto">
            <a:xfrm>
              <a:off x="3800" y="3965"/>
              <a:ext cx="764" cy="138"/>
            </a:xfrm>
            <a:custGeom>
              <a:avLst/>
              <a:gdLst>
                <a:gd name="T0" fmla="*/ 0 w 133"/>
                <a:gd name="T1" fmla="*/ 0 h 24"/>
                <a:gd name="T2" fmla="*/ 0 w 133"/>
                <a:gd name="T3" fmla="*/ 138 h 24"/>
                <a:gd name="T4" fmla="*/ 764 w 133"/>
                <a:gd name="T5" fmla="*/ 138 h 24"/>
                <a:gd name="T6" fmla="*/ 0 60000 65536"/>
                <a:gd name="T7" fmla="*/ 0 60000 65536"/>
                <a:gd name="T8" fmla="*/ 0 60000 65536"/>
                <a:gd name="T9" fmla="*/ 0 w 133"/>
                <a:gd name="T10" fmla="*/ 0 h 24"/>
                <a:gd name="T11" fmla="*/ 133 w 133"/>
                <a:gd name="T12" fmla="*/ 24 h 24"/>
              </a:gdLst>
              <a:ahLst/>
              <a:cxnLst>
                <a:cxn ang="T6">
                  <a:pos x="T0" y="T1"/>
                </a:cxn>
                <a:cxn ang="T7">
                  <a:pos x="T2" y="T3"/>
                </a:cxn>
                <a:cxn ang="T8">
                  <a:pos x="T4" y="T5"/>
                </a:cxn>
              </a:cxnLst>
              <a:rect l="T9" t="T10" r="T11" b="T12"/>
              <a:pathLst>
                <a:path w="133" h="24">
                  <a:moveTo>
                    <a:pt x="0" y="0"/>
                  </a:moveTo>
                  <a:lnTo>
                    <a:pt x="0" y="24"/>
                  </a:lnTo>
                  <a:lnTo>
                    <a:pt x="13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1" name="Freeform 86"/>
            <p:cNvSpPr>
              <a:spLocks/>
            </p:cNvSpPr>
            <p:nvPr/>
          </p:nvSpPr>
          <p:spPr bwMode="auto">
            <a:xfrm>
              <a:off x="4208" y="3821"/>
              <a:ext cx="719" cy="92"/>
            </a:xfrm>
            <a:custGeom>
              <a:avLst/>
              <a:gdLst>
                <a:gd name="T0" fmla="*/ 0 w 125"/>
                <a:gd name="T1" fmla="*/ 0 h 16"/>
                <a:gd name="T2" fmla="*/ 0 w 125"/>
                <a:gd name="T3" fmla="*/ 92 h 16"/>
                <a:gd name="T4" fmla="*/ 719 w 125"/>
                <a:gd name="T5" fmla="*/ 92 h 16"/>
                <a:gd name="T6" fmla="*/ 0 60000 65536"/>
                <a:gd name="T7" fmla="*/ 0 60000 65536"/>
                <a:gd name="T8" fmla="*/ 0 60000 65536"/>
                <a:gd name="T9" fmla="*/ 0 w 125"/>
                <a:gd name="T10" fmla="*/ 0 h 16"/>
                <a:gd name="T11" fmla="*/ 125 w 125"/>
                <a:gd name="T12" fmla="*/ 16 h 16"/>
              </a:gdLst>
              <a:ahLst/>
              <a:cxnLst>
                <a:cxn ang="T6">
                  <a:pos x="T0" y="T1"/>
                </a:cxn>
                <a:cxn ang="T7">
                  <a:pos x="T2" y="T3"/>
                </a:cxn>
                <a:cxn ang="T8">
                  <a:pos x="T4" y="T5"/>
                </a:cxn>
              </a:cxnLst>
              <a:rect l="T9" t="T10" r="T11" b="T12"/>
              <a:pathLst>
                <a:path w="125" h="16">
                  <a:moveTo>
                    <a:pt x="0" y="0"/>
                  </a:moveTo>
                  <a:lnTo>
                    <a:pt x="0" y="16"/>
                  </a:lnTo>
                  <a:lnTo>
                    <a:pt x="125"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2" name="Freeform 87"/>
            <p:cNvSpPr>
              <a:spLocks/>
            </p:cNvSpPr>
            <p:nvPr/>
          </p:nvSpPr>
          <p:spPr bwMode="auto">
            <a:xfrm>
              <a:off x="4564" y="3723"/>
              <a:ext cx="363" cy="64"/>
            </a:xfrm>
            <a:custGeom>
              <a:avLst/>
              <a:gdLst>
                <a:gd name="T0" fmla="*/ 0 w 63"/>
                <a:gd name="T1" fmla="*/ 0 h 11"/>
                <a:gd name="T2" fmla="*/ 0 w 63"/>
                <a:gd name="T3" fmla="*/ 64 h 11"/>
                <a:gd name="T4" fmla="*/ 363 w 63"/>
                <a:gd name="T5" fmla="*/ 64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0"/>
                  </a:moveTo>
                  <a:lnTo>
                    <a:pt x="0" y="11"/>
                  </a:lnTo>
                  <a:lnTo>
                    <a:pt x="63"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3" name="Freeform 88"/>
            <p:cNvSpPr>
              <a:spLocks/>
            </p:cNvSpPr>
            <p:nvPr/>
          </p:nvSpPr>
          <p:spPr bwMode="auto">
            <a:xfrm>
              <a:off x="4564" y="3660"/>
              <a:ext cx="363" cy="63"/>
            </a:xfrm>
            <a:custGeom>
              <a:avLst/>
              <a:gdLst>
                <a:gd name="T0" fmla="*/ 0 w 63"/>
                <a:gd name="T1" fmla="*/ 63 h 11"/>
                <a:gd name="T2" fmla="*/ 0 w 63"/>
                <a:gd name="T3" fmla="*/ 0 h 11"/>
                <a:gd name="T4" fmla="*/ 363 w 63"/>
                <a:gd name="T5" fmla="*/ 0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11"/>
                  </a:moveTo>
                  <a:lnTo>
                    <a:pt x="0"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4" name="Freeform 89"/>
            <p:cNvSpPr>
              <a:spLocks/>
            </p:cNvSpPr>
            <p:nvPr/>
          </p:nvSpPr>
          <p:spPr bwMode="auto">
            <a:xfrm>
              <a:off x="4208" y="3723"/>
              <a:ext cx="356" cy="98"/>
            </a:xfrm>
            <a:custGeom>
              <a:avLst/>
              <a:gdLst>
                <a:gd name="T0" fmla="*/ 0 w 62"/>
                <a:gd name="T1" fmla="*/ 98 h 17"/>
                <a:gd name="T2" fmla="*/ 0 w 62"/>
                <a:gd name="T3" fmla="*/ 0 h 17"/>
                <a:gd name="T4" fmla="*/ 356 w 62"/>
                <a:gd name="T5" fmla="*/ 0 h 17"/>
                <a:gd name="T6" fmla="*/ 0 60000 65536"/>
                <a:gd name="T7" fmla="*/ 0 60000 65536"/>
                <a:gd name="T8" fmla="*/ 0 60000 65536"/>
                <a:gd name="T9" fmla="*/ 0 w 62"/>
                <a:gd name="T10" fmla="*/ 0 h 17"/>
                <a:gd name="T11" fmla="*/ 62 w 62"/>
                <a:gd name="T12" fmla="*/ 17 h 17"/>
              </a:gdLst>
              <a:ahLst/>
              <a:cxnLst>
                <a:cxn ang="T6">
                  <a:pos x="T0" y="T1"/>
                </a:cxn>
                <a:cxn ang="T7">
                  <a:pos x="T2" y="T3"/>
                </a:cxn>
                <a:cxn ang="T8">
                  <a:pos x="T4" y="T5"/>
                </a:cxn>
              </a:cxnLst>
              <a:rect l="T9" t="T10" r="T11" b="T12"/>
              <a:pathLst>
                <a:path w="62" h="17">
                  <a:moveTo>
                    <a:pt x="0" y="17"/>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5" name="Freeform 90"/>
            <p:cNvSpPr>
              <a:spLocks/>
            </p:cNvSpPr>
            <p:nvPr/>
          </p:nvSpPr>
          <p:spPr bwMode="auto">
            <a:xfrm>
              <a:off x="3800" y="3821"/>
              <a:ext cx="408" cy="144"/>
            </a:xfrm>
            <a:custGeom>
              <a:avLst/>
              <a:gdLst>
                <a:gd name="T0" fmla="*/ 0 w 71"/>
                <a:gd name="T1" fmla="*/ 144 h 25"/>
                <a:gd name="T2" fmla="*/ 0 w 71"/>
                <a:gd name="T3" fmla="*/ 0 h 25"/>
                <a:gd name="T4" fmla="*/ 408 w 71"/>
                <a:gd name="T5" fmla="*/ 0 h 25"/>
                <a:gd name="T6" fmla="*/ 0 60000 65536"/>
                <a:gd name="T7" fmla="*/ 0 60000 65536"/>
                <a:gd name="T8" fmla="*/ 0 60000 65536"/>
                <a:gd name="T9" fmla="*/ 0 w 71"/>
                <a:gd name="T10" fmla="*/ 0 h 25"/>
                <a:gd name="T11" fmla="*/ 71 w 71"/>
                <a:gd name="T12" fmla="*/ 25 h 25"/>
              </a:gdLst>
              <a:ahLst/>
              <a:cxnLst>
                <a:cxn ang="T6">
                  <a:pos x="T0" y="T1"/>
                </a:cxn>
                <a:cxn ang="T7">
                  <a:pos x="T2" y="T3"/>
                </a:cxn>
                <a:cxn ang="T8">
                  <a:pos x="T4" y="T5"/>
                </a:cxn>
              </a:cxnLst>
              <a:rect l="T9" t="T10" r="T11" b="T12"/>
              <a:pathLst>
                <a:path w="71" h="25">
                  <a:moveTo>
                    <a:pt x="0" y="25"/>
                  </a:moveTo>
                  <a:lnTo>
                    <a:pt x="0"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6" name="Freeform 91"/>
            <p:cNvSpPr>
              <a:spLocks/>
            </p:cNvSpPr>
            <p:nvPr/>
          </p:nvSpPr>
          <p:spPr bwMode="auto">
            <a:xfrm>
              <a:off x="3443" y="3965"/>
              <a:ext cx="357" cy="161"/>
            </a:xfrm>
            <a:custGeom>
              <a:avLst/>
              <a:gdLst>
                <a:gd name="T0" fmla="*/ 0 w 62"/>
                <a:gd name="T1" fmla="*/ 161 h 28"/>
                <a:gd name="T2" fmla="*/ 0 w 62"/>
                <a:gd name="T3" fmla="*/ 0 h 28"/>
                <a:gd name="T4" fmla="*/ 357 w 62"/>
                <a:gd name="T5" fmla="*/ 0 h 28"/>
                <a:gd name="T6" fmla="*/ 0 60000 65536"/>
                <a:gd name="T7" fmla="*/ 0 60000 65536"/>
                <a:gd name="T8" fmla="*/ 0 60000 65536"/>
                <a:gd name="T9" fmla="*/ 0 w 62"/>
                <a:gd name="T10" fmla="*/ 0 h 28"/>
                <a:gd name="T11" fmla="*/ 62 w 62"/>
                <a:gd name="T12" fmla="*/ 28 h 28"/>
              </a:gdLst>
              <a:ahLst/>
              <a:cxnLst>
                <a:cxn ang="T6">
                  <a:pos x="T0" y="T1"/>
                </a:cxn>
                <a:cxn ang="T7">
                  <a:pos x="T2" y="T3"/>
                </a:cxn>
                <a:cxn ang="T8">
                  <a:pos x="T4" y="T5"/>
                </a:cxn>
              </a:cxnLst>
              <a:rect l="T9" t="T10" r="T11" b="T12"/>
              <a:pathLst>
                <a:path w="62" h="28">
                  <a:moveTo>
                    <a:pt x="0" y="28"/>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7" name="Freeform 92"/>
            <p:cNvSpPr>
              <a:spLocks/>
            </p:cNvSpPr>
            <p:nvPr/>
          </p:nvSpPr>
          <p:spPr bwMode="auto">
            <a:xfrm>
              <a:off x="3087" y="4126"/>
              <a:ext cx="356" cy="149"/>
            </a:xfrm>
            <a:custGeom>
              <a:avLst/>
              <a:gdLst>
                <a:gd name="T0" fmla="*/ 0 w 62"/>
                <a:gd name="T1" fmla="*/ 149 h 26"/>
                <a:gd name="T2" fmla="*/ 0 w 62"/>
                <a:gd name="T3" fmla="*/ 0 h 26"/>
                <a:gd name="T4" fmla="*/ 356 w 62"/>
                <a:gd name="T5" fmla="*/ 0 h 26"/>
                <a:gd name="T6" fmla="*/ 0 60000 65536"/>
                <a:gd name="T7" fmla="*/ 0 60000 65536"/>
                <a:gd name="T8" fmla="*/ 0 60000 65536"/>
                <a:gd name="T9" fmla="*/ 0 w 62"/>
                <a:gd name="T10" fmla="*/ 0 h 26"/>
                <a:gd name="T11" fmla="*/ 62 w 62"/>
                <a:gd name="T12" fmla="*/ 26 h 26"/>
              </a:gdLst>
              <a:ahLst/>
              <a:cxnLst>
                <a:cxn ang="T6">
                  <a:pos x="T0" y="T1"/>
                </a:cxn>
                <a:cxn ang="T7">
                  <a:pos x="T2" y="T3"/>
                </a:cxn>
                <a:cxn ang="T8">
                  <a:pos x="T4" y="T5"/>
                </a:cxn>
              </a:cxnLst>
              <a:rect l="T9" t="T10" r="T11" b="T12"/>
              <a:pathLst>
                <a:path w="62" h="26">
                  <a:moveTo>
                    <a:pt x="0" y="26"/>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48" name="Text Box 94"/>
          <p:cNvSpPr txBox="1">
            <a:spLocks noChangeArrowheads="1"/>
          </p:cNvSpPr>
          <p:nvPr/>
        </p:nvSpPr>
        <p:spPr bwMode="auto">
          <a:xfrm>
            <a:off x="3419475" y="6381750"/>
            <a:ext cx="1728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1600">
                <a:solidFill>
                  <a:schemeClr val="tx1"/>
                </a:solidFill>
              </a:rPr>
              <a:t>DF for LRT: n - 2</a:t>
            </a:r>
            <a:endParaRPr lang="en-CA" altLang="en-US" sz="1600">
              <a:solidFill>
                <a:schemeClr val="tx1"/>
              </a:solidFill>
            </a:endParaRPr>
          </a:p>
        </p:txBody>
      </p:sp>
    </p:spTree>
    <p:extLst>
      <p:ext uri="{BB962C8B-B14F-4D97-AF65-F5344CB8AC3E}">
        <p14:creationId xmlns:p14="http://schemas.microsoft.com/office/powerpoint/2010/main" val="6534298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smtClean="0"/>
              <a:t>Xuhua Xia</a:t>
            </a:r>
          </a:p>
        </p:txBody>
      </p:sp>
      <p:sp>
        <p:nvSpPr>
          <p:cNvPr id="276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E414545B-EA72-4508-8782-A129EAB7CF1E}" type="slidenum">
              <a:rPr lang="en-US" altLang="en-US" sz="1400">
                <a:solidFill>
                  <a:schemeClr val="tx1"/>
                </a:solidFill>
              </a:rPr>
              <a:pPr>
                <a:spcBef>
                  <a:spcPct val="0"/>
                </a:spcBef>
                <a:buFontTx/>
                <a:buNone/>
              </a:pPr>
              <a:t>37</a:t>
            </a:fld>
            <a:endParaRPr lang="en-US" altLang="en-US" sz="1400">
              <a:solidFill>
                <a:schemeClr val="tx1"/>
              </a:solidFill>
            </a:endParaRPr>
          </a:p>
        </p:txBody>
      </p:sp>
      <p:sp>
        <p:nvSpPr>
          <p:cNvPr id="27652" name="Rectangle 2"/>
          <p:cNvSpPr>
            <a:spLocks noGrp="1" noChangeArrowheads="1"/>
          </p:cNvSpPr>
          <p:nvPr>
            <p:ph type="title"/>
          </p:nvPr>
        </p:nvSpPr>
        <p:spPr/>
        <p:txBody>
          <a:bodyPr/>
          <a:lstStyle/>
          <a:p>
            <a:r>
              <a:rPr lang="en-US" altLang="zh-CN" smtClean="0">
                <a:ea typeface="SimSun" panose="02010600030101010101" pitchFamily="2" charset="-122"/>
              </a:rPr>
              <a:t>Tree-based tests</a:t>
            </a:r>
            <a:endParaRPr lang="en-CA" altLang="en-US" smtClean="0">
              <a:ea typeface="SimSun" panose="02010600030101010101" pitchFamily="2" charset="-122"/>
            </a:endParaRPr>
          </a:p>
        </p:txBody>
      </p:sp>
      <p:graphicFrame>
        <p:nvGraphicFramePr>
          <p:cNvPr id="27653" name="Object 68"/>
          <p:cNvGraphicFramePr>
            <a:graphicFrameLocks noGrp="1" noChangeAspect="1"/>
          </p:cNvGraphicFramePr>
          <p:nvPr>
            <p:ph sz="half" idx="1"/>
          </p:nvPr>
        </p:nvGraphicFramePr>
        <p:xfrm>
          <a:off x="6156325" y="2852738"/>
          <a:ext cx="2519363" cy="611187"/>
        </p:xfrm>
        <a:graphic>
          <a:graphicData uri="http://schemas.openxmlformats.org/presentationml/2006/ole">
            <mc:AlternateContent xmlns:mc="http://schemas.openxmlformats.org/markup-compatibility/2006">
              <mc:Choice xmlns:v="urn:schemas-microsoft-com:vml" Requires="v">
                <p:oleObj spid="_x0000_s528394" name="Equation" r:id="rId4" imgW="1777229" imgH="431613" progId="Equation.DSMT4">
                  <p:embed/>
                </p:oleObj>
              </mc:Choice>
              <mc:Fallback>
                <p:oleObj name="Equation" r:id="rId4" imgW="1777229"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852738"/>
                        <a:ext cx="2519363"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4" name="Group 74"/>
          <p:cNvGrpSpPr>
            <a:grpSpLocks/>
          </p:cNvGrpSpPr>
          <p:nvPr/>
        </p:nvGrpSpPr>
        <p:grpSpPr bwMode="auto">
          <a:xfrm>
            <a:off x="179388" y="908050"/>
            <a:ext cx="5307012" cy="2717800"/>
            <a:chOff x="113" y="572"/>
            <a:chExt cx="3343" cy="1712"/>
          </a:xfrm>
        </p:grpSpPr>
        <p:sp>
          <p:nvSpPr>
            <p:cNvPr id="27685" name="Rectangle 4"/>
            <p:cNvSpPr>
              <a:spLocks noChangeArrowheads="1"/>
            </p:cNvSpPr>
            <p:nvPr/>
          </p:nvSpPr>
          <p:spPr bwMode="auto">
            <a:xfrm>
              <a:off x="2862" y="2150"/>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S5</a:t>
              </a:r>
              <a:endParaRPr lang="en-CA" altLang="en-US" sz="1400">
                <a:solidFill>
                  <a:schemeClr val="tx1"/>
                </a:solidFill>
              </a:endParaRPr>
            </a:p>
          </p:txBody>
        </p:sp>
        <p:sp>
          <p:nvSpPr>
            <p:cNvPr id="27686" name="Rectangle 5"/>
            <p:cNvSpPr>
              <a:spLocks noChangeArrowheads="1"/>
            </p:cNvSpPr>
            <p:nvPr/>
          </p:nvSpPr>
          <p:spPr bwMode="auto">
            <a:xfrm>
              <a:off x="3110" y="1908"/>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S4</a:t>
              </a:r>
              <a:endParaRPr lang="en-CA" altLang="en-US" sz="1400">
                <a:solidFill>
                  <a:schemeClr val="tx1"/>
                </a:solidFill>
              </a:endParaRPr>
            </a:p>
          </p:txBody>
        </p:sp>
        <p:sp>
          <p:nvSpPr>
            <p:cNvPr id="27687" name="Rectangle 6"/>
            <p:cNvSpPr>
              <a:spLocks noChangeArrowheads="1"/>
            </p:cNvSpPr>
            <p:nvPr/>
          </p:nvSpPr>
          <p:spPr bwMode="auto">
            <a:xfrm>
              <a:off x="3319" y="1669"/>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S3</a:t>
              </a:r>
              <a:endParaRPr lang="en-CA" altLang="en-US" sz="1400">
                <a:solidFill>
                  <a:schemeClr val="tx1"/>
                </a:solidFill>
              </a:endParaRPr>
            </a:p>
          </p:txBody>
        </p:sp>
        <p:sp>
          <p:nvSpPr>
            <p:cNvPr id="27688" name="Rectangle 7"/>
            <p:cNvSpPr>
              <a:spLocks noChangeArrowheads="1"/>
            </p:cNvSpPr>
            <p:nvPr/>
          </p:nvSpPr>
          <p:spPr bwMode="auto">
            <a:xfrm>
              <a:off x="2902" y="1428"/>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S2</a:t>
              </a:r>
              <a:endParaRPr lang="en-CA" altLang="en-US" sz="1400">
                <a:solidFill>
                  <a:schemeClr val="tx1"/>
                </a:solidFill>
              </a:endParaRPr>
            </a:p>
          </p:txBody>
        </p:sp>
        <p:sp>
          <p:nvSpPr>
            <p:cNvPr id="27689" name="Rectangle 8"/>
            <p:cNvSpPr>
              <a:spLocks noChangeArrowheads="1"/>
            </p:cNvSpPr>
            <p:nvPr/>
          </p:nvSpPr>
          <p:spPr bwMode="auto">
            <a:xfrm>
              <a:off x="2923" y="1188"/>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S1</a:t>
              </a:r>
              <a:endParaRPr lang="en-CA" altLang="en-US" sz="1400">
                <a:solidFill>
                  <a:schemeClr val="tx1"/>
                </a:solidFill>
              </a:endParaRPr>
            </a:p>
          </p:txBody>
        </p:sp>
        <p:sp>
          <p:nvSpPr>
            <p:cNvPr id="27690" name="Rectangle 9"/>
            <p:cNvSpPr>
              <a:spLocks noChangeArrowheads="1"/>
            </p:cNvSpPr>
            <p:nvPr/>
          </p:nvSpPr>
          <p:spPr bwMode="auto">
            <a:xfrm>
              <a:off x="2386" y="948"/>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S6</a:t>
              </a:r>
              <a:endParaRPr lang="en-CA" altLang="en-US" sz="1400">
                <a:solidFill>
                  <a:schemeClr val="tx1"/>
                </a:solidFill>
              </a:endParaRPr>
            </a:p>
          </p:txBody>
        </p:sp>
        <p:sp>
          <p:nvSpPr>
            <p:cNvPr id="27691" name="Rectangle 10"/>
            <p:cNvSpPr>
              <a:spLocks noChangeArrowheads="1"/>
            </p:cNvSpPr>
            <p:nvPr/>
          </p:nvSpPr>
          <p:spPr bwMode="auto">
            <a:xfrm>
              <a:off x="2636" y="708"/>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S7</a:t>
              </a:r>
              <a:endParaRPr lang="en-CA" altLang="en-US" sz="1400">
                <a:solidFill>
                  <a:schemeClr val="tx1"/>
                </a:solidFill>
              </a:endParaRPr>
            </a:p>
          </p:txBody>
        </p:sp>
        <p:sp>
          <p:nvSpPr>
            <p:cNvPr id="27692" name="Freeform 11"/>
            <p:cNvSpPr>
              <a:spLocks/>
            </p:cNvSpPr>
            <p:nvPr/>
          </p:nvSpPr>
          <p:spPr bwMode="auto">
            <a:xfrm>
              <a:off x="1052" y="2106"/>
              <a:ext cx="1760" cy="119"/>
            </a:xfrm>
            <a:custGeom>
              <a:avLst/>
              <a:gdLst>
                <a:gd name="T0" fmla="*/ 0 w 178"/>
                <a:gd name="T1" fmla="*/ 0 h 11"/>
                <a:gd name="T2" fmla="*/ 0 w 178"/>
                <a:gd name="T3" fmla="*/ 119 h 11"/>
                <a:gd name="T4" fmla="*/ 1760 w 178"/>
                <a:gd name="T5" fmla="*/ 119 h 11"/>
                <a:gd name="T6" fmla="*/ 0 60000 65536"/>
                <a:gd name="T7" fmla="*/ 0 60000 65536"/>
                <a:gd name="T8" fmla="*/ 0 60000 65536"/>
                <a:gd name="T9" fmla="*/ 0 w 178"/>
                <a:gd name="T10" fmla="*/ 0 h 11"/>
                <a:gd name="T11" fmla="*/ 178 w 178"/>
                <a:gd name="T12" fmla="*/ 11 h 11"/>
              </a:gdLst>
              <a:ahLst/>
              <a:cxnLst>
                <a:cxn ang="T6">
                  <a:pos x="T0" y="T1"/>
                </a:cxn>
                <a:cxn ang="T7">
                  <a:pos x="T2" y="T3"/>
                </a:cxn>
                <a:cxn ang="T8">
                  <a:pos x="T4" y="T5"/>
                </a:cxn>
              </a:cxnLst>
              <a:rect l="T9" t="T10" r="T11" b="T12"/>
              <a:pathLst>
                <a:path w="178" h="11">
                  <a:moveTo>
                    <a:pt x="0" y="0"/>
                  </a:moveTo>
                  <a:lnTo>
                    <a:pt x="0" y="11"/>
                  </a:lnTo>
                  <a:lnTo>
                    <a:pt x="178"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3" name="Freeform 12"/>
            <p:cNvSpPr>
              <a:spLocks/>
            </p:cNvSpPr>
            <p:nvPr/>
          </p:nvSpPr>
          <p:spPr bwMode="auto">
            <a:xfrm>
              <a:off x="1052" y="1986"/>
              <a:ext cx="2019" cy="120"/>
            </a:xfrm>
            <a:custGeom>
              <a:avLst/>
              <a:gdLst>
                <a:gd name="T0" fmla="*/ 0 w 204"/>
                <a:gd name="T1" fmla="*/ 120 h 11"/>
                <a:gd name="T2" fmla="*/ 0 w 204"/>
                <a:gd name="T3" fmla="*/ 0 h 11"/>
                <a:gd name="T4" fmla="*/ 2019 w 204"/>
                <a:gd name="T5" fmla="*/ 0 h 11"/>
                <a:gd name="T6" fmla="*/ 0 60000 65536"/>
                <a:gd name="T7" fmla="*/ 0 60000 65536"/>
                <a:gd name="T8" fmla="*/ 0 60000 65536"/>
                <a:gd name="T9" fmla="*/ 0 w 204"/>
                <a:gd name="T10" fmla="*/ 0 h 11"/>
                <a:gd name="T11" fmla="*/ 204 w 204"/>
                <a:gd name="T12" fmla="*/ 11 h 11"/>
              </a:gdLst>
              <a:ahLst/>
              <a:cxnLst>
                <a:cxn ang="T6">
                  <a:pos x="T0" y="T1"/>
                </a:cxn>
                <a:cxn ang="T7">
                  <a:pos x="T2" y="T3"/>
                </a:cxn>
                <a:cxn ang="T8">
                  <a:pos x="T4" y="T5"/>
                </a:cxn>
              </a:cxnLst>
              <a:rect l="T9" t="T10" r="T11" b="T12"/>
              <a:pathLst>
                <a:path w="204" h="11">
                  <a:moveTo>
                    <a:pt x="0" y="11"/>
                  </a:moveTo>
                  <a:lnTo>
                    <a:pt x="0" y="0"/>
                  </a:lnTo>
                  <a:lnTo>
                    <a:pt x="20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4" name="Freeform 13"/>
            <p:cNvSpPr>
              <a:spLocks/>
            </p:cNvSpPr>
            <p:nvPr/>
          </p:nvSpPr>
          <p:spPr bwMode="auto">
            <a:xfrm>
              <a:off x="627" y="1844"/>
              <a:ext cx="425" cy="262"/>
            </a:xfrm>
            <a:custGeom>
              <a:avLst/>
              <a:gdLst>
                <a:gd name="T0" fmla="*/ 0 w 43"/>
                <a:gd name="T1" fmla="*/ 0 h 24"/>
                <a:gd name="T2" fmla="*/ 0 w 43"/>
                <a:gd name="T3" fmla="*/ 262 h 24"/>
                <a:gd name="T4" fmla="*/ 425 w 43"/>
                <a:gd name="T5" fmla="*/ 262 h 24"/>
                <a:gd name="T6" fmla="*/ 0 60000 65536"/>
                <a:gd name="T7" fmla="*/ 0 60000 65536"/>
                <a:gd name="T8" fmla="*/ 0 60000 65536"/>
                <a:gd name="T9" fmla="*/ 0 w 43"/>
                <a:gd name="T10" fmla="*/ 0 h 24"/>
                <a:gd name="T11" fmla="*/ 43 w 43"/>
                <a:gd name="T12" fmla="*/ 24 h 24"/>
              </a:gdLst>
              <a:ahLst/>
              <a:cxnLst>
                <a:cxn ang="T6">
                  <a:pos x="T0" y="T1"/>
                </a:cxn>
                <a:cxn ang="T7">
                  <a:pos x="T2" y="T3"/>
                </a:cxn>
                <a:cxn ang="T8">
                  <a:pos x="T4" y="T5"/>
                </a:cxn>
              </a:cxnLst>
              <a:rect l="T9" t="T10" r="T11" b="T12"/>
              <a:pathLst>
                <a:path w="43" h="24">
                  <a:moveTo>
                    <a:pt x="0" y="0"/>
                  </a:moveTo>
                  <a:lnTo>
                    <a:pt x="0" y="24"/>
                  </a:lnTo>
                  <a:lnTo>
                    <a:pt x="4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5" name="Freeform 14"/>
            <p:cNvSpPr>
              <a:spLocks/>
            </p:cNvSpPr>
            <p:nvPr/>
          </p:nvSpPr>
          <p:spPr bwMode="auto">
            <a:xfrm>
              <a:off x="1617" y="1571"/>
              <a:ext cx="1661" cy="174"/>
            </a:xfrm>
            <a:custGeom>
              <a:avLst/>
              <a:gdLst>
                <a:gd name="T0" fmla="*/ 0 w 168"/>
                <a:gd name="T1" fmla="*/ 0 h 16"/>
                <a:gd name="T2" fmla="*/ 0 w 168"/>
                <a:gd name="T3" fmla="*/ 174 h 16"/>
                <a:gd name="T4" fmla="*/ 1661 w 168"/>
                <a:gd name="T5" fmla="*/ 174 h 16"/>
                <a:gd name="T6" fmla="*/ 0 60000 65536"/>
                <a:gd name="T7" fmla="*/ 0 60000 65536"/>
                <a:gd name="T8" fmla="*/ 0 60000 65536"/>
                <a:gd name="T9" fmla="*/ 0 w 168"/>
                <a:gd name="T10" fmla="*/ 0 h 16"/>
                <a:gd name="T11" fmla="*/ 168 w 168"/>
                <a:gd name="T12" fmla="*/ 16 h 16"/>
              </a:gdLst>
              <a:ahLst/>
              <a:cxnLst>
                <a:cxn ang="T6">
                  <a:pos x="T0" y="T1"/>
                </a:cxn>
                <a:cxn ang="T7">
                  <a:pos x="T2" y="T3"/>
                </a:cxn>
                <a:cxn ang="T8">
                  <a:pos x="T4" y="T5"/>
                </a:cxn>
              </a:cxnLst>
              <a:rect l="T9" t="T10" r="T11" b="T12"/>
              <a:pathLst>
                <a:path w="168" h="16">
                  <a:moveTo>
                    <a:pt x="0" y="0"/>
                  </a:moveTo>
                  <a:lnTo>
                    <a:pt x="0" y="16"/>
                  </a:lnTo>
                  <a:lnTo>
                    <a:pt x="168"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6" name="Freeform 15"/>
            <p:cNvSpPr>
              <a:spLocks/>
            </p:cNvSpPr>
            <p:nvPr/>
          </p:nvSpPr>
          <p:spPr bwMode="auto">
            <a:xfrm>
              <a:off x="2012" y="1385"/>
              <a:ext cx="850" cy="121"/>
            </a:xfrm>
            <a:custGeom>
              <a:avLst/>
              <a:gdLst>
                <a:gd name="T0" fmla="*/ 0 w 86"/>
                <a:gd name="T1" fmla="*/ 0 h 11"/>
                <a:gd name="T2" fmla="*/ 0 w 86"/>
                <a:gd name="T3" fmla="*/ 121 h 11"/>
                <a:gd name="T4" fmla="*/ 850 w 86"/>
                <a:gd name="T5" fmla="*/ 121 h 11"/>
                <a:gd name="T6" fmla="*/ 0 60000 65536"/>
                <a:gd name="T7" fmla="*/ 0 60000 65536"/>
                <a:gd name="T8" fmla="*/ 0 60000 65536"/>
                <a:gd name="T9" fmla="*/ 0 w 86"/>
                <a:gd name="T10" fmla="*/ 0 h 11"/>
                <a:gd name="T11" fmla="*/ 86 w 86"/>
                <a:gd name="T12" fmla="*/ 11 h 11"/>
              </a:gdLst>
              <a:ahLst/>
              <a:cxnLst>
                <a:cxn ang="T6">
                  <a:pos x="T0" y="T1"/>
                </a:cxn>
                <a:cxn ang="T7">
                  <a:pos x="T2" y="T3"/>
                </a:cxn>
                <a:cxn ang="T8">
                  <a:pos x="T4" y="T5"/>
                </a:cxn>
              </a:cxnLst>
              <a:rect l="T9" t="T10" r="T11" b="T12"/>
              <a:pathLst>
                <a:path w="86" h="11">
                  <a:moveTo>
                    <a:pt x="0" y="0"/>
                  </a:moveTo>
                  <a:lnTo>
                    <a:pt x="0" y="11"/>
                  </a:lnTo>
                  <a:lnTo>
                    <a:pt x="86"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7" name="Freeform 16"/>
            <p:cNvSpPr>
              <a:spLocks/>
            </p:cNvSpPr>
            <p:nvPr/>
          </p:nvSpPr>
          <p:spPr bwMode="auto">
            <a:xfrm>
              <a:off x="2012" y="1265"/>
              <a:ext cx="870" cy="120"/>
            </a:xfrm>
            <a:custGeom>
              <a:avLst/>
              <a:gdLst>
                <a:gd name="T0" fmla="*/ 0 w 88"/>
                <a:gd name="T1" fmla="*/ 120 h 11"/>
                <a:gd name="T2" fmla="*/ 0 w 88"/>
                <a:gd name="T3" fmla="*/ 0 h 11"/>
                <a:gd name="T4" fmla="*/ 870 w 88"/>
                <a:gd name="T5" fmla="*/ 0 h 11"/>
                <a:gd name="T6" fmla="*/ 0 60000 65536"/>
                <a:gd name="T7" fmla="*/ 0 60000 65536"/>
                <a:gd name="T8" fmla="*/ 0 60000 65536"/>
                <a:gd name="T9" fmla="*/ 0 w 88"/>
                <a:gd name="T10" fmla="*/ 0 h 11"/>
                <a:gd name="T11" fmla="*/ 88 w 88"/>
                <a:gd name="T12" fmla="*/ 11 h 11"/>
              </a:gdLst>
              <a:ahLst/>
              <a:cxnLst>
                <a:cxn ang="T6">
                  <a:pos x="T0" y="T1"/>
                </a:cxn>
                <a:cxn ang="T7">
                  <a:pos x="T2" y="T3"/>
                </a:cxn>
                <a:cxn ang="T8">
                  <a:pos x="T4" y="T5"/>
                </a:cxn>
              </a:cxnLst>
              <a:rect l="T9" t="T10" r="T11" b="T12"/>
              <a:pathLst>
                <a:path w="88" h="11">
                  <a:moveTo>
                    <a:pt x="0" y="11"/>
                  </a:moveTo>
                  <a:lnTo>
                    <a:pt x="0" y="0"/>
                  </a:lnTo>
                  <a:lnTo>
                    <a:pt x="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8" name="Freeform 17"/>
            <p:cNvSpPr>
              <a:spLocks/>
            </p:cNvSpPr>
            <p:nvPr/>
          </p:nvSpPr>
          <p:spPr bwMode="auto">
            <a:xfrm>
              <a:off x="1617" y="1385"/>
              <a:ext cx="395" cy="186"/>
            </a:xfrm>
            <a:custGeom>
              <a:avLst/>
              <a:gdLst>
                <a:gd name="T0" fmla="*/ 0 w 40"/>
                <a:gd name="T1" fmla="*/ 186 h 17"/>
                <a:gd name="T2" fmla="*/ 0 w 40"/>
                <a:gd name="T3" fmla="*/ 0 h 17"/>
                <a:gd name="T4" fmla="*/ 395 w 40"/>
                <a:gd name="T5" fmla="*/ 0 h 17"/>
                <a:gd name="T6" fmla="*/ 0 60000 65536"/>
                <a:gd name="T7" fmla="*/ 0 60000 65536"/>
                <a:gd name="T8" fmla="*/ 0 60000 65536"/>
                <a:gd name="T9" fmla="*/ 0 w 40"/>
                <a:gd name="T10" fmla="*/ 0 h 17"/>
                <a:gd name="T11" fmla="*/ 40 w 40"/>
                <a:gd name="T12" fmla="*/ 17 h 17"/>
              </a:gdLst>
              <a:ahLst/>
              <a:cxnLst>
                <a:cxn ang="T6">
                  <a:pos x="T0" y="T1"/>
                </a:cxn>
                <a:cxn ang="T7">
                  <a:pos x="T2" y="T3"/>
                </a:cxn>
                <a:cxn ang="T8">
                  <a:pos x="T4" y="T5"/>
                </a:cxn>
              </a:cxnLst>
              <a:rect l="T9" t="T10" r="T11" b="T12"/>
              <a:pathLst>
                <a:path w="40" h="17">
                  <a:moveTo>
                    <a:pt x="0" y="17"/>
                  </a:moveTo>
                  <a:lnTo>
                    <a:pt x="0" y="0"/>
                  </a:lnTo>
                  <a:lnTo>
                    <a:pt x="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9" name="Freeform 18"/>
            <p:cNvSpPr>
              <a:spLocks/>
            </p:cNvSpPr>
            <p:nvPr/>
          </p:nvSpPr>
          <p:spPr bwMode="auto">
            <a:xfrm>
              <a:off x="627" y="1571"/>
              <a:ext cx="990" cy="273"/>
            </a:xfrm>
            <a:custGeom>
              <a:avLst/>
              <a:gdLst>
                <a:gd name="T0" fmla="*/ 0 w 100"/>
                <a:gd name="T1" fmla="*/ 273 h 25"/>
                <a:gd name="T2" fmla="*/ 0 w 100"/>
                <a:gd name="T3" fmla="*/ 0 h 25"/>
                <a:gd name="T4" fmla="*/ 990 w 100"/>
                <a:gd name="T5" fmla="*/ 0 h 25"/>
                <a:gd name="T6" fmla="*/ 0 60000 65536"/>
                <a:gd name="T7" fmla="*/ 0 60000 65536"/>
                <a:gd name="T8" fmla="*/ 0 60000 65536"/>
                <a:gd name="T9" fmla="*/ 0 w 100"/>
                <a:gd name="T10" fmla="*/ 0 h 25"/>
                <a:gd name="T11" fmla="*/ 100 w 100"/>
                <a:gd name="T12" fmla="*/ 25 h 25"/>
              </a:gdLst>
              <a:ahLst/>
              <a:cxnLst>
                <a:cxn ang="T6">
                  <a:pos x="T0" y="T1"/>
                </a:cxn>
                <a:cxn ang="T7">
                  <a:pos x="T2" y="T3"/>
                </a:cxn>
                <a:cxn ang="T8">
                  <a:pos x="T4" y="T5"/>
                </a:cxn>
              </a:cxnLst>
              <a:rect l="T9" t="T10" r="T11" b="T12"/>
              <a:pathLst>
                <a:path w="100" h="25">
                  <a:moveTo>
                    <a:pt x="0" y="25"/>
                  </a:moveTo>
                  <a:lnTo>
                    <a:pt x="0" y="0"/>
                  </a:lnTo>
                  <a:lnTo>
                    <a:pt x="10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0" name="Freeform 19"/>
            <p:cNvSpPr>
              <a:spLocks/>
            </p:cNvSpPr>
            <p:nvPr/>
          </p:nvSpPr>
          <p:spPr bwMode="auto">
            <a:xfrm>
              <a:off x="113" y="1221"/>
              <a:ext cx="514" cy="623"/>
            </a:xfrm>
            <a:custGeom>
              <a:avLst/>
              <a:gdLst>
                <a:gd name="T0" fmla="*/ 0 w 52"/>
                <a:gd name="T1" fmla="*/ 0 h 57"/>
                <a:gd name="T2" fmla="*/ 0 w 52"/>
                <a:gd name="T3" fmla="*/ 623 h 57"/>
                <a:gd name="T4" fmla="*/ 514 w 52"/>
                <a:gd name="T5" fmla="*/ 623 h 57"/>
                <a:gd name="T6" fmla="*/ 0 60000 65536"/>
                <a:gd name="T7" fmla="*/ 0 60000 65536"/>
                <a:gd name="T8" fmla="*/ 0 60000 65536"/>
                <a:gd name="T9" fmla="*/ 0 w 52"/>
                <a:gd name="T10" fmla="*/ 0 h 57"/>
                <a:gd name="T11" fmla="*/ 52 w 52"/>
                <a:gd name="T12" fmla="*/ 57 h 57"/>
              </a:gdLst>
              <a:ahLst/>
              <a:cxnLst>
                <a:cxn ang="T6">
                  <a:pos x="T0" y="T1"/>
                </a:cxn>
                <a:cxn ang="T7">
                  <a:pos x="T2" y="T3"/>
                </a:cxn>
                <a:cxn ang="T8">
                  <a:pos x="T4" y="T5"/>
                </a:cxn>
              </a:cxnLst>
              <a:rect l="T9" t="T10" r="T11" b="T12"/>
              <a:pathLst>
                <a:path w="52" h="57">
                  <a:moveTo>
                    <a:pt x="0" y="0"/>
                  </a:moveTo>
                  <a:lnTo>
                    <a:pt x="0" y="57"/>
                  </a:lnTo>
                  <a:lnTo>
                    <a:pt x="52" y="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1" name="Freeform 20"/>
            <p:cNvSpPr>
              <a:spLocks/>
            </p:cNvSpPr>
            <p:nvPr/>
          </p:nvSpPr>
          <p:spPr bwMode="auto">
            <a:xfrm>
              <a:off x="113" y="1025"/>
              <a:ext cx="2235" cy="196"/>
            </a:xfrm>
            <a:custGeom>
              <a:avLst/>
              <a:gdLst>
                <a:gd name="T0" fmla="*/ 0 w 226"/>
                <a:gd name="T1" fmla="*/ 196 h 18"/>
                <a:gd name="T2" fmla="*/ 0 w 226"/>
                <a:gd name="T3" fmla="*/ 0 h 18"/>
                <a:gd name="T4" fmla="*/ 2235 w 226"/>
                <a:gd name="T5" fmla="*/ 0 h 18"/>
                <a:gd name="T6" fmla="*/ 0 60000 65536"/>
                <a:gd name="T7" fmla="*/ 0 60000 65536"/>
                <a:gd name="T8" fmla="*/ 0 60000 65536"/>
                <a:gd name="T9" fmla="*/ 0 w 226"/>
                <a:gd name="T10" fmla="*/ 0 h 18"/>
                <a:gd name="T11" fmla="*/ 226 w 226"/>
                <a:gd name="T12" fmla="*/ 18 h 18"/>
              </a:gdLst>
              <a:ahLst/>
              <a:cxnLst>
                <a:cxn ang="T6">
                  <a:pos x="T0" y="T1"/>
                </a:cxn>
                <a:cxn ang="T7">
                  <a:pos x="T2" y="T3"/>
                </a:cxn>
                <a:cxn ang="T8">
                  <a:pos x="T4" y="T5"/>
                </a:cxn>
              </a:cxnLst>
              <a:rect l="T9" t="T10" r="T11" b="T12"/>
              <a:pathLst>
                <a:path w="226" h="18">
                  <a:moveTo>
                    <a:pt x="0" y="18"/>
                  </a:moveTo>
                  <a:lnTo>
                    <a:pt x="0" y="0"/>
                  </a:lnTo>
                  <a:lnTo>
                    <a:pt x="2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2" name="Freeform 21"/>
            <p:cNvSpPr>
              <a:spLocks/>
            </p:cNvSpPr>
            <p:nvPr/>
          </p:nvSpPr>
          <p:spPr bwMode="auto">
            <a:xfrm>
              <a:off x="113" y="784"/>
              <a:ext cx="2472" cy="437"/>
            </a:xfrm>
            <a:custGeom>
              <a:avLst/>
              <a:gdLst>
                <a:gd name="T0" fmla="*/ 0 w 250"/>
                <a:gd name="T1" fmla="*/ 437 h 40"/>
                <a:gd name="T2" fmla="*/ 0 w 250"/>
                <a:gd name="T3" fmla="*/ 0 h 40"/>
                <a:gd name="T4" fmla="*/ 2472 w 250"/>
                <a:gd name="T5" fmla="*/ 0 h 40"/>
                <a:gd name="T6" fmla="*/ 0 60000 65536"/>
                <a:gd name="T7" fmla="*/ 0 60000 65536"/>
                <a:gd name="T8" fmla="*/ 0 60000 65536"/>
                <a:gd name="T9" fmla="*/ 0 w 250"/>
                <a:gd name="T10" fmla="*/ 0 h 40"/>
                <a:gd name="T11" fmla="*/ 250 w 250"/>
                <a:gd name="T12" fmla="*/ 40 h 40"/>
              </a:gdLst>
              <a:ahLst/>
              <a:cxnLst>
                <a:cxn ang="T6">
                  <a:pos x="T0" y="T1"/>
                </a:cxn>
                <a:cxn ang="T7">
                  <a:pos x="T2" y="T3"/>
                </a:cxn>
                <a:cxn ang="T8">
                  <a:pos x="T4" y="T5"/>
                </a:cxn>
              </a:cxnLst>
              <a:rect l="T9" t="T10" r="T11" b="T12"/>
              <a:pathLst>
                <a:path w="250" h="40">
                  <a:moveTo>
                    <a:pt x="0" y="40"/>
                  </a:moveTo>
                  <a:lnTo>
                    <a:pt x="0" y="0"/>
                  </a:lnTo>
                  <a:lnTo>
                    <a:pt x="25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3" name="Text Box 23"/>
            <p:cNvSpPr txBox="1">
              <a:spLocks noChangeArrowheads="1"/>
            </p:cNvSpPr>
            <p:nvPr/>
          </p:nvSpPr>
          <p:spPr bwMode="auto">
            <a:xfrm>
              <a:off x="1983" y="1933"/>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5</a:t>
              </a:r>
            </a:p>
          </p:txBody>
        </p:sp>
        <p:sp>
          <p:nvSpPr>
            <p:cNvPr id="27704" name="Text Box 24"/>
            <p:cNvSpPr txBox="1">
              <a:spLocks noChangeArrowheads="1"/>
            </p:cNvSpPr>
            <p:nvPr/>
          </p:nvSpPr>
          <p:spPr bwMode="auto">
            <a:xfrm>
              <a:off x="985" y="1344"/>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7</a:t>
              </a:r>
            </a:p>
          </p:txBody>
        </p:sp>
        <p:sp>
          <p:nvSpPr>
            <p:cNvPr id="27705" name="Text Box 25"/>
            <p:cNvSpPr txBox="1">
              <a:spLocks noChangeArrowheads="1"/>
            </p:cNvSpPr>
            <p:nvPr/>
          </p:nvSpPr>
          <p:spPr bwMode="auto">
            <a:xfrm>
              <a:off x="2572" y="1449"/>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2</a:t>
              </a:r>
            </a:p>
          </p:txBody>
        </p:sp>
        <p:sp>
          <p:nvSpPr>
            <p:cNvPr id="27706" name="Text Box 26"/>
            <p:cNvSpPr txBox="1">
              <a:spLocks noChangeArrowheads="1"/>
            </p:cNvSpPr>
            <p:nvPr/>
          </p:nvSpPr>
          <p:spPr bwMode="auto">
            <a:xfrm>
              <a:off x="1438" y="2024"/>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6</a:t>
              </a:r>
            </a:p>
          </p:txBody>
        </p:sp>
        <p:sp>
          <p:nvSpPr>
            <p:cNvPr id="27707" name="Text Box 32"/>
            <p:cNvSpPr txBox="1">
              <a:spLocks noChangeArrowheads="1"/>
            </p:cNvSpPr>
            <p:nvPr/>
          </p:nvSpPr>
          <p:spPr bwMode="auto">
            <a:xfrm>
              <a:off x="2345" y="1207"/>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a:t>
              </a:r>
            </a:p>
          </p:txBody>
        </p:sp>
        <p:sp>
          <p:nvSpPr>
            <p:cNvPr id="27708" name="Text Box 33"/>
            <p:cNvSpPr txBox="1">
              <a:spLocks noChangeArrowheads="1"/>
            </p:cNvSpPr>
            <p:nvPr/>
          </p:nvSpPr>
          <p:spPr bwMode="auto">
            <a:xfrm>
              <a:off x="1711" y="1344"/>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4</a:t>
              </a:r>
            </a:p>
          </p:txBody>
        </p:sp>
        <p:sp>
          <p:nvSpPr>
            <p:cNvPr id="27709" name="Text Box 34"/>
            <p:cNvSpPr txBox="1">
              <a:spLocks noChangeArrowheads="1"/>
            </p:cNvSpPr>
            <p:nvPr/>
          </p:nvSpPr>
          <p:spPr bwMode="auto">
            <a:xfrm>
              <a:off x="2119" y="1525"/>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3</a:t>
              </a:r>
            </a:p>
          </p:txBody>
        </p:sp>
        <p:sp>
          <p:nvSpPr>
            <p:cNvPr id="27710" name="Text Box 35"/>
            <p:cNvSpPr txBox="1">
              <a:spLocks noChangeArrowheads="1"/>
            </p:cNvSpPr>
            <p:nvPr/>
          </p:nvSpPr>
          <p:spPr bwMode="auto">
            <a:xfrm>
              <a:off x="712" y="1888"/>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8</a:t>
              </a:r>
            </a:p>
          </p:txBody>
        </p:sp>
        <p:sp>
          <p:nvSpPr>
            <p:cNvPr id="27711" name="Text Box 36"/>
            <p:cNvSpPr txBox="1">
              <a:spLocks noChangeArrowheads="1"/>
            </p:cNvSpPr>
            <p:nvPr/>
          </p:nvSpPr>
          <p:spPr bwMode="auto">
            <a:xfrm>
              <a:off x="621" y="799"/>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10</a:t>
              </a:r>
            </a:p>
          </p:txBody>
        </p:sp>
        <p:sp>
          <p:nvSpPr>
            <p:cNvPr id="27712" name="Text Box 37"/>
            <p:cNvSpPr txBox="1">
              <a:spLocks noChangeArrowheads="1"/>
            </p:cNvSpPr>
            <p:nvPr/>
          </p:nvSpPr>
          <p:spPr bwMode="auto">
            <a:xfrm>
              <a:off x="1166" y="572"/>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11</a:t>
              </a:r>
            </a:p>
          </p:txBody>
        </p:sp>
        <p:sp>
          <p:nvSpPr>
            <p:cNvPr id="27713" name="Text Box 38"/>
            <p:cNvSpPr txBox="1">
              <a:spLocks noChangeArrowheads="1"/>
            </p:cNvSpPr>
            <p:nvPr/>
          </p:nvSpPr>
          <p:spPr bwMode="auto">
            <a:xfrm>
              <a:off x="304" y="161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9</a:t>
              </a:r>
            </a:p>
          </p:txBody>
        </p:sp>
      </p:grpSp>
      <p:sp>
        <p:nvSpPr>
          <p:cNvPr id="27655" name="Text Box 60"/>
          <p:cNvSpPr txBox="1">
            <a:spLocks noChangeArrowheads="1"/>
          </p:cNvSpPr>
          <p:nvPr/>
        </p:nvSpPr>
        <p:spPr bwMode="auto">
          <a:xfrm>
            <a:off x="6084888" y="981075"/>
            <a:ext cx="21240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CA" altLang="en-US" sz="1600">
                <a:solidFill>
                  <a:schemeClr val="tx1"/>
                </a:solidFill>
              </a:rPr>
              <a:t>d’</a:t>
            </a:r>
            <a:r>
              <a:rPr lang="en-CA" altLang="en-US" sz="1600" baseline="-25000">
                <a:solidFill>
                  <a:schemeClr val="tx1"/>
                </a:solidFill>
              </a:rPr>
              <a:t>12</a:t>
            </a:r>
            <a:r>
              <a:rPr lang="en-CA" altLang="en-US" sz="1600">
                <a:solidFill>
                  <a:schemeClr val="tx1"/>
                </a:solidFill>
              </a:rPr>
              <a:t> = x</a:t>
            </a:r>
            <a:r>
              <a:rPr lang="en-CA" altLang="en-US" sz="1600" baseline="-25000">
                <a:solidFill>
                  <a:schemeClr val="tx1"/>
                </a:solidFill>
              </a:rPr>
              <a:t>1</a:t>
            </a:r>
            <a:r>
              <a:rPr lang="en-CA" altLang="en-US" sz="1600">
                <a:solidFill>
                  <a:schemeClr val="tx1"/>
                </a:solidFill>
              </a:rPr>
              <a:t> + x</a:t>
            </a:r>
            <a:r>
              <a:rPr lang="en-CA" altLang="en-US" sz="1600" baseline="-25000">
                <a:solidFill>
                  <a:schemeClr val="tx1"/>
                </a:solidFill>
              </a:rPr>
              <a:t>2</a:t>
            </a:r>
          </a:p>
          <a:p>
            <a:pPr>
              <a:spcBef>
                <a:spcPct val="50000"/>
              </a:spcBef>
              <a:buFontTx/>
              <a:buNone/>
            </a:pPr>
            <a:r>
              <a:rPr lang="en-CA" altLang="en-US" sz="1600">
                <a:solidFill>
                  <a:schemeClr val="tx1"/>
                </a:solidFill>
              </a:rPr>
              <a:t>d’</a:t>
            </a:r>
            <a:r>
              <a:rPr lang="en-CA" altLang="en-US" sz="1600" baseline="-25000">
                <a:solidFill>
                  <a:schemeClr val="tx1"/>
                </a:solidFill>
              </a:rPr>
              <a:t>13</a:t>
            </a:r>
            <a:r>
              <a:rPr lang="en-CA" altLang="en-US" sz="1600">
                <a:solidFill>
                  <a:schemeClr val="tx1"/>
                </a:solidFill>
              </a:rPr>
              <a:t> = x</a:t>
            </a:r>
            <a:r>
              <a:rPr lang="en-CA" altLang="en-US" sz="1600" baseline="-25000">
                <a:solidFill>
                  <a:schemeClr val="tx1"/>
                </a:solidFill>
              </a:rPr>
              <a:t>1</a:t>
            </a:r>
            <a:r>
              <a:rPr lang="en-CA" altLang="en-US" sz="1600">
                <a:solidFill>
                  <a:schemeClr val="tx1"/>
                </a:solidFill>
              </a:rPr>
              <a:t> + x</a:t>
            </a:r>
            <a:r>
              <a:rPr lang="en-CA" altLang="en-US" sz="1600" baseline="-25000">
                <a:solidFill>
                  <a:schemeClr val="tx1"/>
                </a:solidFill>
              </a:rPr>
              <a:t>4</a:t>
            </a:r>
            <a:r>
              <a:rPr lang="en-CA" altLang="en-US" sz="1600">
                <a:solidFill>
                  <a:schemeClr val="tx1"/>
                </a:solidFill>
              </a:rPr>
              <a:t> + x</a:t>
            </a:r>
            <a:r>
              <a:rPr lang="en-CA" altLang="en-US" sz="1600" baseline="-25000">
                <a:solidFill>
                  <a:schemeClr val="tx1"/>
                </a:solidFill>
              </a:rPr>
              <a:t>3</a:t>
            </a:r>
          </a:p>
          <a:p>
            <a:pPr>
              <a:spcBef>
                <a:spcPct val="50000"/>
              </a:spcBef>
              <a:buFontTx/>
              <a:buNone/>
            </a:pPr>
            <a:r>
              <a:rPr lang="en-CA" altLang="en-US" sz="1600">
                <a:solidFill>
                  <a:schemeClr val="tx1"/>
                </a:solidFill>
              </a:rPr>
              <a:t>...</a:t>
            </a:r>
          </a:p>
          <a:p>
            <a:pPr>
              <a:spcBef>
                <a:spcPct val="50000"/>
              </a:spcBef>
              <a:buFontTx/>
              <a:buNone/>
            </a:pPr>
            <a:r>
              <a:rPr lang="en-CA" altLang="en-US" sz="1600">
                <a:solidFill>
                  <a:schemeClr val="tx1"/>
                </a:solidFill>
              </a:rPr>
              <a:t>d’</a:t>
            </a:r>
            <a:r>
              <a:rPr lang="en-CA" altLang="en-US" sz="1600" baseline="-25000">
                <a:solidFill>
                  <a:schemeClr val="tx1"/>
                </a:solidFill>
              </a:rPr>
              <a:t>67</a:t>
            </a:r>
            <a:r>
              <a:rPr lang="en-CA" altLang="en-US" sz="1600">
                <a:solidFill>
                  <a:schemeClr val="tx1"/>
                </a:solidFill>
              </a:rPr>
              <a:t> = x</a:t>
            </a:r>
            <a:r>
              <a:rPr lang="en-CA" altLang="en-US" sz="1600" baseline="-25000">
                <a:solidFill>
                  <a:schemeClr val="tx1"/>
                </a:solidFill>
              </a:rPr>
              <a:t>10</a:t>
            </a:r>
            <a:r>
              <a:rPr lang="en-CA" altLang="en-US" sz="1600">
                <a:solidFill>
                  <a:schemeClr val="tx1"/>
                </a:solidFill>
              </a:rPr>
              <a:t> + x</a:t>
            </a:r>
            <a:r>
              <a:rPr lang="en-CA" altLang="en-US" sz="1600" baseline="-25000">
                <a:solidFill>
                  <a:schemeClr val="tx1"/>
                </a:solidFill>
              </a:rPr>
              <a:t>11</a:t>
            </a:r>
          </a:p>
          <a:p>
            <a:pPr>
              <a:spcBef>
                <a:spcPct val="50000"/>
              </a:spcBef>
              <a:buFontTx/>
              <a:buNone/>
            </a:pPr>
            <a:r>
              <a:rPr lang="en-CA" altLang="en-US" sz="1600">
                <a:solidFill>
                  <a:schemeClr val="tx1"/>
                </a:solidFill>
              </a:rPr>
              <a:t>RSS</a:t>
            </a:r>
            <a:r>
              <a:rPr lang="en-CA" altLang="en-US" sz="1600" baseline="-25000">
                <a:solidFill>
                  <a:schemeClr val="tx1"/>
                </a:solidFill>
              </a:rPr>
              <a:t>nc</a:t>
            </a:r>
            <a:r>
              <a:rPr lang="en-CA" altLang="en-US" sz="1600">
                <a:solidFill>
                  <a:schemeClr val="tx1"/>
                </a:solidFill>
              </a:rPr>
              <a:t> = </a:t>
            </a:r>
            <a:r>
              <a:rPr lang="en-CA" altLang="en-US" sz="1600">
                <a:solidFill>
                  <a:schemeClr val="tx1"/>
                </a:solidFill>
                <a:sym typeface="Symbol" panose="05050102010706020507" pitchFamily="18" charset="2"/>
              </a:rPr>
              <a:t>(d</a:t>
            </a:r>
            <a:r>
              <a:rPr lang="en-CA" altLang="en-US" sz="1600" baseline="-25000">
                <a:solidFill>
                  <a:schemeClr val="tx1"/>
                </a:solidFill>
                <a:sym typeface="Symbol" panose="05050102010706020507" pitchFamily="18" charset="2"/>
              </a:rPr>
              <a:t>ij</a:t>
            </a:r>
            <a:r>
              <a:rPr lang="en-CA" altLang="en-US" sz="1600">
                <a:solidFill>
                  <a:schemeClr val="tx1"/>
                </a:solidFill>
                <a:sym typeface="Symbol" panose="05050102010706020507" pitchFamily="18" charset="2"/>
              </a:rPr>
              <a:t> – d’</a:t>
            </a:r>
            <a:r>
              <a:rPr lang="en-CA" altLang="en-US" sz="1600" baseline="-25000">
                <a:solidFill>
                  <a:schemeClr val="tx1"/>
                </a:solidFill>
                <a:sym typeface="Symbol" panose="05050102010706020507" pitchFamily="18" charset="2"/>
              </a:rPr>
              <a:t>ij</a:t>
            </a:r>
            <a:r>
              <a:rPr lang="en-CA" altLang="en-US" sz="1600">
                <a:solidFill>
                  <a:schemeClr val="tx1"/>
                </a:solidFill>
                <a:sym typeface="Symbol" panose="05050102010706020507" pitchFamily="18" charset="2"/>
              </a:rPr>
              <a:t>)</a:t>
            </a:r>
            <a:r>
              <a:rPr lang="en-CA" altLang="en-US" sz="1600" baseline="30000">
                <a:solidFill>
                  <a:schemeClr val="tx1"/>
                </a:solidFill>
                <a:sym typeface="Symbol" panose="05050102010706020507" pitchFamily="18" charset="2"/>
              </a:rPr>
              <a:t>2</a:t>
            </a:r>
          </a:p>
          <a:p>
            <a:pPr>
              <a:spcBef>
                <a:spcPct val="50000"/>
              </a:spcBef>
              <a:buFontTx/>
              <a:buNone/>
            </a:pPr>
            <a:endParaRPr lang="en-CA" altLang="en-US" sz="1600">
              <a:solidFill>
                <a:schemeClr val="tx1"/>
              </a:solidFill>
            </a:endParaRPr>
          </a:p>
          <a:p>
            <a:pPr>
              <a:spcBef>
                <a:spcPct val="50000"/>
              </a:spcBef>
              <a:buFontTx/>
              <a:buNone/>
            </a:pPr>
            <a:endParaRPr lang="en-CA" altLang="en-US" sz="1600">
              <a:solidFill>
                <a:schemeClr val="tx1"/>
              </a:solidFill>
            </a:endParaRPr>
          </a:p>
          <a:p>
            <a:pPr>
              <a:spcBef>
                <a:spcPct val="50000"/>
              </a:spcBef>
              <a:buFontTx/>
              <a:buNone/>
            </a:pPr>
            <a:endParaRPr lang="en-CA" altLang="en-US" sz="1600">
              <a:solidFill>
                <a:schemeClr val="tx1"/>
              </a:solidFill>
            </a:endParaRPr>
          </a:p>
          <a:p>
            <a:pPr>
              <a:spcBef>
                <a:spcPct val="50000"/>
              </a:spcBef>
              <a:buFontTx/>
              <a:buNone/>
            </a:pPr>
            <a:r>
              <a:rPr lang="en-CA" altLang="en-US" sz="1600">
                <a:solidFill>
                  <a:schemeClr val="tx1"/>
                </a:solidFill>
              </a:rPr>
              <a:t>d’</a:t>
            </a:r>
            <a:r>
              <a:rPr lang="en-CA" altLang="en-US" sz="1600" baseline="-25000">
                <a:solidFill>
                  <a:schemeClr val="tx1"/>
                </a:solidFill>
              </a:rPr>
              <a:t>12</a:t>
            </a:r>
            <a:r>
              <a:rPr lang="en-CA" altLang="en-US" sz="1600">
                <a:solidFill>
                  <a:schemeClr val="tx1"/>
                </a:solidFill>
              </a:rPr>
              <a:t> = 2  x</a:t>
            </a:r>
            <a:r>
              <a:rPr lang="en-CA" altLang="en-US" sz="1600" baseline="-25000">
                <a:solidFill>
                  <a:schemeClr val="tx1"/>
                </a:solidFill>
              </a:rPr>
              <a:t>1</a:t>
            </a:r>
          </a:p>
          <a:p>
            <a:pPr>
              <a:spcBef>
                <a:spcPct val="50000"/>
              </a:spcBef>
              <a:buFontTx/>
              <a:buNone/>
            </a:pPr>
            <a:r>
              <a:rPr lang="en-CA" altLang="en-US" sz="1600">
                <a:solidFill>
                  <a:schemeClr val="tx1"/>
                </a:solidFill>
              </a:rPr>
              <a:t>d’</a:t>
            </a:r>
            <a:r>
              <a:rPr lang="en-CA" altLang="en-US" sz="1600" baseline="-25000">
                <a:solidFill>
                  <a:schemeClr val="tx1"/>
                </a:solidFill>
              </a:rPr>
              <a:t>13</a:t>
            </a:r>
            <a:r>
              <a:rPr lang="en-CA" altLang="en-US" sz="1600">
                <a:solidFill>
                  <a:schemeClr val="tx1"/>
                </a:solidFill>
              </a:rPr>
              <a:t> = 2  (x</a:t>
            </a:r>
            <a:r>
              <a:rPr lang="en-CA" altLang="en-US" sz="1600" baseline="-25000">
                <a:solidFill>
                  <a:schemeClr val="tx1"/>
                </a:solidFill>
              </a:rPr>
              <a:t>1</a:t>
            </a:r>
            <a:r>
              <a:rPr lang="en-CA" altLang="en-US" sz="1600">
                <a:solidFill>
                  <a:schemeClr val="tx1"/>
                </a:solidFill>
              </a:rPr>
              <a:t> + x</a:t>
            </a:r>
            <a:r>
              <a:rPr lang="en-CA" altLang="en-US" sz="1600" baseline="-25000">
                <a:solidFill>
                  <a:schemeClr val="tx1"/>
                </a:solidFill>
              </a:rPr>
              <a:t>2</a:t>
            </a:r>
            <a:r>
              <a:rPr lang="en-CA" altLang="en-US" sz="1600">
                <a:solidFill>
                  <a:schemeClr val="tx1"/>
                </a:solidFill>
              </a:rPr>
              <a:t>)</a:t>
            </a:r>
          </a:p>
          <a:p>
            <a:pPr>
              <a:spcBef>
                <a:spcPct val="50000"/>
              </a:spcBef>
              <a:buFontTx/>
              <a:buNone/>
            </a:pPr>
            <a:r>
              <a:rPr lang="en-CA" altLang="en-US" sz="1600">
                <a:solidFill>
                  <a:schemeClr val="tx1"/>
                </a:solidFill>
              </a:rPr>
              <a:t>...</a:t>
            </a:r>
          </a:p>
          <a:p>
            <a:pPr>
              <a:spcBef>
                <a:spcPct val="50000"/>
              </a:spcBef>
              <a:buFontTx/>
              <a:buNone/>
            </a:pPr>
            <a:r>
              <a:rPr lang="en-CA" altLang="en-US" sz="1600">
                <a:solidFill>
                  <a:schemeClr val="tx1"/>
                </a:solidFill>
              </a:rPr>
              <a:t>d’</a:t>
            </a:r>
            <a:r>
              <a:rPr lang="en-CA" altLang="en-US" sz="1600" baseline="-25000">
                <a:solidFill>
                  <a:schemeClr val="tx1"/>
                </a:solidFill>
              </a:rPr>
              <a:t>67</a:t>
            </a:r>
            <a:r>
              <a:rPr lang="en-CA" altLang="en-US" sz="1600">
                <a:solidFill>
                  <a:schemeClr val="tx1"/>
                </a:solidFill>
              </a:rPr>
              <a:t> = 2 ( x</a:t>
            </a:r>
            <a:r>
              <a:rPr lang="en-CA" altLang="en-US" sz="1600" baseline="-25000">
                <a:solidFill>
                  <a:schemeClr val="tx1"/>
                </a:solidFill>
              </a:rPr>
              <a:t>5</a:t>
            </a:r>
            <a:r>
              <a:rPr lang="en-CA" altLang="en-US" sz="1600">
                <a:solidFill>
                  <a:schemeClr val="tx1"/>
                </a:solidFill>
              </a:rPr>
              <a:t> + x</a:t>
            </a:r>
            <a:r>
              <a:rPr lang="en-CA" altLang="en-US" sz="1600" baseline="-25000">
                <a:solidFill>
                  <a:schemeClr val="tx1"/>
                </a:solidFill>
              </a:rPr>
              <a:t>6</a:t>
            </a:r>
            <a:r>
              <a:rPr lang="en-CA" altLang="en-US" sz="1600">
                <a:solidFill>
                  <a:schemeClr val="tx1"/>
                </a:solidFill>
              </a:rPr>
              <a:t>)</a:t>
            </a:r>
          </a:p>
          <a:p>
            <a:pPr>
              <a:spcBef>
                <a:spcPct val="50000"/>
              </a:spcBef>
              <a:buFontTx/>
              <a:buNone/>
            </a:pPr>
            <a:r>
              <a:rPr lang="en-CA" altLang="en-US" sz="1600">
                <a:solidFill>
                  <a:schemeClr val="tx1"/>
                </a:solidFill>
              </a:rPr>
              <a:t>RSS</a:t>
            </a:r>
            <a:r>
              <a:rPr lang="en-CA" altLang="en-US" sz="1600" baseline="-25000">
                <a:solidFill>
                  <a:schemeClr val="tx1"/>
                </a:solidFill>
              </a:rPr>
              <a:t>c</a:t>
            </a:r>
            <a:r>
              <a:rPr lang="en-CA" altLang="en-US" sz="1600">
                <a:solidFill>
                  <a:schemeClr val="tx1"/>
                </a:solidFill>
              </a:rPr>
              <a:t> = </a:t>
            </a:r>
            <a:r>
              <a:rPr lang="en-CA" altLang="en-US" sz="1600">
                <a:solidFill>
                  <a:schemeClr val="tx1"/>
                </a:solidFill>
                <a:sym typeface="Symbol" panose="05050102010706020507" pitchFamily="18" charset="2"/>
              </a:rPr>
              <a:t>(d</a:t>
            </a:r>
            <a:r>
              <a:rPr lang="en-CA" altLang="en-US" sz="1600" baseline="-25000">
                <a:solidFill>
                  <a:schemeClr val="tx1"/>
                </a:solidFill>
                <a:sym typeface="Symbol" panose="05050102010706020507" pitchFamily="18" charset="2"/>
              </a:rPr>
              <a:t>ij</a:t>
            </a:r>
            <a:r>
              <a:rPr lang="en-CA" altLang="en-US" sz="1600">
                <a:solidFill>
                  <a:schemeClr val="tx1"/>
                </a:solidFill>
                <a:sym typeface="Symbol" panose="05050102010706020507" pitchFamily="18" charset="2"/>
              </a:rPr>
              <a:t> – d’</a:t>
            </a:r>
            <a:r>
              <a:rPr lang="en-CA" altLang="en-US" sz="1600" baseline="-25000">
                <a:solidFill>
                  <a:schemeClr val="tx1"/>
                </a:solidFill>
                <a:sym typeface="Symbol" panose="05050102010706020507" pitchFamily="18" charset="2"/>
              </a:rPr>
              <a:t>ij</a:t>
            </a:r>
            <a:r>
              <a:rPr lang="en-CA" altLang="en-US" sz="1600">
                <a:solidFill>
                  <a:schemeClr val="tx1"/>
                </a:solidFill>
                <a:sym typeface="Symbol" panose="05050102010706020507" pitchFamily="18" charset="2"/>
              </a:rPr>
              <a:t>)</a:t>
            </a:r>
            <a:r>
              <a:rPr lang="en-CA" altLang="en-US" sz="1600" baseline="30000">
                <a:solidFill>
                  <a:schemeClr val="tx1"/>
                </a:solidFill>
                <a:sym typeface="Symbol" panose="05050102010706020507" pitchFamily="18" charset="2"/>
              </a:rPr>
              <a:t>2</a:t>
            </a:r>
            <a:endParaRPr lang="en-CA" altLang="en-US" sz="1600" baseline="30000">
              <a:solidFill>
                <a:schemeClr val="tx1"/>
              </a:solidFill>
            </a:endParaRPr>
          </a:p>
        </p:txBody>
      </p:sp>
      <p:grpSp>
        <p:nvGrpSpPr>
          <p:cNvPr id="27656" name="Group 73"/>
          <p:cNvGrpSpPr>
            <a:grpSpLocks/>
          </p:cNvGrpSpPr>
          <p:nvPr/>
        </p:nvGrpSpPr>
        <p:grpSpPr bwMode="auto">
          <a:xfrm>
            <a:off x="231775" y="3806825"/>
            <a:ext cx="4557713" cy="2646363"/>
            <a:chOff x="146" y="2296"/>
            <a:chExt cx="2871" cy="1667"/>
          </a:xfrm>
        </p:grpSpPr>
        <p:sp>
          <p:nvSpPr>
            <p:cNvPr id="27660" name="Text Box 22"/>
            <p:cNvSpPr txBox="1">
              <a:spLocks noChangeArrowheads="1"/>
            </p:cNvSpPr>
            <p:nvPr/>
          </p:nvSpPr>
          <p:spPr bwMode="auto">
            <a:xfrm>
              <a:off x="2481" y="229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1</a:t>
              </a:r>
            </a:p>
          </p:txBody>
        </p:sp>
        <p:sp>
          <p:nvSpPr>
            <p:cNvPr id="27661" name="Text Box 27"/>
            <p:cNvSpPr txBox="1">
              <a:spLocks noChangeArrowheads="1"/>
            </p:cNvSpPr>
            <p:nvPr/>
          </p:nvSpPr>
          <p:spPr bwMode="auto">
            <a:xfrm>
              <a:off x="1755" y="3430"/>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5</a:t>
              </a:r>
            </a:p>
          </p:txBody>
        </p:sp>
        <p:sp>
          <p:nvSpPr>
            <p:cNvPr id="27662" name="Text Box 28"/>
            <p:cNvSpPr txBox="1">
              <a:spLocks noChangeArrowheads="1"/>
            </p:cNvSpPr>
            <p:nvPr/>
          </p:nvSpPr>
          <p:spPr bwMode="auto">
            <a:xfrm>
              <a:off x="2481" y="2976"/>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4</a:t>
              </a:r>
            </a:p>
          </p:txBody>
        </p:sp>
        <p:sp>
          <p:nvSpPr>
            <p:cNvPr id="27663" name="Text Box 29"/>
            <p:cNvSpPr txBox="1">
              <a:spLocks noChangeArrowheads="1"/>
            </p:cNvSpPr>
            <p:nvPr/>
          </p:nvSpPr>
          <p:spPr bwMode="auto">
            <a:xfrm>
              <a:off x="1483" y="2568"/>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3</a:t>
              </a:r>
            </a:p>
          </p:txBody>
        </p:sp>
        <p:sp>
          <p:nvSpPr>
            <p:cNvPr id="27664" name="Text Box 30"/>
            <p:cNvSpPr txBox="1">
              <a:spLocks noChangeArrowheads="1"/>
            </p:cNvSpPr>
            <p:nvPr/>
          </p:nvSpPr>
          <p:spPr bwMode="auto">
            <a:xfrm>
              <a:off x="1982" y="2387"/>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2</a:t>
              </a:r>
            </a:p>
          </p:txBody>
        </p:sp>
        <p:sp>
          <p:nvSpPr>
            <p:cNvPr id="27665" name="Text Box 31"/>
            <p:cNvSpPr txBox="1">
              <a:spLocks noChangeArrowheads="1"/>
            </p:cNvSpPr>
            <p:nvPr/>
          </p:nvSpPr>
          <p:spPr bwMode="auto">
            <a:xfrm>
              <a:off x="304" y="3113"/>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a:spAutoFit/>
            </a:bodyPr>
            <a:lstStyle>
              <a:lvl1pPr marL="342900" indent="-342900">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lnSpc>
                  <a:spcPct val="80000"/>
                </a:lnSpc>
                <a:spcBef>
                  <a:spcPct val="50000"/>
                </a:spcBef>
                <a:buFontTx/>
                <a:buNone/>
              </a:pPr>
              <a:r>
                <a:rPr lang="en-US" altLang="en-US" sz="2000">
                  <a:ea typeface="SimSun" panose="02010600030101010101" pitchFamily="2" charset="-122"/>
                </a:rPr>
                <a:t>x</a:t>
              </a:r>
              <a:r>
                <a:rPr lang="en-US" altLang="en-US" sz="2000" baseline="-25000">
                  <a:ea typeface="SimSun" panose="02010600030101010101" pitchFamily="2" charset="-122"/>
                </a:rPr>
                <a:t>6</a:t>
              </a:r>
            </a:p>
          </p:txBody>
        </p:sp>
        <p:sp>
          <p:nvSpPr>
            <p:cNvPr id="27666" name="Freeform 47"/>
            <p:cNvSpPr>
              <a:spLocks/>
            </p:cNvSpPr>
            <p:nvPr/>
          </p:nvSpPr>
          <p:spPr bwMode="auto">
            <a:xfrm>
              <a:off x="146" y="3622"/>
              <a:ext cx="2698" cy="262"/>
            </a:xfrm>
            <a:custGeom>
              <a:avLst/>
              <a:gdLst>
                <a:gd name="T0" fmla="*/ 0 w 320"/>
                <a:gd name="T1" fmla="*/ 0 h 25"/>
                <a:gd name="T2" fmla="*/ 0 w 320"/>
                <a:gd name="T3" fmla="*/ 262 h 25"/>
                <a:gd name="T4" fmla="*/ 2698 w 320"/>
                <a:gd name="T5" fmla="*/ 262 h 25"/>
                <a:gd name="T6" fmla="*/ 0 60000 65536"/>
                <a:gd name="T7" fmla="*/ 0 60000 65536"/>
                <a:gd name="T8" fmla="*/ 0 60000 65536"/>
                <a:gd name="T9" fmla="*/ 0 w 320"/>
                <a:gd name="T10" fmla="*/ 0 h 25"/>
                <a:gd name="T11" fmla="*/ 320 w 320"/>
                <a:gd name="T12" fmla="*/ 25 h 25"/>
              </a:gdLst>
              <a:ahLst/>
              <a:cxnLst>
                <a:cxn ang="T6">
                  <a:pos x="T0" y="T1"/>
                </a:cxn>
                <a:cxn ang="T7">
                  <a:pos x="T2" y="T3"/>
                </a:cxn>
                <a:cxn ang="T8">
                  <a:pos x="T4" y="T5"/>
                </a:cxn>
              </a:cxnLst>
              <a:rect l="T9" t="T10" r="T11" b="T12"/>
              <a:pathLst>
                <a:path w="320" h="25">
                  <a:moveTo>
                    <a:pt x="0" y="0"/>
                  </a:moveTo>
                  <a:lnTo>
                    <a:pt x="0" y="25"/>
                  </a:lnTo>
                  <a:lnTo>
                    <a:pt x="32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48"/>
            <p:cNvSpPr>
              <a:spLocks/>
            </p:cNvSpPr>
            <p:nvPr/>
          </p:nvSpPr>
          <p:spPr bwMode="auto">
            <a:xfrm>
              <a:off x="668" y="3352"/>
              <a:ext cx="2176" cy="303"/>
            </a:xfrm>
            <a:custGeom>
              <a:avLst/>
              <a:gdLst>
                <a:gd name="T0" fmla="*/ 0 w 258"/>
                <a:gd name="T1" fmla="*/ 0 h 29"/>
                <a:gd name="T2" fmla="*/ 0 w 258"/>
                <a:gd name="T3" fmla="*/ 303 h 29"/>
                <a:gd name="T4" fmla="*/ 2176 w 258"/>
                <a:gd name="T5" fmla="*/ 303 h 29"/>
                <a:gd name="T6" fmla="*/ 0 60000 65536"/>
                <a:gd name="T7" fmla="*/ 0 60000 65536"/>
                <a:gd name="T8" fmla="*/ 0 60000 65536"/>
                <a:gd name="T9" fmla="*/ 0 w 258"/>
                <a:gd name="T10" fmla="*/ 0 h 29"/>
                <a:gd name="T11" fmla="*/ 258 w 258"/>
                <a:gd name="T12" fmla="*/ 29 h 29"/>
              </a:gdLst>
              <a:ahLst/>
              <a:cxnLst>
                <a:cxn ang="T6">
                  <a:pos x="T0" y="T1"/>
                </a:cxn>
                <a:cxn ang="T7">
                  <a:pos x="T2" y="T3"/>
                </a:cxn>
                <a:cxn ang="T8">
                  <a:pos x="T4" y="T5"/>
                </a:cxn>
              </a:cxnLst>
              <a:rect l="T9" t="T10" r="T11" b="T12"/>
              <a:pathLst>
                <a:path w="258" h="29">
                  <a:moveTo>
                    <a:pt x="0" y="0"/>
                  </a:moveTo>
                  <a:lnTo>
                    <a:pt x="0" y="29"/>
                  </a:lnTo>
                  <a:lnTo>
                    <a:pt x="258"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49"/>
            <p:cNvSpPr>
              <a:spLocks/>
            </p:cNvSpPr>
            <p:nvPr/>
          </p:nvSpPr>
          <p:spPr bwMode="auto">
            <a:xfrm>
              <a:off x="2311" y="3310"/>
              <a:ext cx="533" cy="114"/>
            </a:xfrm>
            <a:custGeom>
              <a:avLst/>
              <a:gdLst>
                <a:gd name="T0" fmla="*/ 0 w 63"/>
                <a:gd name="T1" fmla="*/ 0 h 11"/>
                <a:gd name="T2" fmla="*/ 0 w 63"/>
                <a:gd name="T3" fmla="*/ 114 h 11"/>
                <a:gd name="T4" fmla="*/ 533 w 63"/>
                <a:gd name="T5" fmla="*/ 114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0"/>
                  </a:moveTo>
                  <a:lnTo>
                    <a:pt x="0" y="11"/>
                  </a:lnTo>
                  <a:lnTo>
                    <a:pt x="63"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Freeform 50"/>
            <p:cNvSpPr>
              <a:spLocks/>
            </p:cNvSpPr>
            <p:nvPr/>
          </p:nvSpPr>
          <p:spPr bwMode="auto">
            <a:xfrm>
              <a:off x="2311" y="3195"/>
              <a:ext cx="533" cy="115"/>
            </a:xfrm>
            <a:custGeom>
              <a:avLst/>
              <a:gdLst>
                <a:gd name="T0" fmla="*/ 0 w 63"/>
                <a:gd name="T1" fmla="*/ 115 h 11"/>
                <a:gd name="T2" fmla="*/ 0 w 63"/>
                <a:gd name="T3" fmla="*/ 0 h 11"/>
                <a:gd name="T4" fmla="*/ 533 w 63"/>
                <a:gd name="T5" fmla="*/ 0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11"/>
                  </a:moveTo>
                  <a:lnTo>
                    <a:pt x="0"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Freeform 51"/>
            <p:cNvSpPr>
              <a:spLocks/>
            </p:cNvSpPr>
            <p:nvPr/>
          </p:nvSpPr>
          <p:spPr bwMode="auto">
            <a:xfrm>
              <a:off x="1191" y="3059"/>
              <a:ext cx="1120" cy="251"/>
            </a:xfrm>
            <a:custGeom>
              <a:avLst/>
              <a:gdLst>
                <a:gd name="T0" fmla="*/ 0 w 133"/>
                <a:gd name="T1" fmla="*/ 0 h 24"/>
                <a:gd name="T2" fmla="*/ 0 w 133"/>
                <a:gd name="T3" fmla="*/ 251 h 24"/>
                <a:gd name="T4" fmla="*/ 1120 w 133"/>
                <a:gd name="T5" fmla="*/ 251 h 24"/>
                <a:gd name="T6" fmla="*/ 0 60000 65536"/>
                <a:gd name="T7" fmla="*/ 0 60000 65536"/>
                <a:gd name="T8" fmla="*/ 0 60000 65536"/>
                <a:gd name="T9" fmla="*/ 0 w 133"/>
                <a:gd name="T10" fmla="*/ 0 h 24"/>
                <a:gd name="T11" fmla="*/ 133 w 133"/>
                <a:gd name="T12" fmla="*/ 24 h 24"/>
              </a:gdLst>
              <a:ahLst/>
              <a:cxnLst>
                <a:cxn ang="T6">
                  <a:pos x="T0" y="T1"/>
                </a:cxn>
                <a:cxn ang="T7">
                  <a:pos x="T2" y="T3"/>
                </a:cxn>
                <a:cxn ang="T8">
                  <a:pos x="T4" y="T5"/>
                </a:cxn>
              </a:cxnLst>
              <a:rect l="T9" t="T10" r="T11" b="T12"/>
              <a:pathLst>
                <a:path w="133" h="24">
                  <a:moveTo>
                    <a:pt x="0" y="0"/>
                  </a:moveTo>
                  <a:lnTo>
                    <a:pt x="0" y="24"/>
                  </a:lnTo>
                  <a:lnTo>
                    <a:pt x="13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52"/>
            <p:cNvSpPr>
              <a:spLocks/>
            </p:cNvSpPr>
            <p:nvPr/>
          </p:nvSpPr>
          <p:spPr bwMode="auto">
            <a:xfrm>
              <a:off x="1790" y="2797"/>
              <a:ext cx="1054" cy="167"/>
            </a:xfrm>
            <a:custGeom>
              <a:avLst/>
              <a:gdLst>
                <a:gd name="T0" fmla="*/ 0 w 125"/>
                <a:gd name="T1" fmla="*/ 0 h 16"/>
                <a:gd name="T2" fmla="*/ 0 w 125"/>
                <a:gd name="T3" fmla="*/ 167 h 16"/>
                <a:gd name="T4" fmla="*/ 1054 w 125"/>
                <a:gd name="T5" fmla="*/ 167 h 16"/>
                <a:gd name="T6" fmla="*/ 0 60000 65536"/>
                <a:gd name="T7" fmla="*/ 0 60000 65536"/>
                <a:gd name="T8" fmla="*/ 0 60000 65536"/>
                <a:gd name="T9" fmla="*/ 0 w 125"/>
                <a:gd name="T10" fmla="*/ 0 h 16"/>
                <a:gd name="T11" fmla="*/ 125 w 125"/>
                <a:gd name="T12" fmla="*/ 16 h 16"/>
              </a:gdLst>
              <a:ahLst/>
              <a:cxnLst>
                <a:cxn ang="T6">
                  <a:pos x="T0" y="T1"/>
                </a:cxn>
                <a:cxn ang="T7">
                  <a:pos x="T2" y="T3"/>
                </a:cxn>
                <a:cxn ang="T8">
                  <a:pos x="T4" y="T5"/>
                </a:cxn>
              </a:cxnLst>
              <a:rect l="T9" t="T10" r="T11" b="T12"/>
              <a:pathLst>
                <a:path w="125" h="16">
                  <a:moveTo>
                    <a:pt x="0" y="0"/>
                  </a:moveTo>
                  <a:lnTo>
                    <a:pt x="0" y="16"/>
                  </a:lnTo>
                  <a:lnTo>
                    <a:pt x="125"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2" name="Freeform 53"/>
            <p:cNvSpPr>
              <a:spLocks/>
            </p:cNvSpPr>
            <p:nvPr/>
          </p:nvSpPr>
          <p:spPr bwMode="auto">
            <a:xfrm>
              <a:off x="2311" y="2619"/>
              <a:ext cx="533" cy="116"/>
            </a:xfrm>
            <a:custGeom>
              <a:avLst/>
              <a:gdLst>
                <a:gd name="T0" fmla="*/ 0 w 63"/>
                <a:gd name="T1" fmla="*/ 0 h 11"/>
                <a:gd name="T2" fmla="*/ 0 w 63"/>
                <a:gd name="T3" fmla="*/ 116 h 11"/>
                <a:gd name="T4" fmla="*/ 533 w 63"/>
                <a:gd name="T5" fmla="*/ 116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0"/>
                  </a:moveTo>
                  <a:lnTo>
                    <a:pt x="0" y="11"/>
                  </a:lnTo>
                  <a:lnTo>
                    <a:pt x="63"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3" name="Freeform 54"/>
            <p:cNvSpPr>
              <a:spLocks/>
            </p:cNvSpPr>
            <p:nvPr/>
          </p:nvSpPr>
          <p:spPr bwMode="auto">
            <a:xfrm>
              <a:off x="2311" y="2505"/>
              <a:ext cx="533" cy="114"/>
            </a:xfrm>
            <a:custGeom>
              <a:avLst/>
              <a:gdLst>
                <a:gd name="T0" fmla="*/ 0 w 63"/>
                <a:gd name="T1" fmla="*/ 114 h 11"/>
                <a:gd name="T2" fmla="*/ 0 w 63"/>
                <a:gd name="T3" fmla="*/ 0 h 11"/>
                <a:gd name="T4" fmla="*/ 533 w 63"/>
                <a:gd name="T5" fmla="*/ 0 h 11"/>
                <a:gd name="T6" fmla="*/ 0 60000 65536"/>
                <a:gd name="T7" fmla="*/ 0 60000 65536"/>
                <a:gd name="T8" fmla="*/ 0 60000 65536"/>
                <a:gd name="T9" fmla="*/ 0 w 63"/>
                <a:gd name="T10" fmla="*/ 0 h 11"/>
                <a:gd name="T11" fmla="*/ 63 w 63"/>
                <a:gd name="T12" fmla="*/ 11 h 11"/>
              </a:gdLst>
              <a:ahLst/>
              <a:cxnLst>
                <a:cxn ang="T6">
                  <a:pos x="T0" y="T1"/>
                </a:cxn>
                <a:cxn ang="T7">
                  <a:pos x="T2" y="T3"/>
                </a:cxn>
                <a:cxn ang="T8">
                  <a:pos x="T4" y="T5"/>
                </a:cxn>
              </a:cxnLst>
              <a:rect l="T9" t="T10" r="T11" b="T12"/>
              <a:pathLst>
                <a:path w="63" h="11">
                  <a:moveTo>
                    <a:pt x="0" y="11"/>
                  </a:moveTo>
                  <a:lnTo>
                    <a:pt x="0"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4" name="Freeform 55"/>
            <p:cNvSpPr>
              <a:spLocks/>
            </p:cNvSpPr>
            <p:nvPr/>
          </p:nvSpPr>
          <p:spPr bwMode="auto">
            <a:xfrm>
              <a:off x="1790" y="2619"/>
              <a:ext cx="521" cy="178"/>
            </a:xfrm>
            <a:custGeom>
              <a:avLst/>
              <a:gdLst>
                <a:gd name="T0" fmla="*/ 0 w 62"/>
                <a:gd name="T1" fmla="*/ 178 h 17"/>
                <a:gd name="T2" fmla="*/ 0 w 62"/>
                <a:gd name="T3" fmla="*/ 0 h 17"/>
                <a:gd name="T4" fmla="*/ 521 w 62"/>
                <a:gd name="T5" fmla="*/ 0 h 17"/>
                <a:gd name="T6" fmla="*/ 0 60000 65536"/>
                <a:gd name="T7" fmla="*/ 0 60000 65536"/>
                <a:gd name="T8" fmla="*/ 0 60000 65536"/>
                <a:gd name="T9" fmla="*/ 0 w 62"/>
                <a:gd name="T10" fmla="*/ 0 h 17"/>
                <a:gd name="T11" fmla="*/ 62 w 62"/>
                <a:gd name="T12" fmla="*/ 17 h 17"/>
              </a:gdLst>
              <a:ahLst/>
              <a:cxnLst>
                <a:cxn ang="T6">
                  <a:pos x="T0" y="T1"/>
                </a:cxn>
                <a:cxn ang="T7">
                  <a:pos x="T2" y="T3"/>
                </a:cxn>
                <a:cxn ang="T8">
                  <a:pos x="T4" y="T5"/>
                </a:cxn>
              </a:cxnLst>
              <a:rect l="T9" t="T10" r="T11" b="T12"/>
              <a:pathLst>
                <a:path w="62" h="17">
                  <a:moveTo>
                    <a:pt x="0" y="17"/>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5" name="Freeform 56"/>
            <p:cNvSpPr>
              <a:spLocks/>
            </p:cNvSpPr>
            <p:nvPr/>
          </p:nvSpPr>
          <p:spPr bwMode="auto">
            <a:xfrm>
              <a:off x="1191" y="2797"/>
              <a:ext cx="599" cy="262"/>
            </a:xfrm>
            <a:custGeom>
              <a:avLst/>
              <a:gdLst>
                <a:gd name="T0" fmla="*/ 0 w 71"/>
                <a:gd name="T1" fmla="*/ 262 h 25"/>
                <a:gd name="T2" fmla="*/ 0 w 71"/>
                <a:gd name="T3" fmla="*/ 0 h 25"/>
                <a:gd name="T4" fmla="*/ 599 w 71"/>
                <a:gd name="T5" fmla="*/ 0 h 25"/>
                <a:gd name="T6" fmla="*/ 0 60000 65536"/>
                <a:gd name="T7" fmla="*/ 0 60000 65536"/>
                <a:gd name="T8" fmla="*/ 0 60000 65536"/>
                <a:gd name="T9" fmla="*/ 0 w 71"/>
                <a:gd name="T10" fmla="*/ 0 h 25"/>
                <a:gd name="T11" fmla="*/ 71 w 71"/>
                <a:gd name="T12" fmla="*/ 25 h 25"/>
              </a:gdLst>
              <a:ahLst/>
              <a:cxnLst>
                <a:cxn ang="T6">
                  <a:pos x="T0" y="T1"/>
                </a:cxn>
                <a:cxn ang="T7">
                  <a:pos x="T2" y="T3"/>
                </a:cxn>
                <a:cxn ang="T8">
                  <a:pos x="T4" y="T5"/>
                </a:cxn>
              </a:cxnLst>
              <a:rect l="T9" t="T10" r="T11" b="T12"/>
              <a:pathLst>
                <a:path w="71" h="25">
                  <a:moveTo>
                    <a:pt x="0" y="25"/>
                  </a:moveTo>
                  <a:lnTo>
                    <a:pt x="0"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6" name="Freeform 57"/>
            <p:cNvSpPr>
              <a:spLocks/>
            </p:cNvSpPr>
            <p:nvPr/>
          </p:nvSpPr>
          <p:spPr bwMode="auto">
            <a:xfrm>
              <a:off x="668" y="3059"/>
              <a:ext cx="523" cy="293"/>
            </a:xfrm>
            <a:custGeom>
              <a:avLst/>
              <a:gdLst>
                <a:gd name="T0" fmla="*/ 0 w 62"/>
                <a:gd name="T1" fmla="*/ 293 h 28"/>
                <a:gd name="T2" fmla="*/ 0 w 62"/>
                <a:gd name="T3" fmla="*/ 0 h 28"/>
                <a:gd name="T4" fmla="*/ 523 w 62"/>
                <a:gd name="T5" fmla="*/ 0 h 28"/>
                <a:gd name="T6" fmla="*/ 0 60000 65536"/>
                <a:gd name="T7" fmla="*/ 0 60000 65536"/>
                <a:gd name="T8" fmla="*/ 0 60000 65536"/>
                <a:gd name="T9" fmla="*/ 0 w 62"/>
                <a:gd name="T10" fmla="*/ 0 h 28"/>
                <a:gd name="T11" fmla="*/ 62 w 62"/>
                <a:gd name="T12" fmla="*/ 28 h 28"/>
              </a:gdLst>
              <a:ahLst/>
              <a:cxnLst>
                <a:cxn ang="T6">
                  <a:pos x="T0" y="T1"/>
                </a:cxn>
                <a:cxn ang="T7">
                  <a:pos x="T2" y="T3"/>
                </a:cxn>
                <a:cxn ang="T8">
                  <a:pos x="T4" y="T5"/>
                </a:cxn>
              </a:cxnLst>
              <a:rect l="T9" t="T10" r="T11" b="T12"/>
              <a:pathLst>
                <a:path w="62" h="28">
                  <a:moveTo>
                    <a:pt x="0" y="28"/>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7" name="Freeform 58"/>
            <p:cNvSpPr>
              <a:spLocks/>
            </p:cNvSpPr>
            <p:nvPr/>
          </p:nvSpPr>
          <p:spPr bwMode="auto">
            <a:xfrm>
              <a:off x="146" y="3352"/>
              <a:ext cx="522" cy="270"/>
            </a:xfrm>
            <a:custGeom>
              <a:avLst/>
              <a:gdLst>
                <a:gd name="T0" fmla="*/ 0 w 62"/>
                <a:gd name="T1" fmla="*/ 270 h 26"/>
                <a:gd name="T2" fmla="*/ 0 w 62"/>
                <a:gd name="T3" fmla="*/ 0 h 26"/>
                <a:gd name="T4" fmla="*/ 522 w 62"/>
                <a:gd name="T5" fmla="*/ 0 h 26"/>
                <a:gd name="T6" fmla="*/ 0 60000 65536"/>
                <a:gd name="T7" fmla="*/ 0 60000 65536"/>
                <a:gd name="T8" fmla="*/ 0 60000 65536"/>
                <a:gd name="T9" fmla="*/ 0 w 62"/>
                <a:gd name="T10" fmla="*/ 0 h 26"/>
                <a:gd name="T11" fmla="*/ 62 w 62"/>
                <a:gd name="T12" fmla="*/ 26 h 26"/>
              </a:gdLst>
              <a:ahLst/>
              <a:cxnLst>
                <a:cxn ang="T6">
                  <a:pos x="T0" y="T1"/>
                </a:cxn>
                <a:cxn ang="T7">
                  <a:pos x="T2" y="T3"/>
                </a:cxn>
                <a:cxn ang="T8">
                  <a:pos x="T4" y="T5"/>
                </a:cxn>
              </a:cxnLst>
              <a:rect l="T9" t="T10" r="T11" b="T12"/>
              <a:pathLst>
                <a:path w="62" h="26">
                  <a:moveTo>
                    <a:pt x="0" y="26"/>
                  </a:moveTo>
                  <a:lnTo>
                    <a:pt x="0" y="0"/>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8" name="Rectangle 61"/>
            <p:cNvSpPr>
              <a:spLocks noChangeArrowheads="1"/>
            </p:cNvSpPr>
            <p:nvPr/>
          </p:nvSpPr>
          <p:spPr bwMode="auto">
            <a:xfrm>
              <a:off x="2880" y="3829"/>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S7</a:t>
              </a:r>
              <a:endParaRPr lang="en-CA" altLang="en-US" sz="1400">
                <a:solidFill>
                  <a:schemeClr val="tx1"/>
                </a:solidFill>
              </a:endParaRPr>
            </a:p>
          </p:txBody>
        </p:sp>
        <p:sp>
          <p:nvSpPr>
            <p:cNvPr id="27679" name="Rectangle 62"/>
            <p:cNvSpPr>
              <a:spLocks noChangeArrowheads="1"/>
            </p:cNvSpPr>
            <p:nvPr/>
          </p:nvSpPr>
          <p:spPr bwMode="auto">
            <a:xfrm>
              <a:off x="2880" y="3587"/>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S6</a:t>
              </a:r>
              <a:endParaRPr lang="en-CA" altLang="en-US" sz="1400">
                <a:solidFill>
                  <a:schemeClr val="tx1"/>
                </a:solidFill>
              </a:endParaRPr>
            </a:p>
          </p:txBody>
        </p:sp>
        <p:sp>
          <p:nvSpPr>
            <p:cNvPr id="27680" name="Rectangle 63"/>
            <p:cNvSpPr>
              <a:spLocks noChangeArrowheads="1"/>
            </p:cNvSpPr>
            <p:nvPr/>
          </p:nvSpPr>
          <p:spPr bwMode="auto">
            <a:xfrm>
              <a:off x="2880" y="3348"/>
              <a:ext cx="13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S5</a:t>
              </a:r>
              <a:endParaRPr lang="en-CA" altLang="en-US" sz="1400">
                <a:solidFill>
                  <a:schemeClr val="tx1"/>
                </a:solidFill>
              </a:endParaRPr>
            </a:p>
          </p:txBody>
        </p:sp>
        <p:sp>
          <p:nvSpPr>
            <p:cNvPr id="27681" name="Rectangle 64"/>
            <p:cNvSpPr>
              <a:spLocks noChangeArrowheads="1"/>
            </p:cNvSpPr>
            <p:nvPr/>
          </p:nvSpPr>
          <p:spPr bwMode="auto">
            <a:xfrm>
              <a:off x="2880" y="3107"/>
              <a:ext cx="1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S4</a:t>
              </a:r>
              <a:endParaRPr lang="en-CA" altLang="en-US" sz="1400">
                <a:solidFill>
                  <a:schemeClr val="tx1"/>
                </a:solidFill>
              </a:endParaRPr>
            </a:p>
          </p:txBody>
        </p:sp>
        <p:sp>
          <p:nvSpPr>
            <p:cNvPr id="27682" name="Rectangle 65"/>
            <p:cNvSpPr>
              <a:spLocks noChangeArrowheads="1"/>
            </p:cNvSpPr>
            <p:nvPr/>
          </p:nvSpPr>
          <p:spPr bwMode="auto">
            <a:xfrm>
              <a:off x="2880" y="2867"/>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S3</a:t>
              </a:r>
              <a:endParaRPr lang="en-CA" altLang="en-US" sz="1400">
                <a:solidFill>
                  <a:schemeClr val="tx1"/>
                </a:solidFill>
              </a:endParaRPr>
            </a:p>
          </p:txBody>
        </p:sp>
        <p:sp>
          <p:nvSpPr>
            <p:cNvPr id="27683" name="Rectangle 66"/>
            <p:cNvSpPr>
              <a:spLocks noChangeArrowheads="1"/>
            </p:cNvSpPr>
            <p:nvPr/>
          </p:nvSpPr>
          <p:spPr bwMode="auto">
            <a:xfrm>
              <a:off x="2880" y="2627"/>
              <a:ext cx="13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S2</a:t>
              </a:r>
              <a:endParaRPr lang="en-CA" altLang="en-US" sz="1400">
                <a:solidFill>
                  <a:schemeClr val="tx1"/>
                </a:solidFill>
              </a:endParaRPr>
            </a:p>
          </p:txBody>
        </p:sp>
        <p:sp>
          <p:nvSpPr>
            <p:cNvPr id="27684" name="Rectangle 67"/>
            <p:cNvSpPr>
              <a:spLocks noChangeArrowheads="1"/>
            </p:cNvSpPr>
            <p:nvPr/>
          </p:nvSpPr>
          <p:spPr bwMode="auto">
            <a:xfrm>
              <a:off x="2880" y="2387"/>
              <a:ext cx="1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CA" altLang="en-US" sz="1400" b="1">
                  <a:solidFill>
                    <a:srgbClr val="000000"/>
                  </a:solidFill>
                  <a:latin typeface="System" charset="0"/>
                </a:rPr>
                <a:t>S1</a:t>
              </a:r>
              <a:endParaRPr lang="en-CA" altLang="en-US" sz="1400">
                <a:solidFill>
                  <a:schemeClr val="tx1"/>
                </a:solidFill>
              </a:endParaRPr>
            </a:p>
          </p:txBody>
        </p:sp>
      </p:grpSp>
      <p:graphicFrame>
        <p:nvGraphicFramePr>
          <p:cNvPr id="27657" name="Object 70"/>
          <p:cNvGraphicFramePr>
            <a:graphicFrameLocks noGrp="1" noChangeAspect="1"/>
          </p:cNvGraphicFramePr>
          <p:nvPr>
            <p:ph sz="half" idx="2"/>
          </p:nvPr>
        </p:nvGraphicFramePr>
        <p:xfrm>
          <a:off x="6156325" y="5734050"/>
          <a:ext cx="2520950" cy="630238"/>
        </p:xfrm>
        <a:graphic>
          <a:graphicData uri="http://schemas.openxmlformats.org/presentationml/2006/ole">
            <mc:AlternateContent xmlns:mc="http://schemas.openxmlformats.org/markup-compatibility/2006">
              <mc:Choice xmlns:v="urn:schemas-microsoft-com:vml" Requires="v">
                <p:oleObj spid="_x0000_s528395" name="Equation" r:id="rId6" imgW="1727200" imgH="431800" progId="Equation.DSMT4">
                  <p:embed/>
                </p:oleObj>
              </mc:Choice>
              <mc:Fallback>
                <p:oleObj name="Equation" r:id="rId6" imgW="17272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5734050"/>
                        <a:ext cx="25209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8" name="Line 72"/>
          <p:cNvSpPr>
            <a:spLocks noChangeShapeType="1"/>
          </p:cNvSpPr>
          <p:nvPr/>
        </p:nvSpPr>
        <p:spPr bwMode="auto">
          <a:xfrm>
            <a:off x="0" y="3789363"/>
            <a:ext cx="91440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Text Box 75"/>
          <p:cNvSpPr txBox="1">
            <a:spLocks noChangeArrowheads="1"/>
          </p:cNvSpPr>
          <p:nvPr/>
        </p:nvSpPr>
        <p:spPr bwMode="auto">
          <a:xfrm>
            <a:off x="179388" y="6453188"/>
            <a:ext cx="5688012"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CA" altLang="en-US" sz="1600">
                <a:solidFill>
                  <a:schemeClr val="tx1"/>
                </a:solidFill>
              </a:rPr>
              <a:t>Xia, X. 2009. Molecular Phylogenetics and Evolution 52:665-676 </a:t>
            </a:r>
          </a:p>
        </p:txBody>
      </p:sp>
    </p:spTree>
    <p:extLst>
      <p:ext uri="{BB962C8B-B14F-4D97-AF65-F5344CB8AC3E}">
        <p14:creationId xmlns:p14="http://schemas.microsoft.com/office/powerpoint/2010/main" val="7232444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9288DEE0-A060-4DC3-A053-7475F273DD4D}" type="slidenum">
              <a:rPr lang="en-US" altLang="en-US" sz="1400"/>
              <a:pPr/>
              <a:t>38</a:t>
            </a:fld>
            <a:endParaRPr lang="en-US" altLang="en-US" sz="1400"/>
          </a:p>
        </p:txBody>
      </p:sp>
      <p:sp>
        <p:nvSpPr>
          <p:cNvPr id="5123" name="Rectangle 4"/>
          <p:cNvSpPr>
            <a:spLocks noGrp="1" noChangeArrowheads="1"/>
          </p:cNvSpPr>
          <p:nvPr>
            <p:ph type="title"/>
          </p:nvPr>
        </p:nvSpPr>
        <p:spPr/>
        <p:txBody>
          <a:bodyPr/>
          <a:lstStyle/>
          <a:p>
            <a:r>
              <a:rPr lang="en-US" altLang="en-US" dirty="0" smtClean="0"/>
              <a:t>Dating</a:t>
            </a:r>
            <a:endParaRPr lang="en-US" altLang="en-US" dirty="0" smtClean="0"/>
          </a:p>
        </p:txBody>
      </p:sp>
      <p:sp>
        <p:nvSpPr>
          <p:cNvPr id="5124" name="Rectangle 5"/>
          <p:cNvSpPr>
            <a:spLocks noGrp="1" noChangeArrowheads="1"/>
          </p:cNvSpPr>
          <p:nvPr>
            <p:ph type="body" idx="1"/>
          </p:nvPr>
        </p:nvSpPr>
        <p:spPr/>
        <p:txBody>
          <a:bodyPr/>
          <a:lstStyle/>
          <a:p>
            <a:pPr>
              <a:lnSpc>
                <a:spcPct val="80000"/>
              </a:lnSpc>
            </a:pPr>
            <a:r>
              <a:rPr lang="en-US" altLang="en-US" sz="2000" smtClean="0"/>
              <a:t>Two major objectives of molecular phylogenetics</a:t>
            </a:r>
          </a:p>
          <a:p>
            <a:pPr lvl="1">
              <a:lnSpc>
                <a:spcPct val="80000"/>
              </a:lnSpc>
            </a:pPr>
            <a:r>
              <a:rPr lang="en-US" altLang="en-US" sz="1800" smtClean="0"/>
              <a:t>Branching patterns (speciation or gene duplication events)</a:t>
            </a:r>
          </a:p>
          <a:p>
            <a:pPr lvl="1">
              <a:lnSpc>
                <a:spcPct val="80000"/>
              </a:lnSpc>
            </a:pPr>
            <a:r>
              <a:rPr lang="en-US" altLang="en-US" sz="1800" smtClean="0"/>
              <a:t>Dating of the speciation or gene duplication events</a:t>
            </a:r>
          </a:p>
          <a:p>
            <a:pPr>
              <a:lnSpc>
                <a:spcPct val="80000"/>
              </a:lnSpc>
            </a:pPr>
            <a:r>
              <a:rPr lang="en-US" altLang="en-US" sz="2000" smtClean="0"/>
              <a:t>Classification of methods</a:t>
            </a:r>
          </a:p>
          <a:p>
            <a:pPr lvl="1">
              <a:lnSpc>
                <a:spcPct val="80000"/>
              </a:lnSpc>
            </a:pPr>
            <a:r>
              <a:rPr lang="en-US" altLang="en-US" sz="1800" smtClean="0"/>
              <a:t>Criteria used</a:t>
            </a:r>
          </a:p>
          <a:p>
            <a:pPr lvl="2">
              <a:lnSpc>
                <a:spcPct val="80000"/>
              </a:lnSpc>
            </a:pPr>
            <a:r>
              <a:rPr lang="en-US" altLang="en-US" sz="1600" smtClean="0"/>
              <a:t>Maximum likelihood (ML) method (e.g., PAML)</a:t>
            </a:r>
          </a:p>
          <a:p>
            <a:pPr lvl="2">
              <a:lnSpc>
                <a:spcPct val="80000"/>
              </a:lnSpc>
            </a:pPr>
            <a:r>
              <a:rPr lang="en-US" altLang="en-US" sz="1600" smtClean="0"/>
              <a:t>Bayesian methods (e.g., BEAST)</a:t>
            </a:r>
          </a:p>
          <a:p>
            <a:pPr lvl="2">
              <a:lnSpc>
                <a:spcPct val="80000"/>
              </a:lnSpc>
            </a:pPr>
            <a:r>
              <a:rPr lang="en-US" altLang="en-US" sz="1600" smtClean="0">
                <a:solidFill>
                  <a:srgbClr val="FF3300"/>
                </a:solidFill>
              </a:rPr>
              <a:t>Least-squares (LS) method based on distance-based matrices (e.g., DAMBE)</a:t>
            </a:r>
          </a:p>
          <a:p>
            <a:pPr lvl="1">
              <a:lnSpc>
                <a:spcPct val="80000"/>
              </a:lnSpc>
            </a:pPr>
            <a:r>
              <a:rPr lang="en-US" altLang="en-US" sz="1800" smtClean="0"/>
              <a:t>Hard- or soft-bound</a:t>
            </a:r>
          </a:p>
          <a:p>
            <a:pPr lvl="1">
              <a:lnSpc>
                <a:spcPct val="80000"/>
              </a:lnSpc>
            </a:pPr>
            <a:r>
              <a:rPr lang="en-US" altLang="en-US" sz="1800" smtClean="0"/>
              <a:t>Global or local clock</a:t>
            </a:r>
          </a:p>
          <a:p>
            <a:pPr>
              <a:lnSpc>
                <a:spcPct val="80000"/>
              </a:lnSpc>
            </a:pPr>
            <a:r>
              <a:rPr lang="en-US" altLang="en-US" sz="2000" smtClean="0"/>
              <a:t>Data needed</a:t>
            </a:r>
          </a:p>
          <a:p>
            <a:pPr lvl="1">
              <a:lnSpc>
                <a:spcPct val="80000"/>
              </a:lnSpc>
            </a:pPr>
            <a:r>
              <a:rPr lang="en-US" altLang="en-US" sz="1800" smtClean="0"/>
              <a:t>A topology</a:t>
            </a:r>
          </a:p>
          <a:p>
            <a:pPr lvl="1">
              <a:lnSpc>
                <a:spcPct val="80000"/>
              </a:lnSpc>
            </a:pPr>
            <a:r>
              <a:rPr lang="en-US" altLang="en-US" sz="1800" smtClean="0"/>
              <a:t>A set of aligned sequences </a:t>
            </a:r>
            <a:r>
              <a:rPr lang="en-US" altLang="en-US" sz="1800" smtClean="0">
                <a:solidFill>
                  <a:srgbClr val="FF3300"/>
                </a:solidFill>
              </a:rPr>
              <a:t>OR</a:t>
            </a:r>
            <a:r>
              <a:rPr lang="en-US" altLang="en-US" sz="1800" smtClean="0"/>
              <a:t> a distance matrix satisfying the molecular clock hypothesis (either globally or locally)</a:t>
            </a:r>
          </a:p>
          <a:p>
            <a:pPr lvl="1">
              <a:lnSpc>
                <a:spcPct val="80000"/>
              </a:lnSpc>
            </a:pPr>
            <a:r>
              <a:rPr lang="en-US" altLang="en-US" sz="1800" smtClean="0"/>
              <a:t>Calibration points </a:t>
            </a:r>
          </a:p>
          <a:p>
            <a:pPr lvl="2">
              <a:lnSpc>
                <a:spcPct val="80000"/>
              </a:lnSpc>
            </a:pPr>
            <a:r>
              <a:rPr lang="en-US" altLang="en-US" sz="1600" smtClean="0"/>
              <a:t>One or more from fossil record</a:t>
            </a:r>
          </a:p>
          <a:p>
            <a:pPr lvl="2">
              <a:lnSpc>
                <a:spcPct val="80000"/>
              </a:lnSpc>
            </a:pPr>
            <a:r>
              <a:rPr lang="en-US" altLang="en-US" sz="1600" smtClean="0"/>
              <a:t>From sampling time for rapidly evolving species (e.g., RNA viruses)</a:t>
            </a:r>
          </a:p>
        </p:txBody>
      </p:sp>
    </p:spTree>
    <p:extLst>
      <p:ext uri="{BB962C8B-B14F-4D97-AF65-F5344CB8AC3E}">
        <p14:creationId xmlns:p14="http://schemas.microsoft.com/office/powerpoint/2010/main" val="4102356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Rationale</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Given two species </a:t>
            </a:r>
            <a:r>
              <a:rPr lang="en-CA" dirty="0" err="1" smtClean="0"/>
              <a:t>i</a:t>
            </a:r>
            <a:r>
              <a:rPr lang="en-CA" dirty="0" smtClean="0"/>
              <a:t> and j, we can compute the evolutionary distance between them (</a:t>
            </a:r>
            <a:r>
              <a:rPr lang="en-CA" dirty="0" err="1" smtClean="0"/>
              <a:t>d</a:t>
            </a:r>
            <a:r>
              <a:rPr lang="en-CA" baseline="-25000" dirty="0" err="1" smtClean="0"/>
              <a:t>ij</a:t>
            </a:r>
            <a:r>
              <a:rPr lang="en-CA" dirty="0"/>
              <a:t> </a:t>
            </a:r>
            <a:r>
              <a:rPr lang="en-CA" dirty="0" smtClean="0"/>
              <a:t>which is the number of substitutions per site), but how do we know the time (t) that these two species have diverged from their common ancestor?</a:t>
            </a:r>
          </a:p>
          <a:p>
            <a:r>
              <a:rPr lang="en-CA" dirty="0" smtClean="0"/>
              <a:t>Knowing </a:t>
            </a:r>
            <a:r>
              <a:rPr lang="en-CA" dirty="0" err="1" smtClean="0"/>
              <a:t>d</a:t>
            </a:r>
            <a:r>
              <a:rPr lang="en-CA" baseline="-25000" dirty="0" err="1" smtClean="0"/>
              <a:t>ij</a:t>
            </a:r>
            <a:r>
              <a:rPr lang="en-CA" dirty="0" smtClean="0"/>
              <a:t> alone does not give us time. We also need to know the rate of change (r, which is equivalent to speed).</a:t>
            </a:r>
          </a:p>
          <a:p>
            <a:r>
              <a:rPr lang="en-CA" dirty="0" smtClean="0"/>
              <a:t>If we know that a runner runs at a constant speed of 10 km/hr and that he has covered a distance of 20 km, then he has run 2 hours ( = 20km/(10 km/hr)</a:t>
            </a:r>
          </a:p>
          <a:p>
            <a:r>
              <a:rPr lang="en-CA" dirty="0" smtClean="0"/>
              <a:t>If we know that r is 0.02 substitutions/</a:t>
            </a:r>
            <a:r>
              <a:rPr lang="en-CA" dirty="0" err="1" smtClean="0"/>
              <a:t>myr</a:t>
            </a:r>
            <a:r>
              <a:rPr lang="en-CA" dirty="0" smtClean="0"/>
              <a:t>, and </a:t>
            </a:r>
            <a:r>
              <a:rPr lang="en-CA" dirty="0" err="1" smtClean="0"/>
              <a:t>d</a:t>
            </a:r>
            <a:r>
              <a:rPr lang="en-CA" baseline="-25000" dirty="0" err="1" smtClean="0"/>
              <a:t>ij</a:t>
            </a:r>
            <a:r>
              <a:rPr lang="en-CA" dirty="0" smtClean="0"/>
              <a:t> = 0.04 substitutions, then the two species have diverged from each other 2 </a:t>
            </a:r>
            <a:r>
              <a:rPr lang="en-CA" dirty="0" err="1" smtClean="0"/>
              <a:t>myr</a:t>
            </a:r>
            <a:r>
              <a:rPr lang="en-CA" dirty="0"/>
              <a:t> </a:t>
            </a:r>
            <a:r>
              <a:rPr lang="en-CA" dirty="0" smtClean="0"/>
              <a:t>(or 1 million each from their common ancestor).</a:t>
            </a:r>
          </a:p>
          <a:p>
            <a:r>
              <a:rPr lang="en-CA" dirty="0" smtClean="0"/>
              <a:t>Estimation: r (rate) and T </a:t>
            </a:r>
            <a:r>
              <a:rPr lang="en-CA" smtClean="0"/>
              <a:t>(time).</a:t>
            </a:r>
            <a:endParaRPr lang="en-CA" dirty="0"/>
          </a:p>
        </p:txBody>
      </p:sp>
      <p:sp>
        <p:nvSpPr>
          <p:cNvPr id="4" name="Footer Placeholder 3"/>
          <p:cNvSpPr>
            <a:spLocks noGrp="1"/>
          </p:cNvSpPr>
          <p:nvPr>
            <p:ph type="ftr" sz="quarter" idx="11"/>
          </p:nvPr>
        </p:nvSpPr>
        <p:spPr/>
        <p:txBody>
          <a:bodyPr/>
          <a:lstStyle/>
          <a:p>
            <a:pPr>
              <a:defRPr/>
            </a:pPr>
            <a:r>
              <a:rPr lang="en-US" altLang="en-US" smtClean="0"/>
              <a:t>Slide </a:t>
            </a:r>
            <a:fld id="{B1A3CDCC-D9DC-4260-9894-600C4002C6B7}" type="slidenum">
              <a:rPr lang="en-US" altLang="en-US" smtClean="0"/>
              <a:pPr>
                <a:defRPr/>
              </a:pPr>
              <a:t>39</a:t>
            </a:fld>
            <a:endParaRPr lang="en-US" altLang="en-US"/>
          </a:p>
        </p:txBody>
      </p:sp>
    </p:spTree>
    <p:extLst>
      <p:ext uri="{BB962C8B-B14F-4D97-AF65-F5344CB8AC3E}">
        <p14:creationId xmlns:p14="http://schemas.microsoft.com/office/powerpoint/2010/main" val="74065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sz="quarter"/>
          </p:nvPr>
        </p:nvSpPr>
        <p:spPr/>
        <p:txBody>
          <a:bodyPr/>
          <a:lstStyle/>
          <a:p>
            <a:r>
              <a:rPr lang="en-US" altLang="zh-CN">
                <a:ea typeface="SimSun" panose="02010600030101010101" pitchFamily="2" charset="-122"/>
              </a:rPr>
              <a:t>Substitution Models: JC69</a:t>
            </a:r>
          </a:p>
        </p:txBody>
      </p:sp>
      <p:graphicFrame>
        <p:nvGraphicFramePr>
          <p:cNvPr id="573453" name="Group 13"/>
          <p:cNvGraphicFramePr>
            <a:graphicFrameLocks noGrp="1"/>
          </p:cNvGraphicFramePr>
          <p:nvPr>
            <p:extLst/>
          </p:nvPr>
        </p:nvGraphicFramePr>
        <p:xfrm>
          <a:off x="899592" y="1916832"/>
          <a:ext cx="2971800" cy="2220913"/>
        </p:xfrm>
        <a:graphic>
          <a:graphicData uri="http://schemas.openxmlformats.org/drawingml/2006/table">
            <a:tbl>
              <a:tblPr/>
              <a:tblGrid>
                <a:gridCol w="590550"/>
                <a:gridCol w="598488"/>
                <a:gridCol w="593725"/>
                <a:gridCol w="598487"/>
                <a:gridCol w="590550"/>
              </a:tblGrid>
              <a:tr h="434975">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l-GR" altLang="zh-CN" sz="20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zh-CN" altLang="en-US" sz="2000" b="0" i="0" u="none" strike="noStrike" cap="none" normalizeH="0" baseline="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rPr>
                        <a:t>-3</a:t>
                      </a:r>
                      <a:r>
                        <a:rPr kumimoji="0" lang="el-GR" altLang="zh-CN" sz="20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α</a:t>
                      </a:r>
                      <a:endParaRPr kumimoji="0" lang="en-US" altLang="zh-CN" sz="2000" b="0" i="0" u="none" strike="noStrike" cap="none" normalizeH="0" baseline="0" dirty="0" smtClean="0">
                        <a:ln>
                          <a:noFill/>
                        </a:ln>
                        <a:solidFill>
                          <a:srgbClr val="00006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45323" y="1233070"/>
            <a:ext cx="3312368" cy="461665"/>
          </a:xfrm>
          <a:prstGeom prst="rect">
            <a:avLst/>
          </a:prstGeom>
          <a:noFill/>
        </p:spPr>
        <p:txBody>
          <a:bodyPr wrap="square" rtlCol="0">
            <a:spAutoFit/>
          </a:bodyPr>
          <a:lstStyle/>
          <a:p>
            <a:r>
              <a:rPr lang="en-CA" sz="2400" dirty="0" smtClean="0">
                <a:sym typeface="Symbol"/>
              </a:rPr>
              <a:t></a:t>
            </a:r>
            <a:r>
              <a:rPr lang="en-CA" sz="2400" baseline="-25000" dirty="0" smtClean="0">
                <a:sym typeface="Symbol"/>
              </a:rPr>
              <a:t>A </a:t>
            </a:r>
            <a:r>
              <a:rPr lang="en-CA" sz="2400" dirty="0" smtClean="0">
                <a:sym typeface="Symbol"/>
              </a:rPr>
              <a:t>= </a:t>
            </a:r>
            <a:r>
              <a:rPr lang="en-CA" sz="2400" baseline="-25000" dirty="0" smtClean="0">
                <a:sym typeface="Symbol"/>
              </a:rPr>
              <a:t>C</a:t>
            </a:r>
            <a:r>
              <a:rPr lang="en-CA" sz="2400" dirty="0">
                <a:sym typeface="Symbol"/>
              </a:rPr>
              <a:t> </a:t>
            </a:r>
            <a:r>
              <a:rPr lang="en-CA" sz="2400" dirty="0" smtClean="0">
                <a:sym typeface="Symbol"/>
              </a:rPr>
              <a:t>= </a:t>
            </a:r>
            <a:r>
              <a:rPr lang="en-CA" sz="2400" baseline="-25000" dirty="0" smtClean="0">
                <a:sym typeface="Symbol"/>
              </a:rPr>
              <a:t>G</a:t>
            </a:r>
            <a:r>
              <a:rPr lang="en-CA" sz="2400" dirty="0">
                <a:sym typeface="Symbol"/>
              </a:rPr>
              <a:t> </a:t>
            </a:r>
            <a:r>
              <a:rPr lang="en-CA" sz="2400" dirty="0" smtClean="0">
                <a:sym typeface="Symbol"/>
              </a:rPr>
              <a:t>= </a:t>
            </a:r>
            <a:r>
              <a:rPr lang="en-CA" sz="2400" baseline="-25000" dirty="0" smtClean="0">
                <a:sym typeface="Symbol"/>
              </a:rPr>
              <a:t>T</a:t>
            </a:r>
            <a:r>
              <a:rPr lang="en-CA" sz="2400" dirty="0">
                <a:sym typeface="Symbol"/>
              </a:rPr>
              <a:t> </a:t>
            </a:r>
            <a:r>
              <a:rPr lang="en-CA" sz="2400" dirty="0" smtClean="0">
                <a:sym typeface="Symbol"/>
              </a:rPr>
              <a:t>= 1/4</a:t>
            </a:r>
            <a:endParaRPr lang="en-CA" sz="2400" dirty="0"/>
          </a:p>
        </p:txBody>
      </p:sp>
      <p:sp>
        <p:nvSpPr>
          <p:cNvPr id="25" name="TextBox 24"/>
          <p:cNvSpPr txBox="1"/>
          <p:nvPr/>
        </p:nvSpPr>
        <p:spPr>
          <a:xfrm>
            <a:off x="145323" y="2636912"/>
            <a:ext cx="792088" cy="461665"/>
          </a:xfrm>
          <a:prstGeom prst="rect">
            <a:avLst/>
          </a:prstGeom>
          <a:noFill/>
        </p:spPr>
        <p:txBody>
          <a:bodyPr wrap="square" rtlCol="0">
            <a:spAutoFit/>
          </a:bodyPr>
          <a:lstStyle/>
          <a:p>
            <a:r>
              <a:rPr lang="en-CA" sz="2400" dirty="0" smtClean="0"/>
              <a:t>Q =</a:t>
            </a:r>
            <a:endParaRPr lang="en-CA" sz="2400" dirty="0"/>
          </a:p>
        </p:txBody>
      </p:sp>
      <p:graphicFrame>
        <p:nvGraphicFramePr>
          <p:cNvPr id="9" name="Object 8"/>
          <p:cNvGraphicFramePr>
            <a:graphicFrameLocks noChangeAspect="1"/>
          </p:cNvGraphicFramePr>
          <p:nvPr>
            <p:extLst/>
          </p:nvPr>
        </p:nvGraphicFramePr>
        <p:xfrm>
          <a:off x="6012160" y="1233070"/>
          <a:ext cx="2772514" cy="2117570"/>
        </p:xfrm>
        <a:graphic>
          <a:graphicData uri="http://schemas.openxmlformats.org/presentationml/2006/ole">
            <mc:AlternateContent xmlns:mc="http://schemas.openxmlformats.org/markup-compatibility/2006">
              <mc:Choice xmlns:v="urn:schemas-microsoft-com:vml" Requires="v">
                <p:oleObj spid="_x0000_s530436" name="Equation" r:id="rId4" imgW="1023840" imgH="781200" progId="Equation.DSMT4">
                  <p:embed/>
                </p:oleObj>
              </mc:Choice>
              <mc:Fallback>
                <p:oleObj name="Equation" r:id="rId4" imgW="1023840" imgH="78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233070"/>
                        <a:ext cx="2772514" cy="2117570"/>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nvPr>
        </p:nvGraphicFramePr>
        <p:xfrm>
          <a:off x="5488612" y="3815430"/>
          <a:ext cx="3547884" cy="2277866"/>
        </p:xfrm>
        <a:graphic>
          <a:graphicData uri="http://schemas.openxmlformats.org/presentationml/2006/ole">
            <mc:AlternateContent xmlns:mc="http://schemas.openxmlformats.org/markup-compatibility/2006">
              <mc:Choice xmlns:v="urn:schemas-microsoft-com:vml" Requires="v">
                <p:oleObj spid="_x0000_s530437" name="Equation" r:id="rId6" imgW="2019240" imgH="1295280" progId="Equation.DSMT4">
                  <p:embed/>
                </p:oleObj>
              </mc:Choice>
              <mc:Fallback>
                <p:oleObj name="Equation" r:id="rId6" imgW="2019240" imgH="1295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8612" y="3815430"/>
                        <a:ext cx="3547884" cy="22778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3089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7"/>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5A7E21A6-8236-4EFE-B2DA-80410119ED8A}" type="slidenum">
              <a:rPr lang="en-US" altLang="en-US" sz="1400"/>
              <a:pPr/>
              <a:t>40</a:t>
            </a:fld>
            <a:endParaRPr lang="en-US" altLang="en-US" sz="1400"/>
          </a:p>
        </p:txBody>
      </p:sp>
      <p:sp>
        <p:nvSpPr>
          <p:cNvPr id="6147" name="Rectangle 2"/>
          <p:cNvSpPr>
            <a:spLocks noGrp="1" noChangeArrowheads="1"/>
          </p:cNvSpPr>
          <p:nvPr>
            <p:ph type="title" sz="quarter"/>
          </p:nvPr>
        </p:nvSpPr>
        <p:spPr/>
        <p:txBody>
          <a:bodyPr/>
          <a:lstStyle/>
          <a:p>
            <a:r>
              <a:rPr lang="en-CA" altLang="en-US" smtClean="0"/>
              <a:t>The LS method in linear regression</a:t>
            </a:r>
          </a:p>
        </p:txBody>
      </p:sp>
      <p:graphicFrame>
        <p:nvGraphicFramePr>
          <p:cNvPr id="304179" name="Group 51"/>
          <p:cNvGraphicFramePr>
            <a:graphicFrameLocks noGrp="1"/>
          </p:cNvGraphicFramePr>
          <p:nvPr>
            <p:ph sz="quarter" idx="1"/>
          </p:nvPr>
        </p:nvGraphicFramePr>
        <p:xfrm>
          <a:off x="468313" y="1133475"/>
          <a:ext cx="4000500" cy="2151065"/>
        </p:xfrm>
        <a:graphic>
          <a:graphicData uri="http://schemas.openxmlformats.org/drawingml/2006/table">
            <a:tbl>
              <a:tblPr/>
              <a:tblGrid>
                <a:gridCol w="1227137"/>
                <a:gridCol w="1228725"/>
                <a:gridCol w="1544638"/>
              </a:tblGrid>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R(Residual)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a+b*3 – 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a+b*2 – 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a+b*1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40000"/>
                        </a:spcBef>
                        <a:defRPr sz="2400">
                          <a:solidFill>
                            <a:srgbClr val="000066"/>
                          </a:solidFill>
                          <a:latin typeface="Times New Roman" panose="02020603050405020304" pitchFamily="18" charset="0"/>
                        </a:defRPr>
                      </a:lvl1pPr>
                      <a:lvl2pPr>
                        <a:spcBef>
                          <a:spcPct val="20000"/>
                        </a:spcBef>
                        <a:spcAft>
                          <a:spcPct val="10000"/>
                        </a:spcAft>
                        <a:defRPr sz="2000">
                          <a:solidFill>
                            <a:srgbClr val="000066"/>
                          </a:solidFill>
                          <a:latin typeface="Times New Roman" panose="02020603050405020304" pitchFamily="18" charset="0"/>
                        </a:defRPr>
                      </a:lvl2pPr>
                      <a:lvl3pPr>
                        <a:spcBef>
                          <a:spcPct val="20000"/>
                        </a:spcBef>
                        <a:defRPr>
                          <a:solidFill>
                            <a:srgbClr val="000066"/>
                          </a:solidFill>
                          <a:latin typeface="Times New Roman" panose="02020603050405020304" pitchFamily="18" charset="0"/>
                        </a:defRPr>
                      </a:lvl3pPr>
                      <a:lvl4pPr>
                        <a:spcBef>
                          <a:spcPct val="20000"/>
                        </a:spcBef>
                        <a:defRPr sz="1600">
                          <a:solidFill>
                            <a:srgbClr val="000066"/>
                          </a:solidFill>
                          <a:latin typeface="Times New Roman" panose="02020603050405020304" pitchFamily="18" charset="0"/>
                        </a:defRPr>
                      </a:lvl4pPr>
                      <a:lvl5pPr>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CA" altLang="en-US" sz="2000" b="0" i="0" u="none" strike="noStrike" cap="none" normalizeH="0" baseline="0" smtClean="0">
                          <a:ln>
                            <a:noFill/>
                          </a:ln>
                          <a:solidFill>
                            <a:srgbClr val="000066"/>
                          </a:solidFill>
                          <a:effectLst/>
                          <a:latin typeface="Times New Roman" panose="02020603050405020304" pitchFamily="18" charset="0"/>
                        </a:rPr>
                        <a:t>a+b*4 –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74" name="Object 46"/>
          <p:cNvGraphicFramePr>
            <a:graphicFrameLocks noGrp="1" noChangeAspect="1"/>
          </p:cNvGraphicFramePr>
          <p:nvPr>
            <p:ph sz="quarter" idx="2"/>
          </p:nvPr>
        </p:nvGraphicFramePr>
        <p:xfrm>
          <a:off x="192088" y="3633788"/>
          <a:ext cx="5014912" cy="444500"/>
        </p:xfrm>
        <a:graphic>
          <a:graphicData uri="http://schemas.openxmlformats.org/presentationml/2006/ole">
            <mc:AlternateContent xmlns:mc="http://schemas.openxmlformats.org/markup-compatibility/2006">
              <mc:Choice xmlns:v="urn:schemas-microsoft-com:vml" Requires="v">
                <p:oleObj spid="_x0000_s532485" name="Equation" r:id="rId3" imgW="4584700" imgH="406400" progId="Equation.DSMT4">
                  <p:embed/>
                </p:oleObj>
              </mc:Choice>
              <mc:Fallback>
                <p:oleObj name="Equation" r:id="rId3" imgW="45847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3633788"/>
                        <a:ext cx="50149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5" name="Object 48"/>
          <p:cNvGraphicFramePr>
            <a:graphicFrameLocks noGrp="1" noChangeAspect="1"/>
          </p:cNvGraphicFramePr>
          <p:nvPr>
            <p:ph sz="quarter" idx="3"/>
          </p:nvPr>
        </p:nvGraphicFramePr>
        <p:xfrm>
          <a:off x="209550" y="4424363"/>
          <a:ext cx="3346450" cy="1524000"/>
        </p:xfrm>
        <a:graphic>
          <a:graphicData uri="http://schemas.openxmlformats.org/presentationml/2006/ole">
            <mc:AlternateContent xmlns:mc="http://schemas.openxmlformats.org/markup-compatibility/2006">
              <mc:Choice xmlns:v="urn:schemas-microsoft-com:vml" Requires="v">
                <p:oleObj spid="_x0000_s532486" name="Equation" r:id="rId5" imgW="2844800" imgH="1295400" progId="Equation.DSMT4">
                  <p:embed/>
                </p:oleObj>
              </mc:Choice>
              <mc:Fallback>
                <p:oleObj name="Equation" r:id="rId5" imgW="2844800" imgH="1295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4424363"/>
                        <a:ext cx="33464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6" name="Text Box 52"/>
          <p:cNvSpPr txBox="1">
            <a:spLocks noChangeArrowheads="1"/>
          </p:cNvSpPr>
          <p:nvPr/>
        </p:nvSpPr>
        <p:spPr bwMode="auto">
          <a:xfrm>
            <a:off x="5148263" y="9810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2400">
                <a:solidFill>
                  <a:srgbClr val="FF3300"/>
                </a:solidFill>
              </a:rPr>
              <a:t>Y = a + b x</a:t>
            </a:r>
          </a:p>
        </p:txBody>
      </p:sp>
      <p:graphicFrame>
        <p:nvGraphicFramePr>
          <p:cNvPr id="6177" name="Object 53"/>
          <p:cNvGraphicFramePr>
            <a:graphicFrameLocks noGrp="1" noChangeAspect="1"/>
          </p:cNvGraphicFramePr>
          <p:nvPr>
            <p:ph sz="quarter" idx="4"/>
          </p:nvPr>
        </p:nvGraphicFramePr>
        <p:xfrm>
          <a:off x="5003800" y="4006850"/>
          <a:ext cx="3960813" cy="2590800"/>
        </p:xfrm>
        <a:graphic>
          <a:graphicData uri="http://schemas.openxmlformats.org/presentationml/2006/ole">
            <mc:AlternateContent xmlns:mc="http://schemas.openxmlformats.org/markup-compatibility/2006">
              <mc:Choice xmlns:v="urn:schemas-microsoft-com:vml" Requires="v">
                <p:oleObj spid="_x0000_s532487" name="Chart" r:id="rId7" imgW="5505357" imgH="3600636" progId="Excel.Chart.8">
                  <p:embed/>
                </p:oleObj>
              </mc:Choice>
              <mc:Fallback>
                <p:oleObj name="Chart" r:id="rId7" imgW="5505357" imgH="3600636"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4006850"/>
                        <a:ext cx="39608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78" name="Picture 5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9700" y="1557338"/>
            <a:ext cx="27368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9" name="Picture 5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9700" y="2781300"/>
            <a:ext cx="15128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80" name="Text Box 57"/>
          <p:cNvSpPr txBox="1">
            <a:spLocks noChangeArrowheads="1"/>
          </p:cNvSpPr>
          <p:nvPr/>
        </p:nvSpPr>
        <p:spPr bwMode="auto">
          <a:xfrm>
            <a:off x="107950" y="5949950"/>
            <a:ext cx="4537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US" altLang="en-US"/>
              <a:t>RSS = 0 means a perfect fit of the linear model to the data. A large RSS means a poor fit.</a:t>
            </a:r>
            <a:endParaRPr lang="en-CA" altLang="en-US"/>
          </a:p>
        </p:txBody>
      </p:sp>
    </p:spTree>
    <p:extLst>
      <p:ext uri="{BB962C8B-B14F-4D97-AF65-F5344CB8AC3E}">
        <p14:creationId xmlns:p14="http://schemas.microsoft.com/office/powerpoint/2010/main" val="3896234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1777A16F-C253-4EFE-8D5A-18304A2FA344}" type="slidenum">
              <a:rPr lang="en-US" altLang="en-US" sz="1400"/>
              <a:pPr/>
              <a:t>41</a:t>
            </a:fld>
            <a:endParaRPr lang="en-US" altLang="en-US" sz="1400"/>
          </a:p>
        </p:txBody>
      </p:sp>
      <p:sp>
        <p:nvSpPr>
          <p:cNvPr id="7171" name="Rectangle 6"/>
          <p:cNvSpPr>
            <a:spLocks noGrp="1" noChangeArrowheads="1"/>
          </p:cNvSpPr>
          <p:nvPr>
            <p:ph type="title"/>
          </p:nvPr>
        </p:nvSpPr>
        <p:spPr/>
        <p:txBody>
          <a:bodyPr/>
          <a:lstStyle/>
          <a:p>
            <a:r>
              <a:rPr lang="en-CA" altLang="en-US" smtClean="0"/>
              <a:t>The rational of the LS method</a:t>
            </a:r>
          </a:p>
        </p:txBody>
      </p:sp>
      <p:sp>
        <p:nvSpPr>
          <p:cNvPr id="7172" name="Rectangle 8"/>
          <p:cNvSpPr>
            <a:spLocks noChangeArrowheads="1"/>
          </p:cNvSpPr>
          <p:nvPr/>
        </p:nvSpPr>
        <p:spPr bwMode="auto">
          <a:xfrm>
            <a:off x="5219700" y="1341438"/>
            <a:ext cx="32194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40000"/>
              </a:spcBef>
            </a:pPr>
            <a:r>
              <a:rPr lang="zh-CN" altLang="en-US">
                <a:solidFill>
                  <a:srgbClr val="000066"/>
                </a:solidFill>
                <a:ea typeface="SimSun" panose="02010600030101010101" pitchFamily="2" charset="-122"/>
              </a:rPr>
              <a:t>4			</a:t>
            </a:r>
          </a:p>
          <a:p>
            <a:pPr>
              <a:spcBef>
                <a:spcPct val="40000"/>
              </a:spcBef>
            </a:pPr>
            <a:r>
              <a:rPr lang="en-US" altLang="zh-CN">
                <a:solidFill>
                  <a:srgbClr val="000066"/>
                </a:solidFill>
                <a:ea typeface="SimSun" panose="02010600030101010101" pitchFamily="2" charset="-122"/>
              </a:rPr>
              <a:t>Sp1			</a:t>
            </a:r>
          </a:p>
          <a:p>
            <a:pPr>
              <a:spcBef>
                <a:spcPct val="40000"/>
              </a:spcBef>
            </a:pPr>
            <a:r>
              <a:rPr lang="en-US" altLang="zh-CN">
                <a:solidFill>
                  <a:srgbClr val="000066"/>
                </a:solidFill>
                <a:ea typeface="SimSun" panose="02010600030101010101" pitchFamily="2" charset="-122"/>
              </a:rPr>
              <a:t>Sp2	 d</a:t>
            </a:r>
            <a:r>
              <a:rPr lang="en-US" altLang="zh-CN" baseline="-25000">
                <a:solidFill>
                  <a:srgbClr val="000066"/>
                </a:solidFill>
                <a:ea typeface="SimSun" panose="02010600030101010101" pitchFamily="2" charset="-122"/>
              </a:rPr>
              <a:t>12</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Sp3	 d</a:t>
            </a:r>
            <a:r>
              <a:rPr lang="en-US" altLang="zh-CN" baseline="-25000">
                <a:solidFill>
                  <a:srgbClr val="000066"/>
                </a:solidFill>
                <a:ea typeface="SimSun" panose="02010600030101010101" pitchFamily="2" charset="-122"/>
              </a:rPr>
              <a:t>13</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23</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Sp4	 d</a:t>
            </a:r>
            <a:r>
              <a:rPr lang="en-US" altLang="zh-CN" baseline="-25000">
                <a:solidFill>
                  <a:srgbClr val="000066"/>
                </a:solidFill>
                <a:ea typeface="SimSun" panose="02010600030101010101" pitchFamily="2" charset="-122"/>
              </a:rPr>
              <a:t>14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34</a:t>
            </a:r>
            <a:r>
              <a:rPr lang="en-US" altLang="zh-CN">
                <a:solidFill>
                  <a:srgbClr val="000066"/>
                </a:solidFill>
                <a:ea typeface="SimSun" panose="02010600030101010101" pitchFamily="2" charset="-122"/>
              </a:rPr>
              <a:t> </a:t>
            </a:r>
          </a:p>
        </p:txBody>
      </p:sp>
      <p:sp>
        <p:nvSpPr>
          <p:cNvPr id="7173" name="Rectangle 10"/>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aphicFrame>
        <p:nvGraphicFramePr>
          <p:cNvPr id="7174" name="Object 9"/>
          <p:cNvGraphicFramePr>
            <a:graphicFrameLocks noChangeAspect="1"/>
          </p:cNvGraphicFramePr>
          <p:nvPr/>
        </p:nvGraphicFramePr>
        <p:xfrm>
          <a:off x="1547813" y="3644900"/>
          <a:ext cx="6408737" cy="401638"/>
        </p:xfrm>
        <a:graphic>
          <a:graphicData uri="http://schemas.openxmlformats.org/presentationml/2006/ole">
            <mc:AlternateContent xmlns:mc="http://schemas.openxmlformats.org/markup-compatibility/2006">
              <mc:Choice xmlns:v="urn:schemas-microsoft-com:vml" Requires="v">
                <p:oleObj spid="_x0000_s533508" name="Equation" r:id="rId3" imgW="3810000" imgH="241300" progId="Equation.DSMT4">
                  <p:embed/>
                </p:oleObj>
              </mc:Choice>
              <mc:Fallback>
                <p:oleObj name="Equation" r:id="rId3" imgW="3810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644900"/>
                        <a:ext cx="64087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Rectangle 12"/>
          <p:cNvSpPr>
            <a:spLocks noChangeArrowheads="1"/>
          </p:cNvSpPr>
          <p:nvPr/>
        </p:nvSpPr>
        <p:spPr bwMode="auto">
          <a:xfrm>
            <a:off x="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aphicFrame>
        <p:nvGraphicFramePr>
          <p:cNvPr id="7176" name="Object 11"/>
          <p:cNvGraphicFramePr>
            <a:graphicFrameLocks noChangeAspect="1"/>
          </p:cNvGraphicFramePr>
          <p:nvPr/>
        </p:nvGraphicFramePr>
        <p:xfrm>
          <a:off x="2916238" y="4314825"/>
          <a:ext cx="3960812" cy="2459038"/>
        </p:xfrm>
        <a:graphic>
          <a:graphicData uri="http://schemas.openxmlformats.org/presentationml/2006/ole">
            <mc:AlternateContent xmlns:mc="http://schemas.openxmlformats.org/markup-compatibility/2006">
              <mc:Choice xmlns:v="urn:schemas-microsoft-com:vml" Requires="v">
                <p:oleObj spid="_x0000_s533509" name="Equation" r:id="rId5" imgW="2006600" imgH="1244600" progId="Equation.DSMT4">
                  <p:embed/>
                </p:oleObj>
              </mc:Choice>
              <mc:Fallback>
                <p:oleObj name="Equation" r:id="rId5" imgW="2006600" imgH="1244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4314825"/>
                        <a:ext cx="3960812"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77" name="Group 28"/>
          <p:cNvGrpSpPr>
            <a:grpSpLocks/>
          </p:cNvGrpSpPr>
          <p:nvPr/>
        </p:nvGrpSpPr>
        <p:grpSpPr bwMode="auto">
          <a:xfrm>
            <a:off x="250825" y="1052513"/>
            <a:ext cx="3190875" cy="2117725"/>
            <a:chOff x="70" y="391"/>
            <a:chExt cx="2374" cy="2001"/>
          </a:xfrm>
        </p:grpSpPr>
        <p:sp>
          <p:nvSpPr>
            <p:cNvPr id="7178" name="Text Box 13"/>
            <p:cNvSpPr txBox="1">
              <a:spLocks noChangeArrowheads="1"/>
            </p:cNvSpPr>
            <p:nvPr/>
          </p:nvSpPr>
          <p:spPr bwMode="auto">
            <a:xfrm>
              <a:off x="1568" y="573"/>
              <a:ext cx="496"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3</a:t>
              </a:r>
            </a:p>
          </p:txBody>
        </p:sp>
        <p:sp>
          <p:nvSpPr>
            <p:cNvPr id="7179" name="Text Box 14"/>
            <p:cNvSpPr txBox="1">
              <a:spLocks noChangeArrowheads="1"/>
            </p:cNvSpPr>
            <p:nvPr/>
          </p:nvSpPr>
          <p:spPr bwMode="auto">
            <a:xfrm>
              <a:off x="842" y="1011"/>
              <a:ext cx="496"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2</a:t>
              </a:r>
            </a:p>
          </p:txBody>
        </p:sp>
        <p:sp>
          <p:nvSpPr>
            <p:cNvPr id="7180" name="Text Box 15"/>
            <p:cNvSpPr txBox="1">
              <a:spLocks noChangeArrowheads="1"/>
            </p:cNvSpPr>
            <p:nvPr/>
          </p:nvSpPr>
          <p:spPr bwMode="auto">
            <a:xfrm>
              <a:off x="115" y="1569"/>
              <a:ext cx="495"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1</a:t>
              </a:r>
            </a:p>
          </p:txBody>
        </p:sp>
        <p:sp>
          <p:nvSpPr>
            <p:cNvPr id="7181" name="Rectangle 16"/>
            <p:cNvSpPr>
              <a:spLocks noChangeArrowheads="1"/>
            </p:cNvSpPr>
            <p:nvPr/>
          </p:nvSpPr>
          <p:spPr bwMode="auto">
            <a:xfrm>
              <a:off x="2309" y="2104"/>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4</a:t>
              </a:r>
              <a:endParaRPr lang="en-CA" altLang="en-US" sz="2000">
                <a:latin typeface="Arial" panose="020B0604020202020204" pitchFamily="34" charset="0"/>
              </a:endParaRPr>
            </a:p>
          </p:txBody>
        </p:sp>
        <p:sp>
          <p:nvSpPr>
            <p:cNvPr id="7182" name="Rectangle 17"/>
            <p:cNvSpPr>
              <a:spLocks noChangeArrowheads="1"/>
            </p:cNvSpPr>
            <p:nvPr/>
          </p:nvSpPr>
          <p:spPr bwMode="auto">
            <a:xfrm>
              <a:off x="2338" y="891"/>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2</a:t>
              </a:r>
              <a:endParaRPr lang="en-CA" altLang="en-US" sz="2000">
                <a:latin typeface="Arial" panose="020B0604020202020204" pitchFamily="34" charset="0"/>
              </a:endParaRPr>
            </a:p>
          </p:txBody>
        </p:sp>
        <p:sp>
          <p:nvSpPr>
            <p:cNvPr id="7183" name="Rectangle 18"/>
            <p:cNvSpPr>
              <a:spLocks noChangeArrowheads="1"/>
            </p:cNvSpPr>
            <p:nvPr/>
          </p:nvSpPr>
          <p:spPr bwMode="auto">
            <a:xfrm>
              <a:off x="2338" y="391"/>
              <a:ext cx="1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1</a:t>
              </a:r>
              <a:endParaRPr lang="en-CA" altLang="en-US" sz="2000">
                <a:latin typeface="Arial" panose="020B0604020202020204" pitchFamily="34" charset="0"/>
              </a:endParaRPr>
            </a:p>
          </p:txBody>
        </p:sp>
        <p:sp>
          <p:nvSpPr>
            <p:cNvPr id="7184" name="Rectangle 19"/>
            <p:cNvSpPr>
              <a:spLocks noChangeArrowheads="1"/>
            </p:cNvSpPr>
            <p:nvPr/>
          </p:nvSpPr>
          <p:spPr bwMode="auto">
            <a:xfrm>
              <a:off x="2310" y="1425"/>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3</a:t>
              </a:r>
              <a:endParaRPr lang="en-CA" altLang="en-US" sz="2000">
                <a:latin typeface="Arial" panose="020B0604020202020204" pitchFamily="34" charset="0"/>
              </a:endParaRPr>
            </a:p>
          </p:txBody>
        </p:sp>
        <p:sp>
          <p:nvSpPr>
            <p:cNvPr id="7185" name="Freeform 20"/>
            <p:cNvSpPr>
              <a:spLocks/>
            </p:cNvSpPr>
            <p:nvPr/>
          </p:nvSpPr>
          <p:spPr bwMode="auto">
            <a:xfrm>
              <a:off x="115" y="1648"/>
              <a:ext cx="2166" cy="583"/>
            </a:xfrm>
            <a:custGeom>
              <a:avLst/>
              <a:gdLst>
                <a:gd name="T0" fmla="*/ 0 w 307"/>
                <a:gd name="T1" fmla="*/ 0 h 23"/>
                <a:gd name="T2" fmla="*/ 0 w 307"/>
                <a:gd name="T3" fmla="*/ 583 h 23"/>
                <a:gd name="T4" fmla="*/ 2166 w 307"/>
                <a:gd name="T5" fmla="*/ 583 h 23"/>
                <a:gd name="T6" fmla="*/ 0 60000 65536"/>
                <a:gd name="T7" fmla="*/ 0 60000 65536"/>
                <a:gd name="T8" fmla="*/ 0 60000 65536"/>
              </a:gdLst>
              <a:ahLst/>
              <a:cxnLst>
                <a:cxn ang="T6">
                  <a:pos x="T0" y="T1"/>
                </a:cxn>
                <a:cxn ang="T7">
                  <a:pos x="T2" y="T3"/>
                </a:cxn>
                <a:cxn ang="T8">
                  <a:pos x="T4" y="T5"/>
                </a:cxn>
              </a:cxnLst>
              <a:rect l="0" t="0" r="r" b="b"/>
              <a:pathLst>
                <a:path w="307" h="23">
                  <a:moveTo>
                    <a:pt x="0" y="0"/>
                  </a:moveTo>
                  <a:lnTo>
                    <a:pt x="0" y="23"/>
                  </a:lnTo>
                  <a:lnTo>
                    <a:pt x="307" y="2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7186" name="Group 21"/>
            <p:cNvGrpSpPr>
              <a:grpSpLocks/>
            </p:cNvGrpSpPr>
            <p:nvPr/>
          </p:nvGrpSpPr>
          <p:grpSpPr bwMode="auto">
            <a:xfrm flipV="1">
              <a:off x="834" y="482"/>
              <a:ext cx="1447" cy="1038"/>
              <a:chOff x="832" y="231"/>
              <a:chExt cx="1447" cy="1038"/>
            </a:xfrm>
          </p:grpSpPr>
          <p:sp>
            <p:nvSpPr>
              <p:cNvPr id="7189" name="Freeform 22"/>
              <p:cNvSpPr>
                <a:spLocks/>
              </p:cNvSpPr>
              <p:nvPr/>
            </p:nvSpPr>
            <p:spPr bwMode="auto">
              <a:xfrm>
                <a:off x="1552" y="1018"/>
                <a:ext cx="727" cy="251"/>
              </a:xfrm>
              <a:custGeom>
                <a:avLst/>
                <a:gdLst>
                  <a:gd name="T0" fmla="*/ 0 w 103"/>
                  <a:gd name="T1" fmla="*/ 0 h 10"/>
                  <a:gd name="T2" fmla="*/ 0 w 103"/>
                  <a:gd name="T3" fmla="*/ 251 h 10"/>
                  <a:gd name="T4" fmla="*/ 727 w 103"/>
                  <a:gd name="T5" fmla="*/ 251 h 10"/>
                  <a:gd name="T6" fmla="*/ 0 60000 65536"/>
                  <a:gd name="T7" fmla="*/ 0 60000 65536"/>
                  <a:gd name="T8" fmla="*/ 0 60000 65536"/>
                </a:gdLst>
                <a:ahLst/>
                <a:cxnLst>
                  <a:cxn ang="T6">
                    <a:pos x="T0" y="T1"/>
                  </a:cxn>
                  <a:cxn ang="T7">
                    <a:pos x="T2" y="T3"/>
                  </a:cxn>
                  <a:cxn ang="T8">
                    <a:pos x="T4" y="T5"/>
                  </a:cxn>
                </a:cxnLst>
                <a:rect l="0" t="0" r="r" b="b"/>
                <a:pathLst>
                  <a:path w="103" h="10">
                    <a:moveTo>
                      <a:pt x="0" y="0"/>
                    </a:moveTo>
                    <a:lnTo>
                      <a:pt x="0" y="10"/>
                    </a:lnTo>
                    <a:lnTo>
                      <a:pt x="103"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190" name="Freeform 23"/>
              <p:cNvSpPr>
                <a:spLocks/>
              </p:cNvSpPr>
              <p:nvPr/>
            </p:nvSpPr>
            <p:spPr bwMode="auto">
              <a:xfrm>
                <a:off x="1552" y="761"/>
                <a:ext cx="727" cy="257"/>
              </a:xfrm>
              <a:custGeom>
                <a:avLst/>
                <a:gdLst>
                  <a:gd name="T0" fmla="*/ 0 w 103"/>
                  <a:gd name="T1" fmla="*/ 257 h 10"/>
                  <a:gd name="T2" fmla="*/ 0 w 103"/>
                  <a:gd name="T3" fmla="*/ 0 h 10"/>
                  <a:gd name="T4" fmla="*/ 727 w 103"/>
                  <a:gd name="T5" fmla="*/ 0 h 10"/>
                  <a:gd name="T6" fmla="*/ 0 60000 65536"/>
                  <a:gd name="T7" fmla="*/ 0 60000 65536"/>
                  <a:gd name="T8" fmla="*/ 0 60000 65536"/>
                </a:gdLst>
                <a:ahLst/>
                <a:cxnLst>
                  <a:cxn ang="T6">
                    <a:pos x="T0" y="T1"/>
                  </a:cxn>
                  <a:cxn ang="T7">
                    <a:pos x="T2" y="T3"/>
                  </a:cxn>
                  <a:cxn ang="T8">
                    <a:pos x="T4" y="T5"/>
                  </a:cxn>
                </a:cxnLst>
                <a:rect l="0" t="0" r="r" b="b"/>
                <a:pathLst>
                  <a:path w="103" h="10">
                    <a:moveTo>
                      <a:pt x="0" y="10"/>
                    </a:moveTo>
                    <a:lnTo>
                      <a:pt x="0" y="0"/>
                    </a:lnTo>
                    <a:lnTo>
                      <a:pt x="10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191" name="Freeform 24"/>
              <p:cNvSpPr>
                <a:spLocks/>
              </p:cNvSpPr>
              <p:nvPr/>
            </p:nvSpPr>
            <p:spPr bwMode="auto">
              <a:xfrm>
                <a:off x="832" y="637"/>
                <a:ext cx="720" cy="381"/>
              </a:xfrm>
              <a:custGeom>
                <a:avLst/>
                <a:gdLst>
                  <a:gd name="T0" fmla="*/ 0 w 102"/>
                  <a:gd name="T1" fmla="*/ 0 h 15"/>
                  <a:gd name="T2" fmla="*/ 0 w 102"/>
                  <a:gd name="T3" fmla="*/ 381 h 15"/>
                  <a:gd name="T4" fmla="*/ 720 w 102"/>
                  <a:gd name="T5" fmla="*/ 381 h 15"/>
                  <a:gd name="T6" fmla="*/ 0 60000 65536"/>
                  <a:gd name="T7" fmla="*/ 0 60000 65536"/>
                  <a:gd name="T8" fmla="*/ 0 60000 65536"/>
                </a:gdLst>
                <a:ahLst/>
                <a:cxnLst>
                  <a:cxn ang="T6">
                    <a:pos x="T0" y="T1"/>
                  </a:cxn>
                  <a:cxn ang="T7">
                    <a:pos x="T2" y="T3"/>
                  </a:cxn>
                  <a:cxn ang="T8">
                    <a:pos x="T4" y="T5"/>
                  </a:cxn>
                </a:cxnLst>
                <a:rect l="0" t="0" r="r" b="b"/>
                <a:pathLst>
                  <a:path w="102" h="15">
                    <a:moveTo>
                      <a:pt x="0" y="0"/>
                    </a:moveTo>
                    <a:lnTo>
                      <a:pt x="0" y="15"/>
                    </a:lnTo>
                    <a:lnTo>
                      <a:pt x="102"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192" name="Freeform 25"/>
              <p:cNvSpPr>
                <a:spLocks/>
              </p:cNvSpPr>
              <p:nvPr/>
            </p:nvSpPr>
            <p:spPr bwMode="auto">
              <a:xfrm>
                <a:off x="832" y="231"/>
                <a:ext cx="1447" cy="406"/>
              </a:xfrm>
              <a:custGeom>
                <a:avLst/>
                <a:gdLst>
                  <a:gd name="T0" fmla="*/ 0 w 205"/>
                  <a:gd name="T1" fmla="*/ 406 h 16"/>
                  <a:gd name="T2" fmla="*/ 0 w 205"/>
                  <a:gd name="T3" fmla="*/ 0 h 16"/>
                  <a:gd name="T4" fmla="*/ 1447 w 205"/>
                  <a:gd name="T5" fmla="*/ 0 h 16"/>
                  <a:gd name="T6" fmla="*/ 0 60000 65536"/>
                  <a:gd name="T7" fmla="*/ 0 60000 65536"/>
                  <a:gd name="T8" fmla="*/ 0 60000 65536"/>
                </a:gdLst>
                <a:ahLst/>
                <a:cxnLst>
                  <a:cxn ang="T6">
                    <a:pos x="T0" y="T1"/>
                  </a:cxn>
                  <a:cxn ang="T7">
                    <a:pos x="T2" y="T3"/>
                  </a:cxn>
                  <a:cxn ang="T8">
                    <a:pos x="T4" y="T5"/>
                  </a:cxn>
                </a:cxnLst>
                <a:rect l="0" t="0" r="r" b="b"/>
                <a:pathLst>
                  <a:path w="205" h="16">
                    <a:moveTo>
                      <a:pt x="0" y="16"/>
                    </a:moveTo>
                    <a:lnTo>
                      <a:pt x="0" y="0"/>
                    </a:lnTo>
                    <a:lnTo>
                      <a:pt x="205"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7187" name="Freeform 26"/>
            <p:cNvSpPr>
              <a:spLocks/>
            </p:cNvSpPr>
            <p:nvPr/>
          </p:nvSpPr>
          <p:spPr bwMode="auto">
            <a:xfrm>
              <a:off x="115" y="1091"/>
              <a:ext cx="719" cy="557"/>
            </a:xfrm>
            <a:custGeom>
              <a:avLst/>
              <a:gdLst>
                <a:gd name="T0" fmla="*/ 0 w 102"/>
                <a:gd name="T1" fmla="*/ 557 h 22"/>
                <a:gd name="T2" fmla="*/ 0 w 102"/>
                <a:gd name="T3" fmla="*/ 0 h 22"/>
                <a:gd name="T4" fmla="*/ 719 w 102"/>
                <a:gd name="T5" fmla="*/ 0 h 22"/>
                <a:gd name="T6" fmla="*/ 0 60000 65536"/>
                <a:gd name="T7" fmla="*/ 0 60000 65536"/>
                <a:gd name="T8" fmla="*/ 0 60000 65536"/>
              </a:gdLst>
              <a:ahLst/>
              <a:cxnLst>
                <a:cxn ang="T6">
                  <a:pos x="T0" y="T1"/>
                </a:cxn>
                <a:cxn ang="T7">
                  <a:pos x="T2" y="T3"/>
                </a:cxn>
                <a:cxn ang="T8">
                  <a:pos x="T4" y="T5"/>
                </a:cxn>
              </a:cxnLst>
              <a:rect l="0" t="0" r="r" b="b"/>
              <a:pathLst>
                <a:path w="102" h="22">
                  <a:moveTo>
                    <a:pt x="0" y="22"/>
                  </a:moveTo>
                  <a:lnTo>
                    <a:pt x="0" y="0"/>
                  </a:lnTo>
                  <a:lnTo>
                    <a:pt x="1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188" name="Oval 27"/>
            <p:cNvSpPr>
              <a:spLocks noChangeArrowheads="1"/>
            </p:cNvSpPr>
            <p:nvPr/>
          </p:nvSpPr>
          <p:spPr bwMode="auto">
            <a:xfrm>
              <a:off x="70" y="1571"/>
              <a:ext cx="91" cy="10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pSp>
    </p:spTree>
    <p:extLst>
      <p:ext uri="{BB962C8B-B14F-4D97-AF65-F5344CB8AC3E}">
        <p14:creationId xmlns:p14="http://schemas.microsoft.com/office/powerpoint/2010/main" val="3175200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9BF2FF5D-45CB-4140-A99C-C1EDB8099550}" type="slidenum">
              <a:rPr lang="en-US" altLang="en-US" sz="1400"/>
              <a:pPr/>
              <a:t>42</a:t>
            </a:fld>
            <a:endParaRPr lang="en-US" altLang="en-US" sz="1400"/>
          </a:p>
        </p:txBody>
      </p:sp>
      <p:sp>
        <p:nvSpPr>
          <p:cNvPr id="8195" name="Rectangle 2"/>
          <p:cNvSpPr>
            <a:spLocks noGrp="1" noChangeArrowheads="1"/>
          </p:cNvSpPr>
          <p:nvPr>
            <p:ph type="title"/>
          </p:nvPr>
        </p:nvSpPr>
        <p:spPr/>
        <p:txBody>
          <a:bodyPr/>
          <a:lstStyle/>
          <a:p>
            <a:r>
              <a:rPr lang="en-CA" altLang="en-US" smtClean="0"/>
              <a:t>Multiple calibration points</a:t>
            </a:r>
          </a:p>
        </p:txBody>
      </p:sp>
      <p:sp>
        <p:nvSpPr>
          <p:cNvPr id="8196" name="Rectangle 3"/>
          <p:cNvSpPr>
            <a:spLocks noChangeArrowheads="1"/>
          </p:cNvSpPr>
          <p:nvPr/>
        </p:nvSpPr>
        <p:spPr bwMode="auto">
          <a:xfrm>
            <a:off x="5219700" y="1341438"/>
            <a:ext cx="32194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40000"/>
              </a:spcBef>
            </a:pPr>
            <a:r>
              <a:rPr lang="zh-CN" altLang="en-US">
                <a:solidFill>
                  <a:srgbClr val="000066"/>
                </a:solidFill>
                <a:ea typeface="SimSun" panose="02010600030101010101" pitchFamily="2" charset="-122"/>
              </a:rPr>
              <a:t>4			</a:t>
            </a:r>
          </a:p>
          <a:p>
            <a:pPr>
              <a:spcBef>
                <a:spcPct val="40000"/>
              </a:spcBef>
            </a:pPr>
            <a:r>
              <a:rPr lang="en-US" altLang="zh-CN">
                <a:solidFill>
                  <a:srgbClr val="000066"/>
                </a:solidFill>
                <a:ea typeface="SimSun" panose="02010600030101010101" pitchFamily="2" charset="-122"/>
              </a:rPr>
              <a:t>Sp1			</a:t>
            </a:r>
          </a:p>
          <a:p>
            <a:pPr>
              <a:spcBef>
                <a:spcPct val="40000"/>
              </a:spcBef>
            </a:pPr>
            <a:r>
              <a:rPr lang="en-US" altLang="zh-CN">
                <a:solidFill>
                  <a:srgbClr val="000066"/>
                </a:solidFill>
                <a:ea typeface="SimSun" panose="02010600030101010101" pitchFamily="2" charset="-122"/>
              </a:rPr>
              <a:t>Sp2	 d</a:t>
            </a:r>
            <a:r>
              <a:rPr lang="en-US" altLang="zh-CN" baseline="-25000">
                <a:solidFill>
                  <a:srgbClr val="000066"/>
                </a:solidFill>
                <a:ea typeface="SimSun" panose="02010600030101010101" pitchFamily="2" charset="-122"/>
              </a:rPr>
              <a:t>12</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Sp3	 d</a:t>
            </a:r>
            <a:r>
              <a:rPr lang="en-US" altLang="zh-CN" baseline="-25000">
                <a:solidFill>
                  <a:srgbClr val="000066"/>
                </a:solidFill>
                <a:ea typeface="SimSun" panose="02010600030101010101" pitchFamily="2" charset="-122"/>
              </a:rPr>
              <a:t>13</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23</a:t>
            </a:r>
            <a:r>
              <a:rPr lang="en-US" altLang="zh-CN">
                <a:solidFill>
                  <a:srgbClr val="000066"/>
                </a:solidFill>
                <a:ea typeface="SimSun" panose="02010600030101010101" pitchFamily="2" charset="-122"/>
              </a:rPr>
              <a:t> 	</a:t>
            </a:r>
          </a:p>
          <a:p>
            <a:pPr>
              <a:spcBef>
                <a:spcPct val="40000"/>
              </a:spcBef>
            </a:pPr>
            <a:r>
              <a:rPr lang="en-US" altLang="zh-CN">
                <a:solidFill>
                  <a:srgbClr val="000066"/>
                </a:solidFill>
                <a:ea typeface="SimSun" panose="02010600030101010101" pitchFamily="2" charset="-122"/>
              </a:rPr>
              <a:t>Sp4	 d</a:t>
            </a:r>
            <a:r>
              <a:rPr lang="en-US" altLang="zh-CN" baseline="-25000">
                <a:solidFill>
                  <a:srgbClr val="000066"/>
                </a:solidFill>
                <a:ea typeface="SimSun" panose="02010600030101010101" pitchFamily="2" charset="-122"/>
              </a:rPr>
              <a:t>14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24</a:t>
            </a:r>
            <a:r>
              <a:rPr lang="en-US" altLang="zh-CN">
                <a:solidFill>
                  <a:srgbClr val="000066"/>
                </a:solidFill>
                <a:ea typeface="SimSun" panose="02010600030101010101" pitchFamily="2" charset="-122"/>
              </a:rPr>
              <a:t> 	d</a:t>
            </a:r>
            <a:r>
              <a:rPr lang="en-US" altLang="zh-CN" baseline="-25000">
                <a:solidFill>
                  <a:srgbClr val="000066"/>
                </a:solidFill>
                <a:ea typeface="SimSun" panose="02010600030101010101" pitchFamily="2" charset="-122"/>
              </a:rPr>
              <a:t>34</a:t>
            </a:r>
            <a:r>
              <a:rPr lang="en-US" altLang="zh-CN">
                <a:solidFill>
                  <a:srgbClr val="000066"/>
                </a:solidFill>
                <a:ea typeface="SimSun" panose="02010600030101010101" pitchFamily="2" charset="-122"/>
              </a:rPr>
              <a:t> </a:t>
            </a:r>
          </a:p>
        </p:txBody>
      </p:sp>
      <p:sp>
        <p:nvSpPr>
          <p:cNvPr id="8197"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aphicFrame>
        <p:nvGraphicFramePr>
          <p:cNvPr id="8198" name="Object 5"/>
          <p:cNvGraphicFramePr>
            <a:graphicFrameLocks noChangeAspect="1"/>
          </p:cNvGraphicFramePr>
          <p:nvPr/>
        </p:nvGraphicFramePr>
        <p:xfrm>
          <a:off x="1382713" y="3573463"/>
          <a:ext cx="6451600" cy="401637"/>
        </p:xfrm>
        <a:graphic>
          <a:graphicData uri="http://schemas.openxmlformats.org/presentationml/2006/ole">
            <mc:AlternateContent xmlns:mc="http://schemas.openxmlformats.org/markup-compatibility/2006">
              <mc:Choice xmlns:v="urn:schemas-microsoft-com:vml" Requires="v">
                <p:oleObj spid="_x0000_s534532" name="Equation" r:id="rId3" imgW="3835400" imgH="241300" progId="Equation.DSMT4">
                  <p:embed/>
                </p:oleObj>
              </mc:Choice>
              <mc:Fallback>
                <p:oleObj name="Equation" r:id="rId3" imgW="38354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713" y="3573463"/>
                        <a:ext cx="6451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9" name="Rectangle 6"/>
          <p:cNvSpPr>
            <a:spLocks noChangeArrowheads="1"/>
          </p:cNvSpPr>
          <p:nvPr/>
        </p:nvSpPr>
        <p:spPr bwMode="auto">
          <a:xfrm>
            <a:off x="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pSp>
        <p:nvGrpSpPr>
          <p:cNvPr id="8200" name="Group 8"/>
          <p:cNvGrpSpPr>
            <a:grpSpLocks/>
          </p:cNvGrpSpPr>
          <p:nvPr/>
        </p:nvGrpSpPr>
        <p:grpSpPr bwMode="auto">
          <a:xfrm>
            <a:off x="250825" y="1052513"/>
            <a:ext cx="3190875" cy="2117725"/>
            <a:chOff x="70" y="391"/>
            <a:chExt cx="2374" cy="2001"/>
          </a:xfrm>
        </p:grpSpPr>
        <p:sp>
          <p:nvSpPr>
            <p:cNvPr id="8203" name="Text Box 9"/>
            <p:cNvSpPr txBox="1">
              <a:spLocks noChangeArrowheads="1"/>
            </p:cNvSpPr>
            <p:nvPr/>
          </p:nvSpPr>
          <p:spPr bwMode="auto">
            <a:xfrm>
              <a:off x="1568" y="573"/>
              <a:ext cx="496"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3</a:t>
              </a:r>
            </a:p>
          </p:txBody>
        </p:sp>
        <p:sp>
          <p:nvSpPr>
            <p:cNvPr id="8204" name="Text Box 10"/>
            <p:cNvSpPr txBox="1">
              <a:spLocks noChangeArrowheads="1"/>
            </p:cNvSpPr>
            <p:nvPr/>
          </p:nvSpPr>
          <p:spPr bwMode="auto">
            <a:xfrm>
              <a:off x="842" y="1011"/>
              <a:ext cx="496"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2</a:t>
              </a:r>
            </a:p>
          </p:txBody>
        </p:sp>
        <p:sp>
          <p:nvSpPr>
            <p:cNvPr id="8205" name="Text Box 11"/>
            <p:cNvSpPr txBox="1">
              <a:spLocks noChangeArrowheads="1"/>
            </p:cNvSpPr>
            <p:nvPr/>
          </p:nvSpPr>
          <p:spPr bwMode="auto">
            <a:xfrm>
              <a:off x="115" y="1569"/>
              <a:ext cx="495"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1</a:t>
              </a:r>
            </a:p>
          </p:txBody>
        </p:sp>
        <p:sp>
          <p:nvSpPr>
            <p:cNvPr id="8206" name="Rectangle 12"/>
            <p:cNvSpPr>
              <a:spLocks noChangeArrowheads="1"/>
            </p:cNvSpPr>
            <p:nvPr/>
          </p:nvSpPr>
          <p:spPr bwMode="auto">
            <a:xfrm>
              <a:off x="2309" y="2104"/>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4</a:t>
              </a:r>
              <a:endParaRPr lang="en-CA" altLang="en-US" sz="2000">
                <a:latin typeface="Arial" panose="020B0604020202020204" pitchFamily="34" charset="0"/>
              </a:endParaRPr>
            </a:p>
          </p:txBody>
        </p:sp>
        <p:sp>
          <p:nvSpPr>
            <p:cNvPr id="8207" name="Rectangle 13"/>
            <p:cNvSpPr>
              <a:spLocks noChangeArrowheads="1"/>
            </p:cNvSpPr>
            <p:nvPr/>
          </p:nvSpPr>
          <p:spPr bwMode="auto">
            <a:xfrm>
              <a:off x="2338" y="891"/>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2</a:t>
              </a:r>
              <a:endParaRPr lang="en-CA" altLang="en-US" sz="2000">
                <a:latin typeface="Arial" panose="020B0604020202020204" pitchFamily="34" charset="0"/>
              </a:endParaRPr>
            </a:p>
          </p:txBody>
        </p:sp>
        <p:sp>
          <p:nvSpPr>
            <p:cNvPr id="8208" name="Rectangle 14"/>
            <p:cNvSpPr>
              <a:spLocks noChangeArrowheads="1"/>
            </p:cNvSpPr>
            <p:nvPr/>
          </p:nvSpPr>
          <p:spPr bwMode="auto">
            <a:xfrm>
              <a:off x="2338" y="391"/>
              <a:ext cx="1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1</a:t>
              </a:r>
              <a:endParaRPr lang="en-CA" altLang="en-US" sz="2000">
                <a:latin typeface="Arial" panose="020B0604020202020204" pitchFamily="34" charset="0"/>
              </a:endParaRPr>
            </a:p>
          </p:txBody>
        </p:sp>
        <p:sp>
          <p:nvSpPr>
            <p:cNvPr id="8209" name="Rectangle 15"/>
            <p:cNvSpPr>
              <a:spLocks noChangeArrowheads="1"/>
            </p:cNvSpPr>
            <p:nvPr/>
          </p:nvSpPr>
          <p:spPr bwMode="auto">
            <a:xfrm>
              <a:off x="2310" y="1425"/>
              <a:ext cx="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b="1">
                  <a:solidFill>
                    <a:srgbClr val="000000"/>
                  </a:solidFill>
                  <a:latin typeface="System" charset="0"/>
                </a:rPr>
                <a:t>3</a:t>
              </a:r>
              <a:endParaRPr lang="en-CA" altLang="en-US" sz="2000">
                <a:latin typeface="Arial" panose="020B0604020202020204" pitchFamily="34" charset="0"/>
              </a:endParaRPr>
            </a:p>
          </p:txBody>
        </p:sp>
        <p:sp>
          <p:nvSpPr>
            <p:cNvPr id="8210" name="Freeform 16"/>
            <p:cNvSpPr>
              <a:spLocks/>
            </p:cNvSpPr>
            <p:nvPr/>
          </p:nvSpPr>
          <p:spPr bwMode="auto">
            <a:xfrm>
              <a:off x="115" y="1648"/>
              <a:ext cx="2166" cy="583"/>
            </a:xfrm>
            <a:custGeom>
              <a:avLst/>
              <a:gdLst>
                <a:gd name="T0" fmla="*/ 0 w 307"/>
                <a:gd name="T1" fmla="*/ 0 h 23"/>
                <a:gd name="T2" fmla="*/ 0 w 307"/>
                <a:gd name="T3" fmla="*/ 583 h 23"/>
                <a:gd name="T4" fmla="*/ 2166 w 307"/>
                <a:gd name="T5" fmla="*/ 583 h 23"/>
                <a:gd name="T6" fmla="*/ 0 60000 65536"/>
                <a:gd name="T7" fmla="*/ 0 60000 65536"/>
                <a:gd name="T8" fmla="*/ 0 60000 65536"/>
              </a:gdLst>
              <a:ahLst/>
              <a:cxnLst>
                <a:cxn ang="T6">
                  <a:pos x="T0" y="T1"/>
                </a:cxn>
                <a:cxn ang="T7">
                  <a:pos x="T2" y="T3"/>
                </a:cxn>
                <a:cxn ang="T8">
                  <a:pos x="T4" y="T5"/>
                </a:cxn>
              </a:cxnLst>
              <a:rect l="0" t="0" r="r" b="b"/>
              <a:pathLst>
                <a:path w="307" h="23">
                  <a:moveTo>
                    <a:pt x="0" y="0"/>
                  </a:moveTo>
                  <a:lnTo>
                    <a:pt x="0" y="23"/>
                  </a:lnTo>
                  <a:lnTo>
                    <a:pt x="307" y="2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8211" name="Group 17"/>
            <p:cNvGrpSpPr>
              <a:grpSpLocks/>
            </p:cNvGrpSpPr>
            <p:nvPr/>
          </p:nvGrpSpPr>
          <p:grpSpPr bwMode="auto">
            <a:xfrm flipV="1">
              <a:off x="834" y="482"/>
              <a:ext cx="1447" cy="1038"/>
              <a:chOff x="832" y="231"/>
              <a:chExt cx="1447" cy="1038"/>
            </a:xfrm>
          </p:grpSpPr>
          <p:sp>
            <p:nvSpPr>
              <p:cNvPr id="8214" name="Freeform 18"/>
              <p:cNvSpPr>
                <a:spLocks/>
              </p:cNvSpPr>
              <p:nvPr/>
            </p:nvSpPr>
            <p:spPr bwMode="auto">
              <a:xfrm>
                <a:off x="1552" y="1018"/>
                <a:ext cx="727" cy="251"/>
              </a:xfrm>
              <a:custGeom>
                <a:avLst/>
                <a:gdLst>
                  <a:gd name="T0" fmla="*/ 0 w 103"/>
                  <a:gd name="T1" fmla="*/ 0 h 10"/>
                  <a:gd name="T2" fmla="*/ 0 w 103"/>
                  <a:gd name="T3" fmla="*/ 251 h 10"/>
                  <a:gd name="T4" fmla="*/ 727 w 103"/>
                  <a:gd name="T5" fmla="*/ 251 h 10"/>
                  <a:gd name="T6" fmla="*/ 0 60000 65536"/>
                  <a:gd name="T7" fmla="*/ 0 60000 65536"/>
                  <a:gd name="T8" fmla="*/ 0 60000 65536"/>
                </a:gdLst>
                <a:ahLst/>
                <a:cxnLst>
                  <a:cxn ang="T6">
                    <a:pos x="T0" y="T1"/>
                  </a:cxn>
                  <a:cxn ang="T7">
                    <a:pos x="T2" y="T3"/>
                  </a:cxn>
                  <a:cxn ang="T8">
                    <a:pos x="T4" y="T5"/>
                  </a:cxn>
                </a:cxnLst>
                <a:rect l="0" t="0" r="r" b="b"/>
                <a:pathLst>
                  <a:path w="103" h="10">
                    <a:moveTo>
                      <a:pt x="0" y="0"/>
                    </a:moveTo>
                    <a:lnTo>
                      <a:pt x="0" y="10"/>
                    </a:lnTo>
                    <a:lnTo>
                      <a:pt x="103"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215" name="Freeform 19"/>
              <p:cNvSpPr>
                <a:spLocks/>
              </p:cNvSpPr>
              <p:nvPr/>
            </p:nvSpPr>
            <p:spPr bwMode="auto">
              <a:xfrm>
                <a:off x="1552" y="761"/>
                <a:ext cx="727" cy="257"/>
              </a:xfrm>
              <a:custGeom>
                <a:avLst/>
                <a:gdLst>
                  <a:gd name="T0" fmla="*/ 0 w 103"/>
                  <a:gd name="T1" fmla="*/ 257 h 10"/>
                  <a:gd name="T2" fmla="*/ 0 w 103"/>
                  <a:gd name="T3" fmla="*/ 0 h 10"/>
                  <a:gd name="T4" fmla="*/ 727 w 103"/>
                  <a:gd name="T5" fmla="*/ 0 h 10"/>
                  <a:gd name="T6" fmla="*/ 0 60000 65536"/>
                  <a:gd name="T7" fmla="*/ 0 60000 65536"/>
                  <a:gd name="T8" fmla="*/ 0 60000 65536"/>
                </a:gdLst>
                <a:ahLst/>
                <a:cxnLst>
                  <a:cxn ang="T6">
                    <a:pos x="T0" y="T1"/>
                  </a:cxn>
                  <a:cxn ang="T7">
                    <a:pos x="T2" y="T3"/>
                  </a:cxn>
                  <a:cxn ang="T8">
                    <a:pos x="T4" y="T5"/>
                  </a:cxn>
                </a:cxnLst>
                <a:rect l="0" t="0" r="r" b="b"/>
                <a:pathLst>
                  <a:path w="103" h="10">
                    <a:moveTo>
                      <a:pt x="0" y="10"/>
                    </a:moveTo>
                    <a:lnTo>
                      <a:pt x="0" y="0"/>
                    </a:lnTo>
                    <a:lnTo>
                      <a:pt x="10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216" name="Freeform 20"/>
              <p:cNvSpPr>
                <a:spLocks/>
              </p:cNvSpPr>
              <p:nvPr/>
            </p:nvSpPr>
            <p:spPr bwMode="auto">
              <a:xfrm>
                <a:off x="832" y="637"/>
                <a:ext cx="720" cy="381"/>
              </a:xfrm>
              <a:custGeom>
                <a:avLst/>
                <a:gdLst>
                  <a:gd name="T0" fmla="*/ 0 w 102"/>
                  <a:gd name="T1" fmla="*/ 0 h 15"/>
                  <a:gd name="T2" fmla="*/ 0 w 102"/>
                  <a:gd name="T3" fmla="*/ 381 h 15"/>
                  <a:gd name="T4" fmla="*/ 720 w 102"/>
                  <a:gd name="T5" fmla="*/ 381 h 15"/>
                  <a:gd name="T6" fmla="*/ 0 60000 65536"/>
                  <a:gd name="T7" fmla="*/ 0 60000 65536"/>
                  <a:gd name="T8" fmla="*/ 0 60000 65536"/>
                </a:gdLst>
                <a:ahLst/>
                <a:cxnLst>
                  <a:cxn ang="T6">
                    <a:pos x="T0" y="T1"/>
                  </a:cxn>
                  <a:cxn ang="T7">
                    <a:pos x="T2" y="T3"/>
                  </a:cxn>
                  <a:cxn ang="T8">
                    <a:pos x="T4" y="T5"/>
                  </a:cxn>
                </a:cxnLst>
                <a:rect l="0" t="0" r="r" b="b"/>
                <a:pathLst>
                  <a:path w="102" h="15">
                    <a:moveTo>
                      <a:pt x="0" y="0"/>
                    </a:moveTo>
                    <a:lnTo>
                      <a:pt x="0" y="15"/>
                    </a:lnTo>
                    <a:lnTo>
                      <a:pt x="102"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217" name="Freeform 21"/>
              <p:cNvSpPr>
                <a:spLocks/>
              </p:cNvSpPr>
              <p:nvPr/>
            </p:nvSpPr>
            <p:spPr bwMode="auto">
              <a:xfrm>
                <a:off x="832" y="231"/>
                <a:ext cx="1447" cy="406"/>
              </a:xfrm>
              <a:custGeom>
                <a:avLst/>
                <a:gdLst>
                  <a:gd name="T0" fmla="*/ 0 w 205"/>
                  <a:gd name="T1" fmla="*/ 406 h 16"/>
                  <a:gd name="T2" fmla="*/ 0 w 205"/>
                  <a:gd name="T3" fmla="*/ 0 h 16"/>
                  <a:gd name="T4" fmla="*/ 1447 w 205"/>
                  <a:gd name="T5" fmla="*/ 0 h 16"/>
                  <a:gd name="T6" fmla="*/ 0 60000 65536"/>
                  <a:gd name="T7" fmla="*/ 0 60000 65536"/>
                  <a:gd name="T8" fmla="*/ 0 60000 65536"/>
                </a:gdLst>
                <a:ahLst/>
                <a:cxnLst>
                  <a:cxn ang="T6">
                    <a:pos x="T0" y="T1"/>
                  </a:cxn>
                  <a:cxn ang="T7">
                    <a:pos x="T2" y="T3"/>
                  </a:cxn>
                  <a:cxn ang="T8">
                    <a:pos x="T4" y="T5"/>
                  </a:cxn>
                </a:cxnLst>
                <a:rect l="0" t="0" r="r" b="b"/>
                <a:pathLst>
                  <a:path w="205" h="16">
                    <a:moveTo>
                      <a:pt x="0" y="16"/>
                    </a:moveTo>
                    <a:lnTo>
                      <a:pt x="0" y="0"/>
                    </a:lnTo>
                    <a:lnTo>
                      <a:pt x="205"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8212" name="Freeform 22"/>
            <p:cNvSpPr>
              <a:spLocks/>
            </p:cNvSpPr>
            <p:nvPr/>
          </p:nvSpPr>
          <p:spPr bwMode="auto">
            <a:xfrm>
              <a:off x="115" y="1091"/>
              <a:ext cx="719" cy="557"/>
            </a:xfrm>
            <a:custGeom>
              <a:avLst/>
              <a:gdLst>
                <a:gd name="T0" fmla="*/ 0 w 102"/>
                <a:gd name="T1" fmla="*/ 557 h 22"/>
                <a:gd name="T2" fmla="*/ 0 w 102"/>
                <a:gd name="T3" fmla="*/ 0 h 22"/>
                <a:gd name="T4" fmla="*/ 719 w 102"/>
                <a:gd name="T5" fmla="*/ 0 h 22"/>
                <a:gd name="T6" fmla="*/ 0 60000 65536"/>
                <a:gd name="T7" fmla="*/ 0 60000 65536"/>
                <a:gd name="T8" fmla="*/ 0 60000 65536"/>
              </a:gdLst>
              <a:ahLst/>
              <a:cxnLst>
                <a:cxn ang="T6">
                  <a:pos x="T0" y="T1"/>
                </a:cxn>
                <a:cxn ang="T7">
                  <a:pos x="T2" y="T3"/>
                </a:cxn>
                <a:cxn ang="T8">
                  <a:pos x="T4" y="T5"/>
                </a:cxn>
              </a:cxnLst>
              <a:rect l="0" t="0" r="r" b="b"/>
              <a:pathLst>
                <a:path w="102" h="22">
                  <a:moveTo>
                    <a:pt x="0" y="22"/>
                  </a:moveTo>
                  <a:lnTo>
                    <a:pt x="0" y="0"/>
                  </a:lnTo>
                  <a:lnTo>
                    <a:pt x="1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213" name="Oval 23"/>
            <p:cNvSpPr>
              <a:spLocks noChangeArrowheads="1"/>
            </p:cNvSpPr>
            <p:nvPr/>
          </p:nvSpPr>
          <p:spPr bwMode="auto">
            <a:xfrm>
              <a:off x="70" y="1571"/>
              <a:ext cx="91" cy="10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pSp>
      <p:sp>
        <p:nvSpPr>
          <p:cNvPr id="8201" name="Rectangle 25"/>
          <p:cNvSpPr>
            <a:spLocks noChangeArrowheads="1"/>
          </p:cNvSpPr>
          <p:nvPr/>
        </p:nvSpPr>
        <p:spPr bwMode="auto">
          <a:xfrm>
            <a:off x="0" y="2914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aphicFrame>
        <p:nvGraphicFramePr>
          <p:cNvPr id="8202" name="Object 24"/>
          <p:cNvGraphicFramePr>
            <a:graphicFrameLocks noChangeAspect="1"/>
          </p:cNvGraphicFramePr>
          <p:nvPr/>
        </p:nvGraphicFramePr>
        <p:xfrm>
          <a:off x="1979613" y="4292600"/>
          <a:ext cx="4464050" cy="1651000"/>
        </p:xfrm>
        <a:graphic>
          <a:graphicData uri="http://schemas.openxmlformats.org/presentationml/2006/ole">
            <mc:AlternateContent xmlns:mc="http://schemas.openxmlformats.org/markup-compatibility/2006">
              <mc:Choice xmlns:v="urn:schemas-microsoft-com:vml" Requires="v">
                <p:oleObj spid="_x0000_s534533" name="Equation" r:id="rId5" imgW="2781300" imgH="1028700" progId="Equation.DSMT4">
                  <p:embed/>
                </p:oleObj>
              </mc:Choice>
              <mc:Fallback>
                <p:oleObj name="Equation" r:id="rId5" imgW="2781300" imgH="1028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4292600"/>
                        <a:ext cx="44640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2396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174F0B98-7146-4032-B648-A6283C4CFC0E}" type="slidenum">
              <a:rPr lang="en-US" altLang="en-US" sz="1400"/>
              <a:pPr/>
              <a:t>43</a:t>
            </a:fld>
            <a:endParaRPr lang="en-US" altLang="en-US" sz="1400"/>
          </a:p>
        </p:txBody>
      </p:sp>
      <p:sp>
        <p:nvSpPr>
          <p:cNvPr id="9219" name="Rectangle 2"/>
          <p:cNvSpPr>
            <a:spLocks noChangeArrowheads="1"/>
          </p:cNvSpPr>
          <p:nvPr/>
        </p:nvSpPr>
        <p:spPr bwMode="auto">
          <a:xfrm>
            <a:off x="0" y="1381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graphicFrame>
        <p:nvGraphicFramePr>
          <p:cNvPr id="9220" name="Object 3"/>
          <p:cNvGraphicFramePr>
            <a:graphicFrameLocks noChangeAspect="1"/>
          </p:cNvGraphicFramePr>
          <p:nvPr/>
        </p:nvGraphicFramePr>
        <p:xfrm>
          <a:off x="-61913" y="0"/>
          <a:ext cx="9272588" cy="6862763"/>
        </p:xfrm>
        <a:graphic>
          <a:graphicData uri="http://schemas.openxmlformats.org/presentationml/2006/ole">
            <mc:AlternateContent xmlns:mc="http://schemas.openxmlformats.org/markup-compatibility/2006">
              <mc:Choice xmlns:v="urn:schemas-microsoft-com:vml" Requires="v">
                <p:oleObj spid="_x0000_s535555"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0"/>
                        <a:ext cx="92725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2713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023225" y="6567488"/>
            <a:ext cx="549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human</a:t>
            </a:r>
            <a:endParaRPr lang="en-CA" altLang="en-US" sz="1400">
              <a:latin typeface="Arial" panose="020B0604020202020204" pitchFamily="34" charset="0"/>
            </a:endParaRPr>
          </a:p>
        </p:txBody>
      </p:sp>
      <p:sp>
        <p:nvSpPr>
          <p:cNvPr id="10243" name="Rectangle 3"/>
          <p:cNvSpPr>
            <a:spLocks noChangeArrowheads="1"/>
          </p:cNvSpPr>
          <p:nvPr/>
        </p:nvSpPr>
        <p:spPr bwMode="auto">
          <a:xfrm>
            <a:off x="8023225" y="6045200"/>
            <a:ext cx="97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chimpanzee</a:t>
            </a:r>
            <a:endParaRPr lang="en-CA" altLang="en-US" sz="1400">
              <a:latin typeface="Arial" panose="020B0604020202020204" pitchFamily="34" charset="0"/>
            </a:endParaRPr>
          </a:p>
        </p:txBody>
      </p:sp>
      <p:sp>
        <p:nvSpPr>
          <p:cNvPr id="10244" name="Rectangle 4"/>
          <p:cNvSpPr>
            <a:spLocks noChangeArrowheads="1"/>
          </p:cNvSpPr>
          <p:nvPr/>
        </p:nvSpPr>
        <p:spPr bwMode="auto">
          <a:xfrm>
            <a:off x="8023225" y="5524500"/>
            <a:ext cx="600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bonobo</a:t>
            </a:r>
            <a:endParaRPr lang="en-CA" altLang="en-US" sz="1400">
              <a:latin typeface="Arial" panose="020B0604020202020204" pitchFamily="34" charset="0"/>
            </a:endParaRPr>
          </a:p>
        </p:txBody>
      </p:sp>
      <p:sp>
        <p:nvSpPr>
          <p:cNvPr id="10245" name="Rectangle 5"/>
          <p:cNvSpPr>
            <a:spLocks noChangeArrowheads="1"/>
          </p:cNvSpPr>
          <p:nvPr/>
        </p:nvSpPr>
        <p:spPr bwMode="auto">
          <a:xfrm>
            <a:off x="7231063" y="5784850"/>
            <a:ext cx="998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1.818±0.180</a:t>
            </a:r>
            <a:endParaRPr lang="en-CA" altLang="en-US" sz="1400">
              <a:latin typeface="Arial" panose="020B0604020202020204" pitchFamily="34" charset="0"/>
            </a:endParaRPr>
          </a:p>
        </p:txBody>
      </p:sp>
      <p:sp>
        <p:nvSpPr>
          <p:cNvPr id="10246" name="Rectangle 6"/>
          <p:cNvSpPr>
            <a:spLocks noChangeArrowheads="1"/>
          </p:cNvSpPr>
          <p:nvPr/>
        </p:nvSpPr>
        <p:spPr bwMode="auto">
          <a:xfrm>
            <a:off x="5989638" y="6188075"/>
            <a:ext cx="998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5.487±0.434</a:t>
            </a:r>
            <a:endParaRPr lang="en-CA" altLang="en-US" sz="1400">
              <a:latin typeface="Arial" panose="020B0604020202020204" pitchFamily="34" charset="0"/>
            </a:endParaRPr>
          </a:p>
        </p:txBody>
      </p:sp>
      <p:sp>
        <p:nvSpPr>
          <p:cNvPr id="10247" name="Rectangle 7"/>
          <p:cNvSpPr>
            <a:spLocks noChangeArrowheads="1"/>
          </p:cNvSpPr>
          <p:nvPr/>
        </p:nvSpPr>
        <p:spPr bwMode="auto">
          <a:xfrm>
            <a:off x="8023225" y="4995863"/>
            <a:ext cx="481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gorilla</a:t>
            </a:r>
            <a:endParaRPr lang="en-CA" altLang="en-US" sz="1400">
              <a:latin typeface="Arial" panose="020B0604020202020204" pitchFamily="34" charset="0"/>
            </a:endParaRPr>
          </a:p>
        </p:txBody>
      </p:sp>
      <p:sp>
        <p:nvSpPr>
          <p:cNvPr id="10248" name="Rectangle 8"/>
          <p:cNvSpPr>
            <a:spLocks noChangeArrowheads="1"/>
          </p:cNvSpPr>
          <p:nvPr/>
        </p:nvSpPr>
        <p:spPr bwMode="auto">
          <a:xfrm>
            <a:off x="5405438" y="5592763"/>
            <a:ext cx="998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7.258±0.530</a:t>
            </a:r>
            <a:endParaRPr lang="en-CA" altLang="en-US" sz="1400">
              <a:latin typeface="Arial" panose="020B0604020202020204" pitchFamily="34" charset="0"/>
            </a:endParaRPr>
          </a:p>
        </p:txBody>
      </p:sp>
      <p:sp>
        <p:nvSpPr>
          <p:cNvPr id="10249" name="Rectangle 9"/>
          <p:cNvSpPr>
            <a:spLocks noChangeArrowheads="1"/>
          </p:cNvSpPr>
          <p:nvPr/>
        </p:nvSpPr>
        <p:spPr bwMode="auto">
          <a:xfrm>
            <a:off x="8023225" y="4475163"/>
            <a:ext cx="809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orangutan</a:t>
            </a:r>
            <a:endParaRPr lang="en-CA" altLang="en-US" sz="1400">
              <a:latin typeface="Arial" panose="020B0604020202020204" pitchFamily="34" charset="0"/>
            </a:endParaRPr>
          </a:p>
        </p:txBody>
      </p:sp>
      <p:sp>
        <p:nvSpPr>
          <p:cNvPr id="10250" name="Rectangle 10"/>
          <p:cNvSpPr>
            <a:spLocks noChangeArrowheads="1"/>
          </p:cNvSpPr>
          <p:nvPr/>
        </p:nvSpPr>
        <p:spPr bwMode="auto">
          <a:xfrm>
            <a:off x="8023225" y="3952875"/>
            <a:ext cx="749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sumatran</a:t>
            </a:r>
            <a:endParaRPr lang="en-CA" altLang="en-US" sz="1400">
              <a:latin typeface="Arial" panose="020B0604020202020204" pitchFamily="34" charset="0"/>
            </a:endParaRPr>
          </a:p>
        </p:txBody>
      </p:sp>
      <p:sp>
        <p:nvSpPr>
          <p:cNvPr id="10251" name="Rectangle 11"/>
          <p:cNvSpPr>
            <a:spLocks noChangeArrowheads="1"/>
          </p:cNvSpPr>
          <p:nvPr/>
        </p:nvSpPr>
        <p:spPr bwMode="auto">
          <a:xfrm>
            <a:off x="6759575" y="4217988"/>
            <a:ext cx="996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3.206±0.280</a:t>
            </a:r>
            <a:endParaRPr lang="en-CA" altLang="en-US" sz="1400">
              <a:latin typeface="Arial" panose="020B0604020202020204" pitchFamily="34" charset="0"/>
            </a:endParaRPr>
          </a:p>
        </p:txBody>
      </p:sp>
      <p:sp>
        <p:nvSpPr>
          <p:cNvPr id="10252" name="Rectangle 12"/>
          <p:cNvSpPr>
            <a:spLocks noChangeArrowheads="1"/>
          </p:cNvSpPr>
          <p:nvPr/>
        </p:nvSpPr>
        <p:spPr bwMode="auto">
          <a:xfrm>
            <a:off x="3024188" y="4903788"/>
            <a:ext cx="109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14.757±0.217</a:t>
            </a:r>
            <a:endParaRPr lang="en-CA" altLang="en-US" sz="1400">
              <a:latin typeface="Arial" panose="020B0604020202020204" pitchFamily="34" charset="0"/>
            </a:endParaRPr>
          </a:p>
        </p:txBody>
      </p:sp>
      <p:sp>
        <p:nvSpPr>
          <p:cNvPr id="10253" name="Rectangle 13"/>
          <p:cNvSpPr>
            <a:spLocks noChangeArrowheads="1"/>
          </p:cNvSpPr>
          <p:nvPr/>
        </p:nvSpPr>
        <p:spPr bwMode="auto">
          <a:xfrm>
            <a:off x="8023225" y="3433763"/>
            <a:ext cx="539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gibbon</a:t>
            </a:r>
            <a:endParaRPr lang="en-CA" altLang="en-US" sz="1400">
              <a:latin typeface="Arial" panose="020B0604020202020204" pitchFamily="34" charset="0"/>
            </a:endParaRPr>
          </a:p>
        </p:txBody>
      </p:sp>
      <p:sp>
        <p:nvSpPr>
          <p:cNvPr id="10254" name="Rectangle 14"/>
          <p:cNvSpPr>
            <a:spLocks noChangeArrowheads="1"/>
          </p:cNvSpPr>
          <p:nvPr/>
        </p:nvSpPr>
        <p:spPr bwMode="auto">
          <a:xfrm>
            <a:off x="466725" y="4170363"/>
            <a:ext cx="1096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20.903±1.503</a:t>
            </a:r>
            <a:endParaRPr lang="en-CA" altLang="en-US" sz="1400">
              <a:latin typeface="Arial" panose="020B0604020202020204" pitchFamily="34" charset="0"/>
            </a:endParaRPr>
          </a:p>
        </p:txBody>
      </p:sp>
      <p:sp>
        <p:nvSpPr>
          <p:cNvPr id="10255" name="Freeform 15"/>
          <p:cNvSpPr>
            <a:spLocks/>
          </p:cNvSpPr>
          <p:nvPr/>
        </p:nvSpPr>
        <p:spPr bwMode="auto">
          <a:xfrm>
            <a:off x="5930900" y="6242050"/>
            <a:ext cx="2006600" cy="381000"/>
          </a:xfrm>
          <a:custGeom>
            <a:avLst/>
            <a:gdLst>
              <a:gd name="T0" fmla="*/ 0 w 123"/>
              <a:gd name="T1" fmla="*/ 0 h 16"/>
              <a:gd name="T2" fmla="*/ 0 w 123"/>
              <a:gd name="T3" fmla="*/ 381000 h 16"/>
              <a:gd name="T4" fmla="*/ 2006600 w 123"/>
              <a:gd name="T5" fmla="*/ 381000 h 16"/>
              <a:gd name="T6" fmla="*/ 0 60000 65536"/>
              <a:gd name="T7" fmla="*/ 0 60000 65536"/>
              <a:gd name="T8" fmla="*/ 0 60000 65536"/>
            </a:gdLst>
            <a:ahLst/>
            <a:cxnLst>
              <a:cxn ang="T6">
                <a:pos x="T0" y="T1"/>
              </a:cxn>
              <a:cxn ang="T7">
                <a:pos x="T2" y="T3"/>
              </a:cxn>
              <a:cxn ang="T8">
                <a:pos x="T4" y="T5"/>
              </a:cxn>
            </a:cxnLst>
            <a:rect l="0" t="0" r="r" b="b"/>
            <a:pathLst>
              <a:path w="123" h="16">
                <a:moveTo>
                  <a:pt x="0" y="0"/>
                </a:moveTo>
                <a:lnTo>
                  <a:pt x="0" y="16"/>
                </a:lnTo>
                <a:lnTo>
                  <a:pt x="123" y="16"/>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6" name="Freeform 16"/>
          <p:cNvSpPr>
            <a:spLocks/>
          </p:cNvSpPr>
          <p:nvPr/>
        </p:nvSpPr>
        <p:spPr bwMode="auto">
          <a:xfrm>
            <a:off x="7172325" y="5837238"/>
            <a:ext cx="765175" cy="265112"/>
          </a:xfrm>
          <a:custGeom>
            <a:avLst/>
            <a:gdLst>
              <a:gd name="T0" fmla="*/ 0 w 47"/>
              <a:gd name="T1" fmla="*/ 0 h 11"/>
              <a:gd name="T2" fmla="*/ 0 w 47"/>
              <a:gd name="T3" fmla="*/ 265112 h 11"/>
              <a:gd name="T4" fmla="*/ 765175 w 47"/>
              <a:gd name="T5" fmla="*/ 265112 h 11"/>
              <a:gd name="T6" fmla="*/ 0 60000 65536"/>
              <a:gd name="T7" fmla="*/ 0 60000 65536"/>
              <a:gd name="T8" fmla="*/ 0 60000 65536"/>
            </a:gdLst>
            <a:ahLst/>
            <a:cxnLst>
              <a:cxn ang="T6">
                <a:pos x="T0" y="T1"/>
              </a:cxn>
              <a:cxn ang="T7">
                <a:pos x="T2" y="T3"/>
              </a:cxn>
              <a:cxn ang="T8">
                <a:pos x="T4" y="T5"/>
              </a:cxn>
            </a:cxnLst>
            <a:rect l="0" t="0" r="r" b="b"/>
            <a:pathLst>
              <a:path w="47" h="11">
                <a:moveTo>
                  <a:pt x="0" y="0"/>
                </a:moveTo>
                <a:lnTo>
                  <a:pt x="0" y="11"/>
                </a:lnTo>
                <a:lnTo>
                  <a:pt x="47" y="1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7" name="Freeform 17"/>
          <p:cNvSpPr>
            <a:spLocks/>
          </p:cNvSpPr>
          <p:nvPr/>
        </p:nvSpPr>
        <p:spPr bwMode="auto">
          <a:xfrm>
            <a:off x="7172325" y="5576888"/>
            <a:ext cx="765175" cy="260350"/>
          </a:xfrm>
          <a:custGeom>
            <a:avLst/>
            <a:gdLst>
              <a:gd name="T0" fmla="*/ 0 w 47"/>
              <a:gd name="T1" fmla="*/ 260350 h 11"/>
              <a:gd name="T2" fmla="*/ 0 w 47"/>
              <a:gd name="T3" fmla="*/ 0 h 11"/>
              <a:gd name="T4" fmla="*/ 765175 w 47"/>
              <a:gd name="T5" fmla="*/ 0 h 11"/>
              <a:gd name="T6" fmla="*/ 0 60000 65536"/>
              <a:gd name="T7" fmla="*/ 0 60000 65536"/>
              <a:gd name="T8" fmla="*/ 0 60000 65536"/>
            </a:gdLst>
            <a:ahLst/>
            <a:cxnLst>
              <a:cxn ang="T6">
                <a:pos x="T0" y="T1"/>
              </a:cxn>
              <a:cxn ang="T7">
                <a:pos x="T2" y="T3"/>
              </a:cxn>
              <a:cxn ang="T8">
                <a:pos x="T4" y="T5"/>
              </a:cxn>
            </a:cxnLst>
            <a:rect l="0" t="0" r="r" b="b"/>
            <a:pathLst>
              <a:path w="47" h="11">
                <a:moveTo>
                  <a:pt x="0" y="11"/>
                </a:moveTo>
                <a:lnTo>
                  <a:pt x="0" y="0"/>
                </a:lnTo>
                <a:lnTo>
                  <a:pt x="47"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8" name="Freeform 18"/>
          <p:cNvSpPr>
            <a:spLocks/>
          </p:cNvSpPr>
          <p:nvPr/>
        </p:nvSpPr>
        <p:spPr bwMode="auto">
          <a:xfrm>
            <a:off x="5930900" y="5837238"/>
            <a:ext cx="1241425" cy="404812"/>
          </a:xfrm>
          <a:custGeom>
            <a:avLst/>
            <a:gdLst>
              <a:gd name="T0" fmla="*/ 0 w 76"/>
              <a:gd name="T1" fmla="*/ 404812 h 17"/>
              <a:gd name="T2" fmla="*/ 0 w 76"/>
              <a:gd name="T3" fmla="*/ 0 h 17"/>
              <a:gd name="T4" fmla="*/ 1241425 w 76"/>
              <a:gd name="T5" fmla="*/ 0 h 17"/>
              <a:gd name="T6" fmla="*/ 0 60000 65536"/>
              <a:gd name="T7" fmla="*/ 0 60000 65536"/>
              <a:gd name="T8" fmla="*/ 0 60000 65536"/>
            </a:gdLst>
            <a:ahLst/>
            <a:cxnLst>
              <a:cxn ang="T6">
                <a:pos x="T0" y="T1"/>
              </a:cxn>
              <a:cxn ang="T7">
                <a:pos x="T2" y="T3"/>
              </a:cxn>
              <a:cxn ang="T8">
                <a:pos x="T4" y="T5"/>
              </a:cxn>
            </a:cxnLst>
            <a:rect l="0" t="0" r="r" b="b"/>
            <a:pathLst>
              <a:path w="76" h="17">
                <a:moveTo>
                  <a:pt x="0" y="17"/>
                </a:moveTo>
                <a:lnTo>
                  <a:pt x="0" y="0"/>
                </a:lnTo>
                <a:lnTo>
                  <a:pt x="76"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9" name="Freeform 19"/>
          <p:cNvSpPr>
            <a:spLocks/>
          </p:cNvSpPr>
          <p:nvPr/>
        </p:nvSpPr>
        <p:spPr bwMode="auto">
          <a:xfrm>
            <a:off x="5343525" y="5646738"/>
            <a:ext cx="587375" cy="595312"/>
          </a:xfrm>
          <a:custGeom>
            <a:avLst/>
            <a:gdLst>
              <a:gd name="T0" fmla="*/ 0 w 36"/>
              <a:gd name="T1" fmla="*/ 0 h 25"/>
              <a:gd name="T2" fmla="*/ 0 w 36"/>
              <a:gd name="T3" fmla="*/ 595312 h 25"/>
              <a:gd name="T4" fmla="*/ 587375 w 36"/>
              <a:gd name="T5" fmla="*/ 595312 h 25"/>
              <a:gd name="T6" fmla="*/ 0 60000 65536"/>
              <a:gd name="T7" fmla="*/ 0 60000 65536"/>
              <a:gd name="T8" fmla="*/ 0 60000 65536"/>
            </a:gdLst>
            <a:ahLst/>
            <a:cxnLst>
              <a:cxn ang="T6">
                <a:pos x="T0" y="T1"/>
              </a:cxn>
              <a:cxn ang="T7">
                <a:pos x="T2" y="T3"/>
              </a:cxn>
              <a:cxn ang="T8">
                <a:pos x="T4" y="T5"/>
              </a:cxn>
            </a:cxnLst>
            <a:rect l="0" t="0" r="r" b="b"/>
            <a:pathLst>
              <a:path w="36" h="25">
                <a:moveTo>
                  <a:pt x="0" y="0"/>
                </a:moveTo>
                <a:lnTo>
                  <a:pt x="0" y="25"/>
                </a:lnTo>
                <a:lnTo>
                  <a:pt x="36" y="25"/>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0" name="Freeform 20"/>
          <p:cNvSpPr>
            <a:spLocks/>
          </p:cNvSpPr>
          <p:nvPr/>
        </p:nvSpPr>
        <p:spPr bwMode="auto">
          <a:xfrm>
            <a:off x="5343525" y="5056188"/>
            <a:ext cx="2593975" cy="590550"/>
          </a:xfrm>
          <a:custGeom>
            <a:avLst/>
            <a:gdLst>
              <a:gd name="T0" fmla="*/ 0 w 159"/>
              <a:gd name="T1" fmla="*/ 590550 h 25"/>
              <a:gd name="T2" fmla="*/ 0 w 159"/>
              <a:gd name="T3" fmla="*/ 0 h 25"/>
              <a:gd name="T4" fmla="*/ 2593975 w 159"/>
              <a:gd name="T5" fmla="*/ 0 h 25"/>
              <a:gd name="T6" fmla="*/ 0 60000 65536"/>
              <a:gd name="T7" fmla="*/ 0 60000 65536"/>
              <a:gd name="T8" fmla="*/ 0 60000 65536"/>
            </a:gdLst>
            <a:ahLst/>
            <a:cxnLst>
              <a:cxn ang="T6">
                <a:pos x="T0" y="T1"/>
              </a:cxn>
              <a:cxn ang="T7">
                <a:pos x="T2" y="T3"/>
              </a:cxn>
              <a:cxn ang="T8">
                <a:pos x="T4" y="T5"/>
              </a:cxn>
            </a:cxnLst>
            <a:rect l="0" t="0" r="r" b="b"/>
            <a:pathLst>
              <a:path w="159" h="25">
                <a:moveTo>
                  <a:pt x="0" y="25"/>
                </a:moveTo>
                <a:lnTo>
                  <a:pt x="0" y="0"/>
                </a:lnTo>
                <a:lnTo>
                  <a:pt x="159"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1" name="Freeform 21"/>
          <p:cNvSpPr>
            <a:spLocks/>
          </p:cNvSpPr>
          <p:nvPr/>
        </p:nvSpPr>
        <p:spPr bwMode="auto">
          <a:xfrm>
            <a:off x="2963863" y="4959350"/>
            <a:ext cx="2379662" cy="687388"/>
          </a:xfrm>
          <a:custGeom>
            <a:avLst/>
            <a:gdLst>
              <a:gd name="T0" fmla="*/ 0 w 146"/>
              <a:gd name="T1" fmla="*/ 0 h 29"/>
              <a:gd name="T2" fmla="*/ 0 w 146"/>
              <a:gd name="T3" fmla="*/ 687388 h 29"/>
              <a:gd name="T4" fmla="*/ 2379662 w 146"/>
              <a:gd name="T5" fmla="*/ 687388 h 29"/>
              <a:gd name="T6" fmla="*/ 0 60000 65536"/>
              <a:gd name="T7" fmla="*/ 0 60000 65536"/>
              <a:gd name="T8" fmla="*/ 0 60000 65536"/>
            </a:gdLst>
            <a:ahLst/>
            <a:cxnLst>
              <a:cxn ang="T6">
                <a:pos x="T0" y="T1"/>
              </a:cxn>
              <a:cxn ang="T7">
                <a:pos x="T2" y="T3"/>
              </a:cxn>
              <a:cxn ang="T8">
                <a:pos x="T4" y="T5"/>
              </a:cxn>
            </a:cxnLst>
            <a:rect l="0" t="0" r="r" b="b"/>
            <a:pathLst>
              <a:path w="146" h="29">
                <a:moveTo>
                  <a:pt x="0" y="0"/>
                </a:moveTo>
                <a:lnTo>
                  <a:pt x="0" y="29"/>
                </a:lnTo>
                <a:lnTo>
                  <a:pt x="146" y="29"/>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2" name="Freeform 22"/>
          <p:cNvSpPr>
            <a:spLocks/>
          </p:cNvSpPr>
          <p:nvPr/>
        </p:nvSpPr>
        <p:spPr bwMode="auto">
          <a:xfrm>
            <a:off x="6694488" y="4271963"/>
            <a:ext cx="1243012" cy="260350"/>
          </a:xfrm>
          <a:custGeom>
            <a:avLst/>
            <a:gdLst>
              <a:gd name="T0" fmla="*/ 0 w 76"/>
              <a:gd name="T1" fmla="*/ 0 h 11"/>
              <a:gd name="T2" fmla="*/ 0 w 76"/>
              <a:gd name="T3" fmla="*/ 260350 h 11"/>
              <a:gd name="T4" fmla="*/ 1243012 w 76"/>
              <a:gd name="T5" fmla="*/ 260350 h 11"/>
              <a:gd name="T6" fmla="*/ 0 60000 65536"/>
              <a:gd name="T7" fmla="*/ 0 60000 65536"/>
              <a:gd name="T8" fmla="*/ 0 60000 65536"/>
            </a:gdLst>
            <a:ahLst/>
            <a:cxnLst>
              <a:cxn ang="T6">
                <a:pos x="T0" y="T1"/>
              </a:cxn>
              <a:cxn ang="T7">
                <a:pos x="T2" y="T3"/>
              </a:cxn>
              <a:cxn ang="T8">
                <a:pos x="T4" y="T5"/>
              </a:cxn>
            </a:cxnLst>
            <a:rect l="0" t="0" r="r" b="b"/>
            <a:pathLst>
              <a:path w="76" h="11">
                <a:moveTo>
                  <a:pt x="0" y="0"/>
                </a:moveTo>
                <a:lnTo>
                  <a:pt x="0" y="11"/>
                </a:lnTo>
                <a:lnTo>
                  <a:pt x="76" y="1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3" name="Freeform 23"/>
          <p:cNvSpPr>
            <a:spLocks/>
          </p:cNvSpPr>
          <p:nvPr/>
        </p:nvSpPr>
        <p:spPr bwMode="auto">
          <a:xfrm>
            <a:off x="6694488" y="4011613"/>
            <a:ext cx="1243012" cy="260350"/>
          </a:xfrm>
          <a:custGeom>
            <a:avLst/>
            <a:gdLst>
              <a:gd name="T0" fmla="*/ 0 w 76"/>
              <a:gd name="T1" fmla="*/ 260350 h 11"/>
              <a:gd name="T2" fmla="*/ 0 w 76"/>
              <a:gd name="T3" fmla="*/ 0 h 11"/>
              <a:gd name="T4" fmla="*/ 1243012 w 76"/>
              <a:gd name="T5" fmla="*/ 0 h 11"/>
              <a:gd name="T6" fmla="*/ 0 60000 65536"/>
              <a:gd name="T7" fmla="*/ 0 60000 65536"/>
              <a:gd name="T8" fmla="*/ 0 60000 65536"/>
            </a:gdLst>
            <a:ahLst/>
            <a:cxnLst>
              <a:cxn ang="T6">
                <a:pos x="T0" y="T1"/>
              </a:cxn>
              <a:cxn ang="T7">
                <a:pos x="T2" y="T3"/>
              </a:cxn>
              <a:cxn ang="T8">
                <a:pos x="T4" y="T5"/>
              </a:cxn>
            </a:cxnLst>
            <a:rect l="0" t="0" r="r" b="b"/>
            <a:pathLst>
              <a:path w="76" h="11">
                <a:moveTo>
                  <a:pt x="0" y="11"/>
                </a:moveTo>
                <a:lnTo>
                  <a:pt x="0" y="0"/>
                </a:lnTo>
                <a:lnTo>
                  <a:pt x="76"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4" name="Freeform 24"/>
          <p:cNvSpPr>
            <a:spLocks/>
          </p:cNvSpPr>
          <p:nvPr/>
        </p:nvSpPr>
        <p:spPr bwMode="auto">
          <a:xfrm>
            <a:off x="2963863" y="4271963"/>
            <a:ext cx="3730625" cy="687387"/>
          </a:xfrm>
          <a:custGeom>
            <a:avLst/>
            <a:gdLst>
              <a:gd name="T0" fmla="*/ 0 w 229"/>
              <a:gd name="T1" fmla="*/ 687387 h 29"/>
              <a:gd name="T2" fmla="*/ 0 w 229"/>
              <a:gd name="T3" fmla="*/ 0 h 29"/>
              <a:gd name="T4" fmla="*/ 3730625 w 229"/>
              <a:gd name="T5" fmla="*/ 0 h 29"/>
              <a:gd name="T6" fmla="*/ 0 60000 65536"/>
              <a:gd name="T7" fmla="*/ 0 60000 65536"/>
              <a:gd name="T8" fmla="*/ 0 60000 65536"/>
            </a:gdLst>
            <a:ahLst/>
            <a:cxnLst>
              <a:cxn ang="T6">
                <a:pos x="T0" y="T1"/>
              </a:cxn>
              <a:cxn ang="T7">
                <a:pos x="T2" y="T3"/>
              </a:cxn>
              <a:cxn ang="T8">
                <a:pos x="T4" y="T5"/>
              </a:cxn>
            </a:cxnLst>
            <a:rect l="0" t="0" r="r" b="b"/>
            <a:pathLst>
              <a:path w="229" h="29">
                <a:moveTo>
                  <a:pt x="0" y="29"/>
                </a:moveTo>
                <a:lnTo>
                  <a:pt x="0" y="0"/>
                </a:lnTo>
                <a:lnTo>
                  <a:pt x="229"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5" name="Freeform 25"/>
          <p:cNvSpPr>
            <a:spLocks/>
          </p:cNvSpPr>
          <p:nvPr/>
        </p:nvSpPr>
        <p:spPr bwMode="auto">
          <a:xfrm>
            <a:off x="420688" y="4222750"/>
            <a:ext cx="2543175" cy="736600"/>
          </a:xfrm>
          <a:custGeom>
            <a:avLst/>
            <a:gdLst>
              <a:gd name="T0" fmla="*/ 0 w 156"/>
              <a:gd name="T1" fmla="*/ 0 h 31"/>
              <a:gd name="T2" fmla="*/ 0 w 156"/>
              <a:gd name="T3" fmla="*/ 736600 h 31"/>
              <a:gd name="T4" fmla="*/ 2543175 w 156"/>
              <a:gd name="T5" fmla="*/ 736600 h 31"/>
              <a:gd name="T6" fmla="*/ 0 60000 65536"/>
              <a:gd name="T7" fmla="*/ 0 60000 65536"/>
              <a:gd name="T8" fmla="*/ 0 60000 65536"/>
            </a:gdLst>
            <a:ahLst/>
            <a:cxnLst>
              <a:cxn ang="T6">
                <a:pos x="T0" y="T1"/>
              </a:cxn>
              <a:cxn ang="T7">
                <a:pos x="T2" y="T3"/>
              </a:cxn>
              <a:cxn ang="T8">
                <a:pos x="T4" y="T5"/>
              </a:cxn>
            </a:cxnLst>
            <a:rect l="0" t="0" r="r" b="b"/>
            <a:pathLst>
              <a:path w="156" h="31">
                <a:moveTo>
                  <a:pt x="0" y="0"/>
                </a:moveTo>
                <a:lnTo>
                  <a:pt x="0" y="31"/>
                </a:lnTo>
                <a:lnTo>
                  <a:pt x="156" y="3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6" name="Freeform 26"/>
          <p:cNvSpPr>
            <a:spLocks/>
          </p:cNvSpPr>
          <p:nvPr/>
        </p:nvSpPr>
        <p:spPr bwMode="auto">
          <a:xfrm>
            <a:off x="420688" y="3487738"/>
            <a:ext cx="7516812" cy="735012"/>
          </a:xfrm>
          <a:custGeom>
            <a:avLst/>
            <a:gdLst>
              <a:gd name="T0" fmla="*/ 0 w 461"/>
              <a:gd name="T1" fmla="*/ 735012 h 31"/>
              <a:gd name="T2" fmla="*/ 0 w 461"/>
              <a:gd name="T3" fmla="*/ 0 h 31"/>
              <a:gd name="T4" fmla="*/ 7516812 w 461"/>
              <a:gd name="T5" fmla="*/ 0 h 31"/>
              <a:gd name="T6" fmla="*/ 0 60000 65536"/>
              <a:gd name="T7" fmla="*/ 0 60000 65536"/>
              <a:gd name="T8" fmla="*/ 0 60000 65536"/>
            </a:gdLst>
            <a:ahLst/>
            <a:cxnLst>
              <a:cxn ang="T6">
                <a:pos x="T0" y="T1"/>
              </a:cxn>
              <a:cxn ang="T7">
                <a:pos x="T2" y="T3"/>
              </a:cxn>
              <a:cxn ang="T8">
                <a:pos x="T4" y="T5"/>
              </a:cxn>
            </a:cxnLst>
            <a:rect l="0" t="0" r="r" b="b"/>
            <a:pathLst>
              <a:path w="461" h="31">
                <a:moveTo>
                  <a:pt x="0" y="31"/>
                </a:moveTo>
                <a:lnTo>
                  <a:pt x="0" y="0"/>
                </a:lnTo>
                <a:lnTo>
                  <a:pt x="461"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7" name="Text Box 27"/>
          <p:cNvSpPr txBox="1">
            <a:spLocks noChangeArrowheads="1"/>
          </p:cNvSpPr>
          <p:nvPr/>
        </p:nvSpPr>
        <p:spPr bwMode="auto">
          <a:xfrm>
            <a:off x="919163" y="5235575"/>
            <a:ext cx="19050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16" tIns="32007" rIns="64016" bIns="32007">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solidFill>
                  <a:srgbClr val="FF3300"/>
                </a:solidFill>
                <a:latin typeface="Arial" panose="020B0604020202020204" pitchFamily="34" charset="0"/>
              </a:rPr>
              <a:t>Soft</a:t>
            </a:r>
            <a:r>
              <a:rPr lang="en-CA" altLang="en-US" sz="1400">
                <a:latin typeface="Arial" panose="020B0604020202020204" pitchFamily="34" charset="0"/>
              </a:rPr>
              <a:t> calibration point = 14 million years</a:t>
            </a:r>
          </a:p>
        </p:txBody>
      </p:sp>
      <p:sp>
        <p:nvSpPr>
          <p:cNvPr id="10268" name="Line 28"/>
          <p:cNvSpPr>
            <a:spLocks noChangeShapeType="1"/>
          </p:cNvSpPr>
          <p:nvPr/>
        </p:nvSpPr>
        <p:spPr bwMode="auto">
          <a:xfrm flipV="1">
            <a:off x="2366963" y="5019675"/>
            <a:ext cx="538162" cy="252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9" name="Text Box 29"/>
          <p:cNvSpPr txBox="1">
            <a:spLocks noChangeArrowheads="1"/>
          </p:cNvSpPr>
          <p:nvPr/>
        </p:nvSpPr>
        <p:spPr bwMode="auto">
          <a:xfrm>
            <a:off x="2673350" y="6100763"/>
            <a:ext cx="19018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16" tIns="32007" rIns="64016" bIns="32007">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solidFill>
                  <a:srgbClr val="FF3300"/>
                </a:solidFill>
                <a:latin typeface="Arial" panose="020B0604020202020204" pitchFamily="34" charset="0"/>
              </a:rPr>
              <a:t>Soft</a:t>
            </a:r>
            <a:r>
              <a:rPr lang="en-CA" altLang="en-US" sz="1400">
                <a:latin typeface="Arial" panose="020B0604020202020204" pitchFamily="34" charset="0"/>
              </a:rPr>
              <a:t> calibration point = 7 million years</a:t>
            </a:r>
          </a:p>
        </p:txBody>
      </p:sp>
      <p:sp>
        <p:nvSpPr>
          <p:cNvPr id="10270" name="Freeform 30"/>
          <p:cNvSpPr>
            <a:spLocks/>
          </p:cNvSpPr>
          <p:nvPr/>
        </p:nvSpPr>
        <p:spPr bwMode="auto">
          <a:xfrm>
            <a:off x="4422775" y="6281738"/>
            <a:ext cx="1449388" cy="269875"/>
          </a:xfrm>
          <a:custGeom>
            <a:avLst/>
            <a:gdLst>
              <a:gd name="T0" fmla="*/ 0 w 862"/>
              <a:gd name="T1" fmla="*/ 143669 h 340"/>
              <a:gd name="T2" fmla="*/ 381683 w 862"/>
              <a:gd name="T3" fmla="*/ 251619 h 340"/>
              <a:gd name="T4" fmla="*/ 914695 w 862"/>
              <a:gd name="T5" fmla="*/ 251619 h 340"/>
              <a:gd name="T6" fmla="*/ 1296378 w 862"/>
              <a:gd name="T7" fmla="*/ 143669 h 340"/>
              <a:gd name="T8" fmla="*/ 1449388 w 862"/>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340">
                <a:moveTo>
                  <a:pt x="0" y="181"/>
                </a:moveTo>
                <a:cubicBezTo>
                  <a:pt x="68" y="237"/>
                  <a:pt x="136" y="294"/>
                  <a:pt x="227" y="317"/>
                </a:cubicBezTo>
                <a:cubicBezTo>
                  <a:pt x="318" y="340"/>
                  <a:pt x="453" y="340"/>
                  <a:pt x="544" y="317"/>
                </a:cubicBezTo>
                <a:cubicBezTo>
                  <a:pt x="635" y="294"/>
                  <a:pt x="718" y="234"/>
                  <a:pt x="771" y="181"/>
                </a:cubicBezTo>
                <a:cubicBezTo>
                  <a:pt x="824" y="128"/>
                  <a:pt x="855" y="30"/>
                  <a:pt x="86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71" name="Rectangle 31"/>
          <p:cNvSpPr>
            <a:spLocks noChangeArrowheads="1"/>
          </p:cNvSpPr>
          <p:nvPr/>
        </p:nvSpPr>
        <p:spPr bwMode="auto">
          <a:xfrm>
            <a:off x="7381875" y="2198688"/>
            <a:ext cx="7858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1.754±0.184</a:t>
            </a:r>
            <a:endParaRPr lang="en-CA" altLang="en-US" sz="1100">
              <a:latin typeface="Arial" panose="020B0604020202020204" pitchFamily="34" charset="0"/>
            </a:endParaRPr>
          </a:p>
        </p:txBody>
      </p:sp>
      <p:sp>
        <p:nvSpPr>
          <p:cNvPr id="10272" name="Rectangle 32"/>
          <p:cNvSpPr>
            <a:spLocks noChangeArrowheads="1"/>
          </p:cNvSpPr>
          <p:nvPr/>
        </p:nvSpPr>
        <p:spPr bwMode="auto">
          <a:xfrm>
            <a:off x="5570538" y="2552700"/>
            <a:ext cx="234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7±0</a:t>
            </a:r>
            <a:endParaRPr lang="en-CA" altLang="en-US" sz="1100">
              <a:latin typeface="Arial" panose="020B0604020202020204" pitchFamily="34" charset="0"/>
            </a:endParaRPr>
          </a:p>
        </p:txBody>
      </p:sp>
      <p:sp>
        <p:nvSpPr>
          <p:cNvPr id="10273" name="Rectangle 33"/>
          <p:cNvSpPr>
            <a:spLocks noChangeArrowheads="1"/>
          </p:cNvSpPr>
          <p:nvPr/>
        </p:nvSpPr>
        <p:spPr bwMode="auto">
          <a:xfrm>
            <a:off x="5400675" y="2035175"/>
            <a:ext cx="787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7.079±0.527</a:t>
            </a:r>
            <a:endParaRPr lang="en-CA" altLang="en-US" sz="1100">
              <a:latin typeface="Arial" panose="020B0604020202020204" pitchFamily="34" charset="0"/>
            </a:endParaRPr>
          </a:p>
        </p:txBody>
      </p:sp>
      <p:sp>
        <p:nvSpPr>
          <p:cNvPr id="10274" name="Rectangle 34"/>
          <p:cNvSpPr>
            <a:spLocks noChangeArrowheads="1"/>
          </p:cNvSpPr>
          <p:nvPr/>
        </p:nvSpPr>
        <p:spPr bwMode="auto">
          <a:xfrm>
            <a:off x="6902450" y="836613"/>
            <a:ext cx="7874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3.104±0.273</a:t>
            </a:r>
            <a:endParaRPr lang="en-CA" altLang="en-US" sz="1100">
              <a:latin typeface="Arial" panose="020B0604020202020204" pitchFamily="34" charset="0"/>
            </a:endParaRPr>
          </a:p>
        </p:txBody>
      </p:sp>
      <p:sp>
        <p:nvSpPr>
          <p:cNvPr id="10275" name="Rectangle 35"/>
          <p:cNvSpPr>
            <a:spLocks noChangeArrowheads="1"/>
          </p:cNvSpPr>
          <p:nvPr/>
        </p:nvSpPr>
        <p:spPr bwMode="auto">
          <a:xfrm>
            <a:off x="2913063" y="1435100"/>
            <a:ext cx="3143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14±0</a:t>
            </a:r>
            <a:endParaRPr lang="en-CA" altLang="en-US" sz="1100">
              <a:latin typeface="Arial" panose="020B0604020202020204" pitchFamily="34" charset="0"/>
            </a:endParaRPr>
          </a:p>
        </p:txBody>
      </p:sp>
      <p:sp>
        <p:nvSpPr>
          <p:cNvPr id="10276" name="Rectangle 36"/>
          <p:cNvSpPr>
            <a:spLocks noChangeArrowheads="1"/>
          </p:cNvSpPr>
          <p:nvPr/>
        </p:nvSpPr>
        <p:spPr bwMode="auto">
          <a:xfrm>
            <a:off x="536575" y="793750"/>
            <a:ext cx="8667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100" b="1">
                <a:solidFill>
                  <a:srgbClr val="000000"/>
                </a:solidFill>
                <a:latin typeface="System" charset="0"/>
              </a:rPr>
              <a:t>20.655±1.221</a:t>
            </a:r>
            <a:endParaRPr lang="en-CA" altLang="en-US" sz="1100">
              <a:latin typeface="Arial" panose="020B0604020202020204" pitchFamily="34" charset="0"/>
            </a:endParaRPr>
          </a:p>
        </p:txBody>
      </p:sp>
      <p:grpSp>
        <p:nvGrpSpPr>
          <p:cNvPr id="10277" name="Group 37"/>
          <p:cNvGrpSpPr>
            <a:grpSpLocks/>
          </p:cNvGrpSpPr>
          <p:nvPr/>
        </p:nvGrpSpPr>
        <p:grpSpPr bwMode="auto">
          <a:xfrm>
            <a:off x="442913" y="141288"/>
            <a:ext cx="7519987" cy="2895600"/>
            <a:chOff x="308" y="309"/>
            <a:chExt cx="4478" cy="3643"/>
          </a:xfrm>
        </p:grpSpPr>
        <p:sp>
          <p:nvSpPr>
            <p:cNvPr id="10291" name="Freeform 38"/>
            <p:cNvSpPr>
              <a:spLocks/>
            </p:cNvSpPr>
            <p:nvPr/>
          </p:nvSpPr>
          <p:spPr bwMode="auto">
            <a:xfrm>
              <a:off x="3200" y="2801"/>
              <a:ext cx="89" cy="652"/>
            </a:xfrm>
            <a:custGeom>
              <a:avLst/>
              <a:gdLst>
                <a:gd name="T0" fmla="*/ 0 w 11"/>
                <a:gd name="T1" fmla="*/ 0 h 25"/>
                <a:gd name="T2" fmla="*/ 0 w 11"/>
                <a:gd name="T3" fmla="*/ 652 h 25"/>
                <a:gd name="T4" fmla="*/ 89 w 11"/>
                <a:gd name="T5" fmla="*/ 652 h 25"/>
                <a:gd name="T6" fmla="*/ 0 60000 65536"/>
                <a:gd name="T7" fmla="*/ 0 60000 65536"/>
                <a:gd name="T8" fmla="*/ 0 60000 65536"/>
              </a:gdLst>
              <a:ahLst/>
              <a:cxnLst>
                <a:cxn ang="T6">
                  <a:pos x="T0" y="T1"/>
                </a:cxn>
                <a:cxn ang="T7">
                  <a:pos x="T2" y="T3"/>
                </a:cxn>
                <a:cxn ang="T8">
                  <a:pos x="T4" y="T5"/>
                </a:cxn>
              </a:cxnLst>
              <a:rect l="0" t="0" r="r" b="b"/>
              <a:pathLst>
                <a:path w="11" h="25">
                  <a:moveTo>
                    <a:pt x="0" y="0"/>
                  </a:moveTo>
                  <a:lnTo>
                    <a:pt x="0" y="25"/>
                  </a:lnTo>
                  <a:lnTo>
                    <a:pt x="11" y="2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10292" name="Group 39"/>
            <p:cNvGrpSpPr>
              <a:grpSpLocks/>
            </p:cNvGrpSpPr>
            <p:nvPr/>
          </p:nvGrpSpPr>
          <p:grpSpPr bwMode="auto">
            <a:xfrm>
              <a:off x="308" y="309"/>
              <a:ext cx="4478" cy="3643"/>
              <a:chOff x="308" y="309"/>
              <a:chExt cx="4299" cy="3437"/>
            </a:xfrm>
          </p:grpSpPr>
          <p:sp>
            <p:nvSpPr>
              <p:cNvPr id="10293" name="Freeform 40"/>
              <p:cNvSpPr>
                <a:spLocks/>
              </p:cNvSpPr>
              <p:nvPr/>
            </p:nvSpPr>
            <p:spPr bwMode="auto">
              <a:xfrm>
                <a:off x="3174" y="3329"/>
                <a:ext cx="1433" cy="417"/>
              </a:xfrm>
              <a:custGeom>
                <a:avLst/>
                <a:gdLst>
                  <a:gd name="T0" fmla="*/ 0 w 177"/>
                  <a:gd name="T1" fmla="*/ 0 h 16"/>
                  <a:gd name="T2" fmla="*/ 0 w 177"/>
                  <a:gd name="T3" fmla="*/ 417 h 16"/>
                  <a:gd name="T4" fmla="*/ 1433 w 177"/>
                  <a:gd name="T5" fmla="*/ 417 h 16"/>
                  <a:gd name="T6" fmla="*/ 0 60000 65536"/>
                  <a:gd name="T7" fmla="*/ 0 60000 65536"/>
                  <a:gd name="T8" fmla="*/ 0 60000 65536"/>
                </a:gdLst>
                <a:ahLst/>
                <a:cxnLst>
                  <a:cxn ang="T6">
                    <a:pos x="T0" y="T1"/>
                  </a:cxn>
                  <a:cxn ang="T7">
                    <a:pos x="T2" y="T3"/>
                  </a:cxn>
                  <a:cxn ang="T8">
                    <a:pos x="T4" y="T5"/>
                  </a:cxn>
                </a:cxnLst>
                <a:rect l="0" t="0" r="r" b="b"/>
                <a:pathLst>
                  <a:path w="177" h="16">
                    <a:moveTo>
                      <a:pt x="0" y="0"/>
                    </a:moveTo>
                    <a:lnTo>
                      <a:pt x="0" y="16"/>
                    </a:lnTo>
                    <a:lnTo>
                      <a:pt x="177" y="16"/>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4" name="Freeform 41"/>
              <p:cNvSpPr>
                <a:spLocks/>
              </p:cNvSpPr>
              <p:nvPr/>
            </p:nvSpPr>
            <p:spPr bwMode="auto">
              <a:xfrm>
                <a:off x="4242" y="2885"/>
                <a:ext cx="365" cy="290"/>
              </a:xfrm>
              <a:custGeom>
                <a:avLst/>
                <a:gdLst>
                  <a:gd name="T0" fmla="*/ 0 w 45"/>
                  <a:gd name="T1" fmla="*/ 0 h 11"/>
                  <a:gd name="T2" fmla="*/ 0 w 45"/>
                  <a:gd name="T3" fmla="*/ 290 h 11"/>
                  <a:gd name="T4" fmla="*/ 365 w 45"/>
                  <a:gd name="T5" fmla="*/ 290 h 11"/>
                  <a:gd name="T6" fmla="*/ 0 60000 65536"/>
                  <a:gd name="T7" fmla="*/ 0 60000 65536"/>
                  <a:gd name="T8" fmla="*/ 0 60000 65536"/>
                </a:gdLst>
                <a:ahLst/>
                <a:cxnLst>
                  <a:cxn ang="T6">
                    <a:pos x="T0" y="T1"/>
                  </a:cxn>
                  <a:cxn ang="T7">
                    <a:pos x="T2" y="T3"/>
                  </a:cxn>
                  <a:cxn ang="T8">
                    <a:pos x="T4" y="T5"/>
                  </a:cxn>
                </a:cxnLst>
                <a:rect l="0" t="0" r="r" b="b"/>
                <a:pathLst>
                  <a:path w="45" h="11">
                    <a:moveTo>
                      <a:pt x="0" y="0"/>
                    </a:moveTo>
                    <a:lnTo>
                      <a:pt x="0" y="11"/>
                    </a:lnTo>
                    <a:lnTo>
                      <a:pt x="45" y="1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5" name="Freeform 42"/>
              <p:cNvSpPr>
                <a:spLocks/>
              </p:cNvSpPr>
              <p:nvPr/>
            </p:nvSpPr>
            <p:spPr bwMode="auto">
              <a:xfrm>
                <a:off x="4242" y="2600"/>
                <a:ext cx="365" cy="285"/>
              </a:xfrm>
              <a:custGeom>
                <a:avLst/>
                <a:gdLst>
                  <a:gd name="T0" fmla="*/ 0 w 45"/>
                  <a:gd name="T1" fmla="*/ 285 h 11"/>
                  <a:gd name="T2" fmla="*/ 0 w 45"/>
                  <a:gd name="T3" fmla="*/ 0 h 11"/>
                  <a:gd name="T4" fmla="*/ 365 w 45"/>
                  <a:gd name="T5" fmla="*/ 0 h 11"/>
                  <a:gd name="T6" fmla="*/ 0 60000 65536"/>
                  <a:gd name="T7" fmla="*/ 0 60000 65536"/>
                  <a:gd name="T8" fmla="*/ 0 60000 65536"/>
                </a:gdLst>
                <a:ahLst/>
                <a:cxnLst>
                  <a:cxn ang="T6">
                    <a:pos x="T0" y="T1"/>
                  </a:cxn>
                  <a:cxn ang="T7">
                    <a:pos x="T2" y="T3"/>
                  </a:cxn>
                  <a:cxn ang="T8">
                    <a:pos x="T4" y="T5"/>
                  </a:cxn>
                </a:cxnLst>
                <a:rect l="0" t="0" r="r" b="b"/>
                <a:pathLst>
                  <a:path w="45" h="11">
                    <a:moveTo>
                      <a:pt x="0" y="11"/>
                    </a:moveTo>
                    <a:lnTo>
                      <a:pt x="0" y="0"/>
                    </a:lnTo>
                    <a:lnTo>
                      <a:pt x="45"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6" name="Freeform 43"/>
              <p:cNvSpPr>
                <a:spLocks/>
              </p:cNvSpPr>
              <p:nvPr/>
            </p:nvSpPr>
            <p:spPr bwMode="auto">
              <a:xfrm>
                <a:off x="3174" y="2885"/>
                <a:ext cx="1068" cy="444"/>
              </a:xfrm>
              <a:custGeom>
                <a:avLst/>
                <a:gdLst>
                  <a:gd name="T0" fmla="*/ 0 w 132"/>
                  <a:gd name="T1" fmla="*/ 444 h 17"/>
                  <a:gd name="T2" fmla="*/ 0 w 132"/>
                  <a:gd name="T3" fmla="*/ 0 h 17"/>
                  <a:gd name="T4" fmla="*/ 1068 w 132"/>
                  <a:gd name="T5" fmla="*/ 0 h 17"/>
                  <a:gd name="T6" fmla="*/ 0 60000 65536"/>
                  <a:gd name="T7" fmla="*/ 0 60000 65536"/>
                  <a:gd name="T8" fmla="*/ 0 60000 65536"/>
                </a:gdLst>
                <a:ahLst/>
                <a:cxnLst>
                  <a:cxn ang="T6">
                    <a:pos x="T0" y="T1"/>
                  </a:cxn>
                  <a:cxn ang="T7">
                    <a:pos x="T2" y="T3"/>
                  </a:cxn>
                  <a:cxn ang="T8">
                    <a:pos x="T4" y="T5"/>
                  </a:cxn>
                </a:cxnLst>
                <a:rect l="0" t="0" r="r" b="b"/>
                <a:pathLst>
                  <a:path w="132" h="17">
                    <a:moveTo>
                      <a:pt x="0" y="17"/>
                    </a:moveTo>
                    <a:lnTo>
                      <a:pt x="0" y="0"/>
                    </a:lnTo>
                    <a:lnTo>
                      <a:pt x="13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7" name="Freeform 44"/>
              <p:cNvSpPr>
                <a:spLocks/>
              </p:cNvSpPr>
              <p:nvPr/>
            </p:nvSpPr>
            <p:spPr bwMode="auto">
              <a:xfrm>
                <a:off x="3085" y="2030"/>
                <a:ext cx="1522" cy="647"/>
              </a:xfrm>
              <a:custGeom>
                <a:avLst/>
                <a:gdLst>
                  <a:gd name="T0" fmla="*/ 0 w 188"/>
                  <a:gd name="T1" fmla="*/ 647 h 25"/>
                  <a:gd name="T2" fmla="*/ 0 w 188"/>
                  <a:gd name="T3" fmla="*/ 0 h 25"/>
                  <a:gd name="T4" fmla="*/ 1522 w 188"/>
                  <a:gd name="T5" fmla="*/ 0 h 25"/>
                  <a:gd name="T6" fmla="*/ 0 60000 65536"/>
                  <a:gd name="T7" fmla="*/ 0 60000 65536"/>
                  <a:gd name="T8" fmla="*/ 0 60000 65536"/>
                </a:gdLst>
                <a:ahLst/>
                <a:cxnLst>
                  <a:cxn ang="T6">
                    <a:pos x="T0" y="T1"/>
                  </a:cxn>
                  <a:cxn ang="T7">
                    <a:pos x="T2" y="T3"/>
                  </a:cxn>
                  <a:cxn ang="T8">
                    <a:pos x="T4" y="T5"/>
                  </a:cxn>
                </a:cxnLst>
                <a:rect l="0" t="0" r="r" b="b"/>
                <a:pathLst>
                  <a:path w="188" h="25">
                    <a:moveTo>
                      <a:pt x="0" y="25"/>
                    </a:moveTo>
                    <a:lnTo>
                      <a:pt x="0" y="0"/>
                    </a:lnTo>
                    <a:lnTo>
                      <a:pt x="188"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8" name="Freeform 45"/>
              <p:cNvSpPr>
                <a:spLocks/>
              </p:cNvSpPr>
              <p:nvPr/>
            </p:nvSpPr>
            <p:spPr bwMode="auto">
              <a:xfrm>
                <a:off x="1669" y="1925"/>
                <a:ext cx="1416" cy="752"/>
              </a:xfrm>
              <a:custGeom>
                <a:avLst/>
                <a:gdLst>
                  <a:gd name="T0" fmla="*/ 0 w 175"/>
                  <a:gd name="T1" fmla="*/ 0 h 29"/>
                  <a:gd name="T2" fmla="*/ 0 w 175"/>
                  <a:gd name="T3" fmla="*/ 752 h 29"/>
                  <a:gd name="T4" fmla="*/ 1416 w 175"/>
                  <a:gd name="T5" fmla="*/ 752 h 29"/>
                  <a:gd name="T6" fmla="*/ 0 60000 65536"/>
                  <a:gd name="T7" fmla="*/ 0 60000 65536"/>
                  <a:gd name="T8" fmla="*/ 0 60000 65536"/>
                </a:gdLst>
                <a:ahLst/>
                <a:cxnLst>
                  <a:cxn ang="T6">
                    <a:pos x="T0" y="T1"/>
                  </a:cxn>
                  <a:cxn ang="T7">
                    <a:pos x="T2" y="T3"/>
                  </a:cxn>
                  <a:cxn ang="T8">
                    <a:pos x="T4" y="T5"/>
                  </a:cxn>
                </a:cxnLst>
                <a:rect l="0" t="0" r="r" b="b"/>
                <a:pathLst>
                  <a:path w="175" h="29">
                    <a:moveTo>
                      <a:pt x="0" y="0"/>
                    </a:moveTo>
                    <a:lnTo>
                      <a:pt x="0" y="29"/>
                    </a:lnTo>
                    <a:lnTo>
                      <a:pt x="175" y="2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99" name="Freeform 46"/>
              <p:cNvSpPr>
                <a:spLocks/>
              </p:cNvSpPr>
              <p:nvPr/>
            </p:nvSpPr>
            <p:spPr bwMode="auto">
              <a:xfrm>
                <a:off x="3968" y="1169"/>
                <a:ext cx="639" cy="286"/>
              </a:xfrm>
              <a:custGeom>
                <a:avLst/>
                <a:gdLst>
                  <a:gd name="T0" fmla="*/ 0 w 79"/>
                  <a:gd name="T1" fmla="*/ 0 h 11"/>
                  <a:gd name="T2" fmla="*/ 0 w 79"/>
                  <a:gd name="T3" fmla="*/ 286 h 11"/>
                  <a:gd name="T4" fmla="*/ 639 w 79"/>
                  <a:gd name="T5" fmla="*/ 286 h 11"/>
                  <a:gd name="T6" fmla="*/ 0 60000 65536"/>
                  <a:gd name="T7" fmla="*/ 0 60000 65536"/>
                  <a:gd name="T8" fmla="*/ 0 60000 65536"/>
                </a:gdLst>
                <a:ahLst/>
                <a:cxnLst>
                  <a:cxn ang="T6">
                    <a:pos x="T0" y="T1"/>
                  </a:cxn>
                  <a:cxn ang="T7">
                    <a:pos x="T2" y="T3"/>
                  </a:cxn>
                  <a:cxn ang="T8">
                    <a:pos x="T4" y="T5"/>
                  </a:cxn>
                </a:cxnLst>
                <a:rect l="0" t="0" r="r" b="b"/>
                <a:pathLst>
                  <a:path w="79" h="11">
                    <a:moveTo>
                      <a:pt x="0" y="0"/>
                    </a:moveTo>
                    <a:lnTo>
                      <a:pt x="0" y="11"/>
                    </a:lnTo>
                    <a:lnTo>
                      <a:pt x="79" y="1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300" name="Freeform 47"/>
              <p:cNvSpPr>
                <a:spLocks/>
              </p:cNvSpPr>
              <p:nvPr/>
            </p:nvSpPr>
            <p:spPr bwMode="auto">
              <a:xfrm>
                <a:off x="3968" y="884"/>
                <a:ext cx="639" cy="285"/>
              </a:xfrm>
              <a:custGeom>
                <a:avLst/>
                <a:gdLst>
                  <a:gd name="T0" fmla="*/ 0 w 79"/>
                  <a:gd name="T1" fmla="*/ 285 h 11"/>
                  <a:gd name="T2" fmla="*/ 0 w 79"/>
                  <a:gd name="T3" fmla="*/ 0 h 11"/>
                  <a:gd name="T4" fmla="*/ 639 w 79"/>
                  <a:gd name="T5" fmla="*/ 0 h 11"/>
                  <a:gd name="T6" fmla="*/ 0 60000 65536"/>
                  <a:gd name="T7" fmla="*/ 0 60000 65536"/>
                  <a:gd name="T8" fmla="*/ 0 60000 65536"/>
                </a:gdLst>
                <a:ahLst/>
                <a:cxnLst>
                  <a:cxn ang="T6">
                    <a:pos x="T0" y="T1"/>
                  </a:cxn>
                  <a:cxn ang="T7">
                    <a:pos x="T2" y="T3"/>
                  </a:cxn>
                  <a:cxn ang="T8">
                    <a:pos x="T4" y="T5"/>
                  </a:cxn>
                </a:cxnLst>
                <a:rect l="0" t="0" r="r" b="b"/>
                <a:pathLst>
                  <a:path w="79" h="11">
                    <a:moveTo>
                      <a:pt x="0" y="11"/>
                    </a:moveTo>
                    <a:lnTo>
                      <a:pt x="0" y="0"/>
                    </a:lnTo>
                    <a:lnTo>
                      <a:pt x="79"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301" name="Freeform 48"/>
              <p:cNvSpPr>
                <a:spLocks/>
              </p:cNvSpPr>
              <p:nvPr/>
            </p:nvSpPr>
            <p:spPr bwMode="auto">
              <a:xfrm>
                <a:off x="1669" y="1169"/>
                <a:ext cx="2299" cy="756"/>
              </a:xfrm>
              <a:custGeom>
                <a:avLst/>
                <a:gdLst>
                  <a:gd name="T0" fmla="*/ 0 w 284"/>
                  <a:gd name="T1" fmla="*/ 756 h 29"/>
                  <a:gd name="T2" fmla="*/ 0 w 284"/>
                  <a:gd name="T3" fmla="*/ 0 h 29"/>
                  <a:gd name="T4" fmla="*/ 2299 w 284"/>
                  <a:gd name="T5" fmla="*/ 0 h 29"/>
                  <a:gd name="T6" fmla="*/ 0 60000 65536"/>
                  <a:gd name="T7" fmla="*/ 0 60000 65536"/>
                  <a:gd name="T8" fmla="*/ 0 60000 65536"/>
                </a:gdLst>
                <a:ahLst/>
                <a:cxnLst>
                  <a:cxn ang="T6">
                    <a:pos x="T0" y="T1"/>
                  </a:cxn>
                  <a:cxn ang="T7">
                    <a:pos x="T2" y="T3"/>
                  </a:cxn>
                  <a:cxn ang="T8">
                    <a:pos x="T4" y="T5"/>
                  </a:cxn>
                </a:cxnLst>
                <a:rect l="0" t="0" r="r" b="b"/>
                <a:pathLst>
                  <a:path w="284" h="29">
                    <a:moveTo>
                      <a:pt x="0" y="29"/>
                    </a:moveTo>
                    <a:lnTo>
                      <a:pt x="0" y="0"/>
                    </a:lnTo>
                    <a:lnTo>
                      <a:pt x="28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302" name="Freeform 49"/>
              <p:cNvSpPr>
                <a:spLocks/>
              </p:cNvSpPr>
              <p:nvPr/>
            </p:nvSpPr>
            <p:spPr bwMode="auto">
              <a:xfrm>
                <a:off x="308" y="1115"/>
                <a:ext cx="1361" cy="810"/>
              </a:xfrm>
              <a:custGeom>
                <a:avLst/>
                <a:gdLst>
                  <a:gd name="T0" fmla="*/ 0 w 168"/>
                  <a:gd name="T1" fmla="*/ 0 h 31"/>
                  <a:gd name="T2" fmla="*/ 0 w 168"/>
                  <a:gd name="T3" fmla="*/ 810 h 31"/>
                  <a:gd name="T4" fmla="*/ 1361 w 168"/>
                  <a:gd name="T5" fmla="*/ 810 h 31"/>
                  <a:gd name="T6" fmla="*/ 0 60000 65536"/>
                  <a:gd name="T7" fmla="*/ 0 60000 65536"/>
                  <a:gd name="T8" fmla="*/ 0 60000 65536"/>
                </a:gdLst>
                <a:ahLst/>
                <a:cxnLst>
                  <a:cxn ang="T6">
                    <a:pos x="T0" y="T1"/>
                  </a:cxn>
                  <a:cxn ang="T7">
                    <a:pos x="T2" y="T3"/>
                  </a:cxn>
                  <a:cxn ang="T8">
                    <a:pos x="T4" y="T5"/>
                  </a:cxn>
                </a:cxnLst>
                <a:rect l="0" t="0" r="r" b="b"/>
                <a:pathLst>
                  <a:path w="168" h="31">
                    <a:moveTo>
                      <a:pt x="0" y="0"/>
                    </a:moveTo>
                    <a:lnTo>
                      <a:pt x="0" y="31"/>
                    </a:lnTo>
                    <a:lnTo>
                      <a:pt x="168" y="3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303" name="Freeform 50"/>
              <p:cNvSpPr>
                <a:spLocks/>
              </p:cNvSpPr>
              <p:nvPr/>
            </p:nvSpPr>
            <p:spPr bwMode="auto">
              <a:xfrm>
                <a:off x="308" y="309"/>
                <a:ext cx="4299" cy="806"/>
              </a:xfrm>
              <a:custGeom>
                <a:avLst/>
                <a:gdLst>
                  <a:gd name="T0" fmla="*/ 0 w 531"/>
                  <a:gd name="T1" fmla="*/ 806 h 31"/>
                  <a:gd name="T2" fmla="*/ 0 w 531"/>
                  <a:gd name="T3" fmla="*/ 0 h 31"/>
                  <a:gd name="T4" fmla="*/ 4299 w 531"/>
                  <a:gd name="T5" fmla="*/ 0 h 31"/>
                  <a:gd name="T6" fmla="*/ 0 60000 65536"/>
                  <a:gd name="T7" fmla="*/ 0 60000 65536"/>
                  <a:gd name="T8" fmla="*/ 0 60000 65536"/>
                </a:gdLst>
                <a:ahLst/>
                <a:cxnLst>
                  <a:cxn ang="T6">
                    <a:pos x="T0" y="T1"/>
                  </a:cxn>
                  <a:cxn ang="T7">
                    <a:pos x="T2" y="T3"/>
                  </a:cxn>
                  <a:cxn ang="T8">
                    <a:pos x="T4" y="T5"/>
                  </a:cxn>
                </a:cxnLst>
                <a:rect l="0" t="0" r="r" b="b"/>
                <a:pathLst>
                  <a:path w="531" h="31">
                    <a:moveTo>
                      <a:pt x="0" y="31"/>
                    </a:moveTo>
                    <a:lnTo>
                      <a:pt x="0" y="0"/>
                    </a:lnTo>
                    <a:lnTo>
                      <a:pt x="531"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sp>
        <p:nvSpPr>
          <p:cNvPr id="10278" name="Rectangle 51"/>
          <p:cNvSpPr>
            <a:spLocks noChangeArrowheads="1"/>
          </p:cNvSpPr>
          <p:nvPr/>
        </p:nvSpPr>
        <p:spPr bwMode="auto">
          <a:xfrm>
            <a:off x="8039100" y="2963863"/>
            <a:ext cx="550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human</a:t>
            </a:r>
            <a:endParaRPr lang="en-CA" altLang="en-US" sz="1400">
              <a:latin typeface="Arial" panose="020B0604020202020204" pitchFamily="34" charset="0"/>
            </a:endParaRPr>
          </a:p>
        </p:txBody>
      </p:sp>
      <p:sp>
        <p:nvSpPr>
          <p:cNvPr id="10279" name="Rectangle 52"/>
          <p:cNvSpPr>
            <a:spLocks noChangeArrowheads="1"/>
          </p:cNvSpPr>
          <p:nvPr/>
        </p:nvSpPr>
        <p:spPr bwMode="auto">
          <a:xfrm>
            <a:off x="8039100" y="2476500"/>
            <a:ext cx="97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chimpanzee</a:t>
            </a:r>
            <a:endParaRPr lang="en-CA" altLang="en-US" sz="1400">
              <a:latin typeface="Arial" panose="020B0604020202020204" pitchFamily="34" charset="0"/>
            </a:endParaRPr>
          </a:p>
        </p:txBody>
      </p:sp>
      <p:sp>
        <p:nvSpPr>
          <p:cNvPr id="10280" name="Rectangle 53"/>
          <p:cNvSpPr>
            <a:spLocks noChangeArrowheads="1"/>
          </p:cNvSpPr>
          <p:nvPr/>
        </p:nvSpPr>
        <p:spPr bwMode="auto">
          <a:xfrm>
            <a:off x="8039100" y="1990725"/>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bonobo</a:t>
            </a:r>
            <a:endParaRPr lang="en-CA" altLang="en-US" sz="1400">
              <a:latin typeface="Arial" panose="020B0604020202020204" pitchFamily="34" charset="0"/>
            </a:endParaRPr>
          </a:p>
        </p:txBody>
      </p:sp>
      <p:sp>
        <p:nvSpPr>
          <p:cNvPr id="10281" name="Rectangle 54"/>
          <p:cNvSpPr>
            <a:spLocks noChangeArrowheads="1"/>
          </p:cNvSpPr>
          <p:nvPr/>
        </p:nvSpPr>
        <p:spPr bwMode="auto">
          <a:xfrm>
            <a:off x="8039100" y="1501775"/>
            <a:ext cx="4810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gorilla</a:t>
            </a:r>
            <a:endParaRPr lang="en-CA" altLang="en-US" sz="1400">
              <a:latin typeface="Arial" panose="020B0604020202020204" pitchFamily="34" charset="0"/>
            </a:endParaRPr>
          </a:p>
        </p:txBody>
      </p:sp>
      <p:sp>
        <p:nvSpPr>
          <p:cNvPr id="10282" name="Rectangle 55"/>
          <p:cNvSpPr>
            <a:spLocks noChangeArrowheads="1"/>
          </p:cNvSpPr>
          <p:nvPr/>
        </p:nvSpPr>
        <p:spPr bwMode="auto">
          <a:xfrm>
            <a:off x="8039100" y="1017588"/>
            <a:ext cx="809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orangutan</a:t>
            </a:r>
            <a:endParaRPr lang="en-CA" altLang="en-US" sz="1400">
              <a:latin typeface="Arial" panose="020B0604020202020204" pitchFamily="34" charset="0"/>
            </a:endParaRPr>
          </a:p>
        </p:txBody>
      </p:sp>
      <p:sp>
        <p:nvSpPr>
          <p:cNvPr id="10283" name="Rectangle 56"/>
          <p:cNvSpPr>
            <a:spLocks noChangeArrowheads="1"/>
          </p:cNvSpPr>
          <p:nvPr/>
        </p:nvSpPr>
        <p:spPr bwMode="auto">
          <a:xfrm>
            <a:off x="8039100" y="528638"/>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sumatran</a:t>
            </a:r>
            <a:endParaRPr lang="en-CA" altLang="en-US" sz="1400">
              <a:latin typeface="Arial" panose="020B0604020202020204" pitchFamily="34" charset="0"/>
            </a:endParaRPr>
          </a:p>
        </p:txBody>
      </p:sp>
      <p:sp>
        <p:nvSpPr>
          <p:cNvPr id="10284" name="Rectangle 57"/>
          <p:cNvSpPr>
            <a:spLocks noChangeArrowheads="1"/>
          </p:cNvSpPr>
          <p:nvPr/>
        </p:nvSpPr>
        <p:spPr bwMode="auto">
          <a:xfrm>
            <a:off x="8039100" y="44450"/>
            <a:ext cx="539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400">
                <a:solidFill>
                  <a:srgbClr val="000000"/>
                </a:solidFill>
                <a:latin typeface="System" charset="0"/>
              </a:rPr>
              <a:t>gibbon</a:t>
            </a:r>
            <a:endParaRPr lang="en-CA" altLang="en-US" sz="1400">
              <a:latin typeface="Arial" panose="020B0604020202020204" pitchFamily="34" charset="0"/>
            </a:endParaRPr>
          </a:p>
        </p:txBody>
      </p:sp>
      <p:sp>
        <p:nvSpPr>
          <p:cNvPr id="10285" name="Text Box 58"/>
          <p:cNvSpPr txBox="1">
            <a:spLocks noChangeArrowheads="1"/>
          </p:cNvSpPr>
          <p:nvPr/>
        </p:nvSpPr>
        <p:spPr bwMode="auto">
          <a:xfrm>
            <a:off x="722313" y="1747838"/>
            <a:ext cx="190658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16" tIns="32007" rIns="64016" bIns="32007">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solidFill>
                  <a:srgbClr val="FF3300"/>
                </a:solidFill>
                <a:latin typeface="Arial" panose="020B0604020202020204" pitchFamily="34" charset="0"/>
              </a:rPr>
              <a:t>Hard</a:t>
            </a:r>
            <a:r>
              <a:rPr lang="en-CA" altLang="en-US" sz="1400">
                <a:latin typeface="Arial" panose="020B0604020202020204" pitchFamily="34" charset="0"/>
              </a:rPr>
              <a:t> calibration point = 14 million years</a:t>
            </a:r>
          </a:p>
        </p:txBody>
      </p:sp>
      <p:sp>
        <p:nvSpPr>
          <p:cNvPr id="10286" name="Line 59"/>
          <p:cNvSpPr>
            <a:spLocks noChangeShapeType="1"/>
          </p:cNvSpPr>
          <p:nvPr/>
        </p:nvSpPr>
        <p:spPr bwMode="auto">
          <a:xfrm flipV="1">
            <a:off x="2249488" y="1592263"/>
            <a:ext cx="530225" cy="252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87" name="Text Box 60"/>
          <p:cNvSpPr txBox="1">
            <a:spLocks noChangeArrowheads="1"/>
          </p:cNvSpPr>
          <p:nvPr/>
        </p:nvSpPr>
        <p:spPr bwMode="auto">
          <a:xfrm>
            <a:off x="2479675" y="2613025"/>
            <a:ext cx="19018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16" tIns="32007" rIns="64016" bIns="32007">
            <a:spAutoFit/>
          </a:bodyPr>
          <a:lstStyle>
            <a:lvl1pPr defTabSz="639763">
              <a:defRPr sz="1600">
                <a:solidFill>
                  <a:schemeClr val="tx1"/>
                </a:solidFill>
                <a:latin typeface="Times New Roman" panose="02020603050405020304" pitchFamily="18" charset="0"/>
              </a:defRPr>
            </a:lvl1pPr>
            <a:lvl2pPr marL="742950" indent="-285750" defTabSz="639763">
              <a:defRPr sz="1600">
                <a:solidFill>
                  <a:schemeClr val="tx1"/>
                </a:solidFill>
                <a:latin typeface="Times New Roman" panose="02020603050405020304" pitchFamily="18" charset="0"/>
              </a:defRPr>
            </a:lvl2pPr>
            <a:lvl3pPr marL="1143000" indent="-228600" defTabSz="639763">
              <a:defRPr sz="1600">
                <a:solidFill>
                  <a:schemeClr val="tx1"/>
                </a:solidFill>
                <a:latin typeface="Times New Roman" panose="02020603050405020304" pitchFamily="18" charset="0"/>
              </a:defRPr>
            </a:lvl3pPr>
            <a:lvl4pPr marL="1600200" indent="-228600" defTabSz="639763">
              <a:defRPr sz="1600">
                <a:solidFill>
                  <a:schemeClr val="tx1"/>
                </a:solidFill>
                <a:latin typeface="Times New Roman" panose="02020603050405020304" pitchFamily="18" charset="0"/>
              </a:defRPr>
            </a:lvl4pPr>
            <a:lvl5pPr marL="2057400" indent="-228600" defTabSz="639763">
              <a:defRPr sz="1600">
                <a:solidFill>
                  <a:schemeClr val="tx1"/>
                </a:solidFill>
                <a:latin typeface="Times New Roman" panose="02020603050405020304" pitchFamily="18" charset="0"/>
              </a:defRPr>
            </a:lvl5pPr>
            <a:lvl6pPr marL="2514600" indent="-228600" defTabSz="6397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6397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6397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6397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solidFill>
                  <a:srgbClr val="FF3300"/>
                </a:solidFill>
                <a:latin typeface="Arial" panose="020B0604020202020204" pitchFamily="34" charset="0"/>
              </a:rPr>
              <a:t>Hard</a:t>
            </a:r>
            <a:r>
              <a:rPr lang="en-CA" altLang="en-US" sz="1400">
                <a:latin typeface="Arial" panose="020B0604020202020204" pitchFamily="34" charset="0"/>
              </a:rPr>
              <a:t> calibration point = 7 million years</a:t>
            </a:r>
          </a:p>
        </p:txBody>
      </p:sp>
      <p:sp>
        <p:nvSpPr>
          <p:cNvPr id="10288" name="Freeform 61"/>
          <p:cNvSpPr>
            <a:spLocks/>
          </p:cNvSpPr>
          <p:nvPr/>
        </p:nvSpPr>
        <p:spPr bwMode="auto">
          <a:xfrm>
            <a:off x="3924300" y="2708275"/>
            <a:ext cx="1447800" cy="268288"/>
          </a:xfrm>
          <a:custGeom>
            <a:avLst/>
            <a:gdLst>
              <a:gd name="T0" fmla="*/ 0 w 862"/>
              <a:gd name="T1" fmla="*/ 142824 h 340"/>
              <a:gd name="T2" fmla="*/ 381265 w 862"/>
              <a:gd name="T3" fmla="*/ 250139 h 340"/>
              <a:gd name="T4" fmla="*/ 913693 w 862"/>
              <a:gd name="T5" fmla="*/ 250139 h 340"/>
              <a:gd name="T6" fmla="*/ 1294958 w 862"/>
              <a:gd name="T7" fmla="*/ 142824 h 340"/>
              <a:gd name="T8" fmla="*/ 1447800 w 862"/>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340">
                <a:moveTo>
                  <a:pt x="0" y="181"/>
                </a:moveTo>
                <a:cubicBezTo>
                  <a:pt x="68" y="237"/>
                  <a:pt x="136" y="294"/>
                  <a:pt x="227" y="317"/>
                </a:cubicBezTo>
                <a:cubicBezTo>
                  <a:pt x="318" y="340"/>
                  <a:pt x="453" y="340"/>
                  <a:pt x="544" y="317"/>
                </a:cubicBezTo>
                <a:cubicBezTo>
                  <a:pt x="635" y="294"/>
                  <a:pt x="718" y="234"/>
                  <a:pt x="771" y="181"/>
                </a:cubicBezTo>
                <a:cubicBezTo>
                  <a:pt x="824" y="128"/>
                  <a:pt x="855" y="30"/>
                  <a:pt x="86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89" name="Text Box 62"/>
          <p:cNvSpPr txBox="1">
            <a:spLocks noChangeArrowheads="1"/>
          </p:cNvSpPr>
          <p:nvPr/>
        </p:nvSpPr>
        <p:spPr bwMode="auto">
          <a:xfrm>
            <a:off x="266700" y="2316163"/>
            <a:ext cx="838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25" tIns="32012" rIns="64025" bIns="32012">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800">
                <a:latin typeface="Arial" panose="020B0604020202020204" pitchFamily="34" charset="0"/>
              </a:rPr>
              <a:t>a)</a:t>
            </a:r>
          </a:p>
        </p:txBody>
      </p:sp>
      <p:sp>
        <p:nvSpPr>
          <p:cNvPr id="10290" name="Text Box 63"/>
          <p:cNvSpPr txBox="1">
            <a:spLocks noChangeArrowheads="1"/>
          </p:cNvSpPr>
          <p:nvPr/>
        </p:nvSpPr>
        <p:spPr bwMode="auto">
          <a:xfrm>
            <a:off x="420688" y="5846763"/>
            <a:ext cx="8366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25" tIns="32012" rIns="64025" bIns="32012">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800">
                <a:latin typeface="Arial" panose="020B0604020202020204" pitchFamily="34" charset="0"/>
              </a:rPr>
              <a:t>b)</a:t>
            </a:r>
          </a:p>
        </p:txBody>
      </p:sp>
    </p:spTree>
    <p:extLst>
      <p:ext uri="{BB962C8B-B14F-4D97-AF65-F5344CB8AC3E}">
        <p14:creationId xmlns:p14="http://schemas.microsoft.com/office/powerpoint/2010/main" val="415011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8218488" y="31242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Arial" panose="020B0604020202020204" pitchFamily="34" charset="0"/>
              </a:rPr>
              <a:t>OTU</a:t>
            </a:r>
            <a:r>
              <a:rPr lang="en-CA" altLang="en-US" sz="1800">
                <a:solidFill>
                  <a:srgbClr val="000000"/>
                </a:solidFill>
                <a:latin typeface="System" charset="0"/>
              </a:rPr>
              <a:t>1</a:t>
            </a:r>
          </a:p>
        </p:txBody>
      </p:sp>
      <p:sp>
        <p:nvSpPr>
          <p:cNvPr id="11267" name="Rectangle 6"/>
          <p:cNvSpPr>
            <a:spLocks noChangeArrowheads="1"/>
          </p:cNvSpPr>
          <p:nvPr/>
        </p:nvSpPr>
        <p:spPr bwMode="auto">
          <a:xfrm>
            <a:off x="5899150" y="2325688"/>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Arial" panose="020B0604020202020204" pitchFamily="34" charset="0"/>
              </a:rPr>
              <a:t>OTU</a:t>
            </a:r>
            <a:r>
              <a:rPr lang="en-CA" altLang="en-US" sz="1800">
                <a:solidFill>
                  <a:srgbClr val="000000"/>
                </a:solidFill>
                <a:latin typeface="System" charset="0"/>
              </a:rPr>
              <a:t>2</a:t>
            </a:r>
          </a:p>
        </p:txBody>
      </p:sp>
      <p:sp>
        <p:nvSpPr>
          <p:cNvPr id="11268" name="Rectangle 7"/>
          <p:cNvSpPr>
            <a:spLocks noChangeArrowheads="1"/>
          </p:cNvSpPr>
          <p:nvPr/>
        </p:nvSpPr>
        <p:spPr bwMode="auto">
          <a:xfrm>
            <a:off x="5129213" y="1533525"/>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OTU3</a:t>
            </a:r>
            <a:endParaRPr lang="en-CA" altLang="en-US" sz="1800">
              <a:latin typeface="Arial" panose="020B0604020202020204" pitchFamily="34" charset="0"/>
            </a:endParaRPr>
          </a:p>
        </p:txBody>
      </p:sp>
      <p:sp>
        <p:nvSpPr>
          <p:cNvPr id="11269" name="Rectangle 8"/>
          <p:cNvSpPr>
            <a:spLocks noChangeArrowheads="1"/>
          </p:cNvSpPr>
          <p:nvPr/>
        </p:nvSpPr>
        <p:spPr bwMode="auto">
          <a:xfrm>
            <a:off x="5129213" y="736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OTU4</a:t>
            </a:r>
            <a:endParaRPr lang="en-CA" altLang="en-US" sz="1800">
              <a:latin typeface="Arial" panose="020B0604020202020204" pitchFamily="34" charset="0"/>
            </a:endParaRPr>
          </a:p>
        </p:txBody>
      </p:sp>
      <p:grpSp>
        <p:nvGrpSpPr>
          <p:cNvPr id="11270" name="Group 9"/>
          <p:cNvGrpSpPr>
            <a:grpSpLocks/>
          </p:cNvGrpSpPr>
          <p:nvPr/>
        </p:nvGrpSpPr>
        <p:grpSpPr bwMode="auto">
          <a:xfrm>
            <a:off x="341313" y="884238"/>
            <a:ext cx="7812087" cy="2376487"/>
            <a:chOff x="158" y="197"/>
            <a:chExt cx="3622" cy="1144"/>
          </a:xfrm>
        </p:grpSpPr>
        <p:sp>
          <p:nvSpPr>
            <p:cNvPr id="11301" name="Freeform 10"/>
            <p:cNvSpPr>
              <a:spLocks/>
            </p:cNvSpPr>
            <p:nvPr/>
          </p:nvSpPr>
          <p:spPr bwMode="auto">
            <a:xfrm>
              <a:off x="1940" y="1151"/>
              <a:ext cx="1840" cy="190"/>
            </a:xfrm>
            <a:custGeom>
              <a:avLst/>
              <a:gdLst>
                <a:gd name="T0" fmla="*/ 0 w 320"/>
                <a:gd name="T1" fmla="*/ 0 h 11"/>
                <a:gd name="T2" fmla="*/ 0 w 320"/>
                <a:gd name="T3" fmla="*/ 190 h 11"/>
                <a:gd name="T4" fmla="*/ 1840 w 320"/>
                <a:gd name="T5" fmla="*/ 190 h 11"/>
                <a:gd name="T6" fmla="*/ 0 60000 65536"/>
                <a:gd name="T7" fmla="*/ 0 60000 65536"/>
                <a:gd name="T8" fmla="*/ 0 60000 65536"/>
              </a:gdLst>
              <a:ahLst/>
              <a:cxnLst>
                <a:cxn ang="T6">
                  <a:pos x="T0" y="T1"/>
                </a:cxn>
                <a:cxn ang="T7">
                  <a:pos x="T2" y="T3"/>
                </a:cxn>
                <a:cxn ang="T8">
                  <a:pos x="T4" y="T5"/>
                </a:cxn>
              </a:cxnLst>
              <a:rect l="0" t="0" r="r" b="b"/>
              <a:pathLst>
                <a:path w="320" h="11">
                  <a:moveTo>
                    <a:pt x="0" y="0"/>
                  </a:moveTo>
                  <a:lnTo>
                    <a:pt x="0" y="11"/>
                  </a:lnTo>
                  <a:lnTo>
                    <a:pt x="320" y="1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02" name="Freeform 11"/>
            <p:cNvSpPr>
              <a:spLocks/>
            </p:cNvSpPr>
            <p:nvPr/>
          </p:nvSpPr>
          <p:spPr bwMode="auto">
            <a:xfrm>
              <a:off x="1940" y="961"/>
              <a:ext cx="771" cy="190"/>
            </a:xfrm>
            <a:custGeom>
              <a:avLst/>
              <a:gdLst>
                <a:gd name="T0" fmla="*/ 0 w 134"/>
                <a:gd name="T1" fmla="*/ 190 h 11"/>
                <a:gd name="T2" fmla="*/ 0 w 134"/>
                <a:gd name="T3" fmla="*/ 0 h 11"/>
                <a:gd name="T4" fmla="*/ 771 w 134"/>
                <a:gd name="T5" fmla="*/ 0 h 11"/>
                <a:gd name="T6" fmla="*/ 0 60000 65536"/>
                <a:gd name="T7" fmla="*/ 0 60000 65536"/>
                <a:gd name="T8" fmla="*/ 0 60000 65536"/>
              </a:gdLst>
              <a:ahLst/>
              <a:cxnLst>
                <a:cxn ang="T6">
                  <a:pos x="T0" y="T1"/>
                </a:cxn>
                <a:cxn ang="T7">
                  <a:pos x="T2" y="T3"/>
                </a:cxn>
                <a:cxn ang="T8">
                  <a:pos x="T4" y="T5"/>
                </a:cxn>
              </a:cxnLst>
              <a:rect l="0" t="0" r="r" b="b"/>
              <a:pathLst>
                <a:path w="134" h="11">
                  <a:moveTo>
                    <a:pt x="0" y="11"/>
                  </a:moveTo>
                  <a:lnTo>
                    <a:pt x="0" y="0"/>
                  </a:lnTo>
                  <a:lnTo>
                    <a:pt x="13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03" name="Freeform 12"/>
            <p:cNvSpPr>
              <a:spLocks/>
            </p:cNvSpPr>
            <p:nvPr/>
          </p:nvSpPr>
          <p:spPr bwMode="auto">
            <a:xfrm>
              <a:off x="1227" y="873"/>
              <a:ext cx="713" cy="278"/>
            </a:xfrm>
            <a:custGeom>
              <a:avLst/>
              <a:gdLst>
                <a:gd name="T0" fmla="*/ 0 w 124"/>
                <a:gd name="T1" fmla="*/ 0 h 16"/>
                <a:gd name="T2" fmla="*/ 0 w 124"/>
                <a:gd name="T3" fmla="*/ 278 h 16"/>
                <a:gd name="T4" fmla="*/ 713 w 124"/>
                <a:gd name="T5" fmla="*/ 278 h 16"/>
                <a:gd name="T6" fmla="*/ 0 60000 65536"/>
                <a:gd name="T7" fmla="*/ 0 60000 65536"/>
                <a:gd name="T8" fmla="*/ 0 60000 65536"/>
              </a:gdLst>
              <a:ahLst/>
              <a:cxnLst>
                <a:cxn ang="T6">
                  <a:pos x="T0" y="T1"/>
                </a:cxn>
                <a:cxn ang="T7">
                  <a:pos x="T2" y="T3"/>
                </a:cxn>
                <a:cxn ang="T8">
                  <a:pos x="T4" y="T5"/>
                </a:cxn>
              </a:cxnLst>
              <a:rect l="0" t="0" r="r" b="b"/>
              <a:pathLst>
                <a:path w="124" h="16">
                  <a:moveTo>
                    <a:pt x="0" y="0"/>
                  </a:moveTo>
                  <a:lnTo>
                    <a:pt x="0" y="16"/>
                  </a:lnTo>
                  <a:lnTo>
                    <a:pt x="124" y="16"/>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04" name="Freeform 13"/>
            <p:cNvSpPr>
              <a:spLocks/>
            </p:cNvSpPr>
            <p:nvPr/>
          </p:nvSpPr>
          <p:spPr bwMode="auto">
            <a:xfrm>
              <a:off x="1227" y="577"/>
              <a:ext cx="1127" cy="296"/>
            </a:xfrm>
            <a:custGeom>
              <a:avLst/>
              <a:gdLst>
                <a:gd name="T0" fmla="*/ 0 w 196"/>
                <a:gd name="T1" fmla="*/ 296 h 17"/>
                <a:gd name="T2" fmla="*/ 0 w 196"/>
                <a:gd name="T3" fmla="*/ 0 h 17"/>
                <a:gd name="T4" fmla="*/ 1127 w 196"/>
                <a:gd name="T5" fmla="*/ 0 h 17"/>
                <a:gd name="T6" fmla="*/ 0 60000 65536"/>
                <a:gd name="T7" fmla="*/ 0 60000 65536"/>
                <a:gd name="T8" fmla="*/ 0 60000 65536"/>
              </a:gdLst>
              <a:ahLst/>
              <a:cxnLst>
                <a:cxn ang="T6">
                  <a:pos x="T0" y="T1"/>
                </a:cxn>
                <a:cxn ang="T7">
                  <a:pos x="T2" y="T3"/>
                </a:cxn>
                <a:cxn ang="T8">
                  <a:pos x="T4" y="T5"/>
                </a:cxn>
              </a:cxnLst>
              <a:rect l="0" t="0" r="r" b="b"/>
              <a:pathLst>
                <a:path w="196" h="17">
                  <a:moveTo>
                    <a:pt x="0" y="17"/>
                  </a:moveTo>
                  <a:lnTo>
                    <a:pt x="0" y="0"/>
                  </a:lnTo>
                  <a:lnTo>
                    <a:pt x="19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05" name="Freeform 14"/>
            <p:cNvSpPr>
              <a:spLocks/>
            </p:cNvSpPr>
            <p:nvPr/>
          </p:nvSpPr>
          <p:spPr bwMode="auto">
            <a:xfrm>
              <a:off x="158" y="544"/>
              <a:ext cx="1069" cy="329"/>
            </a:xfrm>
            <a:custGeom>
              <a:avLst/>
              <a:gdLst>
                <a:gd name="T0" fmla="*/ 0 w 186"/>
                <a:gd name="T1" fmla="*/ 0 h 19"/>
                <a:gd name="T2" fmla="*/ 0 w 186"/>
                <a:gd name="T3" fmla="*/ 329 h 19"/>
                <a:gd name="T4" fmla="*/ 1069 w 186"/>
                <a:gd name="T5" fmla="*/ 329 h 19"/>
                <a:gd name="T6" fmla="*/ 0 60000 65536"/>
                <a:gd name="T7" fmla="*/ 0 60000 65536"/>
                <a:gd name="T8" fmla="*/ 0 60000 65536"/>
              </a:gdLst>
              <a:ahLst/>
              <a:cxnLst>
                <a:cxn ang="T6">
                  <a:pos x="T0" y="T1"/>
                </a:cxn>
                <a:cxn ang="T7">
                  <a:pos x="T2" y="T3"/>
                </a:cxn>
                <a:cxn ang="T8">
                  <a:pos x="T4" y="T5"/>
                </a:cxn>
              </a:cxnLst>
              <a:rect l="0" t="0" r="r" b="b"/>
              <a:pathLst>
                <a:path w="186" h="19">
                  <a:moveTo>
                    <a:pt x="0" y="0"/>
                  </a:moveTo>
                  <a:lnTo>
                    <a:pt x="0" y="19"/>
                  </a:lnTo>
                  <a:lnTo>
                    <a:pt x="186" y="1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06" name="Freeform 15"/>
            <p:cNvSpPr>
              <a:spLocks/>
            </p:cNvSpPr>
            <p:nvPr/>
          </p:nvSpPr>
          <p:spPr bwMode="auto">
            <a:xfrm>
              <a:off x="158" y="197"/>
              <a:ext cx="2196" cy="347"/>
            </a:xfrm>
            <a:custGeom>
              <a:avLst/>
              <a:gdLst>
                <a:gd name="T0" fmla="*/ 0 w 382"/>
                <a:gd name="T1" fmla="*/ 347 h 20"/>
                <a:gd name="T2" fmla="*/ 0 w 382"/>
                <a:gd name="T3" fmla="*/ 0 h 20"/>
                <a:gd name="T4" fmla="*/ 2196 w 382"/>
                <a:gd name="T5" fmla="*/ 0 h 20"/>
                <a:gd name="T6" fmla="*/ 0 60000 65536"/>
                <a:gd name="T7" fmla="*/ 0 60000 65536"/>
                <a:gd name="T8" fmla="*/ 0 60000 65536"/>
              </a:gdLst>
              <a:ahLst/>
              <a:cxnLst>
                <a:cxn ang="T6">
                  <a:pos x="T0" y="T1"/>
                </a:cxn>
                <a:cxn ang="T7">
                  <a:pos x="T2" y="T3"/>
                </a:cxn>
                <a:cxn ang="T8">
                  <a:pos x="T4" y="T5"/>
                </a:cxn>
              </a:cxnLst>
              <a:rect l="0" t="0" r="r" b="b"/>
              <a:pathLst>
                <a:path w="382" h="20">
                  <a:moveTo>
                    <a:pt x="0" y="20"/>
                  </a:moveTo>
                  <a:lnTo>
                    <a:pt x="0" y="0"/>
                  </a:lnTo>
                  <a:lnTo>
                    <a:pt x="38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11271" name="Text Box 16"/>
          <p:cNvSpPr txBox="1">
            <a:spLocks noChangeArrowheads="1"/>
          </p:cNvSpPr>
          <p:nvPr/>
        </p:nvSpPr>
        <p:spPr bwMode="auto">
          <a:xfrm>
            <a:off x="6213475" y="2889250"/>
            <a:ext cx="485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5</a:t>
            </a:r>
            <a:br>
              <a:rPr lang="en-CA" altLang="en-US" sz="2000">
                <a:latin typeface="Arial" panose="020B0604020202020204" pitchFamily="34" charset="0"/>
              </a:rPr>
            </a:br>
            <a:r>
              <a:rPr lang="en-CA" altLang="en-US" sz="2000">
                <a:latin typeface="Arial" panose="020B0604020202020204" pitchFamily="34" charset="0"/>
              </a:rPr>
              <a:t>r</a:t>
            </a:r>
            <a:r>
              <a:rPr lang="en-CA" altLang="en-US" sz="2000" baseline="-25000">
                <a:latin typeface="Arial" panose="020B0604020202020204" pitchFamily="34" charset="0"/>
              </a:rPr>
              <a:t>1</a:t>
            </a:r>
          </a:p>
        </p:txBody>
      </p:sp>
      <p:sp>
        <p:nvSpPr>
          <p:cNvPr id="11272" name="Text Box 17"/>
          <p:cNvSpPr txBox="1">
            <a:spLocks noChangeArrowheads="1"/>
          </p:cNvSpPr>
          <p:nvPr/>
        </p:nvSpPr>
        <p:spPr bwMode="auto">
          <a:xfrm>
            <a:off x="2690813" y="531813"/>
            <a:ext cx="4857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6</a:t>
            </a:r>
          </a:p>
        </p:txBody>
      </p:sp>
      <p:sp>
        <p:nvSpPr>
          <p:cNvPr id="11273" name="Text Box 18"/>
          <p:cNvSpPr txBox="1">
            <a:spLocks noChangeArrowheads="1"/>
          </p:cNvSpPr>
          <p:nvPr/>
        </p:nvSpPr>
        <p:spPr bwMode="auto">
          <a:xfrm>
            <a:off x="1123950" y="1944688"/>
            <a:ext cx="4873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3</a:t>
            </a:r>
          </a:p>
        </p:txBody>
      </p:sp>
      <p:sp>
        <p:nvSpPr>
          <p:cNvPr id="11274" name="Text Box 19"/>
          <p:cNvSpPr txBox="1">
            <a:spLocks noChangeArrowheads="1"/>
          </p:cNvSpPr>
          <p:nvPr/>
        </p:nvSpPr>
        <p:spPr bwMode="auto">
          <a:xfrm>
            <a:off x="3668713" y="1285875"/>
            <a:ext cx="4873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3</a:t>
            </a:r>
          </a:p>
        </p:txBody>
      </p:sp>
      <p:sp>
        <p:nvSpPr>
          <p:cNvPr id="11275" name="Text Box 20"/>
          <p:cNvSpPr txBox="1">
            <a:spLocks noChangeArrowheads="1"/>
          </p:cNvSpPr>
          <p:nvPr/>
        </p:nvSpPr>
        <p:spPr bwMode="auto">
          <a:xfrm>
            <a:off x="3179763" y="2487613"/>
            <a:ext cx="4873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2</a:t>
            </a:r>
          </a:p>
        </p:txBody>
      </p:sp>
      <p:sp>
        <p:nvSpPr>
          <p:cNvPr id="11276" name="Text Box 21"/>
          <p:cNvSpPr txBox="1">
            <a:spLocks noChangeArrowheads="1"/>
          </p:cNvSpPr>
          <p:nvPr/>
        </p:nvSpPr>
        <p:spPr bwMode="auto">
          <a:xfrm>
            <a:off x="4841875" y="2092325"/>
            <a:ext cx="4905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2</a:t>
            </a:r>
            <a:br>
              <a:rPr lang="en-CA" altLang="en-US" sz="2000">
                <a:latin typeface="Arial" panose="020B0604020202020204" pitchFamily="34" charset="0"/>
              </a:rPr>
            </a:br>
            <a:r>
              <a:rPr lang="en-CA" altLang="en-US" sz="2000">
                <a:latin typeface="Arial" panose="020B0604020202020204" pitchFamily="34" charset="0"/>
              </a:rPr>
              <a:t>r</a:t>
            </a:r>
            <a:r>
              <a:rPr lang="en-CA" altLang="en-US" sz="2000" baseline="-25000">
                <a:latin typeface="Arial" panose="020B0604020202020204" pitchFamily="34" charset="0"/>
              </a:rPr>
              <a:t>2</a:t>
            </a:r>
          </a:p>
        </p:txBody>
      </p:sp>
      <p:sp>
        <p:nvSpPr>
          <p:cNvPr id="11277" name="Text Box 22"/>
          <p:cNvSpPr txBox="1">
            <a:spLocks noChangeArrowheads="1"/>
          </p:cNvSpPr>
          <p:nvPr/>
        </p:nvSpPr>
        <p:spPr bwMode="auto">
          <a:xfrm>
            <a:off x="6535738" y="188913"/>
            <a:ext cx="2493962" cy="1806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Courier New" panose="02070309020205020404" pitchFamily="49" charset="0"/>
              </a:rPr>
              <a:t>OTU1</a:t>
            </a:r>
          </a:p>
          <a:p>
            <a:pPr eaLnBrk="1" hangingPunct="1">
              <a:spcBef>
                <a:spcPct val="50000"/>
              </a:spcBef>
            </a:pPr>
            <a:r>
              <a:rPr lang="en-CA" altLang="en-US" sz="2000">
                <a:latin typeface="Courier New" panose="02070309020205020404" pitchFamily="49" charset="0"/>
              </a:rPr>
              <a:t>OTU2   7</a:t>
            </a:r>
          </a:p>
          <a:p>
            <a:pPr eaLnBrk="1" hangingPunct="1">
              <a:spcBef>
                <a:spcPct val="50000"/>
              </a:spcBef>
            </a:pPr>
            <a:r>
              <a:rPr lang="en-CA" altLang="en-US" sz="2000">
                <a:latin typeface="Courier New" panose="02070309020205020404" pitchFamily="49" charset="0"/>
              </a:rPr>
              <a:t>OTU3  10  7</a:t>
            </a:r>
          </a:p>
          <a:p>
            <a:pPr eaLnBrk="1" hangingPunct="1">
              <a:spcBef>
                <a:spcPct val="50000"/>
              </a:spcBef>
            </a:pPr>
            <a:r>
              <a:rPr lang="en-CA" altLang="en-US" sz="2000">
                <a:latin typeface="Courier New" panose="02070309020205020404" pitchFamily="49" charset="0"/>
              </a:rPr>
              <a:t>OTU4  16 13 12</a:t>
            </a:r>
          </a:p>
        </p:txBody>
      </p:sp>
      <p:sp>
        <p:nvSpPr>
          <p:cNvPr id="11278" name="Oval 23"/>
          <p:cNvSpPr>
            <a:spLocks noChangeArrowheads="1"/>
          </p:cNvSpPr>
          <p:nvPr/>
        </p:nvSpPr>
        <p:spPr bwMode="auto">
          <a:xfrm>
            <a:off x="246063" y="1379538"/>
            <a:ext cx="192087" cy="2841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CA" altLang="en-US"/>
          </a:p>
        </p:txBody>
      </p:sp>
      <p:sp>
        <p:nvSpPr>
          <p:cNvPr id="11279" name="Text Box 24"/>
          <p:cNvSpPr txBox="1">
            <a:spLocks noChangeArrowheads="1"/>
          </p:cNvSpPr>
          <p:nvPr/>
        </p:nvSpPr>
        <p:spPr bwMode="auto">
          <a:xfrm>
            <a:off x="342900" y="1285875"/>
            <a:ext cx="1270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1</a:t>
            </a:r>
            <a:r>
              <a:rPr lang="en-CA" altLang="en-US" sz="2000">
                <a:latin typeface="Arial" panose="020B0604020202020204" pitchFamily="34" charset="0"/>
              </a:rPr>
              <a:t> = 10</a:t>
            </a:r>
          </a:p>
        </p:txBody>
      </p:sp>
      <p:sp>
        <p:nvSpPr>
          <p:cNvPr id="11280" name="Text Box 25"/>
          <p:cNvSpPr txBox="1">
            <a:spLocks noChangeArrowheads="1"/>
          </p:cNvSpPr>
          <p:nvPr/>
        </p:nvSpPr>
        <p:spPr bwMode="auto">
          <a:xfrm>
            <a:off x="2592388" y="2135188"/>
            <a:ext cx="16621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2 </a:t>
            </a:r>
            <a:r>
              <a:rPr lang="en-CA" altLang="en-US" sz="2000">
                <a:latin typeface="Arial" panose="020B0604020202020204" pitchFamily="34" charset="0"/>
              </a:rPr>
              <a:t>= 5</a:t>
            </a:r>
            <a:endParaRPr lang="en-CA" altLang="en-US" sz="2400">
              <a:latin typeface="Arial" panose="020B0604020202020204" pitchFamily="34" charset="0"/>
            </a:endParaRPr>
          </a:p>
        </p:txBody>
      </p:sp>
      <p:sp>
        <p:nvSpPr>
          <p:cNvPr id="11281" name="Text Box 26"/>
          <p:cNvSpPr txBox="1">
            <a:spLocks noChangeArrowheads="1"/>
          </p:cNvSpPr>
          <p:nvPr/>
        </p:nvSpPr>
        <p:spPr bwMode="auto">
          <a:xfrm>
            <a:off x="4156075" y="2679700"/>
            <a:ext cx="19589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3 </a:t>
            </a:r>
            <a:r>
              <a:rPr lang="en-CA" altLang="en-US" sz="2000">
                <a:latin typeface="Arial" panose="020B0604020202020204" pitchFamily="34" charset="0"/>
              </a:rPr>
              <a:t>= 1.6667</a:t>
            </a:r>
          </a:p>
        </p:txBody>
      </p:sp>
      <p:sp>
        <p:nvSpPr>
          <p:cNvPr id="11282" name="Rectangle 27"/>
          <p:cNvSpPr>
            <a:spLocks noChangeArrowheads="1"/>
          </p:cNvSpPr>
          <p:nvPr/>
        </p:nvSpPr>
        <p:spPr bwMode="auto">
          <a:xfrm>
            <a:off x="8297863" y="6478588"/>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OTU1</a:t>
            </a:r>
            <a:endParaRPr lang="en-CA" altLang="en-US" sz="1800">
              <a:latin typeface="Arial" panose="020B0604020202020204" pitchFamily="34" charset="0"/>
            </a:endParaRPr>
          </a:p>
        </p:txBody>
      </p:sp>
      <p:sp>
        <p:nvSpPr>
          <p:cNvPr id="11283" name="Rectangle 28"/>
          <p:cNvSpPr>
            <a:spLocks noChangeArrowheads="1"/>
          </p:cNvSpPr>
          <p:nvPr/>
        </p:nvSpPr>
        <p:spPr bwMode="auto">
          <a:xfrm>
            <a:off x="8297863" y="5748338"/>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OTU2</a:t>
            </a:r>
            <a:endParaRPr lang="en-CA" altLang="en-US" sz="1800">
              <a:latin typeface="Arial" panose="020B0604020202020204" pitchFamily="34" charset="0"/>
            </a:endParaRPr>
          </a:p>
        </p:txBody>
      </p:sp>
      <p:sp>
        <p:nvSpPr>
          <p:cNvPr id="11284" name="Rectangle 29"/>
          <p:cNvSpPr>
            <a:spLocks noChangeArrowheads="1"/>
          </p:cNvSpPr>
          <p:nvPr/>
        </p:nvSpPr>
        <p:spPr bwMode="auto">
          <a:xfrm>
            <a:off x="8297863" y="5026025"/>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OTU3</a:t>
            </a:r>
            <a:endParaRPr lang="en-CA" altLang="en-US" sz="1800">
              <a:latin typeface="Arial" panose="020B0604020202020204" pitchFamily="34" charset="0"/>
            </a:endParaRPr>
          </a:p>
        </p:txBody>
      </p:sp>
      <p:sp>
        <p:nvSpPr>
          <p:cNvPr id="11285" name="Rectangle 30"/>
          <p:cNvSpPr>
            <a:spLocks noChangeArrowheads="1"/>
          </p:cNvSpPr>
          <p:nvPr/>
        </p:nvSpPr>
        <p:spPr bwMode="auto">
          <a:xfrm>
            <a:off x="8297863" y="4294188"/>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800">
                <a:solidFill>
                  <a:srgbClr val="000000"/>
                </a:solidFill>
                <a:latin typeface="System" charset="0"/>
              </a:rPr>
              <a:t>OTU4</a:t>
            </a:r>
            <a:endParaRPr lang="en-CA" altLang="en-US" sz="1800">
              <a:latin typeface="Arial" panose="020B0604020202020204" pitchFamily="34" charset="0"/>
            </a:endParaRPr>
          </a:p>
        </p:txBody>
      </p:sp>
      <p:sp>
        <p:nvSpPr>
          <p:cNvPr id="11286" name="Freeform 31"/>
          <p:cNvSpPr>
            <a:spLocks/>
          </p:cNvSpPr>
          <p:nvPr/>
        </p:nvSpPr>
        <p:spPr bwMode="auto">
          <a:xfrm>
            <a:off x="4179888" y="6267450"/>
            <a:ext cx="4056062" cy="361950"/>
          </a:xfrm>
          <a:custGeom>
            <a:avLst/>
            <a:gdLst>
              <a:gd name="T0" fmla="*/ 0 w 327"/>
              <a:gd name="T1" fmla="*/ 0 h 11"/>
              <a:gd name="T2" fmla="*/ 0 w 327"/>
              <a:gd name="T3" fmla="*/ 361950 h 11"/>
              <a:gd name="T4" fmla="*/ 4056062 w 327"/>
              <a:gd name="T5" fmla="*/ 361950 h 11"/>
              <a:gd name="T6" fmla="*/ 0 60000 65536"/>
              <a:gd name="T7" fmla="*/ 0 60000 65536"/>
              <a:gd name="T8" fmla="*/ 0 60000 65536"/>
            </a:gdLst>
            <a:ahLst/>
            <a:cxnLst>
              <a:cxn ang="T6">
                <a:pos x="T0" y="T1"/>
              </a:cxn>
              <a:cxn ang="T7">
                <a:pos x="T2" y="T3"/>
              </a:cxn>
              <a:cxn ang="T8">
                <a:pos x="T4" y="T5"/>
              </a:cxn>
            </a:cxnLst>
            <a:rect l="0" t="0" r="r" b="b"/>
            <a:pathLst>
              <a:path w="327" h="11">
                <a:moveTo>
                  <a:pt x="0" y="0"/>
                </a:moveTo>
                <a:lnTo>
                  <a:pt x="0" y="11"/>
                </a:lnTo>
                <a:lnTo>
                  <a:pt x="327" y="1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87" name="Freeform 32"/>
          <p:cNvSpPr>
            <a:spLocks/>
          </p:cNvSpPr>
          <p:nvPr/>
        </p:nvSpPr>
        <p:spPr bwMode="auto">
          <a:xfrm>
            <a:off x="4179888" y="5905500"/>
            <a:ext cx="4056062" cy="361950"/>
          </a:xfrm>
          <a:custGeom>
            <a:avLst/>
            <a:gdLst>
              <a:gd name="T0" fmla="*/ 0 w 327"/>
              <a:gd name="T1" fmla="*/ 361950 h 11"/>
              <a:gd name="T2" fmla="*/ 0 w 327"/>
              <a:gd name="T3" fmla="*/ 0 h 11"/>
              <a:gd name="T4" fmla="*/ 4056062 w 327"/>
              <a:gd name="T5" fmla="*/ 0 h 11"/>
              <a:gd name="T6" fmla="*/ 0 60000 65536"/>
              <a:gd name="T7" fmla="*/ 0 60000 65536"/>
              <a:gd name="T8" fmla="*/ 0 60000 65536"/>
            </a:gdLst>
            <a:ahLst/>
            <a:cxnLst>
              <a:cxn ang="T6">
                <a:pos x="T0" y="T1"/>
              </a:cxn>
              <a:cxn ang="T7">
                <a:pos x="T2" y="T3"/>
              </a:cxn>
              <a:cxn ang="T8">
                <a:pos x="T4" y="T5"/>
              </a:cxn>
            </a:cxnLst>
            <a:rect l="0" t="0" r="r" b="b"/>
            <a:pathLst>
              <a:path w="327" h="11">
                <a:moveTo>
                  <a:pt x="0" y="11"/>
                </a:moveTo>
                <a:lnTo>
                  <a:pt x="0" y="0"/>
                </a:lnTo>
                <a:lnTo>
                  <a:pt x="32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88" name="Freeform 33"/>
          <p:cNvSpPr>
            <a:spLocks/>
          </p:cNvSpPr>
          <p:nvPr/>
        </p:nvSpPr>
        <p:spPr bwMode="auto">
          <a:xfrm>
            <a:off x="3336925" y="5738813"/>
            <a:ext cx="842963" cy="528637"/>
          </a:xfrm>
          <a:custGeom>
            <a:avLst/>
            <a:gdLst>
              <a:gd name="T0" fmla="*/ 0 w 68"/>
              <a:gd name="T1" fmla="*/ 0 h 16"/>
              <a:gd name="T2" fmla="*/ 0 w 68"/>
              <a:gd name="T3" fmla="*/ 528637 h 16"/>
              <a:gd name="T4" fmla="*/ 842963 w 68"/>
              <a:gd name="T5" fmla="*/ 528637 h 16"/>
              <a:gd name="T6" fmla="*/ 0 60000 65536"/>
              <a:gd name="T7" fmla="*/ 0 60000 65536"/>
              <a:gd name="T8" fmla="*/ 0 60000 65536"/>
            </a:gdLst>
            <a:ahLst/>
            <a:cxnLst>
              <a:cxn ang="T6">
                <a:pos x="T0" y="T1"/>
              </a:cxn>
              <a:cxn ang="T7">
                <a:pos x="T2" y="T3"/>
              </a:cxn>
              <a:cxn ang="T8">
                <a:pos x="T4" y="T5"/>
              </a:cxn>
            </a:cxnLst>
            <a:rect l="0" t="0" r="r" b="b"/>
            <a:pathLst>
              <a:path w="68" h="16">
                <a:moveTo>
                  <a:pt x="0" y="0"/>
                </a:moveTo>
                <a:lnTo>
                  <a:pt x="0" y="16"/>
                </a:lnTo>
                <a:lnTo>
                  <a:pt x="68" y="16"/>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89" name="Freeform 34"/>
          <p:cNvSpPr>
            <a:spLocks/>
          </p:cNvSpPr>
          <p:nvPr/>
        </p:nvSpPr>
        <p:spPr bwMode="auto">
          <a:xfrm>
            <a:off x="3336925" y="5176838"/>
            <a:ext cx="4899025" cy="561975"/>
          </a:xfrm>
          <a:custGeom>
            <a:avLst/>
            <a:gdLst>
              <a:gd name="T0" fmla="*/ 0 w 395"/>
              <a:gd name="T1" fmla="*/ 561975 h 17"/>
              <a:gd name="T2" fmla="*/ 0 w 395"/>
              <a:gd name="T3" fmla="*/ 0 h 17"/>
              <a:gd name="T4" fmla="*/ 4899025 w 395"/>
              <a:gd name="T5" fmla="*/ 0 h 17"/>
              <a:gd name="T6" fmla="*/ 0 60000 65536"/>
              <a:gd name="T7" fmla="*/ 0 60000 65536"/>
              <a:gd name="T8" fmla="*/ 0 60000 65536"/>
            </a:gdLst>
            <a:ahLst/>
            <a:cxnLst>
              <a:cxn ang="T6">
                <a:pos x="T0" y="T1"/>
              </a:cxn>
              <a:cxn ang="T7">
                <a:pos x="T2" y="T3"/>
              </a:cxn>
              <a:cxn ang="T8">
                <a:pos x="T4" y="T5"/>
              </a:cxn>
            </a:cxnLst>
            <a:rect l="0" t="0" r="r" b="b"/>
            <a:pathLst>
              <a:path w="395" h="17">
                <a:moveTo>
                  <a:pt x="0" y="17"/>
                </a:moveTo>
                <a:lnTo>
                  <a:pt x="0" y="0"/>
                </a:lnTo>
                <a:lnTo>
                  <a:pt x="395"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90" name="Freeform 35"/>
          <p:cNvSpPr>
            <a:spLocks/>
          </p:cNvSpPr>
          <p:nvPr/>
        </p:nvSpPr>
        <p:spPr bwMode="auto">
          <a:xfrm>
            <a:off x="422275" y="5113338"/>
            <a:ext cx="2914650" cy="625475"/>
          </a:xfrm>
          <a:custGeom>
            <a:avLst/>
            <a:gdLst>
              <a:gd name="T0" fmla="*/ 0 w 235"/>
              <a:gd name="T1" fmla="*/ 0 h 19"/>
              <a:gd name="T2" fmla="*/ 0 w 235"/>
              <a:gd name="T3" fmla="*/ 625475 h 19"/>
              <a:gd name="T4" fmla="*/ 2914650 w 235"/>
              <a:gd name="T5" fmla="*/ 625475 h 19"/>
              <a:gd name="T6" fmla="*/ 0 60000 65536"/>
              <a:gd name="T7" fmla="*/ 0 60000 65536"/>
              <a:gd name="T8" fmla="*/ 0 60000 65536"/>
            </a:gdLst>
            <a:ahLst/>
            <a:cxnLst>
              <a:cxn ang="T6">
                <a:pos x="T0" y="T1"/>
              </a:cxn>
              <a:cxn ang="T7">
                <a:pos x="T2" y="T3"/>
              </a:cxn>
              <a:cxn ang="T8">
                <a:pos x="T4" y="T5"/>
              </a:cxn>
            </a:cxnLst>
            <a:rect l="0" t="0" r="r" b="b"/>
            <a:pathLst>
              <a:path w="235" h="19">
                <a:moveTo>
                  <a:pt x="0" y="0"/>
                </a:moveTo>
                <a:lnTo>
                  <a:pt x="0" y="19"/>
                </a:lnTo>
                <a:lnTo>
                  <a:pt x="235" y="1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91" name="Freeform 36"/>
          <p:cNvSpPr>
            <a:spLocks/>
          </p:cNvSpPr>
          <p:nvPr/>
        </p:nvSpPr>
        <p:spPr bwMode="auto">
          <a:xfrm>
            <a:off x="422275" y="4449763"/>
            <a:ext cx="7813675" cy="663575"/>
          </a:xfrm>
          <a:custGeom>
            <a:avLst/>
            <a:gdLst>
              <a:gd name="T0" fmla="*/ 0 w 630"/>
              <a:gd name="T1" fmla="*/ 663575 h 20"/>
              <a:gd name="T2" fmla="*/ 0 w 630"/>
              <a:gd name="T3" fmla="*/ 0 h 20"/>
              <a:gd name="T4" fmla="*/ 7813675 w 630"/>
              <a:gd name="T5" fmla="*/ 0 h 20"/>
              <a:gd name="T6" fmla="*/ 0 60000 65536"/>
              <a:gd name="T7" fmla="*/ 0 60000 65536"/>
              <a:gd name="T8" fmla="*/ 0 60000 65536"/>
            </a:gdLst>
            <a:ahLst/>
            <a:cxnLst>
              <a:cxn ang="T6">
                <a:pos x="T0" y="T1"/>
              </a:cxn>
              <a:cxn ang="T7">
                <a:pos x="T2" y="T3"/>
              </a:cxn>
              <a:cxn ang="T8">
                <a:pos x="T4" y="T5"/>
              </a:cxn>
            </a:cxnLst>
            <a:rect l="0" t="0" r="r" b="b"/>
            <a:pathLst>
              <a:path w="630" h="20">
                <a:moveTo>
                  <a:pt x="0" y="20"/>
                </a:moveTo>
                <a:lnTo>
                  <a:pt x="0" y="0"/>
                </a:lnTo>
                <a:lnTo>
                  <a:pt x="63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292" name="Text Box 37"/>
          <p:cNvSpPr txBox="1">
            <a:spLocks noChangeArrowheads="1"/>
          </p:cNvSpPr>
          <p:nvPr/>
        </p:nvSpPr>
        <p:spPr bwMode="auto">
          <a:xfrm>
            <a:off x="341313" y="4945063"/>
            <a:ext cx="1270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1</a:t>
            </a:r>
            <a:r>
              <a:rPr lang="en-CA" altLang="en-US" sz="2000">
                <a:latin typeface="Arial" panose="020B0604020202020204" pitchFamily="34" charset="0"/>
              </a:rPr>
              <a:t> = 10</a:t>
            </a:r>
          </a:p>
        </p:txBody>
      </p:sp>
      <p:sp>
        <p:nvSpPr>
          <p:cNvPr id="11293" name="Text Box 38"/>
          <p:cNvSpPr txBox="1">
            <a:spLocks noChangeArrowheads="1"/>
          </p:cNvSpPr>
          <p:nvPr/>
        </p:nvSpPr>
        <p:spPr bwMode="auto">
          <a:xfrm>
            <a:off x="3278188" y="5534025"/>
            <a:ext cx="30305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2 </a:t>
            </a:r>
            <a:r>
              <a:rPr lang="en-CA" altLang="en-US" sz="2000">
                <a:latin typeface="Arial" panose="020B0604020202020204" pitchFamily="34" charset="0"/>
              </a:rPr>
              <a:t>= 6.2195</a:t>
            </a:r>
          </a:p>
        </p:txBody>
      </p:sp>
      <p:sp>
        <p:nvSpPr>
          <p:cNvPr id="11294" name="Text Box 39"/>
          <p:cNvSpPr txBox="1">
            <a:spLocks noChangeArrowheads="1"/>
          </p:cNvSpPr>
          <p:nvPr/>
        </p:nvSpPr>
        <p:spPr bwMode="auto">
          <a:xfrm>
            <a:off x="4156075" y="6075363"/>
            <a:ext cx="2446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t</a:t>
            </a:r>
            <a:r>
              <a:rPr lang="en-CA" altLang="en-US" sz="2000" baseline="-25000">
                <a:latin typeface="Arial" panose="020B0604020202020204" pitchFamily="34" charset="0"/>
              </a:rPr>
              <a:t>3 </a:t>
            </a:r>
            <a:r>
              <a:rPr lang="en-CA" altLang="en-US" sz="2000">
                <a:latin typeface="Arial" panose="020B0604020202020204" pitchFamily="34" charset="0"/>
              </a:rPr>
              <a:t>= 5.1220</a:t>
            </a:r>
          </a:p>
        </p:txBody>
      </p:sp>
      <p:sp>
        <p:nvSpPr>
          <p:cNvPr id="11295" name="Text Box 40"/>
          <p:cNvSpPr txBox="1">
            <a:spLocks noChangeArrowheads="1"/>
          </p:cNvSpPr>
          <p:nvPr/>
        </p:nvSpPr>
        <p:spPr bwMode="auto">
          <a:xfrm>
            <a:off x="342900" y="6002338"/>
            <a:ext cx="2151063"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RSS = 13.1667</a:t>
            </a:r>
          </a:p>
          <a:p>
            <a:pPr eaLnBrk="1" hangingPunct="1">
              <a:spcBef>
                <a:spcPct val="50000"/>
              </a:spcBef>
            </a:pPr>
            <a:r>
              <a:rPr lang="en-CA" altLang="en-US" sz="2000">
                <a:latin typeface="Arial" panose="020B0604020202020204" pitchFamily="34" charset="0"/>
              </a:rPr>
              <a:t>r = 0.6833</a:t>
            </a:r>
          </a:p>
        </p:txBody>
      </p:sp>
      <p:sp>
        <p:nvSpPr>
          <p:cNvPr id="11296" name="Text Box 41"/>
          <p:cNvSpPr txBox="1">
            <a:spLocks noChangeArrowheads="1"/>
          </p:cNvSpPr>
          <p:nvPr/>
        </p:nvSpPr>
        <p:spPr bwMode="auto">
          <a:xfrm>
            <a:off x="246063" y="2511425"/>
            <a:ext cx="29337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RSS = 0</a:t>
            </a:r>
          </a:p>
          <a:p>
            <a:pPr eaLnBrk="1" hangingPunct="1">
              <a:spcBef>
                <a:spcPct val="50000"/>
              </a:spcBef>
            </a:pPr>
            <a:r>
              <a:rPr lang="en-CA" altLang="en-US" sz="2000">
                <a:latin typeface="Arial" panose="020B0604020202020204" pitchFamily="34" charset="0"/>
              </a:rPr>
              <a:t>r</a:t>
            </a:r>
            <a:r>
              <a:rPr lang="en-CA" altLang="en-US" sz="2000" baseline="-25000">
                <a:latin typeface="Arial" panose="020B0604020202020204" pitchFamily="34" charset="0"/>
              </a:rPr>
              <a:t>0</a:t>
            </a:r>
            <a:r>
              <a:rPr lang="en-CA" altLang="en-US" sz="2000">
                <a:latin typeface="Arial" panose="020B0604020202020204" pitchFamily="34" charset="0"/>
              </a:rPr>
              <a:t> = 0.6, r</a:t>
            </a:r>
            <a:r>
              <a:rPr lang="en-CA" altLang="en-US" sz="2000" baseline="-25000">
                <a:latin typeface="Arial" panose="020B0604020202020204" pitchFamily="34" charset="0"/>
              </a:rPr>
              <a:t>1</a:t>
            </a:r>
            <a:r>
              <a:rPr lang="en-CA" altLang="en-US" sz="2000">
                <a:latin typeface="Arial" panose="020B0604020202020204" pitchFamily="34" charset="0"/>
              </a:rPr>
              <a:t> = 3, r</a:t>
            </a:r>
            <a:r>
              <a:rPr lang="en-CA" altLang="en-US" sz="2000" baseline="-25000">
                <a:latin typeface="Arial" panose="020B0604020202020204" pitchFamily="34" charset="0"/>
              </a:rPr>
              <a:t>2</a:t>
            </a:r>
            <a:r>
              <a:rPr lang="en-CA" altLang="en-US" sz="2000">
                <a:latin typeface="Arial" panose="020B0604020202020204" pitchFamily="34" charset="0"/>
              </a:rPr>
              <a:t> = 1.2</a:t>
            </a:r>
          </a:p>
        </p:txBody>
      </p:sp>
      <p:sp>
        <p:nvSpPr>
          <p:cNvPr id="11297" name="Text Box 42"/>
          <p:cNvSpPr txBox="1">
            <a:spLocks noChangeArrowheads="1"/>
          </p:cNvSpPr>
          <p:nvPr/>
        </p:nvSpPr>
        <p:spPr bwMode="auto">
          <a:xfrm>
            <a:off x="341313" y="404813"/>
            <a:ext cx="882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a)</a:t>
            </a:r>
          </a:p>
        </p:txBody>
      </p:sp>
      <p:sp>
        <p:nvSpPr>
          <p:cNvPr id="11298" name="Text Box 43"/>
          <p:cNvSpPr txBox="1">
            <a:spLocks noChangeArrowheads="1"/>
          </p:cNvSpPr>
          <p:nvPr/>
        </p:nvSpPr>
        <p:spPr bwMode="auto">
          <a:xfrm>
            <a:off x="8228013" y="414338"/>
            <a:ext cx="8810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b)</a:t>
            </a:r>
          </a:p>
        </p:txBody>
      </p:sp>
      <p:sp>
        <p:nvSpPr>
          <p:cNvPr id="11299" name="Text Box 44"/>
          <p:cNvSpPr txBox="1">
            <a:spLocks noChangeArrowheads="1"/>
          </p:cNvSpPr>
          <p:nvPr/>
        </p:nvSpPr>
        <p:spPr bwMode="auto">
          <a:xfrm>
            <a:off x="438150" y="4062413"/>
            <a:ext cx="8842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232" tIns="61116" rIns="122232" bIns="61116">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2000">
                <a:latin typeface="Arial" panose="020B0604020202020204" pitchFamily="34" charset="0"/>
              </a:rPr>
              <a:t>c)</a:t>
            </a:r>
          </a:p>
        </p:txBody>
      </p:sp>
      <p:sp>
        <p:nvSpPr>
          <p:cNvPr id="11300" name="Text Box 45"/>
          <p:cNvSpPr txBox="1">
            <a:spLocks noChangeArrowheads="1"/>
          </p:cNvSpPr>
          <p:nvPr/>
        </p:nvSpPr>
        <p:spPr bwMode="auto">
          <a:xfrm>
            <a:off x="395288" y="0"/>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2400">
                <a:solidFill>
                  <a:srgbClr val="FF3300"/>
                </a:solidFill>
              </a:rPr>
              <a:t>Dating with local clocks</a:t>
            </a:r>
          </a:p>
        </p:txBody>
      </p:sp>
    </p:spTree>
    <p:extLst>
      <p:ext uri="{BB962C8B-B14F-4D97-AF65-F5344CB8AC3E}">
        <p14:creationId xmlns:p14="http://schemas.microsoft.com/office/powerpoint/2010/main" val="1106893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0293E957-67E7-4E46-BDA9-E7A269CCC8FA}" type="slidenum">
              <a:rPr lang="en-US" altLang="en-US" sz="1400"/>
              <a:pPr/>
              <a:t>46</a:t>
            </a:fld>
            <a:endParaRPr lang="en-US" altLang="en-US" sz="1400"/>
          </a:p>
        </p:txBody>
      </p:sp>
      <p:graphicFrame>
        <p:nvGraphicFramePr>
          <p:cNvPr id="12291" name="Object 2"/>
          <p:cNvGraphicFramePr>
            <a:graphicFrameLocks noChangeAspect="1"/>
          </p:cNvGraphicFramePr>
          <p:nvPr/>
        </p:nvGraphicFramePr>
        <p:xfrm>
          <a:off x="250825" y="835025"/>
          <a:ext cx="8228013" cy="6022975"/>
        </p:xfrm>
        <a:graphic>
          <a:graphicData uri="http://schemas.openxmlformats.org/presentationml/2006/ole">
            <mc:AlternateContent xmlns:mc="http://schemas.openxmlformats.org/markup-compatibility/2006">
              <mc:Choice xmlns:v="urn:schemas-microsoft-com:vml" Requires="v">
                <p:oleObj spid="_x0000_s536579" name="Chart" r:id="rId3" imgW="9039179" imgH="6705724" progId="Excel.Chart.8">
                  <p:embed/>
                </p:oleObj>
              </mc:Choice>
              <mc:Fallback>
                <p:oleObj name="Chart" r:id="rId3" imgW="9039179" imgH="670572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5025"/>
                        <a:ext cx="8228013"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Line 3"/>
          <p:cNvSpPr>
            <a:spLocks noChangeShapeType="1"/>
          </p:cNvSpPr>
          <p:nvPr/>
        </p:nvSpPr>
        <p:spPr bwMode="auto">
          <a:xfrm flipV="1">
            <a:off x="1116013" y="1196975"/>
            <a:ext cx="6985000" cy="475297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12293" name="Group 4"/>
          <p:cNvGrpSpPr>
            <a:grpSpLocks/>
          </p:cNvGrpSpPr>
          <p:nvPr/>
        </p:nvGrpSpPr>
        <p:grpSpPr bwMode="auto">
          <a:xfrm>
            <a:off x="7369175" y="4648200"/>
            <a:ext cx="104775" cy="87313"/>
            <a:chOff x="2937" y="2942"/>
            <a:chExt cx="42" cy="40"/>
          </a:xfrm>
        </p:grpSpPr>
        <p:sp>
          <p:nvSpPr>
            <p:cNvPr id="12301" name="Freeform 5"/>
            <p:cNvSpPr>
              <a:spLocks/>
            </p:cNvSpPr>
            <p:nvPr/>
          </p:nvSpPr>
          <p:spPr bwMode="auto">
            <a:xfrm>
              <a:off x="2937" y="2942"/>
              <a:ext cx="42" cy="40"/>
            </a:xfrm>
            <a:custGeom>
              <a:avLst/>
              <a:gdLst>
                <a:gd name="T0" fmla="*/ 21 w 42"/>
                <a:gd name="T1" fmla="*/ 0 h 40"/>
                <a:gd name="T2" fmla="*/ 42 w 42"/>
                <a:gd name="T3" fmla="*/ 20 h 40"/>
                <a:gd name="T4" fmla="*/ 21 w 42"/>
                <a:gd name="T5" fmla="*/ 40 h 40"/>
                <a:gd name="T6" fmla="*/ 0 w 42"/>
                <a:gd name="T7" fmla="*/ 20 h 40"/>
                <a:gd name="T8" fmla="*/ 21 w 4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0">
                  <a:moveTo>
                    <a:pt x="21" y="0"/>
                  </a:moveTo>
                  <a:lnTo>
                    <a:pt x="42" y="20"/>
                  </a:lnTo>
                  <a:lnTo>
                    <a:pt x="21" y="40"/>
                  </a:lnTo>
                  <a:lnTo>
                    <a:pt x="0" y="20"/>
                  </a:lnTo>
                  <a:lnTo>
                    <a:pt x="2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302" name="Freeform 6"/>
            <p:cNvSpPr>
              <a:spLocks/>
            </p:cNvSpPr>
            <p:nvPr/>
          </p:nvSpPr>
          <p:spPr bwMode="auto">
            <a:xfrm>
              <a:off x="2937" y="2942"/>
              <a:ext cx="42" cy="40"/>
            </a:xfrm>
            <a:custGeom>
              <a:avLst/>
              <a:gdLst>
                <a:gd name="T0" fmla="*/ 21 w 42"/>
                <a:gd name="T1" fmla="*/ 0 h 40"/>
                <a:gd name="T2" fmla="*/ 42 w 42"/>
                <a:gd name="T3" fmla="*/ 20 h 40"/>
                <a:gd name="T4" fmla="*/ 21 w 42"/>
                <a:gd name="T5" fmla="*/ 40 h 40"/>
                <a:gd name="T6" fmla="*/ 0 w 42"/>
                <a:gd name="T7" fmla="*/ 20 h 40"/>
                <a:gd name="T8" fmla="*/ 21 w 4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0">
                  <a:moveTo>
                    <a:pt x="21" y="0"/>
                  </a:moveTo>
                  <a:lnTo>
                    <a:pt x="42" y="20"/>
                  </a:lnTo>
                  <a:lnTo>
                    <a:pt x="21" y="40"/>
                  </a:lnTo>
                  <a:lnTo>
                    <a:pt x="0" y="20"/>
                  </a:lnTo>
                  <a:lnTo>
                    <a:pt x="21"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12294" name="Rectangle 7"/>
          <p:cNvSpPr>
            <a:spLocks noChangeArrowheads="1"/>
          </p:cNvSpPr>
          <p:nvPr/>
        </p:nvSpPr>
        <p:spPr bwMode="auto">
          <a:xfrm>
            <a:off x="7578725" y="4565650"/>
            <a:ext cx="646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a:solidFill>
                  <a:srgbClr val="000000"/>
                </a:solidFill>
                <a:latin typeface="Arial" panose="020B0604020202020204" pitchFamily="34" charset="0"/>
              </a:rPr>
              <a:t>RY07</a:t>
            </a:r>
            <a:endParaRPr lang="en-CA" altLang="en-US" sz="2400">
              <a:latin typeface="Arial" panose="020B0604020202020204" pitchFamily="34" charset="0"/>
            </a:endParaRPr>
          </a:p>
        </p:txBody>
      </p:sp>
      <p:sp>
        <p:nvSpPr>
          <p:cNvPr id="12295" name="Line 8"/>
          <p:cNvSpPr>
            <a:spLocks noChangeShapeType="1"/>
          </p:cNvSpPr>
          <p:nvPr/>
        </p:nvSpPr>
        <p:spPr bwMode="auto">
          <a:xfrm flipH="1" flipV="1">
            <a:off x="7331075" y="4978400"/>
            <a:ext cx="88900" cy="73025"/>
          </a:xfrm>
          <a:prstGeom prst="line">
            <a:avLst/>
          </a:prstGeom>
          <a:noFill/>
          <a:ln w="11113">
            <a:solidFill>
              <a:srgbClr val="00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296" name="Line 9"/>
          <p:cNvSpPr>
            <a:spLocks noChangeShapeType="1"/>
          </p:cNvSpPr>
          <p:nvPr/>
        </p:nvSpPr>
        <p:spPr bwMode="auto">
          <a:xfrm>
            <a:off x="7419975" y="5051425"/>
            <a:ext cx="85725" cy="69850"/>
          </a:xfrm>
          <a:prstGeom prst="line">
            <a:avLst/>
          </a:prstGeom>
          <a:noFill/>
          <a:ln w="11113">
            <a:solidFill>
              <a:srgbClr val="00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297" name="Line 10"/>
          <p:cNvSpPr>
            <a:spLocks noChangeShapeType="1"/>
          </p:cNvSpPr>
          <p:nvPr/>
        </p:nvSpPr>
        <p:spPr bwMode="auto">
          <a:xfrm flipH="1">
            <a:off x="7331075" y="5051425"/>
            <a:ext cx="88900" cy="69850"/>
          </a:xfrm>
          <a:prstGeom prst="line">
            <a:avLst/>
          </a:prstGeom>
          <a:noFill/>
          <a:ln w="11113">
            <a:solidFill>
              <a:srgbClr val="00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298" name="Line 11"/>
          <p:cNvSpPr>
            <a:spLocks noChangeShapeType="1"/>
          </p:cNvSpPr>
          <p:nvPr/>
        </p:nvSpPr>
        <p:spPr bwMode="auto">
          <a:xfrm flipV="1">
            <a:off x="7419975" y="4978400"/>
            <a:ext cx="85725" cy="73025"/>
          </a:xfrm>
          <a:prstGeom prst="line">
            <a:avLst/>
          </a:prstGeom>
          <a:noFill/>
          <a:ln w="11113">
            <a:solidFill>
              <a:srgbClr val="00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299" name="Rectangle 12"/>
          <p:cNvSpPr>
            <a:spLocks noChangeArrowheads="1"/>
          </p:cNvSpPr>
          <p:nvPr/>
        </p:nvSpPr>
        <p:spPr bwMode="auto">
          <a:xfrm>
            <a:off x="7578725" y="4927600"/>
            <a:ext cx="84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3963">
              <a:defRPr sz="1600">
                <a:solidFill>
                  <a:schemeClr val="tx1"/>
                </a:solidFill>
                <a:latin typeface="Times New Roman" panose="02020603050405020304" pitchFamily="18" charset="0"/>
              </a:defRPr>
            </a:lvl1pPr>
            <a:lvl2pPr marL="742950" indent="-285750" defTabSz="1223963">
              <a:defRPr sz="1600">
                <a:solidFill>
                  <a:schemeClr val="tx1"/>
                </a:solidFill>
                <a:latin typeface="Times New Roman" panose="02020603050405020304" pitchFamily="18" charset="0"/>
              </a:defRPr>
            </a:lvl2pPr>
            <a:lvl3pPr marL="1143000" indent="-228600" defTabSz="1223963">
              <a:defRPr sz="1600">
                <a:solidFill>
                  <a:schemeClr val="tx1"/>
                </a:solidFill>
                <a:latin typeface="Times New Roman" panose="02020603050405020304" pitchFamily="18" charset="0"/>
              </a:defRPr>
            </a:lvl3pPr>
            <a:lvl4pPr marL="1600200" indent="-228600" defTabSz="1223963">
              <a:defRPr sz="1600">
                <a:solidFill>
                  <a:schemeClr val="tx1"/>
                </a:solidFill>
                <a:latin typeface="Times New Roman" panose="02020603050405020304" pitchFamily="18" charset="0"/>
              </a:defRPr>
            </a:lvl4pPr>
            <a:lvl5pPr marL="2057400" indent="-228600" defTabSz="1223963">
              <a:defRPr sz="1600">
                <a:solidFill>
                  <a:schemeClr val="tx1"/>
                </a:solidFill>
                <a:latin typeface="Times New Roman" panose="02020603050405020304" pitchFamily="18" charset="0"/>
              </a:defRPr>
            </a:lvl5pPr>
            <a:lvl6pPr marL="2514600" indent="-228600" defTabSz="122396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122396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122396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122396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2000">
                <a:solidFill>
                  <a:srgbClr val="000000"/>
                </a:solidFill>
                <a:latin typeface="Arial" panose="020B0604020202020204" pitchFamily="34" charset="0"/>
              </a:rPr>
              <a:t>BEAST</a:t>
            </a:r>
            <a:endParaRPr lang="en-CA" altLang="en-US" sz="2400">
              <a:latin typeface="Arial" panose="020B0604020202020204" pitchFamily="34" charset="0"/>
            </a:endParaRPr>
          </a:p>
        </p:txBody>
      </p:sp>
      <p:sp>
        <p:nvSpPr>
          <p:cNvPr id="12300" name="Rectangle 13"/>
          <p:cNvSpPr>
            <a:spLocks noGrp="1" noChangeArrowheads="1"/>
          </p:cNvSpPr>
          <p:nvPr>
            <p:ph type="title"/>
          </p:nvPr>
        </p:nvSpPr>
        <p:spPr/>
        <p:txBody>
          <a:bodyPr/>
          <a:lstStyle/>
          <a:p>
            <a:r>
              <a:rPr lang="en-CA" altLang="en-US" smtClean="0"/>
              <a:t>Method comparison</a:t>
            </a:r>
          </a:p>
        </p:txBody>
      </p:sp>
    </p:spTree>
    <p:extLst>
      <p:ext uri="{BB962C8B-B14F-4D97-AF65-F5344CB8AC3E}">
        <p14:creationId xmlns:p14="http://schemas.microsoft.com/office/powerpoint/2010/main" val="2750828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504113" y="6540500"/>
            <a:ext cx="3746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Galago</a:t>
            </a:r>
            <a:endParaRPr lang="en-CA" altLang="en-US" sz="900">
              <a:latin typeface="Arial" panose="020B0604020202020204" pitchFamily="34" charset="0"/>
            </a:endParaRPr>
          </a:p>
        </p:txBody>
      </p:sp>
      <p:sp>
        <p:nvSpPr>
          <p:cNvPr id="13315" name="Rectangle 3"/>
          <p:cNvSpPr>
            <a:spLocks noChangeArrowheads="1"/>
          </p:cNvSpPr>
          <p:nvPr/>
        </p:nvSpPr>
        <p:spPr bwMode="auto">
          <a:xfrm>
            <a:off x="7504113" y="6272213"/>
            <a:ext cx="2508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Loris</a:t>
            </a:r>
            <a:endParaRPr lang="en-CA" altLang="en-US" sz="900">
              <a:latin typeface="Arial" panose="020B0604020202020204" pitchFamily="34" charset="0"/>
            </a:endParaRPr>
          </a:p>
        </p:txBody>
      </p:sp>
      <p:sp>
        <p:nvSpPr>
          <p:cNvPr id="13316" name="Rectangle 4"/>
          <p:cNvSpPr>
            <a:spLocks noChangeArrowheads="1"/>
          </p:cNvSpPr>
          <p:nvPr/>
        </p:nvSpPr>
        <p:spPr bwMode="auto">
          <a:xfrm>
            <a:off x="3171825" y="6400800"/>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46.073±5.575</a:t>
            </a:r>
            <a:endParaRPr lang="en-CA" altLang="en-US" sz="900">
              <a:latin typeface="Arial" panose="020B0604020202020204" pitchFamily="34" charset="0"/>
            </a:endParaRPr>
          </a:p>
        </p:txBody>
      </p:sp>
      <p:sp>
        <p:nvSpPr>
          <p:cNvPr id="13317" name="Rectangle 5"/>
          <p:cNvSpPr>
            <a:spLocks noChangeArrowheads="1"/>
          </p:cNvSpPr>
          <p:nvPr/>
        </p:nvSpPr>
        <p:spPr bwMode="auto">
          <a:xfrm>
            <a:off x="7504113" y="6015038"/>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Varecia</a:t>
            </a:r>
            <a:endParaRPr lang="en-CA" altLang="en-US" sz="900">
              <a:latin typeface="Arial" panose="020B0604020202020204" pitchFamily="34" charset="0"/>
            </a:endParaRPr>
          </a:p>
        </p:txBody>
      </p:sp>
      <p:sp>
        <p:nvSpPr>
          <p:cNvPr id="13318" name="Rectangle 6"/>
          <p:cNvSpPr>
            <a:spLocks noChangeArrowheads="1"/>
          </p:cNvSpPr>
          <p:nvPr/>
        </p:nvSpPr>
        <p:spPr bwMode="auto">
          <a:xfrm>
            <a:off x="7504113" y="57578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Eulemur</a:t>
            </a:r>
            <a:endParaRPr lang="en-CA" altLang="en-US" sz="900">
              <a:latin typeface="Arial" panose="020B0604020202020204" pitchFamily="34" charset="0"/>
            </a:endParaRPr>
          </a:p>
        </p:txBody>
      </p:sp>
      <p:sp>
        <p:nvSpPr>
          <p:cNvPr id="13319" name="Rectangle 7"/>
          <p:cNvSpPr>
            <a:spLocks noChangeArrowheads="1"/>
          </p:cNvSpPr>
          <p:nvPr/>
        </p:nvSpPr>
        <p:spPr bwMode="auto">
          <a:xfrm>
            <a:off x="7504113" y="5499100"/>
            <a:ext cx="328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Lemur</a:t>
            </a:r>
            <a:endParaRPr lang="en-CA" altLang="en-US" sz="900">
              <a:latin typeface="Arial" panose="020B0604020202020204" pitchFamily="34" charset="0"/>
            </a:endParaRPr>
          </a:p>
        </p:txBody>
      </p:sp>
      <p:sp>
        <p:nvSpPr>
          <p:cNvPr id="13320" name="Rectangle 8"/>
          <p:cNvSpPr>
            <a:spLocks noChangeArrowheads="1"/>
          </p:cNvSpPr>
          <p:nvPr/>
        </p:nvSpPr>
        <p:spPr bwMode="auto">
          <a:xfrm>
            <a:off x="7504113" y="5243513"/>
            <a:ext cx="5667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Hapalemur</a:t>
            </a:r>
            <a:endParaRPr lang="en-CA" altLang="en-US" sz="900">
              <a:latin typeface="Arial" panose="020B0604020202020204" pitchFamily="34" charset="0"/>
            </a:endParaRPr>
          </a:p>
        </p:txBody>
      </p:sp>
      <p:sp>
        <p:nvSpPr>
          <p:cNvPr id="13321" name="Rectangle 9"/>
          <p:cNvSpPr>
            <a:spLocks noChangeArrowheads="1"/>
          </p:cNvSpPr>
          <p:nvPr/>
        </p:nvSpPr>
        <p:spPr bwMode="auto">
          <a:xfrm>
            <a:off x="6532563" y="5372100"/>
            <a:ext cx="646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9.608±1.533</a:t>
            </a:r>
            <a:endParaRPr lang="en-CA" altLang="en-US" sz="900">
              <a:latin typeface="Arial" panose="020B0604020202020204" pitchFamily="34" charset="0"/>
            </a:endParaRPr>
          </a:p>
        </p:txBody>
      </p:sp>
      <p:sp>
        <p:nvSpPr>
          <p:cNvPr id="13322" name="Rectangle 10"/>
          <p:cNvSpPr>
            <a:spLocks noChangeArrowheads="1"/>
          </p:cNvSpPr>
          <p:nvPr/>
        </p:nvSpPr>
        <p:spPr bwMode="auto">
          <a:xfrm>
            <a:off x="6051550" y="5586413"/>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14.668±1.861</a:t>
            </a:r>
            <a:endParaRPr lang="en-CA" altLang="en-US" sz="900">
              <a:latin typeface="Arial" panose="020B0604020202020204" pitchFamily="34" charset="0"/>
            </a:endParaRPr>
          </a:p>
        </p:txBody>
      </p:sp>
      <p:sp>
        <p:nvSpPr>
          <p:cNvPr id="13323" name="Rectangle 11"/>
          <p:cNvSpPr>
            <a:spLocks noChangeArrowheads="1"/>
          </p:cNvSpPr>
          <p:nvPr/>
        </p:nvSpPr>
        <p:spPr bwMode="auto">
          <a:xfrm>
            <a:off x="5727700" y="5837238"/>
            <a:ext cx="7096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18.125±2.285</a:t>
            </a:r>
            <a:endParaRPr lang="en-CA" altLang="en-US" sz="900">
              <a:latin typeface="Arial" panose="020B0604020202020204" pitchFamily="34" charset="0"/>
            </a:endParaRPr>
          </a:p>
        </p:txBody>
      </p:sp>
      <p:sp>
        <p:nvSpPr>
          <p:cNvPr id="13324" name="Rectangle 12"/>
          <p:cNvSpPr>
            <a:spLocks noChangeArrowheads="1"/>
          </p:cNvSpPr>
          <p:nvPr/>
        </p:nvSpPr>
        <p:spPr bwMode="auto">
          <a:xfrm>
            <a:off x="7504113" y="4973638"/>
            <a:ext cx="6127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Propithecus</a:t>
            </a:r>
            <a:endParaRPr lang="en-CA" altLang="en-US" sz="900">
              <a:latin typeface="Arial" panose="020B0604020202020204" pitchFamily="34" charset="0"/>
            </a:endParaRPr>
          </a:p>
        </p:txBody>
      </p:sp>
      <p:sp>
        <p:nvSpPr>
          <p:cNvPr id="13325" name="Rectangle 13"/>
          <p:cNvSpPr>
            <a:spLocks noChangeArrowheads="1"/>
          </p:cNvSpPr>
          <p:nvPr/>
        </p:nvSpPr>
        <p:spPr bwMode="auto">
          <a:xfrm>
            <a:off x="5097463" y="5383213"/>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26.049±2.955</a:t>
            </a:r>
            <a:endParaRPr lang="en-CA" altLang="en-US" sz="900">
              <a:latin typeface="Arial" panose="020B0604020202020204" pitchFamily="34" charset="0"/>
            </a:endParaRPr>
          </a:p>
        </p:txBody>
      </p:sp>
      <p:sp>
        <p:nvSpPr>
          <p:cNvPr id="13326" name="Rectangle 14"/>
          <p:cNvSpPr>
            <a:spLocks noChangeArrowheads="1"/>
          </p:cNvSpPr>
          <p:nvPr/>
        </p:nvSpPr>
        <p:spPr bwMode="auto">
          <a:xfrm>
            <a:off x="7504113" y="1606550"/>
            <a:ext cx="6572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Daubentonia</a:t>
            </a:r>
            <a:endParaRPr lang="en-CA" altLang="en-US" sz="900">
              <a:latin typeface="Arial" panose="020B0604020202020204" pitchFamily="34" charset="0"/>
            </a:endParaRPr>
          </a:p>
        </p:txBody>
      </p:sp>
      <p:sp>
        <p:nvSpPr>
          <p:cNvPr id="13327" name="Rectangle 15"/>
          <p:cNvSpPr>
            <a:spLocks noChangeArrowheads="1"/>
          </p:cNvSpPr>
          <p:nvPr/>
        </p:nvSpPr>
        <p:spPr bwMode="auto">
          <a:xfrm>
            <a:off x="2955925" y="3033713"/>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49.231±4.101</a:t>
            </a:r>
            <a:endParaRPr lang="en-CA" altLang="en-US" sz="900">
              <a:latin typeface="Arial" panose="020B0604020202020204" pitchFamily="34" charset="0"/>
            </a:endParaRPr>
          </a:p>
        </p:txBody>
      </p:sp>
      <p:sp>
        <p:nvSpPr>
          <p:cNvPr id="13328" name="Rectangle 16"/>
          <p:cNvSpPr>
            <a:spLocks noChangeArrowheads="1"/>
          </p:cNvSpPr>
          <p:nvPr/>
        </p:nvSpPr>
        <p:spPr bwMode="auto">
          <a:xfrm>
            <a:off x="1301750" y="4718050"/>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66.992±5.038</a:t>
            </a:r>
            <a:endParaRPr lang="en-CA" altLang="en-US" sz="900">
              <a:latin typeface="Arial" panose="020B0604020202020204" pitchFamily="34" charset="0"/>
            </a:endParaRPr>
          </a:p>
        </p:txBody>
      </p:sp>
      <p:sp>
        <p:nvSpPr>
          <p:cNvPr id="13329" name="Rectangle 17"/>
          <p:cNvSpPr>
            <a:spLocks noChangeArrowheads="1"/>
          </p:cNvSpPr>
          <p:nvPr/>
        </p:nvSpPr>
        <p:spPr bwMode="auto">
          <a:xfrm>
            <a:off x="7504113" y="1349375"/>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Callithrix</a:t>
            </a:r>
            <a:endParaRPr lang="en-CA" altLang="en-US" sz="900">
              <a:latin typeface="Arial" panose="020B0604020202020204" pitchFamily="34" charset="0"/>
            </a:endParaRPr>
          </a:p>
        </p:txBody>
      </p:sp>
      <p:sp>
        <p:nvSpPr>
          <p:cNvPr id="13330" name="Rectangle 18"/>
          <p:cNvSpPr>
            <a:spLocks noChangeArrowheads="1"/>
          </p:cNvSpPr>
          <p:nvPr/>
        </p:nvSpPr>
        <p:spPr bwMode="auto">
          <a:xfrm>
            <a:off x="7504113" y="10810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Macaca</a:t>
            </a:r>
            <a:endParaRPr lang="en-CA" altLang="en-US" sz="900">
              <a:latin typeface="Arial" panose="020B0604020202020204" pitchFamily="34" charset="0"/>
            </a:endParaRPr>
          </a:p>
        </p:txBody>
      </p:sp>
      <p:sp>
        <p:nvSpPr>
          <p:cNvPr id="13331" name="Rectangle 19"/>
          <p:cNvSpPr>
            <a:spLocks noChangeArrowheads="1"/>
          </p:cNvSpPr>
          <p:nvPr/>
        </p:nvSpPr>
        <p:spPr bwMode="auto">
          <a:xfrm>
            <a:off x="7504113" y="823913"/>
            <a:ext cx="3349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Pongo</a:t>
            </a:r>
            <a:endParaRPr lang="en-CA" altLang="en-US" sz="900">
              <a:latin typeface="Arial" panose="020B0604020202020204" pitchFamily="34" charset="0"/>
            </a:endParaRPr>
          </a:p>
        </p:txBody>
      </p:sp>
      <p:sp>
        <p:nvSpPr>
          <p:cNvPr id="13332" name="Rectangle 20"/>
          <p:cNvSpPr>
            <a:spLocks noChangeArrowheads="1"/>
          </p:cNvSpPr>
          <p:nvPr/>
        </p:nvSpPr>
        <p:spPr bwMode="auto">
          <a:xfrm>
            <a:off x="7504113" y="566738"/>
            <a:ext cx="334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Gorilla</a:t>
            </a:r>
            <a:endParaRPr lang="en-CA" altLang="en-US" sz="900">
              <a:latin typeface="Arial" panose="020B0604020202020204" pitchFamily="34" charset="0"/>
            </a:endParaRPr>
          </a:p>
        </p:txBody>
      </p:sp>
      <p:sp>
        <p:nvSpPr>
          <p:cNvPr id="13333" name="Rectangle 21"/>
          <p:cNvSpPr>
            <a:spLocks noChangeArrowheads="1"/>
          </p:cNvSpPr>
          <p:nvPr/>
        </p:nvSpPr>
        <p:spPr bwMode="auto">
          <a:xfrm>
            <a:off x="7504113" y="306388"/>
            <a:ext cx="3095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Homo</a:t>
            </a:r>
            <a:endParaRPr lang="en-CA" altLang="en-US" sz="900">
              <a:latin typeface="Arial" panose="020B0604020202020204" pitchFamily="34" charset="0"/>
            </a:endParaRPr>
          </a:p>
        </p:txBody>
      </p:sp>
      <p:sp>
        <p:nvSpPr>
          <p:cNvPr id="13334" name="Rectangle 22"/>
          <p:cNvSpPr>
            <a:spLocks noChangeArrowheads="1"/>
          </p:cNvSpPr>
          <p:nvPr/>
        </p:nvSpPr>
        <p:spPr bwMode="auto">
          <a:xfrm>
            <a:off x="7504113" y="52388"/>
            <a:ext cx="2063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Pan</a:t>
            </a:r>
            <a:endParaRPr lang="en-CA" altLang="en-US" sz="900">
              <a:latin typeface="Arial" panose="020B0604020202020204" pitchFamily="34" charset="0"/>
            </a:endParaRPr>
          </a:p>
        </p:txBody>
      </p:sp>
      <p:sp>
        <p:nvSpPr>
          <p:cNvPr id="13335" name="Rectangle 23"/>
          <p:cNvSpPr>
            <a:spLocks noChangeArrowheads="1"/>
          </p:cNvSpPr>
          <p:nvPr/>
        </p:nvSpPr>
        <p:spPr bwMode="auto">
          <a:xfrm>
            <a:off x="6746875" y="180975"/>
            <a:ext cx="6461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7.890±1.308</a:t>
            </a:r>
            <a:endParaRPr lang="en-CA" altLang="en-US" sz="900">
              <a:latin typeface="Arial" panose="020B0604020202020204" pitchFamily="34" charset="0"/>
            </a:endParaRPr>
          </a:p>
        </p:txBody>
      </p:sp>
      <p:sp>
        <p:nvSpPr>
          <p:cNvPr id="13336" name="Rectangle 24"/>
          <p:cNvSpPr>
            <a:spLocks noChangeArrowheads="1"/>
          </p:cNvSpPr>
          <p:nvPr/>
        </p:nvSpPr>
        <p:spPr bwMode="auto">
          <a:xfrm>
            <a:off x="6640513" y="403225"/>
            <a:ext cx="646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9.450±1.522</a:t>
            </a:r>
            <a:endParaRPr lang="en-CA" altLang="en-US" sz="900">
              <a:latin typeface="Arial" panose="020B0604020202020204" pitchFamily="34" charset="0"/>
            </a:endParaRPr>
          </a:p>
        </p:txBody>
      </p:sp>
      <p:sp>
        <p:nvSpPr>
          <p:cNvPr id="13337" name="Rectangle 25"/>
          <p:cNvSpPr>
            <a:spLocks noChangeArrowheads="1"/>
          </p:cNvSpPr>
          <p:nvPr/>
        </p:nvSpPr>
        <p:spPr bwMode="auto">
          <a:xfrm>
            <a:off x="6303963" y="654050"/>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12.988±2.053</a:t>
            </a:r>
            <a:endParaRPr lang="en-CA" altLang="en-US" sz="900">
              <a:latin typeface="Arial" panose="020B0604020202020204" pitchFamily="34" charset="0"/>
            </a:endParaRPr>
          </a:p>
        </p:txBody>
      </p:sp>
      <p:sp>
        <p:nvSpPr>
          <p:cNvPr id="13338" name="Rectangle 26"/>
          <p:cNvSpPr>
            <a:spLocks noChangeArrowheads="1"/>
          </p:cNvSpPr>
          <p:nvPr/>
        </p:nvSpPr>
        <p:spPr bwMode="auto">
          <a:xfrm>
            <a:off x="4503738" y="847725"/>
            <a:ext cx="7096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32.564±4.103</a:t>
            </a:r>
            <a:endParaRPr lang="en-CA" altLang="en-US" sz="900">
              <a:latin typeface="Arial" panose="020B0604020202020204" pitchFamily="34" charset="0"/>
            </a:endParaRPr>
          </a:p>
        </p:txBody>
      </p:sp>
      <p:sp>
        <p:nvSpPr>
          <p:cNvPr id="13339" name="Rectangle 27"/>
          <p:cNvSpPr>
            <a:spLocks noChangeArrowheads="1"/>
          </p:cNvSpPr>
          <p:nvPr/>
        </p:nvSpPr>
        <p:spPr bwMode="auto">
          <a:xfrm>
            <a:off x="2308225" y="1092200"/>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56.059±5.436</a:t>
            </a:r>
            <a:endParaRPr lang="en-CA" altLang="en-US" sz="900">
              <a:latin typeface="Arial" panose="020B0604020202020204" pitchFamily="34" charset="0"/>
            </a:endParaRPr>
          </a:p>
        </p:txBody>
      </p:sp>
      <p:sp>
        <p:nvSpPr>
          <p:cNvPr id="13340" name="Rectangle 28"/>
          <p:cNvSpPr>
            <a:spLocks noChangeArrowheads="1"/>
          </p:cNvSpPr>
          <p:nvPr/>
        </p:nvSpPr>
        <p:spPr bwMode="auto">
          <a:xfrm>
            <a:off x="185738" y="2906713"/>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78.210±1.871</a:t>
            </a:r>
            <a:endParaRPr lang="en-CA" altLang="en-US" sz="900">
              <a:latin typeface="Arial" panose="020B0604020202020204" pitchFamily="34" charset="0"/>
            </a:endParaRPr>
          </a:p>
        </p:txBody>
      </p:sp>
      <p:sp>
        <p:nvSpPr>
          <p:cNvPr id="13341" name="Freeform 29"/>
          <p:cNvSpPr>
            <a:spLocks/>
          </p:cNvSpPr>
          <p:nvPr/>
        </p:nvSpPr>
        <p:spPr bwMode="auto">
          <a:xfrm>
            <a:off x="3127375" y="6494463"/>
            <a:ext cx="4322763" cy="128587"/>
          </a:xfrm>
          <a:custGeom>
            <a:avLst/>
            <a:gdLst>
              <a:gd name="T0" fmla="*/ 0 w 399"/>
              <a:gd name="T1" fmla="*/ 0 h 11"/>
              <a:gd name="T2" fmla="*/ 0 w 399"/>
              <a:gd name="T3" fmla="*/ 128587 h 11"/>
              <a:gd name="T4" fmla="*/ 4322763 w 399"/>
              <a:gd name="T5" fmla="*/ 128587 h 11"/>
              <a:gd name="T6" fmla="*/ 0 60000 65536"/>
              <a:gd name="T7" fmla="*/ 0 60000 65536"/>
              <a:gd name="T8" fmla="*/ 0 60000 65536"/>
            </a:gdLst>
            <a:ahLst/>
            <a:cxnLst>
              <a:cxn ang="T6">
                <a:pos x="T0" y="T1"/>
              </a:cxn>
              <a:cxn ang="T7">
                <a:pos x="T2" y="T3"/>
              </a:cxn>
              <a:cxn ang="T8">
                <a:pos x="T4" y="T5"/>
              </a:cxn>
            </a:cxnLst>
            <a:rect l="0" t="0" r="r" b="b"/>
            <a:pathLst>
              <a:path w="399" h="11">
                <a:moveTo>
                  <a:pt x="0" y="0"/>
                </a:moveTo>
                <a:lnTo>
                  <a:pt x="0" y="11"/>
                </a:lnTo>
                <a:lnTo>
                  <a:pt x="399"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2" name="Freeform 30"/>
          <p:cNvSpPr>
            <a:spLocks/>
          </p:cNvSpPr>
          <p:nvPr/>
        </p:nvSpPr>
        <p:spPr bwMode="auto">
          <a:xfrm>
            <a:off x="3127375" y="6365875"/>
            <a:ext cx="4322763" cy="128588"/>
          </a:xfrm>
          <a:custGeom>
            <a:avLst/>
            <a:gdLst>
              <a:gd name="T0" fmla="*/ 0 w 399"/>
              <a:gd name="T1" fmla="*/ 128588 h 11"/>
              <a:gd name="T2" fmla="*/ 0 w 399"/>
              <a:gd name="T3" fmla="*/ 0 h 11"/>
              <a:gd name="T4" fmla="*/ 4322763 w 399"/>
              <a:gd name="T5" fmla="*/ 0 h 11"/>
              <a:gd name="T6" fmla="*/ 0 60000 65536"/>
              <a:gd name="T7" fmla="*/ 0 60000 65536"/>
              <a:gd name="T8" fmla="*/ 0 60000 65536"/>
            </a:gdLst>
            <a:ahLst/>
            <a:cxnLst>
              <a:cxn ang="T6">
                <a:pos x="T0" y="T1"/>
              </a:cxn>
              <a:cxn ang="T7">
                <a:pos x="T2" y="T3"/>
              </a:cxn>
              <a:cxn ang="T8">
                <a:pos x="T4" y="T5"/>
              </a:cxn>
            </a:cxnLst>
            <a:rect l="0" t="0" r="r" b="b"/>
            <a:pathLst>
              <a:path w="399" h="11">
                <a:moveTo>
                  <a:pt x="0" y="11"/>
                </a:moveTo>
                <a:lnTo>
                  <a:pt x="0" y="0"/>
                </a:lnTo>
                <a:lnTo>
                  <a:pt x="39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3" name="Freeform 31"/>
          <p:cNvSpPr>
            <a:spLocks/>
          </p:cNvSpPr>
          <p:nvPr/>
        </p:nvSpPr>
        <p:spPr bwMode="auto">
          <a:xfrm>
            <a:off x="1287463" y="4797425"/>
            <a:ext cx="1839912" cy="1697038"/>
          </a:xfrm>
          <a:custGeom>
            <a:avLst/>
            <a:gdLst>
              <a:gd name="T0" fmla="*/ 0 w 170"/>
              <a:gd name="T1" fmla="*/ 0 h 145"/>
              <a:gd name="T2" fmla="*/ 0 w 170"/>
              <a:gd name="T3" fmla="*/ 1697038 h 145"/>
              <a:gd name="T4" fmla="*/ 1839912 w 170"/>
              <a:gd name="T5" fmla="*/ 1697038 h 145"/>
              <a:gd name="T6" fmla="*/ 0 60000 65536"/>
              <a:gd name="T7" fmla="*/ 0 60000 65536"/>
              <a:gd name="T8" fmla="*/ 0 60000 65536"/>
            </a:gdLst>
            <a:ahLst/>
            <a:cxnLst>
              <a:cxn ang="T6">
                <a:pos x="T0" y="T1"/>
              </a:cxn>
              <a:cxn ang="T7">
                <a:pos x="T2" y="T3"/>
              </a:cxn>
              <a:cxn ang="T8">
                <a:pos x="T4" y="T5"/>
              </a:cxn>
            </a:cxnLst>
            <a:rect l="0" t="0" r="r" b="b"/>
            <a:pathLst>
              <a:path w="170" h="145">
                <a:moveTo>
                  <a:pt x="0" y="0"/>
                </a:moveTo>
                <a:lnTo>
                  <a:pt x="0" y="145"/>
                </a:lnTo>
                <a:lnTo>
                  <a:pt x="170"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4" name="Freeform 32"/>
          <p:cNvSpPr>
            <a:spLocks/>
          </p:cNvSpPr>
          <p:nvPr/>
        </p:nvSpPr>
        <p:spPr bwMode="auto">
          <a:xfrm>
            <a:off x="5716588" y="5873750"/>
            <a:ext cx="1733550" cy="233363"/>
          </a:xfrm>
          <a:custGeom>
            <a:avLst/>
            <a:gdLst>
              <a:gd name="T0" fmla="*/ 0 w 160"/>
              <a:gd name="T1" fmla="*/ 0 h 20"/>
              <a:gd name="T2" fmla="*/ 0 w 160"/>
              <a:gd name="T3" fmla="*/ 233363 h 20"/>
              <a:gd name="T4" fmla="*/ 1733550 w 160"/>
              <a:gd name="T5" fmla="*/ 233363 h 20"/>
              <a:gd name="T6" fmla="*/ 0 60000 65536"/>
              <a:gd name="T7" fmla="*/ 0 60000 65536"/>
              <a:gd name="T8" fmla="*/ 0 60000 65536"/>
            </a:gdLst>
            <a:ahLst/>
            <a:cxnLst>
              <a:cxn ang="T6">
                <a:pos x="T0" y="T1"/>
              </a:cxn>
              <a:cxn ang="T7">
                <a:pos x="T2" y="T3"/>
              </a:cxn>
              <a:cxn ang="T8">
                <a:pos x="T4" y="T5"/>
              </a:cxn>
            </a:cxnLst>
            <a:rect l="0" t="0" r="r" b="b"/>
            <a:pathLst>
              <a:path w="160" h="20">
                <a:moveTo>
                  <a:pt x="0" y="0"/>
                </a:moveTo>
                <a:lnTo>
                  <a:pt x="0" y="20"/>
                </a:lnTo>
                <a:lnTo>
                  <a:pt x="16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5" name="Freeform 33"/>
          <p:cNvSpPr>
            <a:spLocks/>
          </p:cNvSpPr>
          <p:nvPr/>
        </p:nvSpPr>
        <p:spPr bwMode="auto">
          <a:xfrm>
            <a:off x="6040438" y="5651500"/>
            <a:ext cx="1420812" cy="187325"/>
          </a:xfrm>
          <a:custGeom>
            <a:avLst/>
            <a:gdLst>
              <a:gd name="T0" fmla="*/ 0 w 131"/>
              <a:gd name="T1" fmla="*/ 0 h 16"/>
              <a:gd name="T2" fmla="*/ 0 w 131"/>
              <a:gd name="T3" fmla="*/ 187325 h 16"/>
              <a:gd name="T4" fmla="*/ 1420812 w 131"/>
              <a:gd name="T5" fmla="*/ 187325 h 16"/>
              <a:gd name="T6" fmla="*/ 0 60000 65536"/>
              <a:gd name="T7" fmla="*/ 0 60000 65536"/>
              <a:gd name="T8" fmla="*/ 0 60000 65536"/>
            </a:gdLst>
            <a:ahLst/>
            <a:cxnLst>
              <a:cxn ang="T6">
                <a:pos x="T0" y="T1"/>
              </a:cxn>
              <a:cxn ang="T7">
                <a:pos x="T2" y="T3"/>
              </a:cxn>
              <a:cxn ang="T8">
                <a:pos x="T4" y="T5"/>
              </a:cxn>
            </a:cxnLst>
            <a:rect l="0" t="0" r="r" b="b"/>
            <a:pathLst>
              <a:path w="131" h="16">
                <a:moveTo>
                  <a:pt x="0" y="0"/>
                </a:moveTo>
                <a:lnTo>
                  <a:pt x="0" y="16"/>
                </a:lnTo>
                <a:lnTo>
                  <a:pt x="131"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6" name="Freeform 34"/>
          <p:cNvSpPr>
            <a:spLocks/>
          </p:cNvSpPr>
          <p:nvPr/>
        </p:nvSpPr>
        <p:spPr bwMode="auto">
          <a:xfrm>
            <a:off x="6508750" y="5453063"/>
            <a:ext cx="952500" cy="128587"/>
          </a:xfrm>
          <a:custGeom>
            <a:avLst/>
            <a:gdLst>
              <a:gd name="T0" fmla="*/ 0 w 88"/>
              <a:gd name="T1" fmla="*/ 0 h 11"/>
              <a:gd name="T2" fmla="*/ 0 w 88"/>
              <a:gd name="T3" fmla="*/ 128587 h 11"/>
              <a:gd name="T4" fmla="*/ 952500 w 88"/>
              <a:gd name="T5" fmla="*/ 128587 h 11"/>
              <a:gd name="T6" fmla="*/ 0 60000 65536"/>
              <a:gd name="T7" fmla="*/ 0 60000 65536"/>
              <a:gd name="T8" fmla="*/ 0 60000 65536"/>
            </a:gdLst>
            <a:ahLst/>
            <a:cxnLst>
              <a:cxn ang="T6">
                <a:pos x="T0" y="T1"/>
              </a:cxn>
              <a:cxn ang="T7">
                <a:pos x="T2" y="T3"/>
              </a:cxn>
              <a:cxn ang="T8">
                <a:pos x="T4" y="T5"/>
              </a:cxn>
            </a:cxnLst>
            <a:rect l="0" t="0" r="r" b="b"/>
            <a:pathLst>
              <a:path w="88" h="11">
                <a:moveTo>
                  <a:pt x="0" y="0"/>
                </a:moveTo>
                <a:lnTo>
                  <a:pt x="0" y="11"/>
                </a:lnTo>
                <a:lnTo>
                  <a:pt x="88"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7" name="Freeform 35"/>
          <p:cNvSpPr>
            <a:spLocks/>
          </p:cNvSpPr>
          <p:nvPr/>
        </p:nvSpPr>
        <p:spPr bwMode="auto">
          <a:xfrm>
            <a:off x="6508750" y="5326063"/>
            <a:ext cx="952500" cy="127000"/>
          </a:xfrm>
          <a:custGeom>
            <a:avLst/>
            <a:gdLst>
              <a:gd name="T0" fmla="*/ 0 w 88"/>
              <a:gd name="T1" fmla="*/ 127000 h 11"/>
              <a:gd name="T2" fmla="*/ 0 w 88"/>
              <a:gd name="T3" fmla="*/ 0 h 11"/>
              <a:gd name="T4" fmla="*/ 952500 w 88"/>
              <a:gd name="T5" fmla="*/ 0 h 11"/>
              <a:gd name="T6" fmla="*/ 0 60000 65536"/>
              <a:gd name="T7" fmla="*/ 0 60000 65536"/>
              <a:gd name="T8" fmla="*/ 0 60000 65536"/>
            </a:gdLst>
            <a:ahLst/>
            <a:cxnLst>
              <a:cxn ang="T6">
                <a:pos x="T0" y="T1"/>
              </a:cxn>
              <a:cxn ang="T7">
                <a:pos x="T2" y="T3"/>
              </a:cxn>
              <a:cxn ang="T8">
                <a:pos x="T4" y="T5"/>
              </a:cxn>
            </a:cxnLst>
            <a:rect l="0" t="0" r="r" b="b"/>
            <a:pathLst>
              <a:path w="88" h="11">
                <a:moveTo>
                  <a:pt x="0" y="11"/>
                </a:moveTo>
                <a:lnTo>
                  <a:pt x="0" y="0"/>
                </a:lnTo>
                <a:lnTo>
                  <a:pt x="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8" name="Freeform 36"/>
          <p:cNvSpPr>
            <a:spLocks/>
          </p:cNvSpPr>
          <p:nvPr/>
        </p:nvSpPr>
        <p:spPr bwMode="auto">
          <a:xfrm>
            <a:off x="6040438" y="5453063"/>
            <a:ext cx="468312" cy="198437"/>
          </a:xfrm>
          <a:custGeom>
            <a:avLst/>
            <a:gdLst>
              <a:gd name="T0" fmla="*/ 0 w 43"/>
              <a:gd name="T1" fmla="*/ 198437 h 17"/>
              <a:gd name="T2" fmla="*/ 0 w 43"/>
              <a:gd name="T3" fmla="*/ 0 h 17"/>
              <a:gd name="T4" fmla="*/ 468312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17"/>
                </a:moveTo>
                <a:lnTo>
                  <a:pt x="0" y="0"/>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49" name="Freeform 37"/>
          <p:cNvSpPr>
            <a:spLocks/>
          </p:cNvSpPr>
          <p:nvPr/>
        </p:nvSpPr>
        <p:spPr bwMode="auto">
          <a:xfrm>
            <a:off x="5716588" y="5651500"/>
            <a:ext cx="323850" cy="222250"/>
          </a:xfrm>
          <a:custGeom>
            <a:avLst/>
            <a:gdLst>
              <a:gd name="T0" fmla="*/ 0 w 30"/>
              <a:gd name="T1" fmla="*/ 222250 h 19"/>
              <a:gd name="T2" fmla="*/ 0 w 30"/>
              <a:gd name="T3" fmla="*/ 0 h 19"/>
              <a:gd name="T4" fmla="*/ 323850 w 30"/>
              <a:gd name="T5" fmla="*/ 0 h 19"/>
              <a:gd name="T6" fmla="*/ 0 60000 65536"/>
              <a:gd name="T7" fmla="*/ 0 60000 65536"/>
              <a:gd name="T8" fmla="*/ 0 60000 65536"/>
            </a:gdLst>
            <a:ahLst/>
            <a:cxnLst>
              <a:cxn ang="T6">
                <a:pos x="T0" y="T1"/>
              </a:cxn>
              <a:cxn ang="T7">
                <a:pos x="T2" y="T3"/>
              </a:cxn>
              <a:cxn ang="T8">
                <a:pos x="T4" y="T5"/>
              </a:cxn>
            </a:cxnLst>
            <a:rect l="0" t="0" r="r" b="b"/>
            <a:pathLst>
              <a:path w="30" h="19">
                <a:moveTo>
                  <a:pt x="0" y="19"/>
                </a:moveTo>
                <a:lnTo>
                  <a:pt x="0" y="0"/>
                </a:lnTo>
                <a:lnTo>
                  <a:pt x="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50" name="Freeform 38"/>
          <p:cNvSpPr>
            <a:spLocks/>
          </p:cNvSpPr>
          <p:nvPr/>
        </p:nvSpPr>
        <p:spPr bwMode="auto">
          <a:xfrm>
            <a:off x="5078413" y="5465763"/>
            <a:ext cx="638175" cy="407987"/>
          </a:xfrm>
          <a:custGeom>
            <a:avLst/>
            <a:gdLst>
              <a:gd name="T0" fmla="*/ 0 w 59"/>
              <a:gd name="T1" fmla="*/ 0 h 35"/>
              <a:gd name="T2" fmla="*/ 0 w 59"/>
              <a:gd name="T3" fmla="*/ 407987 h 35"/>
              <a:gd name="T4" fmla="*/ 638175 w 59"/>
              <a:gd name="T5" fmla="*/ 407987 h 35"/>
              <a:gd name="T6" fmla="*/ 0 60000 65536"/>
              <a:gd name="T7" fmla="*/ 0 60000 65536"/>
              <a:gd name="T8" fmla="*/ 0 60000 65536"/>
            </a:gdLst>
            <a:ahLst/>
            <a:cxnLst>
              <a:cxn ang="T6">
                <a:pos x="T0" y="T1"/>
              </a:cxn>
              <a:cxn ang="T7">
                <a:pos x="T2" y="T3"/>
              </a:cxn>
              <a:cxn ang="T8">
                <a:pos x="T4" y="T5"/>
              </a:cxn>
            </a:cxnLst>
            <a:rect l="0" t="0" r="r" b="b"/>
            <a:pathLst>
              <a:path w="59" h="35">
                <a:moveTo>
                  <a:pt x="0" y="0"/>
                </a:moveTo>
                <a:lnTo>
                  <a:pt x="0" y="35"/>
                </a:lnTo>
                <a:lnTo>
                  <a:pt x="59"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51" name="Freeform 39"/>
          <p:cNvSpPr>
            <a:spLocks/>
          </p:cNvSpPr>
          <p:nvPr/>
        </p:nvSpPr>
        <p:spPr bwMode="auto">
          <a:xfrm>
            <a:off x="5078413" y="5065713"/>
            <a:ext cx="2371725" cy="400050"/>
          </a:xfrm>
          <a:custGeom>
            <a:avLst/>
            <a:gdLst>
              <a:gd name="T0" fmla="*/ 0 w 219"/>
              <a:gd name="T1" fmla="*/ 400050 h 34"/>
              <a:gd name="T2" fmla="*/ 0 w 219"/>
              <a:gd name="T3" fmla="*/ 0 h 34"/>
              <a:gd name="T4" fmla="*/ 2371725 w 219"/>
              <a:gd name="T5" fmla="*/ 0 h 34"/>
              <a:gd name="T6" fmla="*/ 0 60000 65536"/>
              <a:gd name="T7" fmla="*/ 0 60000 65536"/>
              <a:gd name="T8" fmla="*/ 0 60000 65536"/>
            </a:gdLst>
            <a:ahLst/>
            <a:cxnLst>
              <a:cxn ang="T6">
                <a:pos x="T0" y="T1"/>
              </a:cxn>
              <a:cxn ang="T7">
                <a:pos x="T2" y="T3"/>
              </a:cxn>
              <a:cxn ang="T8">
                <a:pos x="T4" y="T5"/>
              </a:cxn>
            </a:cxnLst>
            <a:rect l="0" t="0" r="r" b="b"/>
            <a:pathLst>
              <a:path w="219" h="34">
                <a:moveTo>
                  <a:pt x="0" y="34"/>
                </a:moveTo>
                <a:lnTo>
                  <a:pt x="0" y="0"/>
                </a:lnTo>
                <a:lnTo>
                  <a:pt x="2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52" name="Freeform 40"/>
          <p:cNvSpPr>
            <a:spLocks/>
          </p:cNvSpPr>
          <p:nvPr/>
        </p:nvSpPr>
        <p:spPr bwMode="auto">
          <a:xfrm>
            <a:off x="4124325" y="4541838"/>
            <a:ext cx="954088" cy="923925"/>
          </a:xfrm>
          <a:custGeom>
            <a:avLst/>
            <a:gdLst>
              <a:gd name="T0" fmla="*/ 0 w 88"/>
              <a:gd name="T1" fmla="*/ 0 h 79"/>
              <a:gd name="T2" fmla="*/ 0 w 88"/>
              <a:gd name="T3" fmla="*/ 923925 h 79"/>
              <a:gd name="T4" fmla="*/ 954088 w 88"/>
              <a:gd name="T5" fmla="*/ 923925 h 79"/>
              <a:gd name="T6" fmla="*/ 0 60000 65536"/>
              <a:gd name="T7" fmla="*/ 0 60000 65536"/>
              <a:gd name="T8" fmla="*/ 0 60000 65536"/>
            </a:gdLst>
            <a:ahLst/>
            <a:cxnLst>
              <a:cxn ang="T6">
                <a:pos x="T0" y="T1"/>
              </a:cxn>
              <a:cxn ang="T7">
                <a:pos x="T2" y="T3"/>
              </a:cxn>
              <a:cxn ang="T8">
                <a:pos x="T4" y="T5"/>
              </a:cxn>
            </a:cxnLst>
            <a:rect l="0" t="0" r="r" b="b"/>
            <a:pathLst>
              <a:path w="88" h="79">
                <a:moveTo>
                  <a:pt x="0" y="0"/>
                </a:moveTo>
                <a:lnTo>
                  <a:pt x="0" y="79"/>
                </a:lnTo>
                <a:lnTo>
                  <a:pt x="88"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53" name="Rectangle 41"/>
          <p:cNvSpPr>
            <a:spLocks noChangeArrowheads="1"/>
          </p:cNvSpPr>
          <p:nvPr/>
        </p:nvSpPr>
        <p:spPr bwMode="auto">
          <a:xfrm>
            <a:off x="7496175" y="4718050"/>
            <a:ext cx="509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Lepilemur</a:t>
            </a:r>
            <a:endParaRPr lang="en-CA" altLang="en-US" sz="900">
              <a:latin typeface="Arial" panose="020B0604020202020204" pitchFamily="34" charset="0"/>
            </a:endParaRPr>
          </a:p>
        </p:txBody>
      </p:sp>
      <p:sp>
        <p:nvSpPr>
          <p:cNvPr id="13354" name="Rectangle 42"/>
          <p:cNvSpPr>
            <a:spLocks noChangeArrowheads="1"/>
          </p:cNvSpPr>
          <p:nvPr/>
        </p:nvSpPr>
        <p:spPr bwMode="auto">
          <a:xfrm>
            <a:off x="7496175" y="4457700"/>
            <a:ext cx="5413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M.murinus</a:t>
            </a:r>
            <a:endParaRPr lang="en-CA" altLang="en-US" sz="900">
              <a:latin typeface="Arial" panose="020B0604020202020204" pitchFamily="34" charset="0"/>
            </a:endParaRPr>
          </a:p>
        </p:txBody>
      </p:sp>
      <p:sp>
        <p:nvSpPr>
          <p:cNvPr id="13355" name="Rectangle 43"/>
          <p:cNvSpPr>
            <a:spLocks noChangeArrowheads="1"/>
          </p:cNvSpPr>
          <p:nvPr/>
        </p:nvSpPr>
        <p:spPr bwMode="auto">
          <a:xfrm>
            <a:off x="7496175" y="4202113"/>
            <a:ext cx="7032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M.griseorufus</a:t>
            </a:r>
            <a:endParaRPr lang="en-CA" altLang="en-US" sz="900">
              <a:latin typeface="Arial" panose="020B0604020202020204" pitchFamily="34" charset="0"/>
            </a:endParaRPr>
          </a:p>
        </p:txBody>
      </p:sp>
      <p:sp>
        <p:nvSpPr>
          <p:cNvPr id="13356" name="Rectangle 44"/>
          <p:cNvSpPr>
            <a:spLocks noChangeArrowheads="1"/>
          </p:cNvSpPr>
          <p:nvPr/>
        </p:nvSpPr>
        <p:spPr bwMode="auto">
          <a:xfrm>
            <a:off x="6892925" y="4330700"/>
            <a:ext cx="6445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7.089±1.119</a:t>
            </a:r>
            <a:endParaRPr lang="en-CA" altLang="en-US" sz="900">
              <a:latin typeface="Arial" panose="020B0604020202020204" pitchFamily="34" charset="0"/>
            </a:endParaRPr>
          </a:p>
        </p:txBody>
      </p:sp>
      <p:sp>
        <p:nvSpPr>
          <p:cNvPr id="13357" name="Rectangle 45"/>
          <p:cNvSpPr>
            <a:spLocks noChangeArrowheads="1"/>
          </p:cNvSpPr>
          <p:nvPr/>
        </p:nvSpPr>
        <p:spPr bwMode="auto">
          <a:xfrm>
            <a:off x="7508875" y="3943350"/>
            <a:ext cx="8778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M.sambiranensis</a:t>
            </a:r>
            <a:endParaRPr lang="en-CA" altLang="en-US" sz="900">
              <a:latin typeface="Arial" panose="020B0604020202020204" pitchFamily="34" charset="0"/>
            </a:endParaRPr>
          </a:p>
        </p:txBody>
      </p:sp>
      <p:sp>
        <p:nvSpPr>
          <p:cNvPr id="13358" name="Rectangle 46"/>
          <p:cNvSpPr>
            <a:spLocks noChangeArrowheads="1"/>
          </p:cNvSpPr>
          <p:nvPr/>
        </p:nvSpPr>
        <p:spPr bwMode="auto">
          <a:xfrm>
            <a:off x="7508875" y="3675063"/>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M.rufus2</a:t>
            </a:r>
            <a:endParaRPr lang="en-CA" altLang="en-US" sz="900">
              <a:latin typeface="Arial" panose="020B0604020202020204" pitchFamily="34" charset="0"/>
            </a:endParaRPr>
          </a:p>
        </p:txBody>
      </p:sp>
      <p:sp>
        <p:nvSpPr>
          <p:cNvPr id="13359" name="Rectangle 47"/>
          <p:cNvSpPr>
            <a:spLocks noChangeArrowheads="1"/>
          </p:cNvSpPr>
          <p:nvPr/>
        </p:nvSpPr>
        <p:spPr bwMode="auto">
          <a:xfrm>
            <a:off x="7143750" y="3803650"/>
            <a:ext cx="6461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4.348±0.845</a:t>
            </a:r>
            <a:endParaRPr lang="en-CA" altLang="en-US" sz="900">
              <a:latin typeface="Arial" panose="020B0604020202020204" pitchFamily="34" charset="0"/>
            </a:endParaRPr>
          </a:p>
        </p:txBody>
      </p:sp>
      <p:sp>
        <p:nvSpPr>
          <p:cNvPr id="13360" name="Rectangle 48"/>
          <p:cNvSpPr>
            <a:spLocks noChangeArrowheads="1"/>
          </p:cNvSpPr>
          <p:nvPr/>
        </p:nvSpPr>
        <p:spPr bwMode="auto">
          <a:xfrm>
            <a:off x="7494588" y="3419475"/>
            <a:ext cx="4508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M.rufus1</a:t>
            </a:r>
            <a:endParaRPr lang="en-CA" altLang="en-US" sz="900">
              <a:latin typeface="Arial" panose="020B0604020202020204" pitchFamily="34" charset="0"/>
            </a:endParaRPr>
          </a:p>
        </p:txBody>
      </p:sp>
      <p:sp>
        <p:nvSpPr>
          <p:cNvPr id="13361" name="Rectangle 49"/>
          <p:cNvSpPr>
            <a:spLocks noChangeArrowheads="1"/>
          </p:cNvSpPr>
          <p:nvPr/>
        </p:nvSpPr>
        <p:spPr bwMode="auto">
          <a:xfrm>
            <a:off x="7518400" y="3162300"/>
            <a:ext cx="6191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M.myoxinus</a:t>
            </a:r>
            <a:endParaRPr lang="en-CA" altLang="en-US" sz="900">
              <a:latin typeface="Arial" panose="020B0604020202020204" pitchFamily="34" charset="0"/>
            </a:endParaRPr>
          </a:p>
        </p:txBody>
      </p:sp>
      <p:sp>
        <p:nvSpPr>
          <p:cNvPr id="13362" name="Rectangle 50"/>
          <p:cNvSpPr>
            <a:spLocks noChangeArrowheads="1"/>
          </p:cNvSpPr>
          <p:nvPr/>
        </p:nvSpPr>
        <p:spPr bwMode="auto">
          <a:xfrm>
            <a:off x="7518400" y="2906713"/>
            <a:ext cx="5222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M.berthae</a:t>
            </a:r>
            <a:endParaRPr lang="en-CA" altLang="en-US" sz="900">
              <a:latin typeface="Arial" panose="020B0604020202020204" pitchFamily="34" charset="0"/>
            </a:endParaRPr>
          </a:p>
        </p:txBody>
      </p:sp>
      <p:sp>
        <p:nvSpPr>
          <p:cNvPr id="13363" name="Rectangle 51"/>
          <p:cNvSpPr>
            <a:spLocks noChangeArrowheads="1"/>
          </p:cNvSpPr>
          <p:nvPr/>
        </p:nvSpPr>
        <p:spPr bwMode="auto">
          <a:xfrm>
            <a:off x="7343775" y="3284538"/>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2.3±0.4</a:t>
            </a:r>
            <a:endParaRPr lang="en-CA" altLang="en-US" sz="900">
              <a:latin typeface="Arial" panose="020B0604020202020204" pitchFamily="34" charset="0"/>
            </a:endParaRPr>
          </a:p>
        </p:txBody>
      </p:sp>
      <p:sp>
        <p:nvSpPr>
          <p:cNvPr id="13364" name="Rectangle 52"/>
          <p:cNvSpPr>
            <a:spLocks noChangeArrowheads="1"/>
          </p:cNvSpPr>
          <p:nvPr/>
        </p:nvSpPr>
        <p:spPr bwMode="auto">
          <a:xfrm>
            <a:off x="7307263" y="30337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2.2±0.4</a:t>
            </a:r>
            <a:endParaRPr lang="en-CA" altLang="en-US" sz="900">
              <a:latin typeface="Arial" panose="020B0604020202020204" pitchFamily="34" charset="0"/>
            </a:endParaRPr>
          </a:p>
        </p:txBody>
      </p:sp>
      <p:sp>
        <p:nvSpPr>
          <p:cNvPr id="13365" name="Rectangle 53"/>
          <p:cNvSpPr>
            <a:spLocks noChangeArrowheads="1"/>
          </p:cNvSpPr>
          <p:nvPr/>
        </p:nvSpPr>
        <p:spPr bwMode="auto">
          <a:xfrm>
            <a:off x="7108825" y="3524250"/>
            <a:ext cx="6445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4.617±0.808</a:t>
            </a:r>
            <a:endParaRPr lang="en-CA" altLang="en-US" sz="900">
              <a:latin typeface="Arial" panose="020B0604020202020204" pitchFamily="34" charset="0"/>
            </a:endParaRPr>
          </a:p>
        </p:txBody>
      </p:sp>
      <p:sp>
        <p:nvSpPr>
          <p:cNvPr id="13366" name="Rectangle 54"/>
          <p:cNvSpPr>
            <a:spLocks noChangeArrowheads="1"/>
          </p:cNvSpPr>
          <p:nvPr/>
        </p:nvSpPr>
        <p:spPr bwMode="auto">
          <a:xfrm>
            <a:off x="7494588" y="2647950"/>
            <a:ext cx="5873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M.tavaratra</a:t>
            </a:r>
            <a:endParaRPr lang="en-CA" altLang="en-US" sz="900">
              <a:latin typeface="Arial" panose="020B0604020202020204" pitchFamily="34" charset="0"/>
            </a:endParaRPr>
          </a:p>
        </p:txBody>
      </p:sp>
      <p:sp>
        <p:nvSpPr>
          <p:cNvPr id="13367" name="Rectangle 55"/>
          <p:cNvSpPr>
            <a:spLocks noChangeArrowheads="1"/>
          </p:cNvSpPr>
          <p:nvPr/>
        </p:nvSpPr>
        <p:spPr bwMode="auto">
          <a:xfrm>
            <a:off x="6064250" y="3255963"/>
            <a:ext cx="3857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5.3±0.9</a:t>
            </a:r>
            <a:endParaRPr lang="en-CA" altLang="en-US" sz="900">
              <a:latin typeface="Arial" panose="020B0604020202020204" pitchFamily="34" charset="0"/>
            </a:endParaRPr>
          </a:p>
        </p:txBody>
      </p:sp>
      <p:sp>
        <p:nvSpPr>
          <p:cNvPr id="13368" name="Rectangle 56"/>
          <p:cNvSpPr>
            <a:spLocks noChangeArrowheads="1"/>
          </p:cNvSpPr>
          <p:nvPr/>
        </p:nvSpPr>
        <p:spPr bwMode="auto">
          <a:xfrm>
            <a:off x="7494588" y="2379663"/>
            <a:ext cx="7794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M.ravelobensis</a:t>
            </a:r>
            <a:endParaRPr lang="en-CA" altLang="en-US" sz="900">
              <a:latin typeface="Arial" panose="020B0604020202020204" pitchFamily="34" charset="0"/>
            </a:endParaRPr>
          </a:p>
        </p:txBody>
      </p:sp>
      <p:sp>
        <p:nvSpPr>
          <p:cNvPr id="13369" name="Rectangle 57"/>
          <p:cNvSpPr>
            <a:spLocks noChangeArrowheads="1"/>
          </p:cNvSpPr>
          <p:nvPr/>
        </p:nvSpPr>
        <p:spPr bwMode="auto">
          <a:xfrm>
            <a:off x="5976938" y="2427288"/>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7.9±1.4</a:t>
            </a:r>
            <a:endParaRPr lang="en-CA" altLang="en-US" sz="900">
              <a:latin typeface="Arial" panose="020B0604020202020204" pitchFamily="34" charset="0"/>
            </a:endParaRPr>
          </a:p>
        </p:txBody>
      </p:sp>
      <p:sp>
        <p:nvSpPr>
          <p:cNvPr id="13370" name="Rectangle 58"/>
          <p:cNvSpPr>
            <a:spLocks noChangeArrowheads="1"/>
          </p:cNvSpPr>
          <p:nvPr/>
        </p:nvSpPr>
        <p:spPr bwMode="auto">
          <a:xfrm>
            <a:off x="5938838" y="37528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9.7±1.3</a:t>
            </a:r>
            <a:endParaRPr lang="en-CA" altLang="en-US" sz="900">
              <a:latin typeface="Arial" panose="020B0604020202020204" pitchFamily="34" charset="0"/>
            </a:endParaRPr>
          </a:p>
        </p:txBody>
      </p:sp>
      <p:sp>
        <p:nvSpPr>
          <p:cNvPr id="13371" name="Rectangle 59"/>
          <p:cNvSpPr>
            <a:spLocks noChangeArrowheads="1"/>
          </p:cNvSpPr>
          <p:nvPr/>
        </p:nvSpPr>
        <p:spPr bwMode="auto">
          <a:xfrm>
            <a:off x="7494588" y="2119313"/>
            <a:ext cx="2841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Mirza</a:t>
            </a:r>
            <a:endParaRPr lang="en-CA" altLang="en-US" sz="900">
              <a:latin typeface="Arial" panose="020B0604020202020204" pitchFamily="34" charset="0"/>
            </a:endParaRPr>
          </a:p>
        </p:txBody>
      </p:sp>
      <p:sp>
        <p:nvSpPr>
          <p:cNvPr id="13372" name="Rectangle 60"/>
          <p:cNvSpPr>
            <a:spLocks noChangeArrowheads="1"/>
          </p:cNvSpPr>
          <p:nvPr/>
        </p:nvSpPr>
        <p:spPr bwMode="auto">
          <a:xfrm>
            <a:off x="5583238" y="2822575"/>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21.639±2.906</a:t>
            </a:r>
            <a:endParaRPr lang="en-CA" altLang="en-US" sz="900">
              <a:latin typeface="Arial" panose="020B0604020202020204" pitchFamily="34" charset="0"/>
            </a:endParaRPr>
          </a:p>
        </p:txBody>
      </p:sp>
      <p:sp>
        <p:nvSpPr>
          <p:cNvPr id="13373" name="Rectangle 61"/>
          <p:cNvSpPr>
            <a:spLocks noChangeArrowheads="1"/>
          </p:cNvSpPr>
          <p:nvPr/>
        </p:nvSpPr>
        <p:spPr bwMode="auto">
          <a:xfrm>
            <a:off x="7494588" y="1865313"/>
            <a:ext cx="682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Cheirogaleus</a:t>
            </a:r>
            <a:endParaRPr lang="en-CA" altLang="en-US" sz="900">
              <a:latin typeface="Arial" panose="020B0604020202020204" pitchFamily="34" charset="0"/>
            </a:endParaRPr>
          </a:p>
        </p:txBody>
      </p:sp>
      <p:sp>
        <p:nvSpPr>
          <p:cNvPr id="13374" name="Rectangle 62"/>
          <p:cNvSpPr>
            <a:spLocks noChangeArrowheads="1"/>
          </p:cNvSpPr>
          <p:nvPr/>
        </p:nvSpPr>
        <p:spPr bwMode="auto">
          <a:xfrm>
            <a:off x="4032250" y="1952625"/>
            <a:ext cx="7096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26.761±3.528</a:t>
            </a:r>
            <a:endParaRPr lang="en-CA" altLang="en-US" sz="900">
              <a:latin typeface="Arial" panose="020B0604020202020204" pitchFamily="34" charset="0"/>
            </a:endParaRPr>
          </a:p>
        </p:txBody>
      </p:sp>
      <p:sp>
        <p:nvSpPr>
          <p:cNvPr id="13375" name="Rectangle 63"/>
          <p:cNvSpPr>
            <a:spLocks noChangeArrowheads="1"/>
          </p:cNvSpPr>
          <p:nvPr/>
        </p:nvSpPr>
        <p:spPr bwMode="auto">
          <a:xfrm>
            <a:off x="4179888" y="3536950"/>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37.682±3.785</a:t>
            </a:r>
            <a:endParaRPr lang="en-CA" altLang="en-US" sz="900">
              <a:latin typeface="Arial" panose="020B0604020202020204" pitchFamily="34" charset="0"/>
            </a:endParaRPr>
          </a:p>
        </p:txBody>
      </p:sp>
      <p:sp>
        <p:nvSpPr>
          <p:cNvPr id="13376" name="Rectangle 64"/>
          <p:cNvSpPr>
            <a:spLocks noChangeArrowheads="1"/>
          </p:cNvSpPr>
          <p:nvPr/>
        </p:nvSpPr>
        <p:spPr bwMode="auto">
          <a:xfrm>
            <a:off x="2916238" y="4941888"/>
            <a:ext cx="7096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System" charset="0"/>
              </a:rPr>
              <a:t>36.351±2.849</a:t>
            </a:r>
            <a:endParaRPr lang="en-CA" altLang="en-US" sz="900">
              <a:latin typeface="Arial" panose="020B0604020202020204" pitchFamily="34" charset="0"/>
            </a:endParaRPr>
          </a:p>
        </p:txBody>
      </p:sp>
      <p:sp>
        <p:nvSpPr>
          <p:cNvPr id="13377" name="Freeform 65"/>
          <p:cNvSpPr>
            <a:spLocks/>
          </p:cNvSpPr>
          <p:nvPr/>
        </p:nvSpPr>
        <p:spPr bwMode="auto">
          <a:xfrm>
            <a:off x="4157663" y="3616325"/>
            <a:ext cx="3289300" cy="1181100"/>
          </a:xfrm>
          <a:custGeom>
            <a:avLst/>
            <a:gdLst>
              <a:gd name="T0" fmla="*/ 0 w 318"/>
              <a:gd name="T1" fmla="*/ 0 h 101"/>
              <a:gd name="T2" fmla="*/ 0 w 318"/>
              <a:gd name="T3" fmla="*/ 1181100 h 101"/>
              <a:gd name="T4" fmla="*/ 3289300 w 318"/>
              <a:gd name="T5" fmla="*/ 1181100 h 101"/>
              <a:gd name="T6" fmla="*/ 0 60000 65536"/>
              <a:gd name="T7" fmla="*/ 0 60000 65536"/>
              <a:gd name="T8" fmla="*/ 0 60000 65536"/>
            </a:gdLst>
            <a:ahLst/>
            <a:cxnLst>
              <a:cxn ang="T6">
                <a:pos x="T0" y="T1"/>
              </a:cxn>
              <a:cxn ang="T7">
                <a:pos x="T2" y="T3"/>
              </a:cxn>
              <a:cxn ang="T8">
                <a:pos x="T4" y="T5"/>
              </a:cxn>
            </a:cxnLst>
            <a:rect l="0" t="0" r="r" b="b"/>
            <a:pathLst>
              <a:path w="318" h="101">
                <a:moveTo>
                  <a:pt x="0" y="0"/>
                </a:moveTo>
                <a:lnTo>
                  <a:pt x="0" y="101"/>
                </a:lnTo>
                <a:lnTo>
                  <a:pt x="318"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78" name="Freeform 66"/>
          <p:cNvSpPr>
            <a:spLocks/>
          </p:cNvSpPr>
          <p:nvPr/>
        </p:nvSpPr>
        <p:spPr bwMode="auto">
          <a:xfrm>
            <a:off x="6859588" y="4411663"/>
            <a:ext cx="595312" cy="130175"/>
          </a:xfrm>
          <a:custGeom>
            <a:avLst/>
            <a:gdLst>
              <a:gd name="T0" fmla="*/ 0 w 58"/>
              <a:gd name="T1" fmla="*/ 0 h 11"/>
              <a:gd name="T2" fmla="*/ 0 w 58"/>
              <a:gd name="T3" fmla="*/ 130175 h 11"/>
              <a:gd name="T4" fmla="*/ 595312 w 58"/>
              <a:gd name="T5" fmla="*/ 130175 h 11"/>
              <a:gd name="T6" fmla="*/ 0 60000 65536"/>
              <a:gd name="T7" fmla="*/ 0 60000 65536"/>
              <a:gd name="T8" fmla="*/ 0 60000 65536"/>
            </a:gdLst>
            <a:ahLst/>
            <a:cxnLst>
              <a:cxn ang="T6">
                <a:pos x="T0" y="T1"/>
              </a:cxn>
              <a:cxn ang="T7">
                <a:pos x="T2" y="T3"/>
              </a:cxn>
              <a:cxn ang="T8">
                <a:pos x="T4" y="T5"/>
              </a:cxn>
            </a:cxnLst>
            <a:rect l="0" t="0" r="r" b="b"/>
            <a:pathLst>
              <a:path w="58" h="11">
                <a:moveTo>
                  <a:pt x="0" y="0"/>
                </a:moveTo>
                <a:lnTo>
                  <a:pt x="0" y="11"/>
                </a:lnTo>
                <a:lnTo>
                  <a:pt x="58"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79" name="Freeform 67"/>
          <p:cNvSpPr>
            <a:spLocks/>
          </p:cNvSpPr>
          <p:nvPr/>
        </p:nvSpPr>
        <p:spPr bwMode="auto">
          <a:xfrm>
            <a:off x="6859588" y="4283075"/>
            <a:ext cx="595312" cy="128588"/>
          </a:xfrm>
          <a:custGeom>
            <a:avLst/>
            <a:gdLst>
              <a:gd name="T0" fmla="*/ 0 w 58"/>
              <a:gd name="T1" fmla="*/ 128588 h 11"/>
              <a:gd name="T2" fmla="*/ 0 w 58"/>
              <a:gd name="T3" fmla="*/ 0 h 11"/>
              <a:gd name="T4" fmla="*/ 595312 w 58"/>
              <a:gd name="T5" fmla="*/ 0 h 11"/>
              <a:gd name="T6" fmla="*/ 0 60000 65536"/>
              <a:gd name="T7" fmla="*/ 0 60000 65536"/>
              <a:gd name="T8" fmla="*/ 0 60000 65536"/>
            </a:gdLst>
            <a:ahLst/>
            <a:cxnLst>
              <a:cxn ang="T6">
                <a:pos x="T0" y="T1"/>
              </a:cxn>
              <a:cxn ang="T7">
                <a:pos x="T2" y="T3"/>
              </a:cxn>
              <a:cxn ang="T8">
                <a:pos x="T4" y="T5"/>
              </a:cxn>
            </a:cxnLst>
            <a:rect l="0" t="0" r="r" b="b"/>
            <a:pathLst>
              <a:path w="58" h="11">
                <a:moveTo>
                  <a:pt x="0" y="11"/>
                </a:moveTo>
                <a:lnTo>
                  <a:pt x="0" y="0"/>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0" name="Freeform 68"/>
          <p:cNvSpPr>
            <a:spLocks/>
          </p:cNvSpPr>
          <p:nvPr/>
        </p:nvSpPr>
        <p:spPr bwMode="auto">
          <a:xfrm>
            <a:off x="6627813" y="3616325"/>
            <a:ext cx="231775" cy="795338"/>
          </a:xfrm>
          <a:custGeom>
            <a:avLst/>
            <a:gdLst>
              <a:gd name="T0" fmla="*/ 0 w 22"/>
              <a:gd name="T1" fmla="*/ 0 h 68"/>
              <a:gd name="T2" fmla="*/ 0 w 22"/>
              <a:gd name="T3" fmla="*/ 795338 h 68"/>
              <a:gd name="T4" fmla="*/ 231775 w 22"/>
              <a:gd name="T5" fmla="*/ 795338 h 68"/>
              <a:gd name="T6" fmla="*/ 0 60000 65536"/>
              <a:gd name="T7" fmla="*/ 0 60000 65536"/>
              <a:gd name="T8" fmla="*/ 0 60000 65536"/>
            </a:gdLst>
            <a:ahLst/>
            <a:cxnLst>
              <a:cxn ang="T6">
                <a:pos x="T0" y="T1"/>
              </a:cxn>
              <a:cxn ang="T7">
                <a:pos x="T2" y="T3"/>
              </a:cxn>
              <a:cxn ang="T8">
                <a:pos x="T4" y="T5"/>
              </a:cxn>
            </a:cxnLst>
            <a:rect l="0" t="0" r="r" b="b"/>
            <a:pathLst>
              <a:path w="22" h="68">
                <a:moveTo>
                  <a:pt x="0" y="0"/>
                </a:moveTo>
                <a:lnTo>
                  <a:pt x="0" y="68"/>
                </a:lnTo>
                <a:lnTo>
                  <a:pt x="22"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1" name="Freeform 69"/>
          <p:cNvSpPr>
            <a:spLocks/>
          </p:cNvSpPr>
          <p:nvPr/>
        </p:nvSpPr>
        <p:spPr bwMode="auto">
          <a:xfrm>
            <a:off x="7116763" y="3897313"/>
            <a:ext cx="349250" cy="130175"/>
          </a:xfrm>
          <a:custGeom>
            <a:avLst/>
            <a:gdLst>
              <a:gd name="T0" fmla="*/ 0 w 34"/>
              <a:gd name="T1" fmla="*/ 0 h 11"/>
              <a:gd name="T2" fmla="*/ 0 w 34"/>
              <a:gd name="T3" fmla="*/ 130175 h 11"/>
              <a:gd name="T4" fmla="*/ 349250 w 34"/>
              <a:gd name="T5" fmla="*/ 130175 h 11"/>
              <a:gd name="T6" fmla="*/ 0 60000 65536"/>
              <a:gd name="T7" fmla="*/ 0 60000 65536"/>
              <a:gd name="T8" fmla="*/ 0 60000 65536"/>
            </a:gdLst>
            <a:ahLst/>
            <a:cxnLst>
              <a:cxn ang="T6">
                <a:pos x="T0" y="T1"/>
              </a:cxn>
              <a:cxn ang="T7">
                <a:pos x="T2" y="T3"/>
              </a:cxn>
              <a:cxn ang="T8">
                <a:pos x="T4" y="T5"/>
              </a:cxn>
            </a:cxnLst>
            <a:rect l="0" t="0" r="r" b="b"/>
            <a:pathLst>
              <a:path w="34" h="11">
                <a:moveTo>
                  <a:pt x="0" y="0"/>
                </a:moveTo>
                <a:lnTo>
                  <a:pt x="0" y="11"/>
                </a:lnTo>
                <a:lnTo>
                  <a:pt x="34"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2" name="Freeform 70"/>
          <p:cNvSpPr>
            <a:spLocks/>
          </p:cNvSpPr>
          <p:nvPr/>
        </p:nvSpPr>
        <p:spPr bwMode="auto">
          <a:xfrm>
            <a:off x="7116763" y="3768725"/>
            <a:ext cx="349250" cy="128588"/>
          </a:xfrm>
          <a:custGeom>
            <a:avLst/>
            <a:gdLst>
              <a:gd name="T0" fmla="*/ 0 w 34"/>
              <a:gd name="T1" fmla="*/ 128588 h 11"/>
              <a:gd name="T2" fmla="*/ 0 w 34"/>
              <a:gd name="T3" fmla="*/ 0 h 11"/>
              <a:gd name="T4" fmla="*/ 349250 w 34"/>
              <a:gd name="T5" fmla="*/ 0 h 11"/>
              <a:gd name="T6" fmla="*/ 0 60000 65536"/>
              <a:gd name="T7" fmla="*/ 0 60000 65536"/>
              <a:gd name="T8" fmla="*/ 0 60000 65536"/>
            </a:gdLst>
            <a:ahLst/>
            <a:cxnLst>
              <a:cxn ang="T6">
                <a:pos x="T0" y="T1"/>
              </a:cxn>
              <a:cxn ang="T7">
                <a:pos x="T2" y="T3"/>
              </a:cxn>
              <a:cxn ang="T8">
                <a:pos x="T4" y="T5"/>
              </a:cxn>
            </a:cxnLst>
            <a:rect l="0" t="0" r="r" b="b"/>
            <a:pathLst>
              <a:path w="34" h="11">
                <a:moveTo>
                  <a:pt x="0" y="11"/>
                </a:moveTo>
                <a:lnTo>
                  <a:pt x="0"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3" name="Freeform 71"/>
          <p:cNvSpPr>
            <a:spLocks/>
          </p:cNvSpPr>
          <p:nvPr/>
        </p:nvSpPr>
        <p:spPr bwMode="auto">
          <a:xfrm>
            <a:off x="7085013" y="3606800"/>
            <a:ext cx="31750" cy="290513"/>
          </a:xfrm>
          <a:custGeom>
            <a:avLst/>
            <a:gdLst>
              <a:gd name="T0" fmla="*/ 0 w 3"/>
              <a:gd name="T1" fmla="*/ 0 h 25"/>
              <a:gd name="T2" fmla="*/ 0 w 3"/>
              <a:gd name="T3" fmla="*/ 290513 h 25"/>
              <a:gd name="T4" fmla="*/ 31750 w 3"/>
              <a:gd name="T5" fmla="*/ 290513 h 25"/>
              <a:gd name="T6" fmla="*/ 0 60000 65536"/>
              <a:gd name="T7" fmla="*/ 0 60000 65536"/>
              <a:gd name="T8" fmla="*/ 0 60000 65536"/>
            </a:gdLst>
            <a:ahLst/>
            <a:cxnLst>
              <a:cxn ang="T6">
                <a:pos x="T0" y="T1"/>
              </a:cxn>
              <a:cxn ang="T7">
                <a:pos x="T2" y="T3"/>
              </a:cxn>
              <a:cxn ang="T8">
                <a:pos x="T4" y="T5"/>
              </a:cxn>
            </a:cxnLst>
            <a:rect l="0" t="0" r="r" b="b"/>
            <a:pathLst>
              <a:path w="3" h="25">
                <a:moveTo>
                  <a:pt x="0" y="0"/>
                </a:moveTo>
                <a:lnTo>
                  <a:pt x="0" y="25"/>
                </a:lnTo>
                <a:lnTo>
                  <a:pt x="3"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4" name="Freeform 72"/>
          <p:cNvSpPr>
            <a:spLocks/>
          </p:cNvSpPr>
          <p:nvPr/>
        </p:nvSpPr>
        <p:spPr bwMode="auto">
          <a:xfrm>
            <a:off x="7300913" y="3313113"/>
            <a:ext cx="153987" cy="201612"/>
          </a:xfrm>
          <a:custGeom>
            <a:avLst/>
            <a:gdLst>
              <a:gd name="T0" fmla="*/ 0 w 15"/>
              <a:gd name="T1" fmla="*/ 0 h 17"/>
              <a:gd name="T2" fmla="*/ 0 w 15"/>
              <a:gd name="T3" fmla="*/ 201612 h 17"/>
              <a:gd name="T4" fmla="*/ 153987 w 15"/>
              <a:gd name="T5" fmla="*/ 201612 h 17"/>
              <a:gd name="T6" fmla="*/ 0 60000 65536"/>
              <a:gd name="T7" fmla="*/ 0 60000 65536"/>
              <a:gd name="T8" fmla="*/ 0 60000 65536"/>
            </a:gdLst>
            <a:ahLst/>
            <a:cxnLst>
              <a:cxn ang="T6">
                <a:pos x="T0" y="T1"/>
              </a:cxn>
              <a:cxn ang="T7">
                <a:pos x="T2" y="T3"/>
              </a:cxn>
              <a:cxn ang="T8">
                <a:pos x="T4" y="T5"/>
              </a:cxn>
            </a:cxnLst>
            <a:rect l="0" t="0" r="r" b="b"/>
            <a:pathLst>
              <a:path w="15" h="17">
                <a:moveTo>
                  <a:pt x="0" y="0"/>
                </a:moveTo>
                <a:lnTo>
                  <a:pt x="0" y="17"/>
                </a:lnTo>
                <a:lnTo>
                  <a:pt x="15" y="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5" name="Freeform 73"/>
          <p:cNvSpPr>
            <a:spLocks/>
          </p:cNvSpPr>
          <p:nvPr/>
        </p:nvSpPr>
        <p:spPr bwMode="auto">
          <a:xfrm>
            <a:off x="7300913" y="3116263"/>
            <a:ext cx="165100" cy="127000"/>
          </a:xfrm>
          <a:custGeom>
            <a:avLst/>
            <a:gdLst>
              <a:gd name="T0" fmla="*/ 0 w 16"/>
              <a:gd name="T1" fmla="*/ 0 h 11"/>
              <a:gd name="T2" fmla="*/ 0 w 16"/>
              <a:gd name="T3" fmla="*/ 127000 h 11"/>
              <a:gd name="T4" fmla="*/ 165100 w 16"/>
              <a:gd name="T5" fmla="*/ 127000 h 11"/>
              <a:gd name="T6" fmla="*/ 0 60000 65536"/>
              <a:gd name="T7" fmla="*/ 0 60000 65536"/>
              <a:gd name="T8" fmla="*/ 0 60000 65536"/>
            </a:gdLst>
            <a:ahLst/>
            <a:cxnLst>
              <a:cxn ang="T6">
                <a:pos x="T0" y="T1"/>
              </a:cxn>
              <a:cxn ang="T7">
                <a:pos x="T2" y="T3"/>
              </a:cxn>
              <a:cxn ang="T8">
                <a:pos x="T4" y="T5"/>
              </a:cxn>
            </a:cxnLst>
            <a:rect l="0" t="0" r="r" b="b"/>
            <a:pathLst>
              <a:path w="16" h="11">
                <a:moveTo>
                  <a:pt x="0" y="0"/>
                </a:moveTo>
                <a:lnTo>
                  <a:pt x="0" y="11"/>
                </a:lnTo>
                <a:lnTo>
                  <a:pt x="16"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6" name="Freeform 74"/>
          <p:cNvSpPr>
            <a:spLocks/>
          </p:cNvSpPr>
          <p:nvPr/>
        </p:nvSpPr>
        <p:spPr bwMode="auto">
          <a:xfrm>
            <a:off x="7300913" y="2987675"/>
            <a:ext cx="165100" cy="128588"/>
          </a:xfrm>
          <a:custGeom>
            <a:avLst/>
            <a:gdLst>
              <a:gd name="T0" fmla="*/ 0 w 16"/>
              <a:gd name="T1" fmla="*/ 128588 h 11"/>
              <a:gd name="T2" fmla="*/ 0 w 16"/>
              <a:gd name="T3" fmla="*/ 0 h 11"/>
              <a:gd name="T4" fmla="*/ 165100 w 16"/>
              <a:gd name="T5" fmla="*/ 0 h 11"/>
              <a:gd name="T6" fmla="*/ 0 60000 65536"/>
              <a:gd name="T7" fmla="*/ 0 60000 65536"/>
              <a:gd name="T8" fmla="*/ 0 60000 65536"/>
            </a:gdLst>
            <a:ahLst/>
            <a:cxnLst>
              <a:cxn ang="T6">
                <a:pos x="T0" y="T1"/>
              </a:cxn>
              <a:cxn ang="T7">
                <a:pos x="T2" y="T3"/>
              </a:cxn>
              <a:cxn ang="T8">
                <a:pos x="T4" y="T5"/>
              </a:cxn>
            </a:cxnLst>
            <a:rect l="0" t="0" r="r" b="b"/>
            <a:pathLst>
              <a:path w="16" h="11">
                <a:moveTo>
                  <a:pt x="0" y="11"/>
                </a:moveTo>
                <a:lnTo>
                  <a:pt x="0" y="0"/>
                </a:lnTo>
                <a:lnTo>
                  <a:pt x="1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7" name="Freeform 75"/>
          <p:cNvSpPr>
            <a:spLocks/>
          </p:cNvSpPr>
          <p:nvPr/>
        </p:nvSpPr>
        <p:spPr bwMode="auto">
          <a:xfrm>
            <a:off x="7300913" y="3116263"/>
            <a:ext cx="1587" cy="196850"/>
          </a:xfrm>
          <a:custGeom>
            <a:avLst/>
            <a:gdLst>
              <a:gd name="T0" fmla="*/ 0 w 1587"/>
              <a:gd name="T1" fmla="*/ 196850 h 17"/>
              <a:gd name="T2" fmla="*/ 0 w 1587"/>
              <a:gd name="T3" fmla="*/ 0 h 17"/>
              <a:gd name="T4" fmla="*/ 0 w 1587"/>
              <a:gd name="T5" fmla="*/ 0 h 17"/>
              <a:gd name="T6" fmla="*/ 0 60000 65536"/>
              <a:gd name="T7" fmla="*/ 0 60000 65536"/>
              <a:gd name="T8" fmla="*/ 0 60000 65536"/>
            </a:gdLst>
            <a:ahLst/>
            <a:cxnLst>
              <a:cxn ang="T6">
                <a:pos x="T0" y="T1"/>
              </a:cxn>
              <a:cxn ang="T7">
                <a:pos x="T2" y="T3"/>
              </a:cxn>
              <a:cxn ang="T8">
                <a:pos x="T4" y="T5"/>
              </a:cxn>
            </a:cxnLst>
            <a:rect l="0" t="0" r="r" b="b"/>
            <a:pathLst>
              <a:path w="1587" h="17">
                <a:moveTo>
                  <a:pt x="0" y="17"/>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8" name="Freeform 76"/>
          <p:cNvSpPr>
            <a:spLocks/>
          </p:cNvSpPr>
          <p:nvPr/>
        </p:nvSpPr>
        <p:spPr bwMode="auto">
          <a:xfrm>
            <a:off x="7085013" y="3313113"/>
            <a:ext cx="215900" cy="293687"/>
          </a:xfrm>
          <a:custGeom>
            <a:avLst/>
            <a:gdLst>
              <a:gd name="T0" fmla="*/ 0 w 21"/>
              <a:gd name="T1" fmla="*/ 293687 h 25"/>
              <a:gd name="T2" fmla="*/ 0 w 21"/>
              <a:gd name="T3" fmla="*/ 0 h 25"/>
              <a:gd name="T4" fmla="*/ 215900 w 21"/>
              <a:gd name="T5" fmla="*/ 0 h 25"/>
              <a:gd name="T6" fmla="*/ 0 60000 65536"/>
              <a:gd name="T7" fmla="*/ 0 60000 65536"/>
              <a:gd name="T8" fmla="*/ 0 60000 65536"/>
            </a:gdLst>
            <a:ahLst/>
            <a:cxnLst>
              <a:cxn ang="T6">
                <a:pos x="T0" y="T1"/>
              </a:cxn>
              <a:cxn ang="T7">
                <a:pos x="T2" y="T3"/>
              </a:cxn>
              <a:cxn ang="T8">
                <a:pos x="T4" y="T5"/>
              </a:cxn>
            </a:cxnLst>
            <a:rect l="0" t="0" r="r" b="b"/>
            <a:pathLst>
              <a:path w="21" h="25">
                <a:moveTo>
                  <a:pt x="0" y="25"/>
                </a:moveTo>
                <a:lnTo>
                  <a:pt x="0" y="0"/>
                </a:lnTo>
                <a:lnTo>
                  <a:pt x="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89" name="Freeform 77"/>
          <p:cNvSpPr>
            <a:spLocks/>
          </p:cNvSpPr>
          <p:nvPr/>
        </p:nvSpPr>
        <p:spPr bwMode="auto">
          <a:xfrm>
            <a:off x="7032625" y="3162300"/>
            <a:ext cx="52388" cy="444500"/>
          </a:xfrm>
          <a:custGeom>
            <a:avLst/>
            <a:gdLst>
              <a:gd name="T0" fmla="*/ 0 w 5"/>
              <a:gd name="T1" fmla="*/ 0 h 38"/>
              <a:gd name="T2" fmla="*/ 0 w 5"/>
              <a:gd name="T3" fmla="*/ 444500 h 38"/>
              <a:gd name="T4" fmla="*/ 52388 w 5"/>
              <a:gd name="T5" fmla="*/ 444500 h 38"/>
              <a:gd name="T6" fmla="*/ 0 60000 65536"/>
              <a:gd name="T7" fmla="*/ 0 60000 65536"/>
              <a:gd name="T8" fmla="*/ 0 60000 65536"/>
            </a:gdLst>
            <a:ahLst/>
            <a:cxnLst>
              <a:cxn ang="T6">
                <a:pos x="T0" y="T1"/>
              </a:cxn>
              <a:cxn ang="T7">
                <a:pos x="T2" y="T3"/>
              </a:cxn>
              <a:cxn ang="T8">
                <a:pos x="T4" y="T5"/>
              </a:cxn>
            </a:cxnLst>
            <a:rect l="0" t="0" r="r" b="b"/>
            <a:pathLst>
              <a:path w="5" h="38">
                <a:moveTo>
                  <a:pt x="0" y="0"/>
                </a:moveTo>
                <a:lnTo>
                  <a:pt x="0" y="38"/>
                </a:lnTo>
                <a:lnTo>
                  <a:pt x="5"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0" name="Freeform 78"/>
          <p:cNvSpPr>
            <a:spLocks/>
          </p:cNvSpPr>
          <p:nvPr/>
        </p:nvSpPr>
        <p:spPr bwMode="auto">
          <a:xfrm>
            <a:off x="7032625" y="2727325"/>
            <a:ext cx="422275" cy="434975"/>
          </a:xfrm>
          <a:custGeom>
            <a:avLst/>
            <a:gdLst>
              <a:gd name="T0" fmla="*/ 0 w 41"/>
              <a:gd name="T1" fmla="*/ 434975 h 37"/>
              <a:gd name="T2" fmla="*/ 0 w 41"/>
              <a:gd name="T3" fmla="*/ 0 h 37"/>
              <a:gd name="T4" fmla="*/ 422275 w 41"/>
              <a:gd name="T5" fmla="*/ 0 h 37"/>
              <a:gd name="T6" fmla="*/ 0 60000 65536"/>
              <a:gd name="T7" fmla="*/ 0 60000 65536"/>
              <a:gd name="T8" fmla="*/ 0 60000 65536"/>
            </a:gdLst>
            <a:ahLst/>
            <a:cxnLst>
              <a:cxn ang="T6">
                <a:pos x="T0" y="T1"/>
              </a:cxn>
              <a:cxn ang="T7">
                <a:pos x="T2" y="T3"/>
              </a:cxn>
              <a:cxn ang="T8">
                <a:pos x="T4" y="T5"/>
              </a:cxn>
            </a:cxnLst>
            <a:rect l="0" t="0" r="r" b="b"/>
            <a:pathLst>
              <a:path w="41" h="37">
                <a:moveTo>
                  <a:pt x="0" y="37"/>
                </a:moveTo>
                <a:lnTo>
                  <a:pt x="0" y="0"/>
                </a:lnTo>
                <a:lnTo>
                  <a:pt x="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1" name="Freeform 79"/>
          <p:cNvSpPr>
            <a:spLocks/>
          </p:cNvSpPr>
          <p:nvPr/>
        </p:nvSpPr>
        <p:spPr bwMode="auto">
          <a:xfrm>
            <a:off x="6792913" y="2822575"/>
            <a:ext cx="239712" cy="339725"/>
          </a:xfrm>
          <a:custGeom>
            <a:avLst/>
            <a:gdLst>
              <a:gd name="T0" fmla="*/ 0 w 23"/>
              <a:gd name="T1" fmla="*/ 0 h 29"/>
              <a:gd name="T2" fmla="*/ 0 w 23"/>
              <a:gd name="T3" fmla="*/ 339725 h 29"/>
              <a:gd name="T4" fmla="*/ 239712 w 23"/>
              <a:gd name="T5" fmla="*/ 339725 h 29"/>
              <a:gd name="T6" fmla="*/ 0 60000 65536"/>
              <a:gd name="T7" fmla="*/ 0 60000 65536"/>
              <a:gd name="T8" fmla="*/ 0 60000 65536"/>
            </a:gdLst>
            <a:ahLst/>
            <a:cxnLst>
              <a:cxn ang="T6">
                <a:pos x="T0" y="T1"/>
              </a:cxn>
              <a:cxn ang="T7">
                <a:pos x="T2" y="T3"/>
              </a:cxn>
              <a:cxn ang="T8">
                <a:pos x="T4" y="T5"/>
              </a:cxn>
            </a:cxnLst>
            <a:rect l="0" t="0" r="r" b="b"/>
            <a:pathLst>
              <a:path w="23" h="29">
                <a:moveTo>
                  <a:pt x="0" y="0"/>
                </a:moveTo>
                <a:lnTo>
                  <a:pt x="0" y="29"/>
                </a:lnTo>
                <a:lnTo>
                  <a:pt x="23"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2" name="Freeform 80"/>
          <p:cNvSpPr>
            <a:spLocks/>
          </p:cNvSpPr>
          <p:nvPr/>
        </p:nvSpPr>
        <p:spPr bwMode="auto">
          <a:xfrm>
            <a:off x="6792913" y="2473325"/>
            <a:ext cx="661987" cy="349250"/>
          </a:xfrm>
          <a:custGeom>
            <a:avLst/>
            <a:gdLst>
              <a:gd name="T0" fmla="*/ 0 w 64"/>
              <a:gd name="T1" fmla="*/ 349250 h 30"/>
              <a:gd name="T2" fmla="*/ 0 w 64"/>
              <a:gd name="T3" fmla="*/ 0 h 30"/>
              <a:gd name="T4" fmla="*/ 661987 w 64"/>
              <a:gd name="T5" fmla="*/ 0 h 30"/>
              <a:gd name="T6" fmla="*/ 0 60000 65536"/>
              <a:gd name="T7" fmla="*/ 0 60000 65536"/>
              <a:gd name="T8" fmla="*/ 0 60000 65536"/>
            </a:gdLst>
            <a:ahLst/>
            <a:cxnLst>
              <a:cxn ang="T6">
                <a:pos x="T0" y="T1"/>
              </a:cxn>
              <a:cxn ang="T7">
                <a:pos x="T2" y="T3"/>
              </a:cxn>
              <a:cxn ang="T8">
                <a:pos x="T4" y="T5"/>
              </a:cxn>
            </a:cxnLst>
            <a:rect l="0" t="0" r="r" b="b"/>
            <a:pathLst>
              <a:path w="64" h="30">
                <a:moveTo>
                  <a:pt x="0" y="30"/>
                </a:moveTo>
                <a:lnTo>
                  <a:pt x="0" y="0"/>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3" name="Freeform 81"/>
          <p:cNvSpPr>
            <a:spLocks/>
          </p:cNvSpPr>
          <p:nvPr/>
        </p:nvSpPr>
        <p:spPr bwMode="auto">
          <a:xfrm>
            <a:off x="6627813" y="2822575"/>
            <a:ext cx="165100" cy="793750"/>
          </a:xfrm>
          <a:custGeom>
            <a:avLst/>
            <a:gdLst>
              <a:gd name="T0" fmla="*/ 0 w 16"/>
              <a:gd name="T1" fmla="*/ 793750 h 68"/>
              <a:gd name="T2" fmla="*/ 0 w 16"/>
              <a:gd name="T3" fmla="*/ 0 h 68"/>
              <a:gd name="T4" fmla="*/ 165100 w 16"/>
              <a:gd name="T5" fmla="*/ 0 h 68"/>
              <a:gd name="T6" fmla="*/ 0 60000 65536"/>
              <a:gd name="T7" fmla="*/ 0 60000 65536"/>
              <a:gd name="T8" fmla="*/ 0 60000 65536"/>
            </a:gdLst>
            <a:ahLst/>
            <a:cxnLst>
              <a:cxn ang="T6">
                <a:pos x="T0" y="T1"/>
              </a:cxn>
              <a:cxn ang="T7">
                <a:pos x="T2" y="T3"/>
              </a:cxn>
              <a:cxn ang="T8">
                <a:pos x="T4" y="T5"/>
              </a:cxn>
            </a:cxnLst>
            <a:rect l="0" t="0" r="r" b="b"/>
            <a:pathLst>
              <a:path w="16" h="68">
                <a:moveTo>
                  <a:pt x="0" y="68"/>
                </a:moveTo>
                <a:lnTo>
                  <a:pt x="0" y="0"/>
                </a:lnTo>
                <a:lnTo>
                  <a:pt x="1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4" name="Freeform 82"/>
          <p:cNvSpPr>
            <a:spLocks/>
          </p:cNvSpPr>
          <p:nvPr/>
        </p:nvSpPr>
        <p:spPr bwMode="auto">
          <a:xfrm>
            <a:off x="5575300" y="2916238"/>
            <a:ext cx="1052513" cy="700087"/>
          </a:xfrm>
          <a:custGeom>
            <a:avLst/>
            <a:gdLst>
              <a:gd name="T0" fmla="*/ 0 w 102"/>
              <a:gd name="T1" fmla="*/ 0 h 60"/>
              <a:gd name="T2" fmla="*/ 0 w 102"/>
              <a:gd name="T3" fmla="*/ 700087 h 60"/>
              <a:gd name="T4" fmla="*/ 1052513 w 102"/>
              <a:gd name="T5" fmla="*/ 700087 h 60"/>
              <a:gd name="T6" fmla="*/ 0 60000 65536"/>
              <a:gd name="T7" fmla="*/ 0 60000 65536"/>
              <a:gd name="T8" fmla="*/ 0 60000 65536"/>
            </a:gdLst>
            <a:ahLst/>
            <a:cxnLst>
              <a:cxn ang="T6">
                <a:pos x="T0" y="T1"/>
              </a:cxn>
              <a:cxn ang="T7">
                <a:pos x="T2" y="T3"/>
              </a:cxn>
              <a:cxn ang="T8">
                <a:pos x="T4" y="T5"/>
              </a:cxn>
            </a:cxnLst>
            <a:rect l="0" t="0" r="r" b="b"/>
            <a:pathLst>
              <a:path w="102" h="60">
                <a:moveTo>
                  <a:pt x="0" y="0"/>
                </a:moveTo>
                <a:lnTo>
                  <a:pt x="0" y="60"/>
                </a:lnTo>
                <a:lnTo>
                  <a:pt x="102"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5" name="Freeform 83"/>
          <p:cNvSpPr>
            <a:spLocks/>
          </p:cNvSpPr>
          <p:nvPr/>
        </p:nvSpPr>
        <p:spPr bwMode="auto">
          <a:xfrm>
            <a:off x="5575300" y="2205038"/>
            <a:ext cx="1879600" cy="711200"/>
          </a:xfrm>
          <a:custGeom>
            <a:avLst/>
            <a:gdLst>
              <a:gd name="T0" fmla="*/ 0 w 182"/>
              <a:gd name="T1" fmla="*/ 711200 h 61"/>
              <a:gd name="T2" fmla="*/ 0 w 182"/>
              <a:gd name="T3" fmla="*/ 0 h 61"/>
              <a:gd name="T4" fmla="*/ 1879600 w 182"/>
              <a:gd name="T5" fmla="*/ 0 h 61"/>
              <a:gd name="T6" fmla="*/ 0 60000 65536"/>
              <a:gd name="T7" fmla="*/ 0 60000 65536"/>
              <a:gd name="T8" fmla="*/ 0 60000 65536"/>
            </a:gdLst>
            <a:ahLst/>
            <a:cxnLst>
              <a:cxn ang="T6">
                <a:pos x="T0" y="T1"/>
              </a:cxn>
              <a:cxn ang="T7">
                <a:pos x="T2" y="T3"/>
              </a:cxn>
              <a:cxn ang="T8">
                <a:pos x="T4" y="T5"/>
              </a:cxn>
            </a:cxnLst>
            <a:rect l="0" t="0" r="r" b="b"/>
            <a:pathLst>
              <a:path w="182" h="61">
                <a:moveTo>
                  <a:pt x="0" y="61"/>
                </a:moveTo>
                <a:lnTo>
                  <a:pt x="0" y="0"/>
                </a:lnTo>
                <a:lnTo>
                  <a:pt x="1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6" name="Freeform 84"/>
          <p:cNvSpPr>
            <a:spLocks/>
          </p:cNvSpPr>
          <p:nvPr/>
        </p:nvSpPr>
        <p:spPr bwMode="auto">
          <a:xfrm>
            <a:off x="5119688" y="2425700"/>
            <a:ext cx="455612" cy="490538"/>
          </a:xfrm>
          <a:custGeom>
            <a:avLst/>
            <a:gdLst>
              <a:gd name="T0" fmla="*/ 0 w 44"/>
              <a:gd name="T1" fmla="*/ 0 h 42"/>
              <a:gd name="T2" fmla="*/ 0 w 44"/>
              <a:gd name="T3" fmla="*/ 490538 h 42"/>
              <a:gd name="T4" fmla="*/ 455612 w 44"/>
              <a:gd name="T5" fmla="*/ 490538 h 42"/>
              <a:gd name="T6" fmla="*/ 0 60000 65536"/>
              <a:gd name="T7" fmla="*/ 0 60000 65536"/>
              <a:gd name="T8" fmla="*/ 0 60000 65536"/>
            </a:gdLst>
            <a:ahLst/>
            <a:cxnLst>
              <a:cxn ang="T6">
                <a:pos x="T0" y="T1"/>
              </a:cxn>
              <a:cxn ang="T7">
                <a:pos x="T2" y="T3"/>
              </a:cxn>
              <a:cxn ang="T8">
                <a:pos x="T4" y="T5"/>
              </a:cxn>
            </a:cxnLst>
            <a:rect l="0" t="0" r="r" b="b"/>
            <a:pathLst>
              <a:path w="44" h="42">
                <a:moveTo>
                  <a:pt x="0" y="0"/>
                </a:moveTo>
                <a:lnTo>
                  <a:pt x="0" y="42"/>
                </a:lnTo>
                <a:lnTo>
                  <a:pt x="44" y="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7" name="Freeform 85"/>
          <p:cNvSpPr>
            <a:spLocks/>
          </p:cNvSpPr>
          <p:nvPr/>
        </p:nvSpPr>
        <p:spPr bwMode="auto">
          <a:xfrm>
            <a:off x="5119688" y="1946275"/>
            <a:ext cx="2327275" cy="479425"/>
          </a:xfrm>
          <a:custGeom>
            <a:avLst/>
            <a:gdLst>
              <a:gd name="T0" fmla="*/ 0 w 225"/>
              <a:gd name="T1" fmla="*/ 479425 h 41"/>
              <a:gd name="T2" fmla="*/ 0 w 225"/>
              <a:gd name="T3" fmla="*/ 0 h 41"/>
              <a:gd name="T4" fmla="*/ 2327275 w 225"/>
              <a:gd name="T5" fmla="*/ 0 h 41"/>
              <a:gd name="T6" fmla="*/ 0 60000 65536"/>
              <a:gd name="T7" fmla="*/ 0 60000 65536"/>
              <a:gd name="T8" fmla="*/ 0 60000 65536"/>
            </a:gdLst>
            <a:ahLst/>
            <a:cxnLst>
              <a:cxn ang="T6">
                <a:pos x="T0" y="T1"/>
              </a:cxn>
              <a:cxn ang="T7">
                <a:pos x="T2" y="T3"/>
              </a:cxn>
              <a:cxn ang="T8">
                <a:pos x="T4" y="T5"/>
              </a:cxn>
            </a:cxnLst>
            <a:rect l="0" t="0" r="r" b="b"/>
            <a:pathLst>
              <a:path w="225" h="41">
                <a:moveTo>
                  <a:pt x="0" y="41"/>
                </a:moveTo>
                <a:lnTo>
                  <a:pt x="0" y="0"/>
                </a:lnTo>
                <a:lnTo>
                  <a:pt x="2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8" name="Freeform 86"/>
          <p:cNvSpPr>
            <a:spLocks/>
          </p:cNvSpPr>
          <p:nvPr/>
        </p:nvSpPr>
        <p:spPr bwMode="auto">
          <a:xfrm>
            <a:off x="4157663" y="2425700"/>
            <a:ext cx="962025" cy="1190625"/>
          </a:xfrm>
          <a:custGeom>
            <a:avLst/>
            <a:gdLst>
              <a:gd name="T0" fmla="*/ 0 w 93"/>
              <a:gd name="T1" fmla="*/ 1190625 h 102"/>
              <a:gd name="T2" fmla="*/ 0 w 93"/>
              <a:gd name="T3" fmla="*/ 0 h 102"/>
              <a:gd name="T4" fmla="*/ 962025 w 93"/>
              <a:gd name="T5" fmla="*/ 0 h 102"/>
              <a:gd name="T6" fmla="*/ 0 60000 65536"/>
              <a:gd name="T7" fmla="*/ 0 60000 65536"/>
              <a:gd name="T8" fmla="*/ 0 60000 65536"/>
            </a:gdLst>
            <a:ahLst/>
            <a:cxnLst>
              <a:cxn ang="T6">
                <a:pos x="T0" y="T1"/>
              </a:cxn>
              <a:cxn ang="T7">
                <a:pos x="T2" y="T3"/>
              </a:cxn>
              <a:cxn ang="T8">
                <a:pos x="T4" y="T5"/>
              </a:cxn>
            </a:cxnLst>
            <a:rect l="0" t="0" r="r" b="b"/>
            <a:pathLst>
              <a:path w="93" h="102">
                <a:moveTo>
                  <a:pt x="0" y="102"/>
                </a:moveTo>
                <a:lnTo>
                  <a:pt x="0" y="0"/>
                </a:lnTo>
                <a:lnTo>
                  <a:pt x="9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99" name="Freeform 87"/>
          <p:cNvSpPr>
            <a:spLocks/>
          </p:cNvSpPr>
          <p:nvPr/>
        </p:nvSpPr>
        <p:spPr bwMode="auto">
          <a:xfrm>
            <a:off x="4119563" y="3616325"/>
            <a:ext cx="38100" cy="925513"/>
          </a:xfrm>
          <a:custGeom>
            <a:avLst/>
            <a:gdLst>
              <a:gd name="T0" fmla="*/ 0 w 4"/>
              <a:gd name="T1" fmla="*/ 925513 h 79"/>
              <a:gd name="T2" fmla="*/ 0 w 4"/>
              <a:gd name="T3" fmla="*/ 0 h 79"/>
              <a:gd name="T4" fmla="*/ 38100 w 4"/>
              <a:gd name="T5" fmla="*/ 0 h 79"/>
              <a:gd name="T6" fmla="*/ 0 60000 65536"/>
              <a:gd name="T7" fmla="*/ 0 60000 65536"/>
              <a:gd name="T8" fmla="*/ 0 60000 65536"/>
            </a:gdLst>
            <a:ahLst/>
            <a:cxnLst>
              <a:cxn ang="T6">
                <a:pos x="T0" y="T1"/>
              </a:cxn>
              <a:cxn ang="T7">
                <a:pos x="T2" y="T3"/>
              </a:cxn>
              <a:cxn ang="T8">
                <a:pos x="T4" y="T5"/>
              </a:cxn>
            </a:cxnLst>
            <a:rect l="0" t="0" r="r" b="b"/>
            <a:pathLst>
              <a:path w="4" h="79">
                <a:moveTo>
                  <a:pt x="0" y="79"/>
                </a:moveTo>
                <a:lnTo>
                  <a:pt x="0" y="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0" name="Freeform 88"/>
          <p:cNvSpPr>
            <a:spLocks/>
          </p:cNvSpPr>
          <p:nvPr/>
        </p:nvSpPr>
        <p:spPr bwMode="auto">
          <a:xfrm>
            <a:off x="2933700" y="3116263"/>
            <a:ext cx="1190625" cy="1425575"/>
          </a:xfrm>
          <a:custGeom>
            <a:avLst/>
            <a:gdLst>
              <a:gd name="T0" fmla="*/ 0 w 110"/>
              <a:gd name="T1" fmla="*/ 0 h 122"/>
              <a:gd name="T2" fmla="*/ 0 w 110"/>
              <a:gd name="T3" fmla="*/ 1425575 h 122"/>
              <a:gd name="T4" fmla="*/ 1190625 w 110"/>
              <a:gd name="T5" fmla="*/ 1425575 h 122"/>
              <a:gd name="T6" fmla="*/ 0 60000 65536"/>
              <a:gd name="T7" fmla="*/ 0 60000 65536"/>
              <a:gd name="T8" fmla="*/ 0 60000 65536"/>
            </a:gdLst>
            <a:ahLst/>
            <a:cxnLst>
              <a:cxn ang="T6">
                <a:pos x="T0" y="T1"/>
              </a:cxn>
              <a:cxn ang="T7">
                <a:pos x="T2" y="T3"/>
              </a:cxn>
              <a:cxn ang="T8">
                <a:pos x="T4" y="T5"/>
              </a:cxn>
            </a:cxnLst>
            <a:rect l="0" t="0" r="r" b="b"/>
            <a:pathLst>
              <a:path w="110" h="122">
                <a:moveTo>
                  <a:pt x="0" y="0"/>
                </a:moveTo>
                <a:lnTo>
                  <a:pt x="0" y="122"/>
                </a:lnTo>
                <a:lnTo>
                  <a:pt x="110" y="1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1" name="Freeform 89"/>
          <p:cNvSpPr>
            <a:spLocks/>
          </p:cNvSpPr>
          <p:nvPr/>
        </p:nvSpPr>
        <p:spPr bwMode="auto">
          <a:xfrm>
            <a:off x="2933700" y="1689100"/>
            <a:ext cx="4516438" cy="1427163"/>
          </a:xfrm>
          <a:custGeom>
            <a:avLst/>
            <a:gdLst>
              <a:gd name="T0" fmla="*/ 0 w 417"/>
              <a:gd name="T1" fmla="*/ 1427163 h 122"/>
              <a:gd name="T2" fmla="*/ 0 w 417"/>
              <a:gd name="T3" fmla="*/ 0 h 122"/>
              <a:gd name="T4" fmla="*/ 4516438 w 417"/>
              <a:gd name="T5" fmla="*/ 0 h 122"/>
              <a:gd name="T6" fmla="*/ 0 60000 65536"/>
              <a:gd name="T7" fmla="*/ 0 60000 65536"/>
              <a:gd name="T8" fmla="*/ 0 60000 65536"/>
            </a:gdLst>
            <a:ahLst/>
            <a:cxnLst>
              <a:cxn ang="T6">
                <a:pos x="T0" y="T1"/>
              </a:cxn>
              <a:cxn ang="T7">
                <a:pos x="T2" y="T3"/>
              </a:cxn>
              <a:cxn ang="T8">
                <a:pos x="T4" y="T5"/>
              </a:cxn>
            </a:cxnLst>
            <a:rect l="0" t="0" r="r" b="b"/>
            <a:pathLst>
              <a:path w="417" h="122">
                <a:moveTo>
                  <a:pt x="0" y="122"/>
                </a:moveTo>
                <a:lnTo>
                  <a:pt x="0" y="0"/>
                </a:lnTo>
                <a:lnTo>
                  <a:pt x="4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2" name="Freeform 90"/>
          <p:cNvSpPr>
            <a:spLocks/>
          </p:cNvSpPr>
          <p:nvPr/>
        </p:nvSpPr>
        <p:spPr bwMode="auto">
          <a:xfrm>
            <a:off x="1287463" y="3116263"/>
            <a:ext cx="1646237" cy="1681162"/>
          </a:xfrm>
          <a:custGeom>
            <a:avLst/>
            <a:gdLst>
              <a:gd name="T0" fmla="*/ 0 w 152"/>
              <a:gd name="T1" fmla="*/ 1681162 h 144"/>
              <a:gd name="T2" fmla="*/ 0 w 152"/>
              <a:gd name="T3" fmla="*/ 0 h 144"/>
              <a:gd name="T4" fmla="*/ 1646237 w 152"/>
              <a:gd name="T5" fmla="*/ 0 h 144"/>
              <a:gd name="T6" fmla="*/ 0 60000 65536"/>
              <a:gd name="T7" fmla="*/ 0 60000 65536"/>
              <a:gd name="T8" fmla="*/ 0 60000 65536"/>
            </a:gdLst>
            <a:ahLst/>
            <a:cxnLst>
              <a:cxn ang="T6">
                <a:pos x="T0" y="T1"/>
              </a:cxn>
              <a:cxn ang="T7">
                <a:pos x="T2" y="T3"/>
              </a:cxn>
              <a:cxn ang="T8">
                <a:pos x="T4" y="T5"/>
              </a:cxn>
            </a:cxnLst>
            <a:rect l="0" t="0" r="r" b="b"/>
            <a:pathLst>
              <a:path w="152" h="144">
                <a:moveTo>
                  <a:pt x="0" y="144"/>
                </a:moveTo>
                <a:lnTo>
                  <a:pt x="0" y="0"/>
                </a:lnTo>
                <a:lnTo>
                  <a:pt x="15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3" name="Freeform 91"/>
          <p:cNvSpPr>
            <a:spLocks/>
          </p:cNvSpPr>
          <p:nvPr/>
        </p:nvSpPr>
        <p:spPr bwMode="auto">
          <a:xfrm>
            <a:off x="138113" y="2987675"/>
            <a:ext cx="1149350" cy="1809750"/>
          </a:xfrm>
          <a:custGeom>
            <a:avLst/>
            <a:gdLst>
              <a:gd name="T0" fmla="*/ 0 w 106"/>
              <a:gd name="T1" fmla="*/ 0 h 155"/>
              <a:gd name="T2" fmla="*/ 0 w 106"/>
              <a:gd name="T3" fmla="*/ 1809750 h 155"/>
              <a:gd name="T4" fmla="*/ 1149350 w 106"/>
              <a:gd name="T5" fmla="*/ 1809750 h 155"/>
              <a:gd name="T6" fmla="*/ 0 60000 65536"/>
              <a:gd name="T7" fmla="*/ 0 60000 65536"/>
              <a:gd name="T8" fmla="*/ 0 60000 65536"/>
            </a:gdLst>
            <a:ahLst/>
            <a:cxnLst>
              <a:cxn ang="T6">
                <a:pos x="T0" y="T1"/>
              </a:cxn>
              <a:cxn ang="T7">
                <a:pos x="T2" y="T3"/>
              </a:cxn>
              <a:cxn ang="T8">
                <a:pos x="T4" y="T5"/>
              </a:cxn>
            </a:cxnLst>
            <a:rect l="0" t="0" r="r" b="b"/>
            <a:pathLst>
              <a:path w="106" h="155">
                <a:moveTo>
                  <a:pt x="0" y="0"/>
                </a:moveTo>
                <a:lnTo>
                  <a:pt x="0" y="155"/>
                </a:lnTo>
                <a:lnTo>
                  <a:pt x="106" y="1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4" name="Freeform 92"/>
          <p:cNvSpPr>
            <a:spLocks/>
          </p:cNvSpPr>
          <p:nvPr/>
        </p:nvSpPr>
        <p:spPr bwMode="auto">
          <a:xfrm>
            <a:off x="2293938" y="1174750"/>
            <a:ext cx="5156200" cy="257175"/>
          </a:xfrm>
          <a:custGeom>
            <a:avLst/>
            <a:gdLst>
              <a:gd name="T0" fmla="*/ 0 w 476"/>
              <a:gd name="T1" fmla="*/ 0 h 22"/>
              <a:gd name="T2" fmla="*/ 0 w 476"/>
              <a:gd name="T3" fmla="*/ 257175 h 22"/>
              <a:gd name="T4" fmla="*/ 5156200 w 476"/>
              <a:gd name="T5" fmla="*/ 257175 h 22"/>
              <a:gd name="T6" fmla="*/ 0 60000 65536"/>
              <a:gd name="T7" fmla="*/ 0 60000 65536"/>
              <a:gd name="T8" fmla="*/ 0 60000 65536"/>
            </a:gdLst>
            <a:ahLst/>
            <a:cxnLst>
              <a:cxn ang="T6">
                <a:pos x="T0" y="T1"/>
              </a:cxn>
              <a:cxn ang="T7">
                <a:pos x="T2" y="T3"/>
              </a:cxn>
              <a:cxn ang="T8">
                <a:pos x="T4" y="T5"/>
              </a:cxn>
            </a:cxnLst>
            <a:rect l="0" t="0" r="r" b="b"/>
            <a:pathLst>
              <a:path w="476" h="22">
                <a:moveTo>
                  <a:pt x="0" y="0"/>
                </a:moveTo>
                <a:lnTo>
                  <a:pt x="0" y="22"/>
                </a:lnTo>
                <a:lnTo>
                  <a:pt x="476"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5" name="Freeform 93"/>
          <p:cNvSpPr>
            <a:spLocks/>
          </p:cNvSpPr>
          <p:nvPr/>
        </p:nvSpPr>
        <p:spPr bwMode="auto">
          <a:xfrm>
            <a:off x="4471988" y="927100"/>
            <a:ext cx="2978150" cy="247650"/>
          </a:xfrm>
          <a:custGeom>
            <a:avLst/>
            <a:gdLst>
              <a:gd name="T0" fmla="*/ 0 w 275"/>
              <a:gd name="T1" fmla="*/ 0 h 21"/>
              <a:gd name="T2" fmla="*/ 0 w 275"/>
              <a:gd name="T3" fmla="*/ 247650 h 21"/>
              <a:gd name="T4" fmla="*/ 2978150 w 275"/>
              <a:gd name="T5" fmla="*/ 247650 h 21"/>
              <a:gd name="T6" fmla="*/ 0 60000 65536"/>
              <a:gd name="T7" fmla="*/ 0 60000 65536"/>
              <a:gd name="T8" fmla="*/ 0 60000 65536"/>
            </a:gdLst>
            <a:ahLst/>
            <a:cxnLst>
              <a:cxn ang="T6">
                <a:pos x="T0" y="T1"/>
              </a:cxn>
              <a:cxn ang="T7">
                <a:pos x="T2" y="T3"/>
              </a:cxn>
              <a:cxn ang="T8">
                <a:pos x="T4" y="T5"/>
              </a:cxn>
            </a:cxnLst>
            <a:rect l="0" t="0" r="r" b="b"/>
            <a:pathLst>
              <a:path w="275" h="21">
                <a:moveTo>
                  <a:pt x="0" y="0"/>
                </a:moveTo>
                <a:lnTo>
                  <a:pt x="0" y="21"/>
                </a:lnTo>
                <a:lnTo>
                  <a:pt x="275"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6" name="Freeform 94"/>
          <p:cNvSpPr>
            <a:spLocks/>
          </p:cNvSpPr>
          <p:nvPr/>
        </p:nvSpPr>
        <p:spPr bwMode="auto">
          <a:xfrm>
            <a:off x="6291263" y="682625"/>
            <a:ext cx="1158875" cy="233363"/>
          </a:xfrm>
          <a:custGeom>
            <a:avLst/>
            <a:gdLst>
              <a:gd name="T0" fmla="*/ 0 w 107"/>
              <a:gd name="T1" fmla="*/ 0 h 20"/>
              <a:gd name="T2" fmla="*/ 0 w 107"/>
              <a:gd name="T3" fmla="*/ 233363 h 20"/>
              <a:gd name="T4" fmla="*/ 1158875 w 107"/>
              <a:gd name="T5" fmla="*/ 233363 h 20"/>
              <a:gd name="T6" fmla="*/ 0 60000 65536"/>
              <a:gd name="T7" fmla="*/ 0 60000 65536"/>
              <a:gd name="T8" fmla="*/ 0 60000 65536"/>
            </a:gdLst>
            <a:ahLst/>
            <a:cxnLst>
              <a:cxn ang="T6">
                <a:pos x="T0" y="T1"/>
              </a:cxn>
              <a:cxn ang="T7">
                <a:pos x="T2" y="T3"/>
              </a:cxn>
              <a:cxn ang="T8">
                <a:pos x="T4" y="T5"/>
              </a:cxn>
            </a:cxnLst>
            <a:rect l="0" t="0" r="r" b="b"/>
            <a:pathLst>
              <a:path w="107" h="20">
                <a:moveTo>
                  <a:pt x="0" y="0"/>
                </a:moveTo>
                <a:lnTo>
                  <a:pt x="0" y="20"/>
                </a:lnTo>
                <a:lnTo>
                  <a:pt x="107"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7" name="Freeform 95"/>
          <p:cNvSpPr>
            <a:spLocks/>
          </p:cNvSpPr>
          <p:nvPr/>
        </p:nvSpPr>
        <p:spPr bwMode="auto">
          <a:xfrm>
            <a:off x="6616700" y="461963"/>
            <a:ext cx="833438" cy="185737"/>
          </a:xfrm>
          <a:custGeom>
            <a:avLst/>
            <a:gdLst>
              <a:gd name="T0" fmla="*/ 0 w 77"/>
              <a:gd name="T1" fmla="*/ 0 h 16"/>
              <a:gd name="T2" fmla="*/ 0 w 77"/>
              <a:gd name="T3" fmla="*/ 185737 h 16"/>
              <a:gd name="T4" fmla="*/ 833438 w 77"/>
              <a:gd name="T5" fmla="*/ 185737 h 16"/>
              <a:gd name="T6" fmla="*/ 0 60000 65536"/>
              <a:gd name="T7" fmla="*/ 0 60000 65536"/>
              <a:gd name="T8" fmla="*/ 0 60000 65536"/>
            </a:gdLst>
            <a:ahLst/>
            <a:cxnLst>
              <a:cxn ang="T6">
                <a:pos x="T0" y="T1"/>
              </a:cxn>
              <a:cxn ang="T7">
                <a:pos x="T2" y="T3"/>
              </a:cxn>
              <a:cxn ang="T8">
                <a:pos x="T4" y="T5"/>
              </a:cxn>
            </a:cxnLst>
            <a:rect l="0" t="0" r="r" b="b"/>
            <a:pathLst>
              <a:path w="77" h="16">
                <a:moveTo>
                  <a:pt x="0" y="0"/>
                </a:moveTo>
                <a:lnTo>
                  <a:pt x="0" y="16"/>
                </a:lnTo>
                <a:lnTo>
                  <a:pt x="77"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8" name="Freeform 96"/>
          <p:cNvSpPr>
            <a:spLocks/>
          </p:cNvSpPr>
          <p:nvPr/>
        </p:nvSpPr>
        <p:spPr bwMode="auto">
          <a:xfrm>
            <a:off x="6735763" y="261938"/>
            <a:ext cx="725487" cy="128587"/>
          </a:xfrm>
          <a:custGeom>
            <a:avLst/>
            <a:gdLst>
              <a:gd name="T0" fmla="*/ 0 w 67"/>
              <a:gd name="T1" fmla="*/ 0 h 11"/>
              <a:gd name="T2" fmla="*/ 0 w 67"/>
              <a:gd name="T3" fmla="*/ 128587 h 11"/>
              <a:gd name="T4" fmla="*/ 725487 w 67"/>
              <a:gd name="T5" fmla="*/ 128587 h 11"/>
              <a:gd name="T6" fmla="*/ 0 60000 65536"/>
              <a:gd name="T7" fmla="*/ 0 60000 65536"/>
              <a:gd name="T8" fmla="*/ 0 60000 65536"/>
            </a:gdLst>
            <a:ahLst/>
            <a:cxnLst>
              <a:cxn ang="T6">
                <a:pos x="T0" y="T1"/>
              </a:cxn>
              <a:cxn ang="T7">
                <a:pos x="T2" y="T3"/>
              </a:cxn>
              <a:cxn ang="T8">
                <a:pos x="T4" y="T5"/>
              </a:cxn>
            </a:cxnLst>
            <a:rect l="0" t="0" r="r" b="b"/>
            <a:pathLst>
              <a:path w="67" h="11">
                <a:moveTo>
                  <a:pt x="0" y="0"/>
                </a:moveTo>
                <a:lnTo>
                  <a:pt x="0" y="11"/>
                </a:lnTo>
                <a:lnTo>
                  <a:pt x="67"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09" name="Freeform 97"/>
          <p:cNvSpPr>
            <a:spLocks/>
          </p:cNvSpPr>
          <p:nvPr/>
        </p:nvSpPr>
        <p:spPr bwMode="auto">
          <a:xfrm>
            <a:off x="6735763" y="133350"/>
            <a:ext cx="725487" cy="128588"/>
          </a:xfrm>
          <a:custGeom>
            <a:avLst/>
            <a:gdLst>
              <a:gd name="T0" fmla="*/ 0 w 67"/>
              <a:gd name="T1" fmla="*/ 128588 h 11"/>
              <a:gd name="T2" fmla="*/ 0 w 67"/>
              <a:gd name="T3" fmla="*/ 0 h 11"/>
              <a:gd name="T4" fmla="*/ 725487 w 67"/>
              <a:gd name="T5" fmla="*/ 0 h 11"/>
              <a:gd name="T6" fmla="*/ 0 60000 65536"/>
              <a:gd name="T7" fmla="*/ 0 60000 65536"/>
              <a:gd name="T8" fmla="*/ 0 60000 65536"/>
            </a:gdLst>
            <a:ahLst/>
            <a:cxnLst>
              <a:cxn ang="T6">
                <a:pos x="T0" y="T1"/>
              </a:cxn>
              <a:cxn ang="T7">
                <a:pos x="T2" y="T3"/>
              </a:cxn>
              <a:cxn ang="T8">
                <a:pos x="T4" y="T5"/>
              </a:cxn>
            </a:cxnLst>
            <a:rect l="0" t="0" r="r" b="b"/>
            <a:pathLst>
              <a:path w="67" h="11">
                <a:moveTo>
                  <a:pt x="0" y="11"/>
                </a:moveTo>
                <a:lnTo>
                  <a:pt x="0"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0" name="Freeform 98"/>
          <p:cNvSpPr>
            <a:spLocks/>
          </p:cNvSpPr>
          <p:nvPr/>
        </p:nvSpPr>
        <p:spPr bwMode="auto">
          <a:xfrm>
            <a:off x="6616700" y="261938"/>
            <a:ext cx="119063" cy="200025"/>
          </a:xfrm>
          <a:custGeom>
            <a:avLst/>
            <a:gdLst>
              <a:gd name="T0" fmla="*/ 0 w 11"/>
              <a:gd name="T1" fmla="*/ 200025 h 17"/>
              <a:gd name="T2" fmla="*/ 0 w 11"/>
              <a:gd name="T3" fmla="*/ 0 h 17"/>
              <a:gd name="T4" fmla="*/ 119063 w 11"/>
              <a:gd name="T5" fmla="*/ 0 h 17"/>
              <a:gd name="T6" fmla="*/ 0 60000 65536"/>
              <a:gd name="T7" fmla="*/ 0 60000 65536"/>
              <a:gd name="T8" fmla="*/ 0 60000 65536"/>
            </a:gdLst>
            <a:ahLst/>
            <a:cxnLst>
              <a:cxn ang="T6">
                <a:pos x="T0" y="T1"/>
              </a:cxn>
              <a:cxn ang="T7">
                <a:pos x="T2" y="T3"/>
              </a:cxn>
              <a:cxn ang="T8">
                <a:pos x="T4" y="T5"/>
              </a:cxn>
            </a:cxnLst>
            <a:rect l="0" t="0" r="r" b="b"/>
            <a:pathLst>
              <a:path w="11" h="17">
                <a:moveTo>
                  <a:pt x="0" y="17"/>
                </a:moveTo>
                <a:lnTo>
                  <a:pt x="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1" name="Freeform 99"/>
          <p:cNvSpPr>
            <a:spLocks/>
          </p:cNvSpPr>
          <p:nvPr/>
        </p:nvSpPr>
        <p:spPr bwMode="auto">
          <a:xfrm>
            <a:off x="6291263" y="461963"/>
            <a:ext cx="325437" cy="220662"/>
          </a:xfrm>
          <a:custGeom>
            <a:avLst/>
            <a:gdLst>
              <a:gd name="T0" fmla="*/ 0 w 30"/>
              <a:gd name="T1" fmla="*/ 220662 h 19"/>
              <a:gd name="T2" fmla="*/ 0 w 30"/>
              <a:gd name="T3" fmla="*/ 0 h 19"/>
              <a:gd name="T4" fmla="*/ 325437 w 30"/>
              <a:gd name="T5" fmla="*/ 0 h 19"/>
              <a:gd name="T6" fmla="*/ 0 60000 65536"/>
              <a:gd name="T7" fmla="*/ 0 60000 65536"/>
              <a:gd name="T8" fmla="*/ 0 60000 65536"/>
            </a:gdLst>
            <a:ahLst/>
            <a:cxnLst>
              <a:cxn ang="T6">
                <a:pos x="T0" y="T1"/>
              </a:cxn>
              <a:cxn ang="T7">
                <a:pos x="T2" y="T3"/>
              </a:cxn>
              <a:cxn ang="T8">
                <a:pos x="T4" y="T5"/>
              </a:cxn>
            </a:cxnLst>
            <a:rect l="0" t="0" r="r" b="b"/>
            <a:pathLst>
              <a:path w="30" h="19">
                <a:moveTo>
                  <a:pt x="0" y="19"/>
                </a:moveTo>
                <a:lnTo>
                  <a:pt x="0" y="0"/>
                </a:lnTo>
                <a:lnTo>
                  <a:pt x="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2" name="Freeform 100"/>
          <p:cNvSpPr>
            <a:spLocks/>
          </p:cNvSpPr>
          <p:nvPr/>
        </p:nvSpPr>
        <p:spPr bwMode="auto">
          <a:xfrm>
            <a:off x="4471988" y="682625"/>
            <a:ext cx="1819275" cy="244475"/>
          </a:xfrm>
          <a:custGeom>
            <a:avLst/>
            <a:gdLst>
              <a:gd name="T0" fmla="*/ 0 w 168"/>
              <a:gd name="T1" fmla="*/ 244475 h 21"/>
              <a:gd name="T2" fmla="*/ 0 w 168"/>
              <a:gd name="T3" fmla="*/ 0 h 21"/>
              <a:gd name="T4" fmla="*/ 1819275 w 168"/>
              <a:gd name="T5" fmla="*/ 0 h 21"/>
              <a:gd name="T6" fmla="*/ 0 60000 65536"/>
              <a:gd name="T7" fmla="*/ 0 60000 65536"/>
              <a:gd name="T8" fmla="*/ 0 60000 65536"/>
            </a:gdLst>
            <a:ahLst/>
            <a:cxnLst>
              <a:cxn ang="T6">
                <a:pos x="T0" y="T1"/>
              </a:cxn>
              <a:cxn ang="T7">
                <a:pos x="T2" y="T3"/>
              </a:cxn>
              <a:cxn ang="T8">
                <a:pos x="T4" y="T5"/>
              </a:cxn>
            </a:cxnLst>
            <a:rect l="0" t="0" r="r" b="b"/>
            <a:pathLst>
              <a:path w="168" h="21">
                <a:moveTo>
                  <a:pt x="0" y="21"/>
                </a:moveTo>
                <a:lnTo>
                  <a:pt x="0" y="0"/>
                </a:lnTo>
                <a:lnTo>
                  <a:pt x="1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3" name="Freeform 101"/>
          <p:cNvSpPr>
            <a:spLocks/>
          </p:cNvSpPr>
          <p:nvPr/>
        </p:nvSpPr>
        <p:spPr bwMode="auto">
          <a:xfrm>
            <a:off x="2293938" y="927100"/>
            <a:ext cx="2178050" cy="247650"/>
          </a:xfrm>
          <a:custGeom>
            <a:avLst/>
            <a:gdLst>
              <a:gd name="T0" fmla="*/ 0 w 201"/>
              <a:gd name="T1" fmla="*/ 247650 h 21"/>
              <a:gd name="T2" fmla="*/ 0 w 201"/>
              <a:gd name="T3" fmla="*/ 0 h 21"/>
              <a:gd name="T4" fmla="*/ 2178050 w 201"/>
              <a:gd name="T5" fmla="*/ 0 h 21"/>
              <a:gd name="T6" fmla="*/ 0 60000 65536"/>
              <a:gd name="T7" fmla="*/ 0 60000 65536"/>
              <a:gd name="T8" fmla="*/ 0 60000 65536"/>
            </a:gdLst>
            <a:ahLst/>
            <a:cxnLst>
              <a:cxn ang="T6">
                <a:pos x="T0" y="T1"/>
              </a:cxn>
              <a:cxn ang="T7">
                <a:pos x="T2" y="T3"/>
              </a:cxn>
              <a:cxn ang="T8">
                <a:pos x="T4" y="T5"/>
              </a:cxn>
            </a:cxnLst>
            <a:rect l="0" t="0" r="r" b="b"/>
            <a:pathLst>
              <a:path w="201" h="21">
                <a:moveTo>
                  <a:pt x="0" y="21"/>
                </a:moveTo>
                <a:lnTo>
                  <a:pt x="0" y="0"/>
                </a:lnTo>
                <a:lnTo>
                  <a:pt x="2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4" name="Freeform 102"/>
          <p:cNvSpPr>
            <a:spLocks/>
          </p:cNvSpPr>
          <p:nvPr/>
        </p:nvSpPr>
        <p:spPr bwMode="auto">
          <a:xfrm>
            <a:off x="138113" y="1174750"/>
            <a:ext cx="2155825" cy="1812925"/>
          </a:xfrm>
          <a:custGeom>
            <a:avLst/>
            <a:gdLst>
              <a:gd name="T0" fmla="*/ 0 w 199"/>
              <a:gd name="T1" fmla="*/ 1812925 h 155"/>
              <a:gd name="T2" fmla="*/ 0 w 199"/>
              <a:gd name="T3" fmla="*/ 0 h 155"/>
              <a:gd name="T4" fmla="*/ 2155825 w 199"/>
              <a:gd name="T5" fmla="*/ 0 h 155"/>
              <a:gd name="T6" fmla="*/ 0 60000 65536"/>
              <a:gd name="T7" fmla="*/ 0 60000 65536"/>
              <a:gd name="T8" fmla="*/ 0 60000 65536"/>
            </a:gdLst>
            <a:ahLst/>
            <a:cxnLst>
              <a:cxn ang="T6">
                <a:pos x="T0" y="T1"/>
              </a:cxn>
              <a:cxn ang="T7">
                <a:pos x="T2" y="T3"/>
              </a:cxn>
              <a:cxn ang="T8">
                <a:pos x="T4" y="T5"/>
              </a:cxn>
            </a:cxnLst>
            <a:rect l="0" t="0" r="r" b="b"/>
            <a:pathLst>
              <a:path w="199" h="155">
                <a:moveTo>
                  <a:pt x="0" y="155"/>
                </a:moveTo>
                <a:lnTo>
                  <a:pt x="0" y="0"/>
                </a:lnTo>
                <a:lnTo>
                  <a:pt x="19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5" name="Text Box 103"/>
          <p:cNvSpPr txBox="1">
            <a:spLocks noChangeArrowheads="1"/>
          </p:cNvSpPr>
          <p:nvPr/>
        </p:nvSpPr>
        <p:spPr bwMode="auto">
          <a:xfrm>
            <a:off x="468313" y="2228850"/>
            <a:ext cx="16208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900">
                <a:latin typeface="Arial" panose="020B0604020202020204" pitchFamily="34" charset="0"/>
              </a:rPr>
              <a:t>calibration time = 77 Myr</a:t>
            </a:r>
          </a:p>
        </p:txBody>
      </p:sp>
      <p:sp>
        <p:nvSpPr>
          <p:cNvPr id="13416" name="Line 104"/>
          <p:cNvSpPr>
            <a:spLocks noChangeShapeType="1"/>
          </p:cNvSpPr>
          <p:nvPr/>
        </p:nvSpPr>
        <p:spPr bwMode="auto">
          <a:xfrm flipH="1">
            <a:off x="180975" y="2420938"/>
            <a:ext cx="57467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7" name="Text Box 105"/>
          <p:cNvSpPr txBox="1">
            <a:spLocks noChangeArrowheads="1"/>
          </p:cNvSpPr>
          <p:nvPr/>
        </p:nvSpPr>
        <p:spPr bwMode="auto">
          <a:xfrm>
            <a:off x="2411413" y="392113"/>
            <a:ext cx="1800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900">
                <a:latin typeface="Arial" panose="020B0604020202020204" pitchFamily="34" charset="0"/>
              </a:rPr>
              <a:t>calibration time = 35 Myr</a:t>
            </a:r>
          </a:p>
        </p:txBody>
      </p:sp>
      <p:sp>
        <p:nvSpPr>
          <p:cNvPr id="13418" name="Line 106"/>
          <p:cNvSpPr>
            <a:spLocks noChangeShapeType="1"/>
          </p:cNvSpPr>
          <p:nvPr/>
        </p:nvSpPr>
        <p:spPr bwMode="auto">
          <a:xfrm>
            <a:off x="3779838" y="549275"/>
            <a:ext cx="649287"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9" name="Text Box 107"/>
          <p:cNvSpPr txBox="1">
            <a:spLocks noChangeArrowheads="1"/>
          </p:cNvSpPr>
          <p:nvPr/>
        </p:nvSpPr>
        <p:spPr bwMode="auto">
          <a:xfrm>
            <a:off x="4103688" y="66675"/>
            <a:ext cx="16208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900">
                <a:latin typeface="Arial" panose="020B0604020202020204" pitchFamily="34" charset="0"/>
              </a:rPr>
              <a:t>calibration time = 10 Myr</a:t>
            </a:r>
          </a:p>
        </p:txBody>
      </p:sp>
      <p:sp>
        <p:nvSpPr>
          <p:cNvPr id="13420" name="Freeform 108"/>
          <p:cNvSpPr>
            <a:spLocks/>
          </p:cNvSpPr>
          <p:nvPr/>
        </p:nvSpPr>
        <p:spPr bwMode="auto">
          <a:xfrm rot="827899">
            <a:off x="5508625" y="192088"/>
            <a:ext cx="1006475" cy="153987"/>
          </a:xfrm>
          <a:custGeom>
            <a:avLst/>
            <a:gdLst>
              <a:gd name="T0" fmla="*/ 0 w 680"/>
              <a:gd name="T1" fmla="*/ 153987 h 99"/>
              <a:gd name="T2" fmla="*/ 133210 w 680"/>
              <a:gd name="T3" fmla="*/ 83993 h 99"/>
              <a:gd name="T4" fmla="*/ 469195 w 680"/>
              <a:gd name="T5" fmla="*/ 12443 h 99"/>
              <a:gd name="T6" fmla="*/ 738575 w 680"/>
              <a:gd name="T7" fmla="*/ 12443 h 99"/>
              <a:gd name="T8" fmla="*/ 1006475 w 680"/>
              <a:gd name="T9" fmla="*/ 83993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99">
                <a:moveTo>
                  <a:pt x="0" y="99"/>
                </a:moveTo>
                <a:cubicBezTo>
                  <a:pt x="18" y="84"/>
                  <a:pt x="37" y="69"/>
                  <a:pt x="90" y="54"/>
                </a:cubicBezTo>
                <a:cubicBezTo>
                  <a:pt x="143" y="39"/>
                  <a:pt x="249" y="16"/>
                  <a:pt x="317" y="8"/>
                </a:cubicBezTo>
                <a:cubicBezTo>
                  <a:pt x="385" y="0"/>
                  <a:pt x="439" y="0"/>
                  <a:pt x="499" y="8"/>
                </a:cubicBezTo>
                <a:cubicBezTo>
                  <a:pt x="559" y="16"/>
                  <a:pt x="619" y="35"/>
                  <a:pt x="680" y="54"/>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21" name="Line 109"/>
          <p:cNvSpPr>
            <a:spLocks noChangeShapeType="1"/>
          </p:cNvSpPr>
          <p:nvPr/>
        </p:nvSpPr>
        <p:spPr bwMode="auto">
          <a:xfrm>
            <a:off x="4714875" y="2095500"/>
            <a:ext cx="325438" cy="254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22" name="Line 110"/>
          <p:cNvSpPr>
            <a:spLocks noChangeShapeType="1"/>
          </p:cNvSpPr>
          <p:nvPr/>
        </p:nvSpPr>
        <p:spPr bwMode="auto">
          <a:xfrm flipV="1">
            <a:off x="3636963" y="4579938"/>
            <a:ext cx="431800" cy="361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23" name="Line 111"/>
          <p:cNvSpPr>
            <a:spLocks noChangeShapeType="1"/>
          </p:cNvSpPr>
          <p:nvPr/>
        </p:nvSpPr>
        <p:spPr bwMode="auto">
          <a:xfrm flipV="1">
            <a:off x="6335713" y="3644900"/>
            <a:ext cx="215900" cy="107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24" name="Line 112"/>
          <p:cNvSpPr>
            <a:spLocks noChangeShapeType="1"/>
          </p:cNvSpPr>
          <p:nvPr/>
        </p:nvSpPr>
        <p:spPr bwMode="auto">
          <a:xfrm>
            <a:off x="6407150" y="2528888"/>
            <a:ext cx="325438"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25" name="Line 113"/>
          <p:cNvSpPr>
            <a:spLocks noChangeShapeType="1"/>
          </p:cNvSpPr>
          <p:nvPr/>
        </p:nvSpPr>
        <p:spPr bwMode="auto">
          <a:xfrm flipV="1">
            <a:off x="6480175" y="3213100"/>
            <a:ext cx="503238" cy="106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398985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7085013" y="3603625"/>
            <a:ext cx="252412" cy="355600"/>
          </a:xfrm>
          <a:custGeom>
            <a:avLst/>
            <a:gdLst>
              <a:gd name="T0" fmla="*/ 252412 w 705"/>
              <a:gd name="T1" fmla="*/ 0 h 778"/>
              <a:gd name="T2" fmla="*/ 0 w 705"/>
              <a:gd name="T3" fmla="*/ 0 h 778"/>
              <a:gd name="T4" fmla="*/ 0 w 705"/>
              <a:gd name="T5" fmla="*/ 355600 h 778"/>
              <a:gd name="T6" fmla="*/ 0 60000 65536"/>
              <a:gd name="T7" fmla="*/ 0 60000 65536"/>
              <a:gd name="T8" fmla="*/ 0 60000 65536"/>
            </a:gdLst>
            <a:ahLst/>
            <a:cxnLst>
              <a:cxn ang="T6">
                <a:pos x="T0" y="T1"/>
              </a:cxn>
              <a:cxn ang="T7">
                <a:pos x="T2" y="T3"/>
              </a:cxn>
              <a:cxn ang="T8">
                <a:pos x="T4" y="T5"/>
              </a:cxn>
            </a:cxnLst>
            <a:rect l="0" t="0" r="r" b="b"/>
            <a:pathLst>
              <a:path w="705" h="778">
                <a:moveTo>
                  <a:pt x="705" y="0"/>
                </a:moveTo>
                <a:lnTo>
                  <a:pt x="0" y="0"/>
                </a:lnTo>
                <a:lnTo>
                  <a:pt x="0" y="77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39" name="Freeform 3"/>
          <p:cNvSpPr>
            <a:spLocks/>
          </p:cNvSpPr>
          <p:nvPr/>
        </p:nvSpPr>
        <p:spPr bwMode="auto">
          <a:xfrm>
            <a:off x="3106738" y="3656013"/>
            <a:ext cx="4689475" cy="1450975"/>
          </a:xfrm>
          <a:custGeom>
            <a:avLst/>
            <a:gdLst>
              <a:gd name="T0" fmla="*/ 4689475 w 13027"/>
              <a:gd name="T1" fmla="*/ 1450975 h 3185"/>
              <a:gd name="T2" fmla="*/ 0 w 13027"/>
              <a:gd name="T3" fmla="*/ 1450975 h 3185"/>
              <a:gd name="T4" fmla="*/ 0 w 13027"/>
              <a:gd name="T5" fmla="*/ 0 h 3185"/>
              <a:gd name="T6" fmla="*/ 0 60000 65536"/>
              <a:gd name="T7" fmla="*/ 0 60000 65536"/>
              <a:gd name="T8" fmla="*/ 0 60000 65536"/>
            </a:gdLst>
            <a:ahLst/>
            <a:cxnLst>
              <a:cxn ang="T6">
                <a:pos x="T0" y="T1"/>
              </a:cxn>
              <a:cxn ang="T7">
                <a:pos x="T2" y="T3"/>
              </a:cxn>
              <a:cxn ang="T8">
                <a:pos x="T4" y="T5"/>
              </a:cxn>
            </a:cxnLst>
            <a:rect l="0" t="0" r="r" b="b"/>
            <a:pathLst>
              <a:path w="13027" h="3185">
                <a:moveTo>
                  <a:pt x="13027" y="3185"/>
                </a:moveTo>
                <a:lnTo>
                  <a:pt x="0" y="3185"/>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0" name="Freeform 4"/>
          <p:cNvSpPr>
            <a:spLocks/>
          </p:cNvSpPr>
          <p:nvPr/>
        </p:nvSpPr>
        <p:spPr bwMode="auto">
          <a:xfrm>
            <a:off x="5075238" y="3143250"/>
            <a:ext cx="454025" cy="1211263"/>
          </a:xfrm>
          <a:custGeom>
            <a:avLst/>
            <a:gdLst>
              <a:gd name="T0" fmla="*/ 454025 w 1263"/>
              <a:gd name="T1" fmla="*/ 1211263 h 2649"/>
              <a:gd name="T2" fmla="*/ 0 w 1263"/>
              <a:gd name="T3" fmla="*/ 1211263 h 2649"/>
              <a:gd name="T4" fmla="*/ 0 w 1263"/>
              <a:gd name="T5" fmla="*/ 0 h 2649"/>
              <a:gd name="T6" fmla="*/ 0 60000 65536"/>
              <a:gd name="T7" fmla="*/ 0 60000 65536"/>
              <a:gd name="T8" fmla="*/ 0 60000 65536"/>
            </a:gdLst>
            <a:ahLst/>
            <a:cxnLst>
              <a:cxn ang="T6">
                <a:pos x="T0" y="T1"/>
              </a:cxn>
              <a:cxn ang="T7">
                <a:pos x="T2" y="T3"/>
              </a:cxn>
              <a:cxn ang="T8">
                <a:pos x="T4" y="T5"/>
              </a:cxn>
            </a:cxnLst>
            <a:rect l="0" t="0" r="r" b="b"/>
            <a:pathLst>
              <a:path w="1263" h="2649">
                <a:moveTo>
                  <a:pt x="1263" y="2649"/>
                </a:moveTo>
                <a:lnTo>
                  <a:pt x="0" y="264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1" name="Freeform 5"/>
          <p:cNvSpPr>
            <a:spLocks/>
          </p:cNvSpPr>
          <p:nvPr/>
        </p:nvSpPr>
        <p:spPr bwMode="auto">
          <a:xfrm>
            <a:off x="7610475" y="3522663"/>
            <a:ext cx="185738" cy="131762"/>
          </a:xfrm>
          <a:custGeom>
            <a:avLst/>
            <a:gdLst>
              <a:gd name="T0" fmla="*/ 185738 w 513"/>
              <a:gd name="T1" fmla="*/ 0 h 290"/>
              <a:gd name="T2" fmla="*/ 0 w 513"/>
              <a:gd name="T3" fmla="*/ 0 h 290"/>
              <a:gd name="T4" fmla="*/ 0 w 513"/>
              <a:gd name="T5" fmla="*/ 131762 h 290"/>
              <a:gd name="T6" fmla="*/ 0 60000 65536"/>
              <a:gd name="T7" fmla="*/ 0 60000 65536"/>
              <a:gd name="T8" fmla="*/ 0 60000 65536"/>
            </a:gdLst>
            <a:ahLst/>
            <a:cxnLst>
              <a:cxn ang="T6">
                <a:pos x="T0" y="T1"/>
              </a:cxn>
              <a:cxn ang="T7">
                <a:pos x="T2" y="T3"/>
              </a:cxn>
              <a:cxn ang="T8">
                <a:pos x="T4" y="T5"/>
              </a:cxn>
            </a:cxnLst>
            <a:rect l="0" t="0" r="r" b="b"/>
            <a:pathLst>
              <a:path w="513" h="290">
                <a:moveTo>
                  <a:pt x="513" y="0"/>
                </a:moveTo>
                <a:lnTo>
                  <a:pt x="0" y="0"/>
                </a:lnTo>
                <a:lnTo>
                  <a:pt x="0" y="29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2" name="Freeform 6"/>
          <p:cNvSpPr>
            <a:spLocks/>
          </p:cNvSpPr>
          <p:nvPr/>
        </p:nvSpPr>
        <p:spPr bwMode="auto">
          <a:xfrm>
            <a:off x="3776663" y="215900"/>
            <a:ext cx="4019550" cy="133350"/>
          </a:xfrm>
          <a:custGeom>
            <a:avLst/>
            <a:gdLst>
              <a:gd name="T0" fmla="*/ 4019550 w 11160"/>
              <a:gd name="T1" fmla="*/ 133350 h 289"/>
              <a:gd name="T2" fmla="*/ 0 w 11160"/>
              <a:gd name="T3" fmla="*/ 133350 h 289"/>
              <a:gd name="T4" fmla="*/ 0 w 11160"/>
              <a:gd name="T5" fmla="*/ 0 h 289"/>
              <a:gd name="T6" fmla="*/ 0 60000 65536"/>
              <a:gd name="T7" fmla="*/ 0 60000 65536"/>
              <a:gd name="T8" fmla="*/ 0 60000 65536"/>
            </a:gdLst>
            <a:ahLst/>
            <a:cxnLst>
              <a:cxn ang="T6">
                <a:pos x="T0" y="T1"/>
              </a:cxn>
              <a:cxn ang="T7">
                <a:pos x="T2" y="T3"/>
              </a:cxn>
              <a:cxn ang="T8">
                <a:pos x="T4" y="T5"/>
              </a:cxn>
            </a:cxnLst>
            <a:rect l="0" t="0" r="r" b="b"/>
            <a:pathLst>
              <a:path w="11160" h="289">
                <a:moveTo>
                  <a:pt x="11160" y="289"/>
                </a:moveTo>
                <a:lnTo>
                  <a:pt x="0" y="28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3" name="Freeform 7"/>
          <p:cNvSpPr>
            <a:spLocks/>
          </p:cNvSpPr>
          <p:nvPr/>
        </p:nvSpPr>
        <p:spPr bwMode="auto">
          <a:xfrm>
            <a:off x="6129338" y="3863975"/>
            <a:ext cx="1666875" cy="714375"/>
          </a:xfrm>
          <a:custGeom>
            <a:avLst/>
            <a:gdLst>
              <a:gd name="T0" fmla="*/ 1666875 w 4630"/>
              <a:gd name="T1" fmla="*/ 714375 h 1570"/>
              <a:gd name="T2" fmla="*/ 0 w 4630"/>
              <a:gd name="T3" fmla="*/ 714375 h 1570"/>
              <a:gd name="T4" fmla="*/ 0 w 4630"/>
              <a:gd name="T5" fmla="*/ 0 h 1570"/>
              <a:gd name="T6" fmla="*/ 0 60000 65536"/>
              <a:gd name="T7" fmla="*/ 0 60000 65536"/>
              <a:gd name="T8" fmla="*/ 0 60000 65536"/>
            </a:gdLst>
            <a:ahLst/>
            <a:cxnLst>
              <a:cxn ang="T6">
                <a:pos x="T0" y="T1"/>
              </a:cxn>
              <a:cxn ang="T7">
                <a:pos x="T2" y="T3"/>
              </a:cxn>
              <a:cxn ang="T8">
                <a:pos x="T4" y="T5"/>
              </a:cxn>
            </a:cxnLst>
            <a:rect l="0" t="0" r="r" b="b"/>
            <a:pathLst>
              <a:path w="4630" h="1570">
                <a:moveTo>
                  <a:pt x="4630" y="1570"/>
                </a:moveTo>
                <a:lnTo>
                  <a:pt x="0" y="157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4" name="Freeform 8"/>
          <p:cNvSpPr>
            <a:spLocks/>
          </p:cNvSpPr>
          <p:nvPr/>
        </p:nvSpPr>
        <p:spPr bwMode="auto">
          <a:xfrm>
            <a:off x="6921500" y="1143000"/>
            <a:ext cx="874713" cy="130175"/>
          </a:xfrm>
          <a:custGeom>
            <a:avLst/>
            <a:gdLst>
              <a:gd name="T0" fmla="*/ 874713 w 2428"/>
              <a:gd name="T1" fmla="*/ 0 h 290"/>
              <a:gd name="T2" fmla="*/ 0 w 2428"/>
              <a:gd name="T3" fmla="*/ 0 h 290"/>
              <a:gd name="T4" fmla="*/ 0 w 2428"/>
              <a:gd name="T5" fmla="*/ 130175 h 290"/>
              <a:gd name="T6" fmla="*/ 0 60000 65536"/>
              <a:gd name="T7" fmla="*/ 0 60000 65536"/>
              <a:gd name="T8" fmla="*/ 0 60000 65536"/>
            </a:gdLst>
            <a:ahLst/>
            <a:cxnLst>
              <a:cxn ang="T6">
                <a:pos x="T0" y="T1"/>
              </a:cxn>
              <a:cxn ang="T7">
                <a:pos x="T2" y="T3"/>
              </a:cxn>
              <a:cxn ang="T8">
                <a:pos x="T4" y="T5"/>
              </a:cxn>
            </a:cxnLst>
            <a:rect l="0" t="0" r="r" b="b"/>
            <a:pathLst>
              <a:path w="2428" h="290">
                <a:moveTo>
                  <a:pt x="2428" y="0"/>
                </a:moveTo>
                <a:lnTo>
                  <a:pt x="0" y="0"/>
                </a:lnTo>
                <a:lnTo>
                  <a:pt x="0" y="29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5" name="Freeform 9"/>
          <p:cNvSpPr>
            <a:spLocks/>
          </p:cNvSpPr>
          <p:nvPr/>
        </p:nvSpPr>
        <p:spPr bwMode="auto">
          <a:xfrm>
            <a:off x="5986463" y="612775"/>
            <a:ext cx="1809750" cy="231775"/>
          </a:xfrm>
          <a:custGeom>
            <a:avLst/>
            <a:gdLst>
              <a:gd name="T0" fmla="*/ 1809750 w 5027"/>
              <a:gd name="T1" fmla="*/ 0 h 506"/>
              <a:gd name="T2" fmla="*/ 0 w 5027"/>
              <a:gd name="T3" fmla="*/ 0 h 506"/>
              <a:gd name="T4" fmla="*/ 0 w 5027"/>
              <a:gd name="T5" fmla="*/ 231775 h 506"/>
              <a:gd name="T6" fmla="*/ 0 60000 65536"/>
              <a:gd name="T7" fmla="*/ 0 60000 65536"/>
              <a:gd name="T8" fmla="*/ 0 60000 65536"/>
            </a:gdLst>
            <a:ahLst/>
            <a:cxnLst>
              <a:cxn ang="T6">
                <a:pos x="T0" y="T1"/>
              </a:cxn>
              <a:cxn ang="T7">
                <a:pos x="T2" y="T3"/>
              </a:cxn>
              <a:cxn ang="T8">
                <a:pos x="T4" y="T5"/>
              </a:cxn>
            </a:cxnLst>
            <a:rect l="0" t="0" r="r" b="b"/>
            <a:pathLst>
              <a:path w="5027" h="506">
                <a:moveTo>
                  <a:pt x="5027" y="0"/>
                </a:moveTo>
                <a:lnTo>
                  <a:pt x="0" y="0"/>
                </a:lnTo>
                <a:lnTo>
                  <a:pt x="0" y="50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6" name="Freeform 10"/>
          <p:cNvSpPr>
            <a:spLocks/>
          </p:cNvSpPr>
          <p:nvPr/>
        </p:nvSpPr>
        <p:spPr bwMode="auto">
          <a:xfrm>
            <a:off x="5529263" y="3863975"/>
            <a:ext cx="600075" cy="490538"/>
          </a:xfrm>
          <a:custGeom>
            <a:avLst/>
            <a:gdLst>
              <a:gd name="T0" fmla="*/ 600075 w 1664"/>
              <a:gd name="T1" fmla="*/ 0 h 1075"/>
              <a:gd name="T2" fmla="*/ 0 w 1664"/>
              <a:gd name="T3" fmla="*/ 0 h 1075"/>
              <a:gd name="T4" fmla="*/ 0 w 1664"/>
              <a:gd name="T5" fmla="*/ 490538 h 1075"/>
              <a:gd name="T6" fmla="*/ 0 60000 65536"/>
              <a:gd name="T7" fmla="*/ 0 60000 65536"/>
              <a:gd name="T8" fmla="*/ 0 60000 65536"/>
            </a:gdLst>
            <a:ahLst/>
            <a:cxnLst>
              <a:cxn ang="T6">
                <a:pos x="T0" y="T1"/>
              </a:cxn>
              <a:cxn ang="T7">
                <a:pos x="T2" y="T3"/>
              </a:cxn>
              <a:cxn ang="T8">
                <a:pos x="T4" y="T5"/>
              </a:cxn>
            </a:cxnLst>
            <a:rect l="0" t="0" r="r" b="b"/>
            <a:pathLst>
              <a:path w="1664" h="1075">
                <a:moveTo>
                  <a:pt x="1664" y="0"/>
                </a:moveTo>
                <a:lnTo>
                  <a:pt x="0" y="0"/>
                </a:lnTo>
                <a:lnTo>
                  <a:pt x="0" y="107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7" name="Freeform 11"/>
          <p:cNvSpPr>
            <a:spLocks/>
          </p:cNvSpPr>
          <p:nvPr/>
        </p:nvSpPr>
        <p:spPr bwMode="auto">
          <a:xfrm>
            <a:off x="7391400" y="2862263"/>
            <a:ext cx="50800" cy="296862"/>
          </a:xfrm>
          <a:custGeom>
            <a:avLst/>
            <a:gdLst>
              <a:gd name="T0" fmla="*/ 50800 w 144"/>
              <a:gd name="T1" fmla="*/ 0 h 652"/>
              <a:gd name="T2" fmla="*/ 0 w 144"/>
              <a:gd name="T3" fmla="*/ 0 h 652"/>
              <a:gd name="T4" fmla="*/ 0 w 144"/>
              <a:gd name="T5" fmla="*/ 296862 h 652"/>
              <a:gd name="T6" fmla="*/ 0 60000 65536"/>
              <a:gd name="T7" fmla="*/ 0 60000 65536"/>
              <a:gd name="T8" fmla="*/ 0 60000 65536"/>
            </a:gdLst>
            <a:ahLst/>
            <a:cxnLst>
              <a:cxn ang="T6">
                <a:pos x="T0" y="T1"/>
              </a:cxn>
              <a:cxn ang="T7">
                <a:pos x="T2" y="T3"/>
              </a:cxn>
              <a:cxn ang="T8">
                <a:pos x="T4" y="T5"/>
              </a:cxn>
            </a:cxnLst>
            <a:rect l="0" t="0" r="r" b="b"/>
            <a:pathLst>
              <a:path w="144" h="652">
                <a:moveTo>
                  <a:pt x="144" y="0"/>
                </a:moveTo>
                <a:lnTo>
                  <a:pt x="0" y="0"/>
                </a:lnTo>
                <a:lnTo>
                  <a:pt x="0" y="652"/>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8" name="Freeform 12"/>
          <p:cNvSpPr>
            <a:spLocks/>
          </p:cNvSpPr>
          <p:nvPr/>
        </p:nvSpPr>
        <p:spPr bwMode="auto">
          <a:xfrm>
            <a:off x="7391400" y="3159125"/>
            <a:ext cx="190500" cy="296863"/>
          </a:xfrm>
          <a:custGeom>
            <a:avLst/>
            <a:gdLst>
              <a:gd name="T0" fmla="*/ 190500 w 529"/>
              <a:gd name="T1" fmla="*/ 296863 h 651"/>
              <a:gd name="T2" fmla="*/ 0 w 529"/>
              <a:gd name="T3" fmla="*/ 296863 h 651"/>
              <a:gd name="T4" fmla="*/ 0 w 529"/>
              <a:gd name="T5" fmla="*/ 0 h 651"/>
              <a:gd name="T6" fmla="*/ 0 60000 65536"/>
              <a:gd name="T7" fmla="*/ 0 60000 65536"/>
              <a:gd name="T8" fmla="*/ 0 60000 65536"/>
            </a:gdLst>
            <a:ahLst/>
            <a:cxnLst>
              <a:cxn ang="T6">
                <a:pos x="T0" y="T1"/>
              </a:cxn>
              <a:cxn ang="T7">
                <a:pos x="T2" y="T3"/>
              </a:cxn>
              <a:cxn ang="T8">
                <a:pos x="T4" y="T5"/>
              </a:cxn>
            </a:cxnLst>
            <a:rect l="0" t="0" r="r" b="b"/>
            <a:pathLst>
              <a:path w="529" h="651">
                <a:moveTo>
                  <a:pt x="529" y="651"/>
                </a:moveTo>
                <a:lnTo>
                  <a:pt x="0" y="651"/>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49" name="Freeform 13"/>
          <p:cNvSpPr>
            <a:spLocks/>
          </p:cNvSpPr>
          <p:nvPr/>
        </p:nvSpPr>
        <p:spPr bwMode="auto">
          <a:xfrm>
            <a:off x="1490663" y="1935163"/>
            <a:ext cx="1616075" cy="1720850"/>
          </a:xfrm>
          <a:custGeom>
            <a:avLst/>
            <a:gdLst>
              <a:gd name="T0" fmla="*/ 1616075 w 4490"/>
              <a:gd name="T1" fmla="*/ 1720850 h 3766"/>
              <a:gd name="T2" fmla="*/ 0 w 4490"/>
              <a:gd name="T3" fmla="*/ 1720850 h 3766"/>
              <a:gd name="T4" fmla="*/ 0 w 4490"/>
              <a:gd name="T5" fmla="*/ 0 h 3766"/>
              <a:gd name="T6" fmla="*/ 0 60000 65536"/>
              <a:gd name="T7" fmla="*/ 0 60000 65536"/>
              <a:gd name="T8" fmla="*/ 0 60000 65536"/>
            </a:gdLst>
            <a:ahLst/>
            <a:cxnLst>
              <a:cxn ang="T6">
                <a:pos x="T0" y="T1"/>
              </a:cxn>
              <a:cxn ang="T7">
                <a:pos x="T2" y="T3"/>
              </a:cxn>
              <a:cxn ang="T8">
                <a:pos x="T4" y="T5"/>
              </a:cxn>
            </a:cxnLst>
            <a:rect l="0" t="0" r="r" b="b"/>
            <a:pathLst>
              <a:path w="4490" h="3766">
                <a:moveTo>
                  <a:pt x="4490" y="3766"/>
                </a:moveTo>
                <a:lnTo>
                  <a:pt x="0" y="3766"/>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0" name="Freeform 14"/>
          <p:cNvSpPr>
            <a:spLocks/>
          </p:cNvSpPr>
          <p:nvPr/>
        </p:nvSpPr>
        <p:spPr bwMode="auto">
          <a:xfrm>
            <a:off x="4740275" y="2201863"/>
            <a:ext cx="334963" cy="941387"/>
          </a:xfrm>
          <a:custGeom>
            <a:avLst/>
            <a:gdLst>
              <a:gd name="T0" fmla="*/ 334963 w 930"/>
              <a:gd name="T1" fmla="*/ 941387 h 2066"/>
              <a:gd name="T2" fmla="*/ 0 w 930"/>
              <a:gd name="T3" fmla="*/ 941387 h 2066"/>
              <a:gd name="T4" fmla="*/ 0 w 930"/>
              <a:gd name="T5" fmla="*/ 0 h 2066"/>
              <a:gd name="T6" fmla="*/ 0 60000 65536"/>
              <a:gd name="T7" fmla="*/ 0 60000 65536"/>
              <a:gd name="T8" fmla="*/ 0 60000 65536"/>
            </a:gdLst>
            <a:ahLst/>
            <a:cxnLst>
              <a:cxn ang="T6">
                <a:pos x="T0" y="T1"/>
              </a:cxn>
              <a:cxn ang="T7">
                <a:pos x="T2" y="T3"/>
              </a:cxn>
              <a:cxn ang="T8">
                <a:pos x="T4" y="T5"/>
              </a:cxn>
            </a:cxnLst>
            <a:rect l="0" t="0" r="r" b="b"/>
            <a:pathLst>
              <a:path w="930" h="2066">
                <a:moveTo>
                  <a:pt x="930" y="2066"/>
                </a:moveTo>
                <a:lnTo>
                  <a:pt x="0" y="2066"/>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1" name="Freeform 15"/>
          <p:cNvSpPr>
            <a:spLocks/>
          </p:cNvSpPr>
          <p:nvPr/>
        </p:nvSpPr>
        <p:spPr bwMode="auto">
          <a:xfrm>
            <a:off x="6905625" y="2332038"/>
            <a:ext cx="254000" cy="812800"/>
          </a:xfrm>
          <a:custGeom>
            <a:avLst/>
            <a:gdLst>
              <a:gd name="T0" fmla="*/ 254000 w 710"/>
              <a:gd name="T1" fmla="*/ 0 h 1783"/>
              <a:gd name="T2" fmla="*/ 0 w 710"/>
              <a:gd name="T3" fmla="*/ 0 h 1783"/>
              <a:gd name="T4" fmla="*/ 0 w 710"/>
              <a:gd name="T5" fmla="*/ 812800 h 1783"/>
              <a:gd name="T6" fmla="*/ 0 60000 65536"/>
              <a:gd name="T7" fmla="*/ 0 60000 65536"/>
              <a:gd name="T8" fmla="*/ 0 60000 65536"/>
            </a:gdLst>
            <a:ahLst/>
            <a:cxnLst>
              <a:cxn ang="T6">
                <a:pos x="T0" y="T1"/>
              </a:cxn>
              <a:cxn ang="T7">
                <a:pos x="T2" y="T3"/>
              </a:cxn>
              <a:cxn ang="T8">
                <a:pos x="T4" y="T5"/>
              </a:cxn>
            </a:cxnLst>
            <a:rect l="0" t="0" r="r" b="b"/>
            <a:pathLst>
              <a:path w="710" h="1783">
                <a:moveTo>
                  <a:pt x="710" y="0"/>
                </a:moveTo>
                <a:lnTo>
                  <a:pt x="0" y="0"/>
                </a:lnTo>
                <a:lnTo>
                  <a:pt x="0" y="178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2" name="Freeform 16"/>
          <p:cNvSpPr>
            <a:spLocks/>
          </p:cNvSpPr>
          <p:nvPr/>
        </p:nvSpPr>
        <p:spPr bwMode="auto">
          <a:xfrm>
            <a:off x="5222875" y="1257300"/>
            <a:ext cx="2573338" cy="412750"/>
          </a:xfrm>
          <a:custGeom>
            <a:avLst/>
            <a:gdLst>
              <a:gd name="T0" fmla="*/ 2573338 w 7141"/>
              <a:gd name="T1" fmla="*/ 412750 h 905"/>
              <a:gd name="T2" fmla="*/ 0 w 7141"/>
              <a:gd name="T3" fmla="*/ 412750 h 905"/>
              <a:gd name="T4" fmla="*/ 0 w 7141"/>
              <a:gd name="T5" fmla="*/ 0 h 905"/>
              <a:gd name="T6" fmla="*/ 0 60000 65536"/>
              <a:gd name="T7" fmla="*/ 0 60000 65536"/>
              <a:gd name="T8" fmla="*/ 0 60000 65536"/>
            </a:gdLst>
            <a:ahLst/>
            <a:cxnLst>
              <a:cxn ang="T6">
                <a:pos x="T0" y="T1"/>
              </a:cxn>
              <a:cxn ang="T7">
                <a:pos x="T2" y="T3"/>
              </a:cxn>
              <a:cxn ang="T8">
                <a:pos x="T4" y="T5"/>
              </a:cxn>
            </a:cxnLst>
            <a:rect l="0" t="0" r="r" b="b"/>
            <a:pathLst>
              <a:path w="7141" h="905">
                <a:moveTo>
                  <a:pt x="7141" y="905"/>
                </a:moveTo>
                <a:lnTo>
                  <a:pt x="0" y="905"/>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3" name="Freeform 17"/>
          <p:cNvSpPr>
            <a:spLocks/>
          </p:cNvSpPr>
          <p:nvPr/>
        </p:nvSpPr>
        <p:spPr bwMode="auto">
          <a:xfrm>
            <a:off x="150813" y="3783013"/>
            <a:ext cx="2157412" cy="1846262"/>
          </a:xfrm>
          <a:custGeom>
            <a:avLst/>
            <a:gdLst>
              <a:gd name="T0" fmla="*/ 2157412 w 5982"/>
              <a:gd name="T1" fmla="*/ 1846262 h 4045"/>
              <a:gd name="T2" fmla="*/ 0 w 5982"/>
              <a:gd name="T3" fmla="*/ 1846262 h 4045"/>
              <a:gd name="T4" fmla="*/ 0 w 5982"/>
              <a:gd name="T5" fmla="*/ 0 h 4045"/>
              <a:gd name="T6" fmla="*/ 0 60000 65536"/>
              <a:gd name="T7" fmla="*/ 0 60000 65536"/>
              <a:gd name="T8" fmla="*/ 0 60000 65536"/>
            </a:gdLst>
            <a:ahLst/>
            <a:cxnLst>
              <a:cxn ang="T6">
                <a:pos x="T0" y="T1"/>
              </a:cxn>
              <a:cxn ang="T7">
                <a:pos x="T2" y="T3"/>
              </a:cxn>
              <a:cxn ang="T8">
                <a:pos x="T4" y="T5"/>
              </a:cxn>
            </a:cxnLst>
            <a:rect l="0" t="0" r="r" b="b"/>
            <a:pathLst>
              <a:path w="5982" h="4045">
                <a:moveTo>
                  <a:pt x="5982" y="4045"/>
                </a:moveTo>
                <a:lnTo>
                  <a:pt x="0" y="4045"/>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4" name="Freeform 18"/>
          <p:cNvSpPr>
            <a:spLocks/>
          </p:cNvSpPr>
          <p:nvPr/>
        </p:nvSpPr>
        <p:spPr bwMode="auto">
          <a:xfrm>
            <a:off x="1490663" y="215900"/>
            <a:ext cx="2286000" cy="1719263"/>
          </a:xfrm>
          <a:custGeom>
            <a:avLst/>
            <a:gdLst>
              <a:gd name="T0" fmla="*/ 2286000 w 6357"/>
              <a:gd name="T1" fmla="*/ 0 h 3765"/>
              <a:gd name="T2" fmla="*/ 0 w 6357"/>
              <a:gd name="T3" fmla="*/ 0 h 3765"/>
              <a:gd name="T4" fmla="*/ 0 w 6357"/>
              <a:gd name="T5" fmla="*/ 1719263 h 3765"/>
              <a:gd name="T6" fmla="*/ 0 60000 65536"/>
              <a:gd name="T7" fmla="*/ 0 60000 65536"/>
              <a:gd name="T8" fmla="*/ 0 60000 65536"/>
            </a:gdLst>
            <a:ahLst/>
            <a:cxnLst>
              <a:cxn ang="T6">
                <a:pos x="T0" y="T1"/>
              </a:cxn>
              <a:cxn ang="T7">
                <a:pos x="T2" y="T3"/>
              </a:cxn>
              <a:cxn ang="T8">
                <a:pos x="T4" y="T5"/>
              </a:cxn>
            </a:cxnLst>
            <a:rect l="0" t="0" r="r" b="b"/>
            <a:pathLst>
              <a:path w="6357" h="3765">
                <a:moveTo>
                  <a:pt x="6357" y="0"/>
                </a:moveTo>
                <a:lnTo>
                  <a:pt x="0" y="0"/>
                </a:lnTo>
                <a:lnTo>
                  <a:pt x="0" y="376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5" name="Freeform 19"/>
          <p:cNvSpPr>
            <a:spLocks/>
          </p:cNvSpPr>
          <p:nvPr/>
        </p:nvSpPr>
        <p:spPr bwMode="auto">
          <a:xfrm>
            <a:off x="5075238" y="1935163"/>
            <a:ext cx="2720975" cy="1208087"/>
          </a:xfrm>
          <a:custGeom>
            <a:avLst/>
            <a:gdLst>
              <a:gd name="T0" fmla="*/ 2720975 w 7557"/>
              <a:gd name="T1" fmla="*/ 0 h 2648"/>
              <a:gd name="T2" fmla="*/ 0 w 7557"/>
              <a:gd name="T3" fmla="*/ 0 h 2648"/>
              <a:gd name="T4" fmla="*/ 0 w 7557"/>
              <a:gd name="T5" fmla="*/ 1208087 h 2648"/>
              <a:gd name="T6" fmla="*/ 0 60000 65536"/>
              <a:gd name="T7" fmla="*/ 0 60000 65536"/>
              <a:gd name="T8" fmla="*/ 0 60000 65536"/>
            </a:gdLst>
            <a:ahLst/>
            <a:cxnLst>
              <a:cxn ang="T6">
                <a:pos x="T0" y="T1"/>
              </a:cxn>
              <a:cxn ang="T7">
                <a:pos x="T2" y="T3"/>
              </a:cxn>
              <a:cxn ang="T8">
                <a:pos x="T4" y="T5"/>
              </a:cxn>
            </a:cxnLst>
            <a:rect l="0" t="0" r="r" b="b"/>
            <a:pathLst>
              <a:path w="7557" h="2648">
                <a:moveTo>
                  <a:pt x="7557" y="0"/>
                </a:moveTo>
                <a:lnTo>
                  <a:pt x="0" y="0"/>
                </a:lnTo>
                <a:lnTo>
                  <a:pt x="0" y="264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6" name="Freeform 20"/>
          <p:cNvSpPr>
            <a:spLocks/>
          </p:cNvSpPr>
          <p:nvPr/>
        </p:nvSpPr>
        <p:spPr bwMode="auto">
          <a:xfrm>
            <a:off x="6129338" y="3144838"/>
            <a:ext cx="776287" cy="719137"/>
          </a:xfrm>
          <a:custGeom>
            <a:avLst/>
            <a:gdLst>
              <a:gd name="T0" fmla="*/ 776287 w 2158"/>
              <a:gd name="T1" fmla="*/ 0 h 1570"/>
              <a:gd name="T2" fmla="*/ 0 w 2158"/>
              <a:gd name="T3" fmla="*/ 0 h 1570"/>
              <a:gd name="T4" fmla="*/ 0 w 2158"/>
              <a:gd name="T5" fmla="*/ 719137 h 1570"/>
              <a:gd name="T6" fmla="*/ 0 60000 65536"/>
              <a:gd name="T7" fmla="*/ 0 60000 65536"/>
              <a:gd name="T8" fmla="*/ 0 60000 65536"/>
            </a:gdLst>
            <a:ahLst/>
            <a:cxnLst>
              <a:cxn ang="T6">
                <a:pos x="T0" y="T1"/>
              </a:cxn>
              <a:cxn ang="T7">
                <a:pos x="T2" y="T3"/>
              </a:cxn>
              <a:cxn ang="T8">
                <a:pos x="T4" y="T5"/>
              </a:cxn>
            </a:cxnLst>
            <a:rect l="0" t="0" r="r" b="b"/>
            <a:pathLst>
              <a:path w="2158" h="1570">
                <a:moveTo>
                  <a:pt x="2158" y="0"/>
                </a:moveTo>
                <a:lnTo>
                  <a:pt x="0" y="0"/>
                </a:lnTo>
                <a:lnTo>
                  <a:pt x="0" y="157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7" name="Freeform 21"/>
          <p:cNvSpPr>
            <a:spLocks/>
          </p:cNvSpPr>
          <p:nvPr/>
        </p:nvSpPr>
        <p:spPr bwMode="auto">
          <a:xfrm>
            <a:off x="6429375" y="877888"/>
            <a:ext cx="1366838" cy="198437"/>
          </a:xfrm>
          <a:custGeom>
            <a:avLst/>
            <a:gdLst>
              <a:gd name="T0" fmla="*/ 1366838 w 3795"/>
              <a:gd name="T1" fmla="*/ 0 h 434"/>
              <a:gd name="T2" fmla="*/ 0 w 3795"/>
              <a:gd name="T3" fmla="*/ 0 h 434"/>
              <a:gd name="T4" fmla="*/ 0 w 3795"/>
              <a:gd name="T5" fmla="*/ 198437 h 434"/>
              <a:gd name="T6" fmla="*/ 0 60000 65536"/>
              <a:gd name="T7" fmla="*/ 0 60000 65536"/>
              <a:gd name="T8" fmla="*/ 0 60000 65536"/>
            </a:gdLst>
            <a:ahLst/>
            <a:cxnLst>
              <a:cxn ang="T6">
                <a:pos x="T0" y="T1"/>
              </a:cxn>
              <a:cxn ang="T7">
                <a:pos x="T2" y="T3"/>
              </a:cxn>
              <a:cxn ang="T8">
                <a:pos x="T4" y="T5"/>
              </a:cxn>
            </a:cxnLst>
            <a:rect l="0" t="0" r="r" b="b"/>
            <a:pathLst>
              <a:path w="3795" h="434">
                <a:moveTo>
                  <a:pt x="3795" y="0"/>
                </a:moveTo>
                <a:lnTo>
                  <a:pt x="0" y="0"/>
                </a:lnTo>
                <a:lnTo>
                  <a:pt x="0" y="43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8" name="Freeform 22"/>
          <p:cNvSpPr>
            <a:spLocks/>
          </p:cNvSpPr>
          <p:nvPr/>
        </p:nvSpPr>
        <p:spPr bwMode="auto">
          <a:xfrm>
            <a:off x="2308225" y="5373688"/>
            <a:ext cx="5487988" cy="255587"/>
          </a:xfrm>
          <a:custGeom>
            <a:avLst/>
            <a:gdLst>
              <a:gd name="T0" fmla="*/ 5487988 w 15245"/>
              <a:gd name="T1" fmla="*/ 0 h 561"/>
              <a:gd name="T2" fmla="*/ 0 w 15245"/>
              <a:gd name="T3" fmla="*/ 0 h 561"/>
              <a:gd name="T4" fmla="*/ 0 w 15245"/>
              <a:gd name="T5" fmla="*/ 255587 h 561"/>
              <a:gd name="T6" fmla="*/ 0 60000 65536"/>
              <a:gd name="T7" fmla="*/ 0 60000 65536"/>
              <a:gd name="T8" fmla="*/ 0 60000 65536"/>
            </a:gdLst>
            <a:ahLst/>
            <a:cxnLst>
              <a:cxn ang="T6">
                <a:pos x="T0" y="T1"/>
              </a:cxn>
              <a:cxn ang="T7">
                <a:pos x="T2" y="T3"/>
              </a:cxn>
              <a:cxn ang="T8">
                <a:pos x="T4" y="T5"/>
              </a:cxn>
            </a:cxnLst>
            <a:rect l="0" t="0" r="r" b="b"/>
            <a:pathLst>
              <a:path w="15245" h="561">
                <a:moveTo>
                  <a:pt x="15245" y="0"/>
                </a:moveTo>
                <a:lnTo>
                  <a:pt x="0" y="0"/>
                </a:lnTo>
                <a:lnTo>
                  <a:pt x="0" y="561"/>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9" name="Freeform 23"/>
          <p:cNvSpPr>
            <a:spLocks/>
          </p:cNvSpPr>
          <p:nvPr/>
        </p:nvSpPr>
        <p:spPr bwMode="auto">
          <a:xfrm>
            <a:off x="5222875" y="844550"/>
            <a:ext cx="763588" cy="412750"/>
          </a:xfrm>
          <a:custGeom>
            <a:avLst/>
            <a:gdLst>
              <a:gd name="T0" fmla="*/ 763588 w 2114"/>
              <a:gd name="T1" fmla="*/ 0 h 905"/>
              <a:gd name="T2" fmla="*/ 0 w 2114"/>
              <a:gd name="T3" fmla="*/ 0 h 905"/>
              <a:gd name="T4" fmla="*/ 0 w 2114"/>
              <a:gd name="T5" fmla="*/ 412750 h 905"/>
              <a:gd name="T6" fmla="*/ 0 60000 65536"/>
              <a:gd name="T7" fmla="*/ 0 60000 65536"/>
              <a:gd name="T8" fmla="*/ 0 60000 65536"/>
            </a:gdLst>
            <a:ahLst/>
            <a:cxnLst>
              <a:cxn ang="T6">
                <a:pos x="T0" y="T1"/>
              </a:cxn>
              <a:cxn ang="T7">
                <a:pos x="T2" y="T3"/>
              </a:cxn>
              <a:cxn ang="T8">
                <a:pos x="T4" y="T5"/>
              </a:cxn>
            </a:cxnLst>
            <a:rect l="0" t="0" r="r" b="b"/>
            <a:pathLst>
              <a:path w="2114" h="905">
                <a:moveTo>
                  <a:pt x="2114" y="0"/>
                </a:moveTo>
                <a:lnTo>
                  <a:pt x="0" y="0"/>
                </a:lnTo>
                <a:lnTo>
                  <a:pt x="0" y="90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0" name="Freeform 24"/>
          <p:cNvSpPr>
            <a:spLocks/>
          </p:cNvSpPr>
          <p:nvPr/>
        </p:nvSpPr>
        <p:spPr bwMode="auto">
          <a:xfrm>
            <a:off x="7610475" y="3654425"/>
            <a:ext cx="185738" cy="131763"/>
          </a:xfrm>
          <a:custGeom>
            <a:avLst/>
            <a:gdLst>
              <a:gd name="T0" fmla="*/ 185738 w 513"/>
              <a:gd name="T1" fmla="*/ 131763 h 289"/>
              <a:gd name="T2" fmla="*/ 0 w 513"/>
              <a:gd name="T3" fmla="*/ 131763 h 289"/>
              <a:gd name="T4" fmla="*/ 0 w 513"/>
              <a:gd name="T5" fmla="*/ 0 h 289"/>
              <a:gd name="T6" fmla="*/ 0 60000 65536"/>
              <a:gd name="T7" fmla="*/ 0 60000 65536"/>
              <a:gd name="T8" fmla="*/ 0 60000 65536"/>
            </a:gdLst>
            <a:ahLst/>
            <a:cxnLst>
              <a:cxn ang="T6">
                <a:pos x="T0" y="T1"/>
              </a:cxn>
              <a:cxn ang="T7">
                <a:pos x="T2" y="T3"/>
              </a:cxn>
              <a:cxn ang="T8">
                <a:pos x="T4" y="T5"/>
              </a:cxn>
            </a:cxnLst>
            <a:rect l="0" t="0" r="r" b="b"/>
            <a:pathLst>
              <a:path w="513" h="289">
                <a:moveTo>
                  <a:pt x="513" y="289"/>
                </a:moveTo>
                <a:lnTo>
                  <a:pt x="0" y="28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1" name="Freeform 25"/>
          <p:cNvSpPr>
            <a:spLocks/>
          </p:cNvSpPr>
          <p:nvPr/>
        </p:nvSpPr>
        <p:spPr bwMode="auto">
          <a:xfrm>
            <a:off x="4740275" y="1257300"/>
            <a:ext cx="482600" cy="944563"/>
          </a:xfrm>
          <a:custGeom>
            <a:avLst/>
            <a:gdLst>
              <a:gd name="T0" fmla="*/ 482600 w 1346"/>
              <a:gd name="T1" fmla="*/ 0 h 2067"/>
              <a:gd name="T2" fmla="*/ 0 w 1346"/>
              <a:gd name="T3" fmla="*/ 0 h 2067"/>
              <a:gd name="T4" fmla="*/ 0 w 1346"/>
              <a:gd name="T5" fmla="*/ 944563 h 2067"/>
              <a:gd name="T6" fmla="*/ 0 60000 65536"/>
              <a:gd name="T7" fmla="*/ 0 60000 65536"/>
              <a:gd name="T8" fmla="*/ 0 60000 65536"/>
            </a:gdLst>
            <a:ahLst/>
            <a:cxnLst>
              <a:cxn ang="T6">
                <a:pos x="T0" y="T1"/>
              </a:cxn>
              <a:cxn ang="T7">
                <a:pos x="T2" y="T3"/>
              </a:cxn>
              <a:cxn ang="T8">
                <a:pos x="T4" y="T5"/>
              </a:cxn>
            </a:cxnLst>
            <a:rect l="0" t="0" r="r" b="b"/>
            <a:pathLst>
              <a:path w="1346" h="2067">
                <a:moveTo>
                  <a:pt x="1346" y="0"/>
                </a:moveTo>
                <a:lnTo>
                  <a:pt x="0" y="0"/>
                </a:lnTo>
                <a:lnTo>
                  <a:pt x="0" y="206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2" name="Freeform 26"/>
          <p:cNvSpPr>
            <a:spLocks/>
          </p:cNvSpPr>
          <p:nvPr/>
        </p:nvSpPr>
        <p:spPr bwMode="auto">
          <a:xfrm>
            <a:off x="6429375" y="1076325"/>
            <a:ext cx="492125" cy="196850"/>
          </a:xfrm>
          <a:custGeom>
            <a:avLst/>
            <a:gdLst>
              <a:gd name="T0" fmla="*/ 492125 w 1367"/>
              <a:gd name="T1" fmla="*/ 196850 h 435"/>
              <a:gd name="T2" fmla="*/ 0 w 1367"/>
              <a:gd name="T3" fmla="*/ 196850 h 435"/>
              <a:gd name="T4" fmla="*/ 0 w 1367"/>
              <a:gd name="T5" fmla="*/ 0 h 435"/>
              <a:gd name="T6" fmla="*/ 0 60000 65536"/>
              <a:gd name="T7" fmla="*/ 0 60000 65536"/>
              <a:gd name="T8" fmla="*/ 0 60000 65536"/>
            </a:gdLst>
            <a:ahLst/>
            <a:cxnLst>
              <a:cxn ang="T6">
                <a:pos x="T0" y="T1"/>
              </a:cxn>
              <a:cxn ang="T7">
                <a:pos x="T2" y="T3"/>
              </a:cxn>
              <a:cxn ang="T8">
                <a:pos x="T4" y="T5"/>
              </a:cxn>
            </a:cxnLst>
            <a:rect l="0" t="0" r="r" b="b"/>
            <a:pathLst>
              <a:path w="1367" h="435">
                <a:moveTo>
                  <a:pt x="1367" y="435"/>
                </a:moveTo>
                <a:lnTo>
                  <a:pt x="0" y="435"/>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3" name="Freeform 27"/>
          <p:cNvSpPr>
            <a:spLocks/>
          </p:cNvSpPr>
          <p:nvPr/>
        </p:nvSpPr>
        <p:spPr bwMode="auto">
          <a:xfrm>
            <a:off x="4684713" y="5884863"/>
            <a:ext cx="1746250" cy="247650"/>
          </a:xfrm>
          <a:custGeom>
            <a:avLst/>
            <a:gdLst>
              <a:gd name="T0" fmla="*/ 1746250 w 4850"/>
              <a:gd name="T1" fmla="*/ 247650 h 543"/>
              <a:gd name="T2" fmla="*/ 0 w 4850"/>
              <a:gd name="T3" fmla="*/ 247650 h 543"/>
              <a:gd name="T4" fmla="*/ 0 w 4850"/>
              <a:gd name="T5" fmla="*/ 0 h 543"/>
              <a:gd name="T6" fmla="*/ 0 60000 65536"/>
              <a:gd name="T7" fmla="*/ 0 60000 65536"/>
              <a:gd name="T8" fmla="*/ 0 60000 65536"/>
            </a:gdLst>
            <a:ahLst/>
            <a:cxnLst>
              <a:cxn ang="T6">
                <a:pos x="T0" y="T1"/>
              </a:cxn>
              <a:cxn ang="T7">
                <a:pos x="T2" y="T3"/>
              </a:cxn>
              <a:cxn ang="T8">
                <a:pos x="T4" y="T5"/>
              </a:cxn>
            </a:cxnLst>
            <a:rect l="0" t="0" r="r" b="b"/>
            <a:pathLst>
              <a:path w="4850" h="543">
                <a:moveTo>
                  <a:pt x="4850" y="543"/>
                </a:moveTo>
                <a:lnTo>
                  <a:pt x="0" y="543"/>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4" name="Freeform 28"/>
          <p:cNvSpPr>
            <a:spLocks/>
          </p:cNvSpPr>
          <p:nvPr/>
        </p:nvSpPr>
        <p:spPr bwMode="auto">
          <a:xfrm>
            <a:off x="150813" y="1935163"/>
            <a:ext cx="1339850" cy="1847850"/>
          </a:xfrm>
          <a:custGeom>
            <a:avLst/>
            <a:gdLst>
              <a:gd name="T0" fmla="*/ 1339850 w 3710"/>
              <a:gd name="T1" fmla="*/ 0 h 4046"/>
              <a:gd name="T2" fmla="*/ 0 w 3710"/>
              <a:gd name="T3" fmla="*/ 0 h 4046"/>
              <a:gd name="T4" fmla="*/ 0 w 3710"/>
              <a:gd name="T5" fmla="*/ 1847850 h 4046"/>
              <a:gd name="T6" fmla="*/ 0 60000 65536"/>
              <a:gd name="T7" fmla="*/ 0 60000 65536"/>
              <a:gd name="T8" fmla="*/ 0 60000 65536"/>
            </a:gdLst>
            <a:ahLst/>
            <a:cxnLst>
              <a:cxn ang="T6">
                <a:pos x="T0" y="T1"/>
              </a:cxn>
              <a:cxn ang="T7">
                <a:pos x="T2" y="T3"/>
              </a:cxn>
              <a:cxn ang="T8">
                <a:pos x="T4" y="T5"/>
              </a:cxn>
            </a:cxnLst>
            <a:rect l="0" t="0" r="r" b="b"/>
            <a:pathLst>
              <a:path w="3710" h="4046">
                <a:moveTo>
                  <a:pt x="3710" y="0"/>
                </a:moveTo>
                <a:lnTo>
                  <a:pt x="0" y="0"/>
                </a:lnTo>
                <a:lnTo>
                  <a:pt x="0" y="404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5" name="Freeform 29"/>
          <p:cNvSpPr>
            <a:spLocks/>
          </p:cNvSpPr>
          <p:nvPr/>
        </p:nvSpPr>
        <p:spPr bwMode="auto">
          <a:xfrm>
            <a:off x="7581900" y="3455988"/>
            <a:ext cx="28575" cy="198437"/>
          </a:xfrm>
          <a:custGeom>
            <a:avLst/>
            <a:gdLst>
              <a:gd name="T0" fmla="*/ 28575 w 82"/>
              <a:gd name="T1" fmla="*/ 198437 h 435"/>
              <a:gd name="T2" fmla="*/ 0 w 82"/>
              <a:gd name="T3" fmla="*/ 198437 h 435"/>
              <a:gd name="T4" fmla="*/ 0 w 82"/>
              <a:gd name="T5" fmla="*/ 0 h 435"/>
              <a:gd name="T6" fmla="*/ 0 60000 65536"/>
              <a:gd name="T7" fmla="*/ 0 60000 65536"/>
              <a:gd name="T8" fmla="*/ 0 60000 65536"/>
            </a:gdLst>
            <a:ahLst/>
            <a:cxnLst>
              <a:cxn ang="T6">
                <a:pos x="T0" y="T1"/>
              </a:cxn>
              <a:cxn ang="T7">
                <a:pos x="T2" y="T3"/>
              </a:cxn>
              <a:cxn ang="T8">
                <a:pos x="T4" y="T5"/>
              </a:cxn>
            </a:cxnLst>
            <a:rect l="0" t="0" r="r" b="b"/>
            <a:pathLst>
              <a:path w="82" h="435">
                <a:moveTo>
                  <a:pt x="82" y="435"/>
                </a:moveTo>
                <a:lnTo>
                  <a:pt x="0" y="435"/>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6" name="Freeform 30"/>
          <p:cNvSpPr>
            <a:spLocks/>
          </p:cNvSpPr>
          <p:nvPr/>
        </p:nvSpPr>
        <p:spPr bwMode="auto">
          <a:xfrm>
            <a:off x="7083425" y="6430963"/>
            <a:ext cx="712788" cy="131762"/>
          </a:xfrm>
          <a:custGeom>
            <a:avLst/>
            <a:gdLst>
              <a:gd name="T0" fmla="*/ 712788 w 1979"/>
              <a:gd name="T1" fmla="*/ 0 h 289"/>
              <a:gd name="T2" fmla="*/ 0 w 1979"/>
              <a:gd name="T3" fmla="*/ 0 h 289"/>
              <a:gd name="T4" fmla="*/ 0 w 1979"/>
              <a:gd name="T5" fmla="*/ 131762 h 289"/>
              <a:gd name="T6" fmla="*/ 0 60000 65536"/>
              <a:gd name="T7" fmla="*/ 0 60000 65536"/>
              <a:gd name="T8" fmla="*/ 0 60000 65536"/>
            </a:gdLst>
            <a:ahLst/>
            <a:cxnLst>
              <a:cxn ang="T6">
                <a:pos x="T0" y="T1"/>
              </a:cxn>
              <a:cxn ang="T7">
                <a:pos x="T2" y="T3"/>
              </a:cxn>
              <a:cxn ang="T8">
                <a:pos x="T4" y="T5"/>
              </a:cxn>
            </a:cxnLst>
            <a:rect l="0" t="0" r="r" b="b"/>
            <a:pathLst>
              <a:path w="1979" h="289">
                <a:moveTo>
                  <a:pt x="1979" y="0"/>
                </a:moveTo>
                <a:lnTo>
                  <a:pt x="0" y="0"/>
                </a:lnTo>
                <a:lnTo>
                  <a:pt x="0" y="28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7" name="Freeform 31"/>
          <p:cNvSpPr>
            <a:spLocks/>
          </p:cNvSpPr>
          <p:nvPr/>
        </p:nvSpPr>
        <p:spPr bwMode="auto">
          <a:xfrm>
            <a:off x="4684713" y="5637213"/>
            <a:ext cx="3111500" cy="247650"/>
          </a:xfrm>
          <a:custGeom>
            <a:avLst/>
            <a:gdLst>
              <a:gd name="T0" fmla="*/ 3111500 w 8639"/>
              <a:gd name="T1" fmla="*/ 0 h 543"/>
              <a:gd name="T2" fmla="*/ 0 w 8639"/>
              <a:gd name="T3" fmla="*/ 0 h 543"/>
              <a:gd name="T4" fmla="*/ 0 w 8639"/>
              <a:gd name="T5" fmla="*/ 247650 h 543"/>
              <a:gd name="T6" fmla="*/ 0 60000 65536"/>
              <a:gd name="T7" fmla="*/ 0 60000 65536"/>
              <a:gd name="T8" fmla="*/ 0 60000 65536"/>
            </a:gdLst>
            <a:ahLst/>
            <a:cxnLst>
              <a:cxn ang="T6">
                <a:pos x="T0" y="T1"/>
              </a:cxn>
              <a:cxn ang="T7">
                <a:pos x="T2" y="T3"/>
              </a:cxn>
              <a:cxn ang="T8">
                <a:pos x="T4" y="T5"/>
              </a:cxn>
            </a:cxnLst>
            <a:rect l="0" t="0" r="r" b="b"/>
            <a:pathLst>
              <a:path w="8639" h="543">
                <a:moveTo>
                  <a:pt x="8639" y="0"/>
                </a:moveTo>
                <a:lnTo>
                  <a:pt x="0" y="0"/>
                </a:lnTo>
                <a:lnTo>
                  <a:pt x="0" y="54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8" name="Freeform 32"/>
          <p:cNvSpPr>
            <a:spLocks/>
          </p:cNvSpPr>
          <p:nvPr/>
        </p:nvSpPr>
        <p:spPr bwMode="auto">
          <a:xfrm>
            <a:off x="5986463" y="844550"/>
            <a:ext cx="442912" cy="231775"/>
          </a:xfrm>
          <a:custGeom>
            <a:avLst/>
            <a:gdLst>
              <a:gd name="T0" fmla="*/ 442912 w 1232"/>
              <a:gd name="T1" fmla="*/ 231775 h 507"/>
              <a:gd name="T2" fmla="*/ 0 w 1232"/>
              <a:gd name="T3" fmla="*/ 231775 h 507"/>
              <a:gd name="T4" fmla="*/ 0 w 1232"/>
              <a:gd name="T5" fmla="*/ 0 h 507"/>
              <a:gd name="T6" fmla="*/ 0 60000 65536"/>
              <a:gd name="T7" fmla="*/ 0 60000 65536"/>
              <a:gd name="T8" fmla="*/ 0 60000 65536"/>
            </a:gdLst>
            <a:ahLst/>
            <a:cxnLst>
              <a:cxn ang="T6">
                <a:pos x="T0" y="T1"/>
              </a:cxn>
              <a:cxn ang="T7">
                <a:pos x="T2" y="T3"/>
              </a:cxn>
              <a:cxn ang="T8">
                <a:pos x="T4" y="T5"/>
              </a:cxn>
            </a:cxnLst>
            <a:rect l="0" t="0" r="r" b="b"/>
            <a:pathLst>
              <a:path w="1232" h="507">
                <a:moveTo>
                  <a:pt x="1232" y="507"/>
                </a:moveTo>
                <a:lnTo>
                  <a:pt x="0" y="507"/>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9" name="Freeform 33"/>
          <p:cNvSpPr>
            <a:spLocks/>
          </p:cNvSpPr>
          <p:nvPr/>
        </p:nvSpPr>
        <p:spPr bwMode="auto">
          <a:xfrm>
            <a:off x="6840538" y="6165850"/>
            <a:ext cx="955675" cy="196850"/>
          </a:xfrm>
          <a:custGeom>
            <a:avLst/>
            <a:gdLst>
              <a:gd name="T0" fmla="*/ 955675 w 2648"/>
              <a:gd name="T1" fmla="*/ 0 h 435"/>
              <a:gd name="T2" fmla="*/ 0 w 2648"/>
              <a:gd name="T3" fmla="*/ 0 h 435"/>
              <a:gd name="T4" fmla="*/ 0 w 2648"/>
              <a:gd name="T5" fmla="*/ 196850 h 435"/>
              <a:gd name="T6" fmla="*/ 0 60000 65536"/>
              <a:gd name="T7" fmla="*/ 0 60000 65536"/>
              <a:gd name="T8" fmla="*/ 0 60000 65536"/>
            </a:gdLst>
            <a:ahLst/>
            <a:cxnLst>
              <a:cxn ang="T6">
                <a:pos x="T0" y="T1"/>
              </a:cxn>
              <a:cxn ang="T7">
                <a:pos x="T2" y="T3"/>
              </a:cxn>
              <a:cxn ang="T8">
                <a:pos x="T4" y="T5"/>
              </a:cxn>
            </a:cxnLst>
            <a:rect l="0" t="0" r="r" b="b"/>
            <a:pathLst>
              <a:path w="2648" h="435">
                <a:moveTo>
                  <a:pt x="2648" y="0"/>
                </a:moveTo>
                <a:lnTo>
                  <a:pt x="0" y="0"/>
                </a:lnTo>
                <a:lnTo>
                  <a:pt x="0" y="435"/>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0" name="Freeform 34"/>
          <p:cNvSpPr>
            <a:spLocks/>
          </p:cNvSpPr>
          <p:nvPr/>
        </p:nvSpPr>
        <p:spPr bwMode="auto">
          <a:xfrm>
            <a:off x="7581900" y="3257550"/>
            <a:ext cx="214313" cy="198438"/>
          </a:xfrm>
          <a:custGeom>
            <a:avLst/>
            <a:gdLst>
              <a:gd name="T0" fmla="*/ 214313 w 595"/>
              <a:gd name="T1" fmla="*/ 0 h 434"/>
              <a:gd name="T2" fmla="*/ 0 w 595"/>
              <a:gd name="T3" fmla="*/ 0 h 434"/>
              <a:gd name="T4" fmla="*/ 0 w 595"/>
              <a:gd name="T5" fmla="*/ 198438 h 434"/>
              <a:gd name="T6" fmla="*/ 0 60000 65536"/>
              <a:gd name="T7" fmla="*/ 0 60000 65536"/>
              <a:gd name="T8" fmla="*/ 0 60000 65536"/>
            </a:gdLst>
            <a:ahLst/>
            <a:cxnLst>
              <a:cxn ang="T6">
                <a:pos x="T0" y="T1"/>
              </a:cxn>
              <a:cxn ang="T7">
                <a:pos x="T2" y="T3"/>
              </a:cxn>
              <a:cxn ang="T8">
                <a:pos x="T4" y="T5"/>
              </a:cxn>
            </a:cxnLst>
            <a:rect l="0" t="0" r="r" b="b"/>
            <a:pathLst>
              <a:path w="595" h="434">
                <a:moveTo>
                  <a:pt x="595" y="0"/>
                </a:moveTo>
                <a:lnTo>
                  <a:pt x="0" y="0"/>
                </a:lnTo>
                <a:lnTo>
                  <a:pt x="0" y="43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1" name="Freeform 35"/>
          <p:cNvSpPr>
            <a:spLocks/>
          </p:cNvSpPr>
          <p:nvPr/>
        </p:nvSpPr>
        <p:spPr bwMode="auto">
          <a:xfrm>
            <a:off x="7159625" y="2200275"/>
            <a:ext cx="636588" cy="131763"/>
          </a:xfrm>
          <a:custGeom>
            <a:avLst/>
            <a:gdLst>
              <a:gd name="T0" fmla="*/ 636588 w 1762"/>
              <a:gd name="T1" fmla="*/ 0 h 290"/>
              <a:gd name="T2" fmla="*/ 0 w 1762"/>
              <a:gd name="T3" fmla="*/ 0 h 290"/>
              <a:gd name="T4" fmla="*/ 0 w 1762"/>
              <a:gd name="T5" fmla="*/ 131763 h 290"/>
              <a:gd name="T6" fmla="*/ 0 60000 65536"/>
              <a:gd name="T7" fmla="*/ 0 60000 65536"/>
              <a:gd name="T8" fmla="*/ 0 60000 65536"/>
            </a:gdLst>
            <a:ahLst/>
            <a:cxnLst>
              <a:cxn ang="T6">
                <a:pos x="T0" y="T1"/>
              </a:cxn>
              <a:cxn ang="T7">
                <a:pos x="T2" y="T3"/>
              </a:cxn>
              <a:cxn ang="T8">
                <a:pos x="T4" y="T5"/>
              </a:cxn>
            </a:cxnLst>
            <a:rect l="0" t="0" r="r" b="b"/>
            <a:pathLst>
              <a:path w="1762" h="290">
                <a:moveTo>
                  <a:pt x="1762" y="0"/>
                </a:moveTo>
                <a:lnTo>
                  <a:pt x="0" y="0"/>
                </a:lnTo>
                <a:lnTo>
                  <a:pt x="0" y="29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2" name="Line 36"/>
          <p:cNvSpPr>
            <a:spLocks noChangeShapeType="1"/>
          </p:cNvSpPr>
          <p:nvPr/>
        </p:nvSpPr>
        <p:spPr bwMode="auto">
          <a:xfrm>
            <a:off x="76200" y="3783013"/>
            <a:ext cx="746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373" name="Freeform 37"/>
          <p:cNvSpPr>
            <a:spLocks/>
          </p:cNvSpPr>
          <p:nvPr/>
        </p:nvSpPr>
        <p:spPr bwMode="auto">
          <a:xfrm>
            <a:off x="7442200" y="2727325"/>
            <a:ext cx="354013" cy="134938"/>
          </a:xfrm>
          <a:custGeom>
            <a:avLst/>
            <a:gdLst>
              <a:gd name="T0" fmla="*/ 354013 w 980"/>
              <a:gd name="T1" fmla="*/ 0 h 290"/>
              <a:gd name="T2" fmla="*/ 0 w 980"/>
              <a:gd name="T3" fmla="*/ 0 h 290"/>
              <a:gd name="T4" fmla="*/ 0 w 980"/>
              <a:gd name="T5" fmla="*/ 134938 h 290"/>
              <a:gd name="T6" fmla="*/ 0 60000 65536"/>
              <a:gd name="T7" fmla="*/ 0 60000 65536"/>
              <a:gd name="T8" fmla="*/ 0 60000 65536"/>
            </a:gdLst>
            <a:ahLst/>
            <a:cxnLst>
              <a:cxn ang="T6">
                <a:pos x="T0" y="T1"/>
              </a:cxn>
              <a:cxn ang="T7">
                <a:pos x="T2" y="T3"/>
              </a:cxn>
              <a:cxn ang="T8">
                <a:pos x="T4" y="T5"/>
              </a:cxn>
            </a:cxnLst>
            <a:rect l="0" t="0" r="r" b="b"/>
            <a:pathLst>
              <a:path w="980" h="290">
                <a:moveTo>
                  <a:pt x="980" y="0"/>
                </a:moveTo>
                <a:lnTo>
                  <a:pt x="0" y="0"/>
                </a:lnTo>
                <a:lnTo>
                  <a:pt x="0" y="29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4" name="Freeform 38"/>
          <p:cNvSpPr>
            <a:spLocks/>
          </p:cNvSpPr>
          <p:nvPr/>
        </p:nvSpPr>
        <p:spPr bwMode="auto">
          <a:xfrm>
            <a:off x="7337425" y="3159125"/>
            <a:ext cx="53975" cy="444500"/>
          </a:xfrm>
          <a:custGeom>
            <a:avLst/>
            <a:gdLst>
              <a:gd name="T0" fmla="*/ 53975 w 145"/>
              <a:gd name="T1" fmla="*/ 0 h 977"/>
              <a:gd name="T2" fmla="*/ 0 w 145"/>
              <a:gd name="T3" fmla="*/ 0 h 977"/>
              <a:gd name="T4" fmla="*/ 0 w 145"/>
              <a:gd name="T5" fmla="*/ 444500 h 977"/>
              <a:gd name="T6" fmla="*/ 0 60000 65536"/>
              <a:gd name="T7" fmla="*/ 0 60000 65536"/>
              <a:gd name="T8" fmla="*/ 0 60000 65536"/>
            </a:gdLst>
            <a:ahLst/>
            <a:cxnLst>
              <a:cxn ang="T6">
                <a:pos x="T0" y="T1"/>
              </a:cxn>
              <a:cxn ang="T7">
                <a:pos x="T2" y="T3"/>
              </a:cxn>
              <a:cxn ang="T8">
                <a:pos x="T4" y="T5"/>
              </a:cxn>
            </a:cxnLst>
            <a:rect l="0" t="0" r="r" b="b"/>
            <a:pathLst>
              <a:path w="145" h="977">
                <a:moveTo>
                  <a:pt x="145" y="0"/>
                </a:moveTo>
                <a:lnTo>
                  <a:pt x="0" y="0"/>
                </a:lnTo>
                <a:lnTo>
                  <a:pt x="0" y="97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5" name="Freeform 39"/>
          <p:cNvSpPr>
            <a:spLocks/>
          </p:cNvSpPr>
          <p:nvPr/>
        </p:nvSpPr>
        <p:spPr bwMode="auto">
          <a:xfrm>
            <a:off x="3776663" y="84138"/>
            <a:ext cx="4019550" cy="131762"/>
          </a:xfrm>
          <a:custGeom>
            <a:avLst/>
            <a:gdLst>
              <a:gd name="T0" fmla="*/ 4019550 w 11160"/>
              <a:gd name="T1" fmla="*/ 0 h 290"/>
              <a:gd name="T2" fmla="*/ 0 w 11160"/>
              <a:gd name="T3" fmla="*/ 0 h 290"/>
              <a:gd name="T4" fmla="*/ 0 w 11160"/>
              <a:gd name="T5" fmla="*/ 131762 h 290"/>
              <a:gd name="T6" fmla="*/ 0 60000 65536"/>
              <a:gd name="T7" fmla="*/ 0 60000 65536"/>
              <a:gd name="T8" fmla="*/ 0 60000 65536"/>
            </a:gdLst>
            <a:ahLst/>
            <a:cxnLst>
              <a:cxn ang="T6">
                <a:pos x="T0" y="T1"/>
              </a:cxn>
              <a:cxn ang="T7">
                <a:pos x="T2" y="T3"/>
              </a:cxn>
              <a:cxn ang="T8">
                <a:pos x="T4" y="T5"/>
              </a:cxn>
            </a:cxnLst>
            <a:rect l="0" t="0" r="r" b="b"/>
            <a:pathLst>
              <a:path w="11160" h="290">
                <a:moveTo>
                  <a:pt x="11160" y="0"/>
                </a:moveTo>
                <a:lnTo>
                  <a:pt x="0" y="0"/>
                </a:lnTo>
                <a:lnTo>
                  <a:pt x="0" y="29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6" name="Freeform 40"/>
          <p:cNvSpPr>
            <a:spLocks/>
          </p:cNvSpPr>
          <p:nvPr/>
        </p:nvSpPr>
        <p:spPr bwMode="auto">
          <a:xfrm>
            <a:off x="7337425" y="3603625"/>
            <a:ext cx="458788" cy="447675"/>
          </a:xfrm>
          <a:custGeom>
            <a:avLst/>
            <a:gdLst>
              <a:gd name="T0" fmla="*/ 458788 w 1269"/>
              <a:gd name="T1" fmla="*/ 447675 h 978"/>
              <a:gd name="T2" fmla="*/ 0 w 1269"/>
              <a:gd name="T3" fmla="*/ 447675 h 978"/>
              <a:gd name="T4" fmla="*/ 0 w 1269"/>
              <a:gd name="T5" fmla="*/ 0 h 978"/>
              <a:gd name="T6" fmla="*/ 0 60000 65536"/>
              <a:gd name="T7" fmla="*/ 0 60000 65536"/>
              <a:gd name="T8" fmla="*/ 0 60000 65536"/>
            </a:gdLst>
            <a:ahLst/>
            <a:cxnLst>
              <a:cxn ang="T6">
                <a:pos x="T0" y="T1"/>
              </a:cxn>
              <a:cxn ang="T7">
                <a:pos x="T2" y="T3"/>
              </a:cxn>
              <a:cxn ang="T8">
                <a:pos x="T4" y="T5"/>
              </a:cxn>
            </a:cxnLst>
            <a:rect l="0" t="0" r="r" b="b"/>
            <a:pathLst>
              <a:path w="1269" h="978">
                <a:moveTo>
                  <a:pt x="1269" y="978"/>
                </a:moveTo>
                <a:lnTo>
                  <a:pt x="0" y="978"/>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7" name="Freeform 41"/>
          <p:cNvSpPr>
            <a:spLocks/>
          </p:cNvSpPr>
          <p:nvPr/>
        </p:nvSpPr>
        <p:spPr bwMode="auto">
          <a:xfrm>
            <a:off x="6430963" y="6132513"/>
            <a:ext cx="409575" cy="230187"/>
          </a:xfrm>
          <a:custGeom>
            <a:avLst/>
            <a:gdLst>
              <a:gd name="T0" fmla="*/ 409575 w 1141"/>
              <a:gd name="T1" fmla="*/ 230187 h 507"/>
              <a:gd name="T2" fmla="*/ 0 w 1141"/>
              <a:gd name="T3" fmla="*/ 230187 h 507"/>
              <a:gd name="T4" fmla="*/ 0 w 1141"/>
              <a:gd name="T5" fmla="*/ 0 h 507"/>
              <a:gd name="T6" fmla="*/ 0 60000 65536"/>
              <a:gd name="T7" fmla="*/ 0 60000 65536"/>
              <a:gd name="T8" fmla="*/ 0 60000 65536"/>
            </a:gdLst>
            <a:ahLst/>
            <a:cxnLst>
              <a:cxn ang="T6">
                <a:pos x="T0" y="T1"/>
              </a:cxn>
              <a:cxn ang="T7">
                <a:pos x="T2" y="T3"/>
              </a:cxn>
              <a:cxn ang="T8">
                <a:pos x="T4" y="T5"/>
              </a:cxn>
            </a:cxnLst>
            <a:rect l="0" t="0" r="r" b="b"/>
            <a:pathLst>
              <a:path w="1141" h="507">
                <a:moveTo>
                  <a:pt x="1141" y="507"/>
                </a:moveTo>
                <a:lnTo>
                  <a:pt x="0" y="507"/>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8" name="Freeform 42"/>
          <p:cNvSpPr>
            <a:spLocks/>
          </p:cNvSpPr>
          <p:nvPr/>
        </p:nvSpPr>
        <p:spPr bwMode="auto">
          <a:xfrm>
            <a:off x="5529263" y="4354513"/>
            <a:ext cx="2266950" cy="488950"/>
          </a:xfrm>
          <a:custGeom>
            <a:avLst/>
            <a:gdLst>
              <a:gd name="T0" fmla="*/ 2266950 w 6294"/>
              <a:gd name="T1" fmla="*/ 488950 h 1074"/>
              <a:gd name="T2" fmla="*/ 0 w 6294"/>
              <a:gd name="T3" fmla="*/ 488950 h 1074"/>
              <a:gd name="T4" fmla="*/ 0 w 6294"/>
              <a:gd name="T5" fmla="*/ 0 h 1074"/>
              <a:gd name="T6" fmla="*/ 0 60000 65536"/>
              <a:gd name="T7" fmla="*/ 0 60000 65536"/>
              <a:gd name="T8" fmla="*/ 0 60000 65536"/>
            </a:gdLst>
            <a:ahLst/>
            <a:cxnLst>
              <a:cxn ang="T6">
                <a:pos x="T0" y="T1"/>
              </a:cxn>
              <a:cxn ang="T7">
                <a:pos x="T2" y="T3"/>
              </a:cxn>
              <a:cxn ang="T8">
                <a:pos x="T4" y="T5"/>
              </a:cxn>
            </a:cxnLst>
            <a:rect l="0" t="0" r="r" b="b"/>
            <a:pathLst>
              <a:path w="6294" h="1074">
                <a:moveTo>
                  <a:pt x="6294" y="1074"/>
                </a:moveTo>
                <a:lnTo>
                  <a:pt x="0" y="1074"/>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79" name="Freeform 43"/>
          <p:cNvSpPr>
            <a:spLocks/>
          </p:cNvSpPr>
          <p:nvPr/>
        </p:nvSpPr>
        <p:spPr bwMode="auto">
          <a:xfrm>
            <a:off x="7085013" y="3959225"/>
            <a:ext cx="711200" cy="357188"/>
          </a:xfrm>
          <a:custGeom>
            <a:avLst/>
            <a:gdLst>
              <a:gd name="T0" fmla="*/ 711200 w 1974"/>
              <a:gd name="T1" fmla="*/ 357188 h 779"/>
              <a:gd name="T2" fmla="*/ 0 w 1974"/>
              <a:gd name="T3" fmla="*/ 357188 h 779"/>
              <a:gd name="T4" fmla="*/ 0 w 1974"/>
              <a:gd name="T5" fmla="*/ 0 h 779"/>
              <a:gd name="T6" fmla="*/ 0 60000 65536"/>
              <a:gd name="T7" fmla="*/ 0 60000 65536"/>
              <a:gd name="T8" fmla="*/ 0 60000 65536"/>
            </a:gdLst>
            <a:ahLst/>
            <a:cxnLst>
              <a:cxn ang="T6">
                <a:pos x="T0" y="T1"/>
              </a:cxn>
              <a:cxn ang="T7">
                <a:pos x="T2" y="T3"/>
              </a:cxn>
              <a:cxn ang="T8">
                <a:pos x="T4" y="T5"/>
              </a:cxn>
            </a:cxnLst>
            <a:rect l="0" t="0" r="r" b="b"/>
            <a:pathLst>
              <a:path w="1974" h="779">
                <a:moveTo>
                  <a:pt x="1974" y="779"/>
                </a:moveTo>
                <a:lnTo>
                  <a:pt x="0" y="77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0" name="Freeform 44"/>
          <p:cNvSpPr>
            <a:spLocks/>
          </p:cNvSpPr>
          <p:nvPr/>
        </p:nvSpPr>
        <p:spPr bwMode="auto">
          <a:xfrm>
            <a:off x="2308225" y="5629275"/>
            <a:ext cx="2376488" cy="255588"/>
          </a:xfrm>
          <a:custGeom>
            <a:avLst/>
            <a:gdLst>
              <a:gd name="T0" fmla="*/ 2376488 w 6606"/>
              <a:gd name="T1" fmla="*/ 255588 h 561"/>
              <a:gd name="T2" fmla="*/ 0 w 6606"/>
              <a:gd name="T3" fmla="*/ 255588 h 561"/>
              <a:gd name="T4" fmla="*/ 0 w 6606"/>
              <a:gd name="T5" fmla="*/ 0 h 561"/>
              <a:gd name="T6" fmla="*/ 0 60000 65536"/>
              <a:gd name="T7" fmla="*/ 0 60000 65536"/>
              <a:gd name="T8" fmla="*/ 0 60000 65536"/>
            </a:gdLst>
            <a:ahLst/>
            <a:cxnLst>
              <a:cxn ang="T6">
                <a:pos x="T0" y="T1"/>
              </a:cxn>
              <a:cxn ang="T7">
                <a:pos x="T2" y="T3"/>
              </a:cxn>
              <a:cxn ang="T8">
                <a:pos x="T4" y="T5"/>
              </a:cxn>
            </a:cxnLst>
            <a:rect l="0" t="0" r="r" b="b"/>
            <a:pathLst>
              <a:path w="6606" h="561">
                <a:moveTo>
                  <a:pt x="6606" y="561"/>
                </a:moveTo>
                <a:lnTo>
                  <a:pt x="0" y="561"/>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1" name="Freeform 45"/>
          <p:cNvSpPr>
            <a:spLocks/>
          </p:cNvSpPr>
          <p:nvPr/>
        </p:nvSpPr>
        <p:spPr bwMode="auto">
          <a:xfrm>
            <a:off x="7159625" y="2332038"/>
            <a:ext cx="636588" cy="131762"/>
          </a:xfrm>
          <a:custGeom>
            <a:avLst/>
            <a:gdLst>
              <a:gd name="T0" fmla="*/ 636588 w 1762"/>
              <a:gd name="T1" fmla="*/ 131762 h 289"/>
              <a:gd name="T2" fmla="*/ 0 w 1762"/>
              <a:gd name="T3" fmla="*/ 131762 h 289"/>
              <a:gd name="T4" fmla="*/ 0 w 1762"/>
              <a:gd name="T5" fmla="*/ 0 h 289"/>
              <a:gd name="T6" fmla="*/ 0 60000 65536"/>
              <a:gd name="T7" fmla="*/ 0 60000 65536"/>
              <a:gd name="T8" fmla="*/ 0 60000 65536"/>
            </a:gdLst>
            <a:ahLst/>
            <a:cxnLst>
              <a:cxn ang="T6">
                <a:pos x="T0" y="T1"/>
              </a:cxn>
              <a:cxn ang="T7">
                <a:pos x="T2" y="T3"/>
              </a:cxn>
              <a:cxn ang="T8">
                <a:pos x="T4" y="T5"/>
              </a:cxn>
            </a:cxnLst>
            <a:rect l="0" t="0" r="r" b="b"/>
            <a:pathLst>
              <a:path w="1762" h="289">
                <a:moveTo>
                  <a:pt x="1762" y="289"/>
                </a:moveTo>
                <a:lnTo>
                  <a:pt x="0" y="28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2" name="Freeform 46"/>
          <p:cNvSpPr>
            <a:spLocks/>
          </p:cNvSpPr>
          <p:nvPr/>
        </p:nvSpPr>
        <p:spPr bwMode="auto">
          <a:xfrm>
            <a:off x="6921500" y="1273175"/>
            <a:ext cx="874713" cy="133350"/>
          </a:xfrm>
          <a:custGeom>
            <a:avLst/>
            <a:gdLst>
              <a:gd name="T0" fmla="*/ 874713 w 2428"/>
              <a:gd name="T1" fmla="*/ 133350 h 289"/>
              <a:gd name="T2" fmla="*/ 0 w 2428"/>
              <a:gd name="T3" fmla="*/ 133350 h 289"/>
              <a:gd name="T4" fmla="*/ 0 w 2428"/>
              <a:gd name="T5" fmla="*/ 0 h 289"/>
              <a:gd name="T6" fmla="*/ 0 60000 65536"/>
              <a:gd name="T7" fmla="*/ 0 60000 65536"/>
              <a:gd name="T8" fmla="*/ 0 60000 65536"/>
            </a:gdLst>
            <a:ahLst/>
            <a:cxnLst>
              <a:cxn ang="T6">
                <a:pos x="T0" y="T1"/>
              </a:cxn>
              <a:cxn ang="T7">
                <a:pos x="T2" y="T3"/>
              </a:cxn>
              <a:cxn ang="T8">
                <a:pos x="T4" y="T5"/>
              </a:cxn>
            </a:cxnLst>
            <a:rect l="0" t="0" r="r" b="b"/>
            <a:pathLst>
              <a:path w="2428" h="289">
                <a:moveTo>
                  <a:pt x="2428" y="289"/>
                </a:moveTo>
                <a:lnTo>
                  <a:pt x="0" y="28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3" name="Freeform 47"/>
          <p:cNvSpPr>
            <a:spLocks/>
          </p:cNvSpPr>
          <p:nvPr/>
        </p:nvSpPr>
        <p:spPr bwMode="auto">
          <a:xfrm>
            <a:off x="7083425" y="6562725"/>
            <a:ext cx="712788" cy="133350"/>
          </a:xfrm>
          <a:custGeom>
            <a:avLst/>
            <a:gdLst>
              <a:gd name="T0" fmla="*/ 712788 w 1979"/>
              <a:gd name="T1" fmla="*/ 133350 h 290"/>
              <a:gd name="T2" fmla="*/ 0 w 1979"/>
              <a:gd name="T3" fmla="*/ 133350 h 290"/>
              <a:gd name="T4" fmla="*/ 0 w 1979"/>
              <a:gd name="T5" fmla="*/ 0 h 290"/>
              <a:gd name="T6" fmla="*/ 0 60000 65536"/>
              <a:gd name="T7" fmla="*/ 0 60000 65536"/>
              <a:gd name="T8" fmla="*/ 0 60000 65536"/>
            </a:gdLst>
            <a:ahLst/>
            <a:cxnLst>
              <a:cxn ang="T6">
                <a:pos x="T0" y="T1"/>
              </a:cxn>
              <a:cxn ang="T7">
                <a:pos x="T2" y="T3"/>
              </a:cxn>
              <a:cxn ang="T8">
                <a:pos x="T4" y="T5"/>
              </a:cxn>
            </a:cxnLst>
            <a:rect l="0" t="0" r="r" b="b"/>
            <a:pathLst>
              <a:path w="1979" h="290">
                <a:moveTo>
                  <a:pt x="1979" y="290"/>
                </a:moveTo>
                <a:lnTo>
                  <a:pt x="0" y="29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4" name="Freeform 48"/>
          <p:cNvSpPr>
            <a:spLocks/>
          </p:cNvSpPr>
          <p:nvPr/>
        </p:nvSpPr>
        <p:spPr bwMode="auto">
          <a:xfrm>
            <a:off x="7442200" y="2862263"/>
            <a:ext cx="354013" cy="131762"/>
          </a:xfrm>
          <a:custGeom>
            <a:avLst/>
            <a:gdLst>
              <a:gd name="T0" fmla="*/ 354013 w 980"/>
              <a:gd name="T1" fmla="*/ 131762 h 290"/>
              <a:gd name="T2" fmla="*/ 0 w 980"/>
              <a:gd name="T3" fmla="*/ 131762 h 290"/>
              <a:gd name="T4" fmla="*/ 0 w 980"/>
              <a:gd name="T5" fmla="*/ 0 h 290"/>
              <a:gd name="T6" fmla="*/ 0 60000 65536"/>
              <a:gd name="T7" fmla="*/ 0 60000 65536"/>
              <a:gd name="T8" fmla="*/ 0 60000 65536"/>
            </a:gdLst>
            <a:ahLst/>
            <a:cxnLst>
              <a:cxn ang="T6">
                <a:pos x="T0" y="T1"/>
              </a:cxn>
              <a:cxn ang="T7">
                <a:pos x="T2" y="T3"/>
              </a:cxn>
              <a:cxn ang="T8">
                <a:pos x="T4" y="T5"/>
              </a:cxn>
            </a:cxnLst>
            <a:rect l="0" t="0" r="r" b="b"/>
            <a:pathLst>
              <a:path w="980" h="290">
                <a:moveTo>
                  <a:pt x="980" y="290"/>
                </a:moveTo>
                <a:lnTo>
                  <a:pt x="0" y="29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5" name="Freeform 49"/>
          <p:cNvSpPr>
            <a:spLocks/>
          </p:cNvSpPr>
          <p:nvPr/>
        </p:nvSpPr>
        <p:spPr bwMode="auto">
          <a:xfrm>
            <a:off x="3106738" y="2201863"/>
            <a:ext cx="1633537" cy="1454150"/>
          </a:xfrm>
          <a:custGeom>
            <a:avLst/>
            <a:gdLst>
              <a:gd name="T0" fmla="*/ 1633537 w 4540"/>
              <a:gd name="T1" fmla="*/ 0 h 3184"/>
              <a:gd name="T2" fmla="*/ 0 w 4540"/>
              <a:gd name="T3" fmla="*/ 0 h 3184"/>
              <a:gd name="T4" fmla="*/ 0 w 4540"/>
              <a:gd name="T5" fmla="*/ 1454150 h 3184"/>
              <a:gd name="T6" fmla="*/ 0 60000 65536"/>
              <a:gd name="T7" fmla="*/ 0 60000 65536"/>
              <a:gd name="T8" fmla="*/ 0 60000 65536"/>
            </a:gdLst>
            <a:ahLst/>
            <a:cxnLst>
              <a:cxn ang="T6">
                <a:pos x="T0" y="T1"/>
              </a:cxn>
              <a:cxn ang="T7">
                <a:pos x="T2" y="T3"/>
              </a:cxn>
              <a:cxn ang="T8">
                <a:pos x="T4" y="T5"/>
              </a:cxn>
            </a:cxnLst>
            <a:rect l="0" t="0" r="r" b="b"/>
            <a:pathLst>
              <a:path w="4540" h="3184">
                <a:moveTo>
                  <a:pt x="4540" y="0"/>
                </a:moveTo>
                <a:lnTo>
                  <a:pt x="0" y="0"/>
                </a:lnTo>
                <a:lnTo>
                  <a:pt x="0" y="3184"/>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6" name="Freeform 50"/>
          <p:cNvSpPr>
            <a:spLocks/>
          </p:cNvSpPr>
          <p:nvPr/>
        </p:nvSpPr>
        <p:spPr bwMode="auto">
          <a:xfrm>
            <a:off x="6430963" y="5900738"/>
            <a:ext cx="1365250" cy="231775"/>
          </a:xfrm>
          <a:custGeom>
            <a:avLst/>
            <a:gdLst>
              <a:gd name="T0" fmla="*/ 1365250 w 3789"/>
              <a:gd name="T1" fmla="*/ 0 h 507"/>
              <a:gd name="T2" fmla="*/ 0 w 3789"/>
              <a:gd name="T3" fmla="*/ 0 h 507"/>
              <a:gd name="T4" fmla="*/ 0 w 3789"/>
              <a:gd name="T5" fmla="*/ 231775 h 507"/>
              <a:gd name="T6" fmla="*/ 0 60000 65536"/>
              <a:gd name="T7" fmla="*/ 0 60000 65536"/>
              <a:gd name="T8" fmla="*/ 0 60000 65536"/>
            </a:gdLst>
            <a:ahLst/>
            <a:cxnLst>
              <a:cxn ang="T6">
                <a:pos x="T0" y="T1"/>
              </a:cxn>
              <a:cxn ang="T7">
                <a:pos x="T2" y="T3"/>
              </a:cxn>
              <a:cxn ang="T8">
                <a:pos x="T4" y="T5"/>
              </a:cxn>
            </a:cxnLst>
            <a:rect l="0" t="0" r="r" b="b"/>
            <a:pathLst>
              <a:path w="3789" h="507">
                <a:moveTo>
                  <a:pt x="3789" y="0"/>
                </a:moveTo>
                <a:lnTo>
                  <a:pt x="0" y="0"/>
                </a:lnTo>
                <a:lnTo>
                  <a:pt x="0" y="507"/>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7" name="Freeform 51"/>
          <p:cNvSpPr>
            <a:spLocks/>
          </p:cNvSpPr>
          <p:nvPr/>
        </p:nvSpPr>
        <p:spPr bwMode="auto">
          <a:xfrm>
            <a:off x="6840538" y="6362700"/>
            <a:ext cx="242887" cy="200025"/>
          </a:xfrm>
          <a:custGeom>
            <a:avLst/>
            <a:gdLst>
              <a:gd name="T0" fmla="*/ 242887 w 669"/>
              <a:gd name="T1" fmla="*/ 200025 h 434"/>
              <a:gd name="T2" fmla="*/ 0 w 669"/>
              <a:gd name="T3" fmla="*/ 200025 h 434"/>
              <a:gd name="T4" fmla="*/ 0 w 669"/>
              <a:gd name="T5" fmla="*/ 0 h 434"/>
              <a:gd name="T6" fmla="*/ 0 60000 65536"/>
              <a:gd name="T7" fmla="*/ 0 60000 65536"/>
              <a:gd name="T8" fmla="*/ 0 60000 65536"/>
            </a:gdLst>
            <a:ahLst/>
            <a:cxnLst>
              <a:cxn ang="T6">
                <a:pos x="T0" y="T1"/>
              </a:cxn>
              <a:cxn ang="T7">
                <a:pos x="T2" y="T3"/>
              </a:cxn>
              <a:cxn ang="T8">
                <a:pos x="T4" y="T5"/>
              </a:cxn>
            </a:cxnLst>
            <a:rect l="0" t="0" r="r" b="b"/>
            <a:pathLst>
              <a:path w="669" h="434">
                <a:moveTo>
                  <a:pt x="669" y="434"/>
                </a:moveTo>
                <a:lnTo>
                  <a:pt x="0" y="434"/>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8" name="Freeform 52"/>
          <p:cNvSpPr>
            <a:spLocks/>
          </p:cNvSpPr>
          <p:nvPr/>
        </p:nvSpPr>
        <p:spPr bwMode="auto">
          <a:xfrm>
            <a:off x="6905625" y="3144838"/>
            <a:ext cx="179388" cy="814387"/>
          </a:xfrm>
          <a:custGeom>
            <a:avLst/>
            <a:gdLst>
              <a:gd name="T0" fmla="*/ 179388 w 498"/>
              <a:gd name="T1" fmla="*/ 814387 h 1782"/>
              <a:gd name="T2" fmla="*/ 0 w 498"/>
              <a:gd name="T3" fmla="*/ 814387 h 1782"/>
              <a:gd name="T4" fmla="*/ 0 w 498"/>
              <a:gd name="T5" fmla="*/ 0 h 1782"/>
              <a:gd name="T6" fmla="*/ 0 60000 65536"/>
              <a:gd name="T7" fmla="*/ 0 60000 65536"/>
              <a:gd name="T8" fmla="*/ 0 60000 65536"/>
            </a:gdLst>
            <a:ahLst/>
            <a:cxnLst>
              <a:cxn ang="T6">
                <a:pos x="T0" y="T1"/>
              </a:cxn>
              <a:cxn ang="T7">
                <a:pos x="T2" y="T3"/>
              </a:cxn>
              <a:cxn ang="T8">
                <a:pos x="T4" y="T5"/>
              </a:cxn>
            </a:cxnLst>
            <a:rect l="0" t="0" r="r" b="b"/>
            <a:pathLst>
              <a:path w="498" h="1782">
                <a:moveTo>
                  <a:pt x="498" y="1782"/>
                </a:moveTo>
                <a:lnTo>
                  <a:pt x="0" y="1782"/>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89" name="Rectangle 53"/>
          <p:cNvSpPr>
            <a:spLocks noChangeArrowheads="1"/>
          </p:cNvSpPr>
          <p:nvPr/>
        </p:nvSpPr>
        <p:spPr bwMode="auto">
          <a:xfrm>
            <a:off x="7832725" y="6389688"/>
            <a:ext cx="2778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Homo</a:t>
            </a:r>
            <a:endParaRPr lang="en-CA" altLang="en-US" sz="900">
              <a:latin typeface="Arial" panose="020B0604020202020204" pitchFamily="34" charset="0"/>
            </a:endParaRPr>
          </a:p>
        </p:txBody>
      </p:sp>
      <p:sp>
        <p:nvSpPr>
          <p:cNvPr id="14390" name="Rectangle 54"/>
          <p:cNvSpPr>
            <a:spLocks noChangeArrowheads="1"/>
          </p:cNvSpPr>
          <p:nvPr/>
        </p:nvSpPr>
        <p:spPr bwMode="auto">
          <a:xfrm>
            <a:off x="7832725" y="5595938"/>
            <a:ext cx="4159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Macaca</a:t>
            </a:r>
            <a:endParaRPr lang="en-CA" altLang="en-US" sz="900">
              <a:latin typeface="Arial" panose="020B0604020202020204" pitchFamily="34" charset="0"/>
            </a:endParaRPr>
          </a:p>
        </p:txBody>
      </p:sp>
      <p:sp>
        <p:nvSpPr>
          <p:cNvPr id="14391" name="Rectangle 55"/>
          <p:cNvSpPr>
            <a:spLocks noChangeArrowheads="1"/>
          </p:cNvSpPr>
          <p:nvPr/>
        </p:nvSpPr>
        <p:spPr bwMode="auto">
          <a:xfrm>
            <a:off x="7832725" y="5067300"/>
            <a:ext cx="763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Daubentonia</a:t>
            </a:r>
            <a:endParaRPr lang="en-CA" altLang="en-US" sz="900">
              <a:latin typeface="Arial" panose="020B0604020202020204" pitchFamily="34" charset="0"/>
            </a:endParaRPr>
          </a:p>
        </p:txBody>
      </p:sp>
      <p:sp>
        <p:nvSpPr>
          <p:cNvPr id="14392" name="Rectangle 56"/>
          <p:cNvSpPr>
            <a:spLocks noChangeArrowheads="1"/>
          </p:cNvSpPr>
          <p:nvPr/>
        </p:nvSpPr>
        <p:spPr bwMode="auto">
          <a:xfrm>
            <a:off x="7832725" y="3482975"/>
            <a:ext cx="6937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M.myoxinus</a:t>
            </a:r>
            <a:endParaRPr lang="en-CA" altLang="en-US" sz="900">
              <a:latin typeface="Arial" panose="020B0604020202020204" pitchFamily="34" charset="0"/>
            </a:endParaRPr>
          </a:p>
        </p:txBody>
      </p:sp>
      <p:sp>
        <p:nvSpPr>
          <p:cNvPr id="14393" name="Rectangle 57"/>
          <p:cNvSpPr>
            <a:spLocks noChangeArrowheads="1"/>
          </p:cNvSpPr>
          <p:nvPr/>
        </p:nvSpPr>
        <p:spPr bwMode="auto">
          <a:xfrm>
            <a:off x="7832725" y="6124575"/>
            <a:ext cx="4857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Gorilla</a:t>
            </a:r>
            <a:endParaRPr lang="en-CA" altLang="en-US" sz="900">
              <a:latin typeface="Arial" panose="020B0604020202020204" pitchFamily="34" charset="0"/>
            </a:endParaRPr>
          </a:p>
        </p:txBody>
      </p:sp>
      <p:sp>
        <p:nvSpPr>
          <p:cNvPr id="14394" name="Rectangle 58"/>
          <p:cNvSpPr>
            <a:spLocks noChangeArrowheads="1"/>
          </p:cNvSpPr>
          <p:nvPr/>
        </p:nvSpPr>
        <p:spPr bwMode="auto">
          <a:xfrm>
            <a:off x="7832725" y="306388"/>
            <a:ext cx="3476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Loris</a:t>
            </a:r>
            <a:endParaRPr lang="en-CA" altLang="en-US" sz="900">
              <a:latin typeface="Arial" panose="020B0604020202020204" pitchFamily="34" charset="0"/>
            </a:endParaRPr>
          </a:p>
        </p:txBody>
      </p:sp>
      <p:sp>
        <p:nvSpPr>
          <p:cNvPr id="14395" name="Rectangle 59"/>
          <p:cNvSpPr>
            <a:spLocks noChangeArrowheads="1"/>
          </p:cNvSpPr>
          <p:nvPr/>
        </p:nvSpPr>
        <p:spPr bwMode="auto">
          <a:xfrm>
            <a:off x="7832725" y="2157413"/>
            <a:ext cx="623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M.murinus</a:t>
            </a:r>
            <a:endParaRPr lang="en-CA" altLang="en-US" sz="900">
              <a:latin typeface="Arial" panose="020B0604020202020204" pitchFamily="34" charset="0"/>
            </a:endParaRPr>
          </a:p>
        </p:txBody>
      </p:sp>
      <p:sp>
        <p:nvSpPr>
          <p:cNvPr id="14396" name="Rectangle 60"/>
          <p:cNvSpPr>
            <a:spLocks noChangeArrowheads="1"/>
          </p:cNvSpPr>
          <p:nvPr/>
        </p:nvSpPr>
        <p:spPr bwMode="auto">
          <a:xfrm>
            <a:off x="7832725" y="3216275"/>
            <a:ext cx="555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M.rufus1</a:t>
            </a:r>
            <a:endParaRPr lang="en-CA" altLang="en-US" sz="900">
              <a:latin typeface="Arial" panose="020B0604020202020204" pitchFamily="34" charset="0"/>
            </a:endParaRPr>
          </a:p>
        </p:txBody>
      </p:sp>
      <p:sp>
        <p:nvSpPr>
          <p:cNvPr id="14397" name="Rectangle 61"/>
          <p:cNvSpPr>
            <a:spLocks noChangeArrowheads="1"/>
          </p:cNvSpPr>
          <p:nvPr/>
        </p:nvSpPr>
        <p:spPr bwMode="auto">
          <a:xfrm>
            <a:off x="7832725" y="2686050"/>
            <a:ext cx="10398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M.sambiranensis</a:t>
            </a:r>
            <a:endParaRPr lang="en-CA" altLang="en-US" sz="900">
              <a:latin typeface="Arial" panose="020B0604020202020204" pitchFamily="34" charset="0"/>
            </a:endParaRPr>
          </a:p>
        </p:txBody>
      </p:sp>
      <p:sp>
        <p:nvSpPr>
          <p:cNvPr id="14398" name="Rectangle 62"/>
          <p:cNvSpPr>
            <a:spLocks noChangeArrowheads="1"/>
          </p:cNvSpPr>
          <p:nvPr/>
        </p:nvSpPr>
        <p:spPr bwMode="auto">
          <a:xfrm>
            <a:off x="7832725" y="4537075"/>
            <a:ext cx="3476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Mirza</a:t>
            </a:r>
            <a:endParaRPr lang="en-CA" altLang="en-US" sz="900">
              <a:latin typeface="Arial" panose="020B0604020202020204" pitchFamily="34" charset="0"/>
            </a:endParaRPr>
          </a:p>
        </p:txBody>
      </p:sp>
      <p:sp>
        <p:nvSpPr>
          <p:cNvPr id="14399" name="Rectangle 63"/>
          <p:cNvSpPr>
            <a:spLocks noChangeArrowheads="1"/>
          </p:cNvSpPr>
          <p:nvPr/>
        </p:nvSpPr>
        <p:spPr bwMode="auto">
          <a:xfrm>
            <a:off x="7832725" y="44450"/>
            <a:ext cx="4159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Galago</a:t>
            </a:r>
            <a:endParaRPr lang="en-CA" altLang="en-US" sz="900">
              <a:latin typeface="Arial" panose="020B0604020202020204" pitchFamily="34" charset="0"/>
            </a:endParaRPr>
          </a:p>
        </p:txBody>
      </p:sp>
      <p:sp>
        <p:nvSpPr>
          <p:cNvPr id="14400" name="Rectangle 64"/>
          <p:cNvSpPr>
            <a:spLocks noChangeArrowheads="1"/>
          </p:cNvSpPr>
          <p:nvPr/>
        </p:nvSpPr>
        <p:spPr bwMode="auto">
          <a:xfrm>
            <a:off x="7832725" y="1103313"/>
            <a:ext cx="3476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Lemur</a:t>
            </a:r>
            <a:endParaRPr lang="en-CA" altLang="en-US" sz="900">
              <a:latin typeface="Arial" panose="020B0604020202020204" pitchFamily="34" charset="0"/>
            </a:endParaRPr>
          </a:p>
        </p:txBody>
      </p:sp>
      <p:sp>
        <p:nvSpPr>
          <p:cNvPr id="14401" name="Rectangle 65"/>
          <p:cNvSpPr>
            <a:spLocks noChangeArrowheads="1"/>
          </p:cNvSpPr>
          <p:nvPr/>
        </p:nvSpPr>
        <p:spPr bwMode="auto">
          <a:xfrm>
            <a:off x="7832725" y="4010025"/>
            <a:ext cx="7635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M.tavaratra</a:t>
            </a:r>
            <a:endParaRPr lang="en-CA" altLang="en-US" sz="900">
              <a:latin typeface="Arial" panose="020B0604020202020204" pitchFamily="34" charset="0"/>
            </a:endParaRPr>
          </a:p>
        </p:txBody>
      </p:sp>
      <p:sp>
        <p:nvSpPr>
          <p:cNvPr id="14402" name="Rectangle 66"/>
          <p:cNvSpPr>
            <a:spLocks noChangeArrowheads="1"/>
          </p:cNvSpPr>
          <p:nvPr/>
        </p:nvSpPr>
        <p:spPr bwMode="auto">
          <a:xfrm>
            <a:off x="7832725" y="573088"/>
            <a:ext cx="4857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Varecia</a:t>
            </a:r>
            <a:endParaRPr lang="en-CA" altLang="en-US" sz="900">
              <a:latin typeface="Arial" panose="020B0604020202020204" pitchFamily="34" charset="0"/>
            </a:endParaRPr>
          </a:p>
        </p:txBody>
      </p:sp>
      <p:sp>
        <p:nvSpPr>
          <p:cNvPr id="14403" name="Rectangle 67"/>
          <p:cNvSpPr>
            <a:spLocks noChangeArrowheads="1"/>
          </p:cNvSpPr>
          <p:nvPr/>
        </p:nvSpPr>
        <p:spPr bwMode="auto">
          <a:xfrm>
            <a:off x="7832725" y="4802188"/>
            <a:ext cx="831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Cheirogaleus</a:t>
            </a:r>
            <a:endParaRPr lang="en-CA" altLang="en-US" sz="900">
              <a:latin typeface="Arial" panose="020B0604020202020204" pitchFamily="34" charset="0"/>
            </a:endParaRPr>
          </a:p>
        </p:txBody>
      </p:sp>
      <p:sp>
        <p:nvSpPr>
          <p:cNvPr id="14404" name="Rectangle 68"/>
          <p:cNvSpPr>
            <a:spLocks noChangeArrowheads="1"/>
          </p:cNvSpPr>
          <p:nvPr/>
        </p:nvSpPr>
        <p:spPr bwMode="auto">
          <a:xfrm>
            <a:off x="7832725" y="4275138"/>
            <a:ext cx="971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M.ravelobensis</a:t>
            </a:r>
            <a:endParaRPr lang="en-CA" altLang="en-US" sz="900">
              <a:latin typeface="Arial" panose="020B0604020202020204" pitchFamily="34" charset="0"/>
            </a:endParaRPr>
          </a:p>
        </p:txBody>
      </p:sp>
      <p:sp>
        <p:nvSpPr>
          <p:cNvPr id="14405" name="Rectangle 69"/>
          <p:cNvSpPr>
            <a:spLocks noChangeArrowheads="1"/>
          </p:cNvSpPr>
          <p:nvPr/>
        </p:nvSpPr>
        <p:spPr bwMode="auto">
          <a:xfrm>
            <a:off x="7832725" y="1366838"/>
            <a:ext cx="6238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Hapalemur</a:t>
            </a:r>
            <a:endParaRPr lang="en-CA" altLang="en-US" sz="900">
              <a:latin typeface="Arial" panose="020B0604020202020204" pitchFamily="34" charset="0"/>
            </a:endParaRPr>
          </a:p>
        </p:txBody>
      </p:sp>
      <p:sp>
        <p:nvSpPr>
          <p:cNvPr id="14406" name="Rectangle 70"/>
          <p:cNvSpPr>
            <a:spLocks noChangeArrowheads="1"/>
          </p:cNvSpPr>
          <p:nvPr/>
        </p:nvSpPr>
        <p:spPr bwMode="auto">
          <a:xfrm>
            <a:off x="7832725" y="2424113"/>
            <a:ext cx="901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M.griseorufus</a:t>
            </a:r>
            <a:endParaRPr lang="en-CA" altLang="en-US" sz="900">
              <a:latin typeface="Arial" panose="020B0604020202020204" pitchFamily="34" charset="0"/>
            </a:endParaRPr>
          </a:p>
        </p:txBody>
      </p:sp>
      <p:sp>
        <p:nvSpPr>
          <p:cNvPr id="14407" name="Rectangle 71"/>
          <p:cNvSpPr>
            <a:spLocks noChangeArrowheads="1"/>
          </p:cNvSpPr>
          <p:nvPr/>
        </p:nvSpPr>
        <p:spPr bwMode="auto">
          <a:xfrm>
            <a:off x="7832725" y="6654800"/>
            <a:ext cx="2079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Pan</a:t>
            </a:r>
            <a:endParaRPr lang="en-CA" altLang="en-US" sz="900">
              <a:latin typeface="Arial" panose="020B0604020202020204" pitchFamily="34" charset="0"/>
            </a:endParaRPr>
          </a:p>
        </p:txBody>
      </p:sp>
      <p:sp>
        <p:nvSpPr>
          <p:cNvPr id="14408" name="Rectangle 72"/>
          <p:cNvSpPr>
            <a:spLocks noChangeArrowheads="1"/>
          </p:cNvSpPr>
          <p:nvPr/>
        </p:nvSpPr>
        <p:spPr bwMode="auto">
          <a:xfrm>
            <a:off x="7832725" y="1628775"/>
            <a:ext cx="763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Propithecus</a:t>
            </a:r>
            <a:endParaRPr lang="en-CA" altLang="en-US" sz="900">
              <a:latin typeface="Arial" panose="020B0604020202020204" pitchFamily="34" charset="0"/>
            </a:endParaRPr>
          </a:p>
        </p:txBody>
      </p:sp>
      <p:sp>
        <p:nvSpPr>
          <p:cNvPr id="14409" name="Rectangle 73"/>
          <p:cNvSpPr>
            <a:spLocks noChangeArrowheads="1"/>
          </p:cNvSpPr>
          <p:nvPr/>
        </p:nvSpPr>
        <p:spPr bwMode="auto">
          <a:xfrm>
            <a:off x="7832725" y="2952750"/>
            <a:ext cx="555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M.rufus2</a:t>
            </a:r>
            <a:endParaRPr lang="en-CA" altLang="en-US" sz="900">
              <a:latin typeface="Arial" panose="020B0604020202020204" pitchFamily="34" charset="0"/>
            </a:endParaRPr>
          </a:p>
        </p:txBody>
      </p:sp>
      <p:sp>
        <p:nvSpPr>
          <p:cNvPr id="14410" name="Rectangle 74"/>
          <p:cNvSpPr>
            <a:spLocks noChangeArrowheads="1"/>
          </p:cNvSpPr>
          <p:nvPr/>
        </p:nvSpPr>
        <p:spPr bwMode="auto">
          <a:xfrm>
            <a:off x="7832725" y="1893888"/>
            <a:ext cx="6238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Lepilemur</a:t>
            </a:r>
            <a:endParaRPr lang="en-CA" altLang="en-US" sz="900">
              <a:latin typeface="Arial" panose="020B0604020202020204" pitchFamily="34" charset="0"/>
            </a:endParaRPr>
          </a:p>
        </p:txBody>
      </p:sp>
      <p:sp>
        <p:nvSpPr>
          <p:cNvPr id="14411" name="Rectangle 75"/>
          <p:cNvSpPr>
            <a:spLocks noChangeArrowheads="1"/>
          </p:cNvSpPr>
          <p:nvPr/>
        </p:nvSpPr>
        <p:spPr bwMode="auto">
          <a:xfrm>
            <a:off x="7832725" y="836613"/>
            <a:ext cx="4857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Eulemur</a:t>
            </a:r>
            <a:endParaRPr lang="en-CA" altLang="en-US" sz="900">
              <a:latin typeface="Arial" panose="020B0604020202020204" pitchFamily="34" charset="0"/>
            </a:endParaRPr>
          </a:p>
        </p:txBody>
      </p:sp>
      <p:sp>
        <p:nvSpPr>
          <p:cNvPr id="14412" name="Rectangle 76"/>
          <p:cNvSpPr>
            <a:spLocks noChangeArrowheads="1"/>
          </p:cNvSpPr>
          <p:nvPr/>
        </p:nvSpPr>
        <p:spPr bwMode="auto">
          <a:xfrm>
            <a:off x="7832725" y="5334000"/>
            <a:ext cx="6937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Callithrix</a:t>
            </a:r>
            <a:endParaRPr lang="en-CA" altLang="en-US" sz="900">
              <a:latin typeface="Arial" panose="020B0604020202020204" pitchFamily="34" charset="0"/>
            </a:endParaRPr>
          </a:p>
        </p:txBody>
      </p:sp>
      <p:sp>
        <p:nvSpPr>
          <p:cNvPr id="14413" name="Rectangle 77"/>
          <p:cNvSpPr>
            <a:spLocks noChangeArrowheads="1"/>
          </p:cNvSpPr>
          <p:nvPr/>
        </p:nvSpPr>
        <p:spPr bwMode="auto">
          <a:xfrm>
            <a:off x="7832725" y="5861050"/>
            <a:ext cx="3476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Pongo</a:t>
            </a:r>
            <a:endParaRPr lang="en-CA" altLang="en-US" sz="900">
              <a:latin typeface="Arial" panose="020B0604020202020204" pitchFamily="34" charset="0"/>
            </a:endParaRPr>
          </a:p>
        </p:txBody>
      </p:sp>
      <p:sp>
        <p:nvSpPr>
          <p:cNvPr id="14414" name="Rectangle 78"/>
          <p:cNvSpPr>
            <a:spLocks noChangeArrowheads="1"/>
          </p:cNvSpPr>
          <p:nvPr/>
        </p:nvSpPr>
        <p:spPr bwMode="auto">
          <a:xfrm>
            <a:off x="7832725" y="3744913"/>
            <a:ext cx="6238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Courier New" panose="02070309020205020404" pitchFamily="49" charset="0"/>
              </a:rPr>
              <a:t>M.berthae</a:t>
            </a:r>
            <a:endParaRPr lang="en-CA" altLang="en-US" sz="900">
              <a:latin typeface="Arial" panose="020B0604020202020204" pitchFamily="34" charset="0"/>
            </a:endParaRPr>
          </a:p>
        </p:txBody>
      </p:sp>
      <p:sp>
        <p:nvSpPr>
          <p:cNvPr id="14415" name="Rectangle 79"/>
          <p:cNvSpPr>
            <a:spLocks noChangeArrowheads="1"/>
          </p:cNvSpPr>
          <p:nvPr/>
        </p:nvSpPr>
        <p:spPr bwMode="auto">
          <a:xfrm>
            <a:off x="6956425" y="1225550"/>
            <a:ext cx="8715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[6.8351,11.8498]</a:t>
            </a:r>
            <a:endParaRPr lang="en-CA" altLang="en-US" sz="900">
              <a:latin typeface="Arial" panose="020B0604020202020204" pitchFamily="34" charset="0"/>
            </a:endParaRPr>
          </a:p>
        </p:txBody>
      </p:sp>
      <p:sp>
        <p:nvSpPr>
          <p:cNvPr id="14416" name="Rectangle 80"/>
          <p:cNvSpPr>
            <a:spLocks noChangeArrowheads="1"/>
          </p:cNvSpPr>
          <p:nvPr/>
        </p:nvSpPr>
        <p:spPr bwMode="auto">
          <a:xfrm>
            <a:off x="5260975" y="1209675"/>
            <a:ext cx="935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[20.9195,33.1815]</a:t>
            </a:r>
            <a:endParaRPr lang="en-CA" altLang="en-US" sz="900">
              <a:latin typeface="Arial" panose="020B0604020202020204" pitchFamily="34" charset="0"/>
            </a:endParaRPr>
          </a:p>
        </p:txBody>
      </p:sp>
      <p:sp>
        <p:nvSpPr>
          <p:cNvPr id="14417" name="Rectangle 81"/>
          <p:cNvSpPr>
            <a:spLocks noChangeArrowheads="1"/>
          </p:cNvSpPr>
          <p:nvPr/>
        </p:nvSpPr>
        <p:spPr bwMode="auto">
          <a:xfrm>
            <a:off x="6467475" y="6021388"/>
            <a:ext cx="935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[11.2396,17.6519]</a:t>
            </a:r>
            <a:endParaRPr lang="en-CA" altLang="en-US" sz="900">
              <a:latin typeface="Arial" panose="020B0604020202020204" pitchFamily="34" charset="0"/>
            </a:endParaRPr>
          </a:p>
        </p:txBody>
      </p:sp>
      <p:sp>
        <p:nvSpPr>
          <p:cNvPr id="14418" name="Rectangle 82"/>
          <p:cNvSpPr>
            <a:spLocks noChangeArrowheads="1"/>
          </p:cNvSpPr>
          <p:nvPr/>
        </p:nvSpPr>
        <p:spPr bwMode="auto">
          <a:xfrm>
            <a:off x="7645400" y="3606800"/>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[1.3,2.6]</a:t>
            </a:r>
            <a:endParaRPr lang="en-CA" altLang="en-US" sz="900">
              <a:latin typeface="Arial" panose="020B0604020202020204" pitchFamily="34" charset="0"/>
            </a:endParaRPr>
          </a:p>
        </p:txBody>
      </p:sp>
      <p:sp>
        <p:nvSpPr>
          <p:cNvPr id="14419" name="Rectangle 83"/>
          <p:cNvSpPr>
            <a:spLocks noChangeArrowheads="1"/>
          </p:cNvSpPr>
          <p:nvPr/>
        </p:nvSpPr>
        <p:spPr bwMode="auto">
          <a:xfrm>
            <a:off x="6299200" y="3319463"/>
            <a:ext cx="4191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[3.7,6.0]</a:t>
            </a:r>
            <a:endParaRPr lang="en-CA" altLang="en-US" sz="900">
              <a:latin typeface="Arial" panose="020B0604020202020204" pitchFamily="34" charset="0"/>
            </a:endParaRPr>
          </a:p>
        </p:txBody>
      </p:sp>
      <p:sp>
        <p:nvSpPr>
          <p:cNvPr id="14420" name="Rectangle 84"/>
          <p:cNvSpPr>
            <a:spLocks noChangeArrowheads="1"/>
          </p:cNvSpPr>
          <p:nvPr/>
        </p:nvSpPr>
        <p:spPr bwMode="auto">
          <a:xfrm>
            <a:off x="1524000" y="1887538"/>
            <a:ext cx="741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[53.26,79.827]</a:t>
            </a:r>
            <a:endParaRPr lang="en-CA" altLang="en-US" sz="900">
              <a:latin typeface="Arial" panose="020B0604020202020204" pitchFamily="34" charset="0"/>
            </a:endParaRPr>
          </a:p>
        </p:txBody>
      </p:sp>
      <p:sp>
        <p:nvSpPr>
          <p:cNvPr id="14421" name="Rectangle 85"/>
          <p:cNvSpPr>
            <a:spLocks noChangeArrowheads="1"/>
          </p:cNvSpPr>
          <p:nvPr/>
        </p:nvSpPr>
        <p:spPr bwMode="auto">
          <a:xfrm>
            <a:off x="6465888" y="981075"/>
            <a:ext cx="935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[10.9426,17.9562]</a:t>
            </a:r>
            <a:endParaRPr lang="en-CA" altLang="en-US" sz="900">
              <a:latin typeface="Arial" panose="020B0604020202020204" pitchFamily="34" charset="0"/>
            </a:endParaRPr>
          </a:p>
        </p:txBody>
      </p:sp>
      <p:sp>
        <p:nvSpPr>
          <p:cNvPr id="14422" name="Rectangle 86"/>
          <p:cNvSpPr>
            <a:spLocks noChangeArrowheads="1"/>
          </p:cNvSpPr>
          <p:nvPr/>
        </p:nvSpPr>
        <p:spPr bwMode="auto">
          <a:xfrm>
            <a:off x="4248150" y="4545013"/>
            <a:ext cx="869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[18.7945,29.488]</a:t>
            </a:r>
            <a:endParaRPr lang="en-CA" altLang="en-US" sz="900">
              <a:latin typeface="Arial" panose="020B0604020202020204" pitchFamily="34" charset="0"/>
            </a:endParaRPr>
          </a:p>
        </p:txBody>
      </p:sp>
      <p:sp>
        <p:nvSpPr>
          <p:cNvPr id="14423" name="Rectangle 87"/>
          <p:cNvSpPr>
            <a:spLocks noChangeArrowheads="1"/>
          </p:cNvSpPr>
          <p:nvPr/>
        </p:nvSpPr>
        <p:spPr bwMode="auto">
          <a:xfrm>
            <a:off x="188913" y="3733800"/>
            <a:ext cx="869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[68.927,92.9419]</a:t>
            </a:r>
            <a:endParaRPr lang="en-CA" altLang="en-US" sz="900">
              <a:latin typeface="Arial" panose="020B0604020202020204" pitchFamily="34" charset="0"/>
            </a:endParaRPr>
          </a:p>
        </p:txBody>
      </p:sp>
      <p:sp>
        <p:nvSpPr>
          <p:cNvPr id="14424" name="Rectangle 88"/>
          <p:cNvSpPr>
            <a:spLocks noChangeArrowheads="1"/>
          </p:cNvSpPr>
          <p:nvPr/>
        </p:nvSpPr>
        <p:spPr bwMode="auto">
          <a:xfrm>
            <a:off x="7427913" y="3109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[3.3,5.3]</a:t>
            </a:r>
            <a:endParaRPr lang="en-CA" altLang="en-US" sz="900">
              <a:latin typeface="Arial" panose="020B0604020202020204" pitchFamily="34" charset="0"/>
            </a:endParaRPr>
          </a:p>
        </p:txBody>
      </p:sp>
      <p:sp>
        <p:nvSpPr>
          <p:cNvPr id="14425" name="Rectangle 89"/>
          <p:cNvSpPr>
            <a:spLocks noChangeArrowheads="1"/>
          </p:cNvSpPr>
          <p:nvPr/>
        </p:nvSpPr>
        <p:spPr bwMode="auto">
          <a:xfrm>
            <a:off x="6878638" y="6315075"/>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[8.059,12.1832]</a:t>
            </a:r>
            <a:endParaRPr lang="en-CA" altLang="en-US" sz="900">
              <a:latin typeface="Arial" panose="020B0604020202020204" pitchFamily="34" charset="0"/>
            </a:endParaRPr>
          </a:p>
        </p:txBody>
      </p:sp>
      <p:sp>
        <p:nvSpPr>
          <p:cNvPr id="14426" name="Rectangle 90"/>
          <p:cNvSpPr>
            <a:spLocks noChangeArrowheads="1"/>
          </p:cNvSpPr>
          <p:nvPr/>
        </p:nvSpPr>
        <p:spPr bwMode="auto">
          <a:xfrm>
            <a:off x="5148263" y="3502025"/>
            <a:ext cx="869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[13.8197,21.595]</a:t>
            </a:r>
            <a:endParaRPr lang="en-CA" altLang="en-US" sz="900">
              <a:latin typeface="Arial" panose="020B0604020202020204" pitchFamily="34" charset="0"/>
            </a:endParaRPr>
          </a:p>
        </p:txBody>
      </p:sp>
      <p:sp>
        <p:nvSpPr>
          <p:cNvPr id="14427" name="Rectangle 91"/>
          <p:cNvSpPr>
            <a:spLocks noChangeArrowheads="1"/>
          </p:cNvSpPr>
          <p:nvPr/>
        </p:nvSpPr>
        <p:spPr bwMode="auto">
          <a:xfrm>
            <a:off x="7478713" y="2814638"/>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[2.7447,4.8025]</a:t>
            </a:r>
            <a:endParaRPr lang="en-CA" altLang="en-US" sz="900">
              <a:latin typeface="Arial" panose="020B0604020202020204" pitchFamily="34" charset="0"/>
            </a:endParaRPr>
          </a:p>
        </p:txBody>
      </p:sp>
      <p:sp>
        <p:nvSpPr>
          <p:cNvPr id="14428" name="Rectangle 92"/>
          <p:cNvSpPr>
            <a:spLocks noChangeArrowheads="1"/>
          </p:cNvSpPr>
          <p:nvPr/>
        </p:nvSpPr>
        <p:spPr bwMode="auto">
          <a:xfrm>
            <a:off x="7618413" y="3355975"/>
            <a:ext cx="806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[1.6314,2.9896]</a:t>
            </a:r>
            <a:endParaRPr lang="en-CA" altLang="en-US" sz="900">
              <a:latin typeface="Arial" panose="020B0604020202020204" pitchFamily="34" charset="0"/>
            </a:endParaRPr>
          </a:p>
        </p:txBody>
      </p:sp>
      <p:sp>
        <p:nvSpPr>
          <p:cNvPr id="14429" name="Rectangle 93"/>
          <p:cNvSpPr>
            <a:spLocks noChangeArrowheads="1"/>
          </p:cNvSpPr>
          <p:nvPr/>
        </p:nvSpPr>
        <p:spPr bwMode="auto">
          <a:xfrm>
            <a:off x="4721225" y="5837238"/>
            <a:ext cx="9366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[27.9235,37.5614]</a:t>
            </a:r>
            <a:endParaRPr lang="en-CA" altLang="en-US" sz="900">
              <a:latin typeface="Arial" panose="020B0604020202020204" pitchFamily="34" charset="0"/>
            </a:endParaRPr>
          </a:p>
        </p:txBody>
      </p:sp>
      <p:sp>
        <p:nvSpPr>
          <p:cNvPr id="14430" name="Rectangle 94"/>
          <p:cNvSpPr>
            <a:spLocks noChangeArrowheads="1"/>
          </p:cNvSpPr>
          <p:nvPr/>
        </p:nvSpPr>
        <p:spPr bwMode="auto">
          <a:xfrm>
            <a:off x="3141663" y="3608388"/>
            <a:ext cx="935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[39.2193,60.6649]</a:t>
            </a:r>
            <a:endParaRPr lang="en-CA" altLang="en-US" sz="900">
              <a:latin typeface="Arial" panose="020B0604020202020204" pitchFamily="34" charset="0"/>
            </a:endParaRPr>
          </a:p>
        </p:txBody>
      </p:sp>
      <p:sp>
        <p:nvSpPr>
          <p:cNvPr id="14431" name="Rectangle 95"/>
          <p:cNvSpPr>
            <a:spLocks noChangeArrowheads="1"/>
          </p:cNvSpPr>
          <p:nvPr/>
        </p:nvSpPr>
        <p:spPr bwMode="auto">
          <a:xfrm>
            <a:off x="5110163" y="3095625"/>
            <a:ext cx="936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[22.6131,34.6002]</a:t>
            </a:r>
            <a:endParaRPr lang="en-CA" altLang="en-US" sz="900">
              <a:latin typeface="Arial" panose="020B0604020202020204" pitchFamily="34" charset="0"/>
            </a:endParaRPr>
          </a:p>
        </p:txBody>
      </p:sp>
      <p:sp>
        <p:nvSpPr>
          <p:cNvPr id="14432" name="Rectangle 96"/>
          <p:cNvSpPr>
            <a:spLocks noChangeArrowheads="1"/>
          </p:cNvSpPr>
          <p:nvPr/>
        </p:nvSpPr>
        <p:spPr bwMode="auto">
          <a:xfrm>
            <a:off x="7197725" y="2284413"/>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[4.8645,8.6395]</a:t>
            </a:r>
            <a:endParaRPr lang="en-CA" altLang="en-US" sz="900">
              <a:latin typeface="Arial" panose="020B0604020202020204" pitchFamily="34" charset="0"/>
            </a:endParaRPr>
          </a:p>
        </p:txBody>
      </p:sp>
      <p:sp>
        <p:nvSpPr>
          <p:cNvPr id="14433" name="Rectangle 97"/>
          <p:cNvSpPr>
            <a:spLocks noChangeArrowheads="1"/>
          </p:cNvSpPr>
          <p:nvPr/>
        </p:nvSpPr>
        <p:spPr bwMode="auto">
          <a:xfrm>
            <a:off x="3814763" y="168275"/>
            <a:ext cx="935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[31.6677,53.3297]</a:t>
            </a:r>
            <a:endParaRPr lang="en-CA" altLang="en-US" sz="900">
              <a:latin typeface="Arial" panose="020B0604020202020204" pitchFamily="34" charset="0"/>
            </a:endParaRPr>
          </a:p>
        </p:txBody>
      </p:sp>
      <p:sp>
        <p:nvSpPr>
          <p:cNvPr id="14434" name="Rectangle 98"/>
          <p:cNvSpPr>
            <a:spLocks noChangeArrowheads="1"/>
          </p:cNvSpPr>
          <p:nvPr/>
        </p:nvSpPr>
        <p:spPr bwMode="auto">
          <a:xfrm>
            <a:off x="2341563" y="5581650"/>
            <a:ext cx="935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[46.4962,69.6653]</a:t>
            </a:r>
            <a:endParaRPr lang="en-CA" altLang="en-US" sz="900">
              <a:latin typeface="Arial" panose="020B0604020202020204" pitchFamily="34" charset="0"/>
            </a:endParaRPr>
          </a:p>
        </p:txBody>
      </p:sp>
      <p:sp>
        <p:nvSpPr>
          <p:cNvPr id="14435" name="Rectangle 99"/>
          <p:cNvSpPr>
            <a:spLocks noChangeArrowheads="1"/>
          </p:cNvSpPr>
          <p:nvPr/>
        </p:nvSpPr>
        <p:spPr bwMode="auto">
          <a:xfrm>
            <a:off x="3636963" y="1808163"/>
            <a:ext cx="869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[25.534,38.8127]</a:t>
            </a:r>
            <a:endParaRPr lang="en-CA" altLang="en-US" sz="900">
              <a:latin typeface="Arial" panose="020B0604020202020204" pitchFamily="34" charset="0"/>
            </a:endParaRPr>
          </a:p>
        </p:txBody>
      </p:sp>
      <p:sp>
        <p:nvSpPr>
          <p:cNvPr id="14436" name="Rectangle 100"/>
          <p:cNvSpPr>
            <a:spLocks noChangeArrowheads="1"/>
          </p:cNvSpPr>
          <p:nvPr/>
        </p:nvSpPr>
        <p:spPr bwMode="auto">
          <a:xfrm>
            <a:off x="6299200" y="2744788"/>
            <a:ext cx="4841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[7.3,11.7]</a:t>
            </a:r>
            <a:endParaRPr lang="en-CA" altLang="en-US" sz="900">
              <a:latin typeface="Arial" panose="020B0604020202020204" pitchFamily="34" charset="0"/>
            </a:endParaRPr>
          </a:p>
        </p:txBody>
      </p:sp>
      <p:sp>
        <p:nvSpPr>
          <p:cNvPr id="14437" name="Rectangle 101"/>
          <p:cNvSpPr>
            <a:spLocks noChangeArrowheads="1"/>
          </p:cNvSpPr>
          <p:nvPr/>
        </p:nvSpPr>
        <p:spPr bwMode="auto">
          <a:xfrm>
            <a:off x="6022975" y="728663"/>
            <a:ext cx="935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[14.5445,23.4733]</a:t>
            </a:r>
            <a:endParaRPr lang="en-CA" altLang="en-US" sz="900">
              <a:latin typeface="Arial" panose="020B0604020202020204" pitchFamily="34" charset="0"/>
            </a:endParaRPr>
          </a:p>
        </p:txBody>
      </p:sp>
      <p:sp>
        <p:nvSpPr>
          <p:cNvPr id="14438" name="Rectangle 102"/>
          <p:cNvSpPr>
            <a:spLocks noChangeArrowheads="1"/>
          </p:cNvSpPr>
          <p:nvPr/>
        </p:nvSpPr>
        <p:spPr bwMode="auto">
          <a:xfrm>
            <a:off x="6191250" y="4292600"/>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[5.7784,9.3783]</a:t>
            </a:r>
            <a:endParaRPr lang="en-CA" altLang="en-US" sz="900">
              <a:latin typeface="Arial" panose="020B0604020202020204" pitchFamily="34" charset="0"/>
            </a:endParaRPr>
          </a:p>
        </p:txBody>
      </p:sp>
      <p:sp>
        <p:nvSpPr>
          <p:cNvPr id="14439" name="Rectangle 103"/>
          <p:cNvSpPr>
            <a:spLocks noChangeArrowheads="1"/>
          </p:cNvSpPr>
          <p:nvPr/>
        </p:nvSpPr>
        <p:spPr bwMode="auto">
          <a:xfrm>
            <a:off x="7119938" y="6513513"/>
            <a:ext cx="8064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900">
                <a:solidFill>
                  <a:srgbClr val="000000"/>
                </a:solidFill>
                <a:latin typeface="Arial" panose="020B0604020202020204" pitchFamily="34" charset="0"/>
              </a:rPr>
              <a:t>[5.5629,9.3534]</a:t>
            </a:r>
            <a:endParaRPr lang="en-CA" altLang="en-US" sz="900">
              <a:latin typeface="Arial" panose="020B0604020202020204" pitchFamily="34" charset="0"/>
            </a:endParaRPr>
          </a:p>
        </p:txBody>
      </p:sp>
      <p:sp>
        <p:nvSpPr>
          <p:cNvPr id="14440" name="Text Box 104"/>
          <p:cNvSpPr txBox="1">
            <a:spLocks noChangeArrowheads="1"/>
          </p:cNvSpPr>
          <p:nvPr/>
        </p:nvSpPr>
        <p:spPr bwMode="auto">
          <a:xfrm>
            <a:off x="180975" y="2549525"/>
            <a:ext cx="1219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latin typeface="Arial" panose="020B0604020202020204" pitchFamily="34" charset="0"/>
              </a:rPr>
              <a:t>calibration time = 77 my</a:t>
            </a:r>
          </a:p>
        </p:txBody>
      </p:sp>
      <p:sp>
        <p:nvSpPr>
          <p:cNvPr id="14441" name="Line 105"/>
          <p:cNvSpPr>
            <a:spLocks noChangeShapeType="1"/>
          </p:cNvSpPr>
          <p:nvPr/>
        </p:nvSpPr>
        <p:spPr bwMode="auto">
          <a:xfrm flipH="1">
            <a:off x="217488" y="3040063"/>
            <a:ext cx="515937" cy="6048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2" name="Text Box 106"/>
          <p:cNvSpPr txBox="1">
            <a:spLocks noChangeArrowheads="1"/>
          </p:cNvSpPr>
          <p:nvPr/>
        </p:nvSpPr>
        <p:spPr bwMode="auto">
          <a:xfrm>
            <a:off x="2268538" y="6081713"/>
            <a:ext cx="122396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latin typeface="Arial" panose="020B0604020202020204" pitchFamily="34" charset="0"/>
              </a:rPr>
              <a:t>calibration time = 35 my</a:t>
            </a:r>
          </a:p>
        </p:txBody>
      </p:sp>
      <p:sp>
        <p:nvSpPr>
          <p:cNvPr id="14443" name="Line 107"/>
          <p:cNvSpPr>
            <a:spLocks noChangeShapeType="1"/>
          </p:cNvSpPr>
          <p:nvPr/>
        </p:nvSpPr>
        <p:spPr bwMode="auto">
          <a:xfrm flipV="1">
            <a:off x="3427413" y="5953125"/>
            <a:ext cx="1216025" cy="4587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4" name="Text Box 108"/>
          <p:cNvSpPr txBox="1">
            <a:spLocks noChangeArrowheads="1"/>
          </p:cNvSpPr>
          <p:nvPr/>
        </p:nvSpPr>
        <p:spPr bwMode="auto">
          <a:xfrm>
            <a:off x="4730750" y="6145213"/>
            <a:ext cx="12223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defTabSz="912813">
              <a:defRPr sz="1600">
                <a:solidFill>
                  <a:schemeClr val="tx1"/>
                </a:solidFill>
                <a:latin typeface="Times New Roman" panose="02020603050405020304" pitchFamily="18" charset="0"/>
              </a:defRPr>
            </a:lvl1pPr>
            <a:lvl2pPr marL="742950" indent="-285750" defTabSz="912813">
              <a:defRPr sz="1600">
                <a:solidFill>
                  <a:schemeClr val="tx1"/>
                </a:solidFill>
                <a:latin typeface="Times New Roman" panose="02020603050405020304" pitchFamily="18" charset="0"/>
              </a:defRPr>
            </a:lvl2pPr>
            <a:lvl3pPr marL="1143000" indent="-228600" defTabSz="912813">
              <a:defRPr sz="1600">
                <a:solidFill>
                  <a:schemeClr val="tx1"/>
                </a:solidFill>
                <a:latin typeface="Times New Roman" panose="02020603050405020304" pitchFamily="18" charset="0"/>
              </a:defRPr>
            </a:lvl3pPr>
            <a:lvl4pPr marL="1600200" indent="-228600" defTabSz="912813">
              <a:defRPr sz="1600">
                <a:solidFill>
                  <a:schemeClr val="tx1"/>
                </a:solidFill>
                <a:latin typeface="Times New Roman" panose="02020603050405020304" pitchFamily="18" charset="0"/>
              </a:defRPr>
            </a:lvl4pPr>
            <a:lvl5pPr marL="2057400" indent="-228600" defTabSz="912813">
              <a:defRPr sz="16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sz="1400">
                <a:latin typeface="Arial" panose="020B0604020202020204" pitchFamily="34" charset="0"/>
              </a:rPr>
              <a:t>calibration time = 10 my</a:t>
            </a:r>
          </a:p>
        </p:txBody>
      </p:sp>
      <p:sp>
        <p:nvSpPr>
          <p:cNvPr id="14445" name="Freeform 109"/>
          <p:cNvSpPr>
            <a:spLocks/>
          </p:cNvSpPr>
          <p:nvPr/>
        </p:nvSpPr>
        <p:spPr bwMode="auto">
          <a:xfrm rot="20772101" flipV="1">
            <a:off x="5880100" y="6453188"/>
            <a:ext cx="923925" cy="166687"/>
          </a:xfrm>
          <a:custGeom>
            <a:avLst/>
            <a:gdLst>
              <a:gd name="T0" fmla="*/ 0 w 680"/>
              <a:gd name="T1" fmla="*/ 166687 h 99"/>
              <a:gd name="T2" fmla="*/ 122284 w 680"/>
              <a:gd name="T3" fmla="*/ 90920 h 99"/>
              <a:gd name="T4" fmla="*/ 430712 w 680"/>
              <a:gd name="T5" fmla="*/ 13470 h 99"/>
              <a:gd name="T6" fmla="*/ 677998 w 680"/>
              <a:gd name="T7" fmla="*/ 13470 h 99"/>
              <a:gd name="T8" fmla="*/ 923925 w 680"/>
              <a:gd name="T9" fmla="*/ 9092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99">
                <a:moveTo>
                  <a:pt x="0" y="99"/>
                </a:moveTo>
                <a:cubicBezTo>
                  <a:pt x="18" y="84"/>
                  <a:pt x="37" y="69"/>
                  <a:pt x="90" y="54"/>
                </a:cubicBezTo>
                <a:cubicBezTo>
                  <a:pt x="143" y="39"/>
                  <a:pt x="249" y="16"/>
                  <a:pt x="317" y="8"/>
                </a:cubicBezTo>
                <a:cubicBezTo>
                  <a:pt x="385" y="0"/>
                  <a:pt x="439" y="0"/>
                  <a:pt x="499" y="8"/>
                </a:cubicBezTo>
                <a:cubicBezTo>
                  <a:pt x="559" y="16"/>
                  <a:pt x="619" y="35"/>
                  <a:pt x="680" y="54"/>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6" name="Line 110"/>
          <p:cNvSpPr>
            <a:spLocks noChangeShapeType="1"/>
          </p:cNvSpPr>
          <p:nvPr/>
        </p:nvSpPr>
        <p:spPr bwMode="auto">
          <a:xfrm>
            <a:off x="4391025" y="1952625"/>
            <a:ext cx="288925" cy="179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7" name="Line 111"/>
          <p:cNvSpPr>
            <a:spLocks noChangeShapeType="1"/>
          </p:cNvSpPr>
          <p:nvPr/>
        </p:nvSpPr>
        <p:spPr bwMode="auto">
          <a:xfrm>
            <a:off x="6696075" y="2889250"/>
            <a:ext cx="142875" cy="179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8" name="Line 112"/>
          <p:cNvSpPr>
            <a:spLocks noChangeShapeType="1"/>
          </p:cNvSpPr>
          <p:nvPr/>
        </p:nvSpPr>
        <p:spPr bwMode="auto">
          <a:xfrm>
            <a:off x="6732588" y="3430588"/>
            <a:ext cx="574675" cy="1079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9" name="Line 113"/>
          <p:cNvSpPr>
            <a:spLocks noChangeShapeType="1"/>
          </p:cNvSpPr>
          <p:nvPr/>
        </p:nvSpPr>
        <p:spPr bwMode="auto">
          <a:xfrm flipV="1">
            <a:off x="5148263" y="4400550"/>
            <a:ext cx="323850"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50" name="Line 114"/>
          <p:cNvSpPr>
            <a:spLocks noChangeShapeType="1"/>
          </p:cNvSpPr>
          <p:nvPr/>
        </p:nvSpPr>
        <p:spPr bwMode="auto">
          <a:xfrm>
            <a:off x="5903913" y="3644900"/>
            <a:ext cx="179387" cy="179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51" name="Line 115"/>
          <p:cNvSpPr>
            <a:spLocks noChangeShapeType="1"/>
          </p:cNvSpPr>
          <p:nvPr/>
        </p:nvSpPr>
        <p:spPr bwMode="auto">
          <a:xfrm flipV="1">
            <a:off x="6804025" y="4003675"/>
            <a:ext cx="21590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834418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58738" y="0"/>
          <a:ext cx="9250363" cy="6786563"/>
        </p:xfrm>
        <a:graphic>
          <a:graphicData uri="http://schemas.openxmlformats.org/presentationml/2006/ole">
            <mc:AlternateContent xmlns:mc="http://schemas.openxmlformats.org/markup-compatibility/2006">
              <mc:Choice xmlns:v="urn:schemas-microsoft-com:vml" Requires="v">
                <p:oleObj spid="_x0000_s537603" name="Chart" r:id="rId3" imgW="5715000" imgH="4248088" progId="Excel.Chart.8">
                  <p:embed/>
                </p:oleObj>
              </mc:Choice>
              <mc:Fallback>
                <p:oleObj name="Chart" r:id="rId3" imgW="5715000" imgH="424808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0"/>
                        <a:ext cx="9250363" cy="678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2630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ltLang="en-US"/>
              <a:t>Xuhua Xia</a:t>
            </a:r>
          </a:p>
        </p:txBody>
      </p:sp>
      <p:sp>
        <p:nvSpPr>
          <p:cNvPr id="15" name="Footer Placeholder 4"/>
          <p:cNvSpPr>
            <a:spLocks noGrp="1"/>
          </p:cNvSpPr>
          <p:nvPr>
            <p:ph type="ftr" sz="quarter" idx="11"/>
          </p:nvPr>
        </p:nvSpPr>
        <p:spPr/>
        <p:txBody>
          <a:bodyPr/>
          <a:lstStyle/>
          <a:p>
            <a:r>
              <a:rPr lang="en-US" altLang="en-US"/>
              <a:t>Slide </a:t>
            </a:r>
            <a:fld id="{700F071D-78B0-4F67-A952-81B60E759435}" type="slidenum">
              <a:rPr lang="en-US" altLang="en-US"/>
              <a:pPr/>
              <a:t>5</a:t>
            </a:fld>
            <a:endParaRPr lang="en-US" altLang="en-US"/>
          </a:p>
        </p:txBody>
      </p:sp>
      <p:sp>
        <p:nvSpPr>
          <p:cNvPr id="406532" name="Rectangle 4"/>
          <p:cNvSpPr>
            <a:spLocks noGrp="1" noChangeArrowheads="1"/>
          </p:cNvSpPr>
          <p:nvPr>
            <p:ph type="title"/>
          </p:nvPr>
        </p:nvSpPr>
        <p:spPr/>
        <p:txBody>
          <a:bodyPr/>
          <a:lstStyle/>
          <a:p>
            <a:r>
              <a:rPr lang="en-US" altLang="en-US"/>
              <a:t>Genetic Distances</a:t>
            </a:r>
          </a:p>
        </p:txBody>
      </p:sp>
      <p:sp>
        <p:nvSpPr>
          <p:cNvPr id="406533" name="Rectangle 5"/>
          <p:cNvSpPr>
            <a:spLocks noGrp="1" noChangeArrowheads="1"/>
          </p:cNvSpPr>
          <p:nvPr>
            <p:ph type="body" idx="1"/>
          </p:nvPr>
        </p:nvSpPr>
        <p:spPr/>
        <p:txBody>
          <a:bodyPr/>
          <a:lstStyle/>
          <a:p>
            <a:r>
              <a:rPr lang="en-US" altLang="en-US"/>
              <a:t>Genetic distances: Assuming a substitution model, we can obtain the genetic distance (i.e., difference) between two nucleotide or amino acid sequences, e.g., </a:t>
            </a:r>
          </a:p>
          <a:p>
            <a:r>
              <a:rPr lang="en-US" altLang="en-US"/>
              <a:t>JC</a:t>
            </a:r>
          </a:p>
          <a:p>
            <a:endParaRPr lang="en-US" altLang="en-US"/>
          </a:p>
          <a:p>
            <a:r>
              <a:rPr lang="en-US" altLang="en-US"/>
              <a:t>K80</a:t>
            </a:r>
          </a:p>
          <a:p>
            <a:endParaRPr lang="en-US" altLang="en-US"/>
          </a:p>
          <a:p>
            <a:r>
              <a:rPr lang="en-US" altLang="en-US"/>
              <a:t>TN93:</a:t>
            </a:r>
          </a:p>
        </p:txBody>
      </p:sp>
      <p:sp>
        <p:nvSpPr>
          <p:cNvPr id="406535"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406537"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graphicFrame>
        <p:nvGraphicFramePr>
          <p:cNvPr id="406536" name="Object 8"/>
          <p:cNvGraphicFramePr>
            <a:graphicFrameLocks noChangeAspect="1"/>
          </p:cNvGraphicFramePr>
          <p:nvPr/>
        </p:nvGraphicFramePr>
        <p:xfrm>
          <a:off x="1692275" y="2781300"/>
          <a:ext cx="2016125" cy="644525"/>
        </p:xfrm>
        <a:graphic>
          <a:graphicData uri="http://schemas.openxmlformats.org/presentationml/2006/ole">
            <mc:AlternateContent xmlns:mc="http://schemas.openxmlformats.org/markup-compatibility/2006">
              <mc:Choice xmlns:v="urn:schemas-microsoft-com:vml" Requires="v">
                <p:oleObj spid="_x0000_s406579" name="Equation" r:id="rId3" imgW="1346200" imgH="431800" progId="Equation.DSMT4">
                  <p:embed/>
                </p:oleObj>
              </mc:Choice>
              <mc:Fallback>
                <p:oleObj name="Equation" r:id="rId3" imgW="1346200" imgH="4318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781300"/>
                        <a:ext cx="20161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8" name="Object 10"/>
          <p:cNvGraphicFramePr>
            <a:graphicFrameLocks noGrp="1" noChangeAspect="1"/>
          </p:cNvGraphicFramePr>
          <p:nvPr>
            <p:ph sz="half" idx="4294967295"/>
          </p:nvPr>
        </p:nvGraphicFramePr>
        <p:xfrm>
          <a:off x="1692275" y="4014788"/>
          <a:ext cx="2592388" cy="735012"/>
        </p:xfrm>
        <a:graphic>
          <a:graphicData uri="http://schemas.openxmlformats.org/presentationml/2006/ole">
            <mc:AlternateContent xmlns:mc="http://schemas.openxmlformats.org/markup-compatibility/2006">
              <mc:Choice xmlns:v="urn:schemas-microsoft-com:vml" Requires="v">
                <p:oleObj spid="_x0000_s406580" name="Equation" r:id="rId5" imgW="2286000" imgH="647640" progId="Equation.DSMT4">
                  <p:embed/>
                </p:oleObj>
              </mc:Choice>
              <mc:Fallback>
                <p:oleObj name="Equation" r:id="rId5" imgW="2286000" imgH="64764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014788"/>
                        <a:ext cx="2592388"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6544" name="Rectangle 16"/>
          <p:cNvSpPr>
            <a:spLocks noChangeArrowheads="1"/>
          </p:cNvSpPr>
          <p:nvPr/>
        </p:nvSpPr>
        <p:spPr bwMode="auto">
          <a:xfrm>
            <a:off x="0" y="162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graphicFrame>
        <p:nvGraphicFramePr>
          <p:cNvPr id="406543" name="Object 15"/>
          <p:cNvGraphicFramePr>
            <a:graphicFrameLocks noChangeAspect="1"/>
          </p:cNvGraphicFramePr>
          <p:nvPr/>
        </p:nvGraphicFramePr>
        <p:xfrm>
          <a:off x="900113" y="5876925"/>
          <a:ext cx="4103687" cy="347663"/>
        </p:xfrm>
        <a:graphic>
          <a:graphicData uri="http://schemas.openxmlformats.org/presentationml/2006/ole">
            <mc:AlternateContent xmlns:mc="http://schemas.openxmlformats.org/markup-compatibility/2006">
              <mc:Choice xmlns:v="urn:schemas-microsoft-com:vml" Requires="v">
                <p:oleObj spid="_x0000_s406581" name="Equation" r:id="rId7" imgW="2362200" imgH="203200" progId="Equation.DSMT4">
                  <p:embed/>
                </p:oleObj>
              </mc:Choice>
              <mc:Fallback>
                <p:oleObj name="Equation" r:id="rId7" imgW="2362200" imgH="2032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5876925"/>
                        <a:ext cx="4103687"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42" name="Object 14"/>
          <p:cNvGraphicFramePr>
            <a:graphicFrameLocks noChangeAspect="1"/>
          </p:cNvGraphicFramePr>
          <p:nvPr/>
        </p:nvGraphicFramePr>
        <p:xfrm>
          <a:off x="4743450" y="3157538"/>
          <a:ext cx="4340225" cy="992187"/>
        </p:xfrm>
        <a:graphic>
          <a:graphicData uri="http://schemas.openxmlformats.org/presentationml/2006/ole">
            <mc:AlternateContent xmlns:mc="http://schemas.openxmlformats.org/markup-compatibility/2006">
              <mc:Choice xmlns:v="urn:schemas-microsoft-com:vml" Requires="v">
                <p:oleObj spid="_x0000_s406582" name="Equation" r:id="rId9" imgW="3047760" imgH="698400" progId="Equation.DSMT4">
                  <p:embed/>
                </p:oleObj>
              </mc:Choice>
              <mc:Fallback>
                <p:oleObj name="Equation" r:id="rId9" imgW="3047760" imgH="6984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3450" y="3157538"/>
                        <a:ext cx="43402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41" name="Object 13"/>
          <p:cNvGraphicFramePr>
            <a:graphicFrameLocks noChangeAspect="1"/>
          </p:cNvGraphicFramePr>
          <p:nvPr/>
        </p:nvGraphicFramePr>
        <p:xfrm>
          <a:off x="5153025" y="4503738"/>
          <a:ext cx="3879850" cy="903287"/>
        </p:xfrm>
        <a:graphic>
          <a:graphicData uri="http://schemas.openxmlformats.org/presentationml/2006/ole">
            <mc:AlternateContent xmlns:mc="http://schemas.openxmlformats.org/markup-compatibility/2006">
              <mc:Choice xmlns:v="urn:schemas-microsoft-com:vml" Requires="v">
                <p:oleObj spid="_x0000_s406583" name="Equation" r:id="rId11" imgW="2997000" imgH="698400" progId="Equation.DSMT4">
                  <p:embed/>
                </p:oleObj>
              </mc:Choice>
              <mc:Fallback>
                <p:oleObj name="Equation" r:id="rId11" imgW="2997000" imgH="69840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3025" y="4503738"/>
                        <a:ext cx="3879850"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40" name="Object 12"/>
          <p:cNvGraphicFramePr>
            <a:graphicFrameLocks noChangeAspect="1"/>
          </p:cNvGraphicFramePr>
          <p:nvPr/>
        </p:nvGraphicFramePr>
        <p:xfrm>
          <a:off x="5292725" y="5527675"/>
          <a:ext cx="1800225" cy="873125"/>
        </p:xfrm>
        <a:graphic>
          <a:graphicData uri="http://schemas.openxmlformats.org/presentationml/2006/ole">
            <mc:AlternateContent xmlns:mc="http://schemas.openxmlformats.org/markup-compatibility/2006">
              <mc:Choice xmlns:v="urn:schemas-microsoft-com:vml" Requires="v">
                <p:oleObj spid="_x0000_s406584" name="Equation" r:id="rId13" imgW="1257300" imgH="609600" progId="Equation.DSMT4">
                  <p:embed/>
                </p:oleObj>
              </mc:Choice>
              <mc:Fallback>
                <p:oleObj name="Equation" r:id="rId13" imgW="1257300" imgH="60960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725" y="5527675"/>
                        <a:ext cx="18002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48" name="AutoShape 20"/>
          <p:cNvSpPr>
            <a:spLocks/>
          </p:cNvSpPr>
          <p:nvPr/>
        </p:nvSpPr>
        <p:spPr bwMode="auto">
          <a:xfrm rot="-734005">
            <a:off x="4787900" y="4076700"/>
            <a:ext cx="288925" cy="1944688"/>
          </a:xfrm>
          <a:prstGeom prst="leftBrace">
            <a:avLst>
              <a:gd name="adj1" fmla="val 5609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BFF4EDB0-2C25-4BA8-BF7B-60CC771611DC}" type="slidenum">
              <a:rPr lang="en-US" altLang="en-US" sz="1400"/>
              <a:pPr/>
              <a:t>50</a:t>
            </a:fld>
            <a:endParaRPr lang="en-US" altLang="en-US" sz="1400"/>
          </a:p>
        </p:txBody>
      </p:sp>
      <p:sp>
        <p:nvSpPr>
          <p:cNvPr id="17411" name="Rectangle 2"/>
          <p:cNvSpPr>
            <a:spLocks noGrp="1" noChangeArrowheads="1"/>
          </p:cNvSpPr>
          <p:nvPr>
            <p:ph type="title"/>
          </p:nvPr>
        </p:nvSpPr>
        <p:spPr/>
        <p:txBody>
          <a:bodyPr/>
          <a:lstStyle/>
          <a:p>
            <a:r>
              <a:rPr lang="en-CA" altLang="en-US" smtClean="0"/>
              <a:t>Rationale of Tip-Dating</a:t>
            </a:r>
          </a:p>
        </p:txBody>
      </p:sp>
      <p:sp>
        <p:nvSpPr>
          <p:cNvPr id="17412" name="Text Box 3"/>
          <p:cNvSpPr txBox="1">
            <a:spLocks noChangeArrowheads="1"/>
          </p:cNvSpPr>
          <p:nvPr/>
        </p:nvSpPr>
        <p:spPr bwMode="auto">
          <a:xfrm>
            <a:off x="0" y="5589588"/>
            <a:ext cx="514826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400"/>
              <a:t>RSS=(d</a:t>
            </a:r>
            <a:r>
              <a:rPr lang="en-CA" altLang="en-US" sz="1400" baseline="-25000"/>
              <a:t>12</a:t>
            </a:r>
            <a:r>
              <a:rPr lang="en-CA" altLang="en-US" sz="1400"/>
              <a:t>/r+15-2*t</a:t>
            </a:r>
            <a:r>
              <a:rPr lang="en-CA" altLang="en-US" sz="1400" baseline="-25000"/>
              <a:t>1</a:t>
            </a:r>
            <a:r>
              <a:rPr lang="en-CA" altLang="en-US" sz="1400"/>
              <a:t>)</a:t>
            </a:r>
            <a:r>
              <a:rPr lang="en-CA" altLang="en-US" sz="1400" baseline="30000"/>
              <a:t>2</a:t>
            </a:r>
            <a:r>
              <a:rPr lang="en-CA" altLang="en-US" sz="1400"/>
              <a:t>+(d</a:t>
            </a:r>
            <a:r>
              <a:rPr lang="en-CA" altLang="en-US" sz="1400" baseline="-25000"/>
              <a:t>13</a:t>
            </a:r>
            <a:r>
              <a:rPr lang="en-CA" altLang="en-US" sz="1400"/>
              <a:t>/r+10-2*t</a:t>
            </a:r>
            <a:r>
              <a:rPr lang="en-CA" altLang="en-US" sz="1400" baseline="-25000"/>
              <a:t>3</a:t>
            </a:r>
            <a:r>
              <a:rPr lang="en-CA" altLang="en-US" sz="1400"/>
              <a:t>)</a:t>
            </a:r>
            <a:r>
              <a:rPr lang="en-CA" altLang="en-US" sz="1400" baseline="30000"/>
              <a:t>2</a:t>
            </a:r>
            <a:r>
              <a:rPr lang="en-CA" altLang="en-US" sz="1400"/>
              <a:t>+(d</a:t>
            </a:r>
            <a:r>
              <a:rPr lang="en-CA" altLang="en-US" sz="1400" baseline="-25000"/>
              <a:t>14</a:t>
            </a:r>
            <a:r>
              <a:rPr lang="en-CA" altLang="en-US" sz="1400"/>
              <a:t>/r+20-2*t</a:t>
            </a:r>
            <a:r>
              <a:rPr lang="en-CA" altLang="en-US" sz="1400" baseline="-25000"/>
              <a:t>3</a:t>
            </a:r>
            <a:r>
              <a:rPr lang="en-CA" altLang="en-US" sz="1400"/>
              <a:t>)</a:t>
            </a:r>
            <a:r>
              <a:rPr lang="en-CA" altLang="en-US" sz="1400" baseline="30000"/>
              <a:t>2</a:t>
            </a:r>
          </a:p>
          <a:p>
            <a:r>
              <a:rPr lang="en-CA" altLang="en-US" sz="1400"/>
              <a:t>+(d</a:t>
            </a:r>
            <a:r>
              <a:rPr lang="en-CA" altLang="en-US" sz="1400" baseline="-25000"/>
              <a:t>15</a:t>
            </a:r>
            <a:r>
              <a:rPr lang="en-CA" altLang="en-US" sz="1400"/>
              <a:t>/r+30-2*t</a:t>
            </a:r>
            <a:r>
              <a:rPr lang="en-CA" altLang="en-US" sz="1400" baseline="-25000"/>
              <a:t>5</a:t>
            </a:r>
            <a:r>
              <a:rPr lang="en-CA" altLang="en-US" sz="1400"/>
              <a:t>)</a:t>
            </a:r>
            <a:r>
              <a:rPr lang="en-CA" altLang="en-US" sz="1400" baseline="30000"/>
              <a:t>2</a:t>
            </a:r>
            <a:r>
              <a:rPr lang="en-CA" altLang="en-US" sz="1400"/>
              <a:t>+(d</a:t>
            </a:r>
            <a:r>
              <a:rPr lang="en-CA" altLang="en-US" sz="1400" baseline="-25000"/>
              <a:t>16</a:t>
            </a:r>
            <a:r>
              <a:rPr lang="en-CA" altLang="en-US" sz="1400"/>
              <a:t>/r+25-2*t</a:t>
            </a:r>
            <a:r>
              <a:rPr lang="en-CA" altLang="en-US" sz="1400" baseline="-25000"/>
              <a:t>5</a:t>
            </a:r>
            <a:r>
              <a:rPr lang="en-CA" altLang="en-US" sz="1400"/>
              <a:t>)</a:t>
            </a:r>
            <a:r>
              <a:rPr lang="en-CA" altLang="en-US" sz="1400" baseline="30000"/>
              <a:t>2</a:t>
            </a:r>
            <a:r>
              <a:rPr lang="en-CA" altLang="en-US" sz="1400"/>
              <a:t>+(d</a:t>
            </a:r>
            <a:r>
              <a:rPr lang="en-CA" altLang="en-US" sz="1400" baseline="-25000"/>
              <a:t>23</a:t>
            </a:r>
            <a:r>
              <a:rPr lang="en-CA" altLang="en-US" sz="1400"/>
              <a:t>/r+15+10-2*t</a:t>
            </a:r>
            <a:r>
              <a:rPr lang="en-CA" altLang="en-US" sz="1400" baseline="-25000"/>
              <a:t>3</a:t>
            </a:r>
            <a:r>
              <a:rPr lang="en-CA" altLang="en-US" sz="1400"/>
              <a:t>)</a:t>
            </a:r>
            <a:r>
              <a:rPr lang="en-CA" altLang="en-US" sz="1400" baseline="30000"/>
              <a:t>2</a:t>
            </a:r>
            <a:endParaRPr lang="en-CA" altLang="en-US" sz="1400"/>
          </a:p>
          <a:p>
            <a:r>
              <a:rPr lang="en-CA" altLang="en-US" sz="1400"/>
              <a:t>+(d</a:t>
            </a:r>
            <a:r>
              <a:rPr lang="en-CA" altLang="en-US" sz="1400" baseline="-25000"/>
              <a:t>24</a:t>
            </a:r>
            <a:r>
              <a:rPr lang="en-CA" altLang="en-US" sz="1400"/>
              <a:t>/r+15+20-2*t</a:t>
            </a:r>
            <a:r>
              <a:rPr lang="en-CA" altLang="en-US" sz="1400" baseline="-25000"/>
              <a:t>3</a:t>
            </a:r>
            <a:r>
              <a:rPr lang="en-CA" altLang="en-US" sz="1400"/>
              <a:t>)</a:t>
            </a:r>
            <a:r>
              <a:rPr lang="en-CA" altLang="en-US" sz="1400" baseline="30000"/>
              <a:t>2</a:t>
            </a:r>
            <a:r>
              <a:rPr lang="en-CA" altLang="en-US" sz="1400"/>
              <a:t>+(d</a:t>
            </a:r>
            <a:r>
              <a:rPr lang="en-CA" altLang="en-US" sz="1400" baseline="-25000"/>
              <a:t>25</a:t>
            </a:r>
            <a:r>
              <a:rPr lang="en-CA" altLang="en-US" sz="1400"/>
              <a:t>/r+15+30-2*t</a:t>
            </a:r>
            <a:r>
              <a:rPr lang="en-CA" altLang="en-US" sz="1400" baseline="-25000"/>
              <a:t>5</a:t>
            </a:r>
            <a:r>
              <a:rPr lang="en-CA" altLang="en-US" sz="1400"/>
              <a:t>)</a:t>
            </a:r>
            <a:r>
              <a:rPr lang="en-CA" altLang="en-US" sz="1400" baseline="30000"/>
              <a:t>2</a:t>
            </a:r>
            <a:r>
              <a:rPr lang="en-CA" altLang="en-US" sz="1400"/>
              <a:t>+(d</a:t>
            </a:r>
            <a:r>
              <a:rPr lang="en-CA" altLang="en-US" sz="1400" baseline="-25000"/>
              <a:t>26</a:t>
            </a:r>
            <a:r>
              <a:rPr lang="en-CA" altLang="en-US" sz="1400"/>
              <a:t>/r+15+25-2*t</a:t>
            </a:r>
            <a:r>
              <a:rPr lang="en-CA" altLang="en-US" sz="1400" baseline="-25000"/>
              <a:t>5</a:t>
            </a:r>
            <a:r>
              <a:rPr lang="en-CA" altLang="en-US" sz="1400"/>
              <a:t>)</a:t>
            </a:r>
            <a:r>
              <a:rPr lang="en-CA" altLang="en-US" sz="1400" baseline="30000"/>
              <a:t>2</a:t>
            </a:r>
          </a:p>
          <a:p>
            <a:r>
              <a:rPr lang="en-CA" altLang="en-US" sz="1400"/>
              <a:t>+(d</a:t>
            </a:r>
            <a:r>
              <a:rPr lang="en-CA" altLang="en-US" sz="1400" baseline="-25000"/>
              <a:t>34</a:t>
            </a:r>
            <a:r>
              <a:rPr lang="en-CA" altLang="en-US" sz="1400"/>
              <a:t>/r+10+20-2*t</a:t>
            </a:r>
            <a:r>
              <a:rPr lang="en-CA" altLang="en-US" sz="1400" baseline="-25000"/>
              <a:t>2</a:t>
            </a:r>
            <a:r>
              <a:rPr lang="en-CA" altLang="en-US" sz="1400"/>
              <a:t>)</a:t>
            </a:r>
            <a:r>
              <a:rPr lang="en-CA" altLang="en-US" sz="1400" baseline="30000"/>
              <a:t>2</a:t>
            </a:r>
            <a:r>
              <a:rPr lang="en-CA" altLang="en-US" sz="1400"/>
              <a:t>+(d</a:t>
            </a:r>
            <a:r>
              <a:rPr lang="en-CA" altLang="en-US" sz="1400" baseline="-25000"/>
              <a:t>35</a:t>
            </a:r>
            <a:r>
              <a:rPr lang="en-CA" altLang="en-US" sz="1400"/>
              <a:t>/r+10+30-2*t</a:t>
            </a:r>
            <a:r>
              <a:rPr lang="en-CA" altLang="en-US" sz="1400" baseline="-25000"/>
              <a:t>5</a:t>
            </a:r>
            <a:r>
              <a:rPr lang="en-CA" altLang="en-US" sz="1400"/>
              <a:t>)</a:t>
            </a:r>
            <a:r>
              <a:rPr lang="en-CA" altLang="en-US" sz="1400" baseline="30000"/>
              <a:t>2</a:t>
            </a:r>
            <a:r>
              <a:rPr lang="en-CA" altLang="en-US" sz="1400"/>
              <a:t>+(d</a:t>
            </a:r>
            <a:r>
              <a:rPr lang="en-CA" altLang="en-US" sz="1400" baseline="-25000"/>
              <a:t>36</a:t>
            </a:r>
            <a:r>
              <a:rPr lang="en-CA" altLang="en-US" sz="1400"/>
              <a:t>/r+10+25-2*t</a:t>
            </a:r>
            <a:r>
              <a:rPr lang="en-CA" altLang="en-US" sz="1400" baseline="-25000"/>
              <a:t>5</a:t>
            </a:r>
            <a:r>
              <a:rPr lang="en-CA" altLang="en-US" sz="1400"/>
              <a:t>)</a:t>
            </a:r>
            <a:r>
              <a:rPr lang="en-CA" altLang="en-US" sz="1400" baseline="30000"/>
              <a:t>2</a:t>
            </a:r>
            <a:endParaRPr lang="en-CA" altLang="en-US" sz="1400"/>
          </a:p>
          <a:p>
            <a:r>
              <a:rPr lang="en-CA" altLang="en-US" sz="1400"/>
              <a:t>+(d</a:t>
            </a:r>
            <a:r>
              <a:rPr lang="en-CA" altLang="en-US" sz="1400" baseline="-25000"/>
              <a:t>45</a:t>
            </a:r>
            <a:r>
              <a:rPr lang="en-CA" altLang="en-US" sz="1400"/>
              <a:t>/r+20+30-2*t</a:t>
            </a:r>
            <a:r>
              <a:rPr lang="en-CA" altLang="en-US" sz="1400" baseline="-25000"/>
              <a:t>5</a:t>
            </a:r>
            <a:r>
              <a:rPr lang="en-CA" altLang="en-US" sz="1400"/>
              <a:t>)</a:t>
            </a:r>
            <a:r>
              <a:rPr lang="en-CA" altLang="en-US" sz="1400" baseline="30000"/>
              <a:t>2</a:t>
            </a:r>
            <a:r>
              <a:rPr lang="en-CA" altLang="en-US" sz="1400"/>
              <a:t>+(d</a:t>
            </a:r>
            <a:r>
              <a:rPr lang="en-CA" altLang="en-US" sz="1400" baseline="-25000"/>
              <a:t>46</a:t>
            </a:r>
            <a:r>
              <a:rPr lang="en-CA" altLang="en-US" sz="1400"/>
              <a:t>/r+20+25-2*t</a:t>
            </a:r>
            <a:r>
              <a:rPr lang="en-CA" altLang="en-US" sz="1400" baseline="-25000"/>
              <a:t>5</a:t>
            </a:r>
            <a:r>
              <a:rPr lang="en-CA" altLang="en-US" sz="1400"/>
              <a:t>)</a:t>
            </a:r>
            <a:r>
              <a:rPr lang="en-CA" altLang="en-US" sz="1400" baseline="30000"/>
              <a:t>2</a:t>
            </a:r>
            <a:r>
              <a:rPr lang="en-CA" altLang="en-US" sz="1400"/>
              <a:t>+(d</a:t>
            </a:r>
            <a:r>
              <a:rPr lang="en-CA" altLang="en-US" sz="1400" baseline="-25000"/>
              <a:t>56</a:t>
            </a:r>
            <a:r>
              <a:rPr lang="en-CA" altLang="en-US" sz="1400"/>
              <a:t>/r+30+25-2*t</a:t>
            </a:r>
            <a:r>
              <a:rPr lang="en-CA" altLang="en-US" sz="1400" baseline="-25000"/>
              <a:t>4</a:t>
            </a:r>
            <a:r>
              <a:rPr lang="en-CA" altLang="en-US" sz="1400"/>
              <a:t>)</a:t>
            </a:r>
            <a:r>
              <a:rPr lang="en-CA" altLang="en-US" sz="1400" baseline="30000"/>
              <a:t>2</a:t>
            </a:r>
          </a:p>
        </p:txBody>
      </p:sp>
      <p:grpSp>
        <p:nvGrpSpPr>
          <p:cNvPr id="17413" name="Group 4"/>
          <p:cNvGrpSpPr>
            <a:grpSpLocks/>
          </p:cNvGrpSpPr>
          <p:nvPr/>
        </p:nvGrpSpPr>
        <p:grpSpPr bwMode="auto">
          <a:xfrm>
            <a:off x="395288" y="1112838"/>
            <a:ext cx="8497887" cy="5057775"/>
            <a:chOff x="249" y="837"/>
            <a:chExt cx="5351" cy="3367"/>
          </a:xfrm>
        </p:grpSpPr>
        <p:sp>
          <p:nvSpPr>
            <p:cNvPr id="17420" name="Rectangle 5"/>
            <p:cNvSpPr>
              <a:spLocks noChangeArrowheads="1"/>
            </p:cNvSpPr>
            <p:nvPr/>
          </p:nvSpPr>
          <p:spPr bwMode="auto">
            <a:xfrm>
              <a:off x="5049" y="4041"/>
              <a:ext cx="5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s1@1990</a:t>
              </a:r>
              <a:endParaRPr lang="en-CA" altLang="en-US"/>
            </a:p>
          </p:txBody>
        </p:sp>
        <p:sp>
          <p:nvSpPr>
            <p:cNvPr id="17421" name="Rectangle 6"/>
            <p:cNvSpPr>
              <a:spLocks noChangeArrowheads="1"/>
            </p:cNvSpPr>
            <p:nvPr/>
          </p:nvSpPr>
          <p:spPr bwMode="auto">
            <a:xfrm>
              <a:off x="3638" y="3390"/>
              <a:ext cx="5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s2@1975</a:t>
              </a:r>
              <a:endParaRPr lang="en-CA" altLang="en-US"/>
            </a:p>
          </p:txBody>
        </p:sp>
        <p:sp>
          <p:nvSpPr>
            <p:cNvPr id="17422" name="Rectangle 7"/>
            <p:cNvSpPr>
              <a:spLocks noChangeArrowheads="1"/>
            </p:cNvSpPr>
            <p:nvPr/>
          </p:nvSpPr>
          <p:spPr bwMode="auto">
            <a:xfrm>
              <a:off x="3099" y="3730"/>
              <a:ext cx="2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t</a:t>
              </a:r>
              <a:r>
                <a:rPr lang="en-CA" altLang="en-US" b="1" baseline="-25000">
                  <a:solidFill>
                    <a:srgbClr val="000000"/>
                  </a:solidFill>
                  <a:latin typeface="System" charset="0"/>
                </a:rPr>
                <a:t>1</a:t>
              </a:r>
              <a:r>
                <a:rPr lang="en-CA" altLang="en-US" b="1">
                  <a:solidFill>
                    <a:srgbClr val="000000"/>
                  </a:solidFill>
                  <a:latin typeface="System" charset="0"/>
                </a:rPr>
                <a:t>=?</a:t>
              </a:r>
              <a:endParaRPr lang="en-CA" altLang="en-US"/>
            </a:p>
          </p:txBody>
        </p:sp>
        <p:sp>
          <p:nvSpPr>
            <p:cNvPr id="17423" name="Rectangle 8"/>
            <p:cNvSpPr>
              <a:spLocks noChangeArrowheads="1"/>
            </p:cNvSpPr>
            <p:nvPr/>
          </p:nvSpPr>
          <p:spPr bwMode="auto">
            <a:xfrm>
              <a:off x="3175" y="2114"/>
              <a:ext cx="55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s4@1970</a:t>
              </a:r>
              <a:endParaRPr lang="en-CA" altLang="en-US"/>
            </a:p>
          </p:txBody>
        </p:sp>
        <p:sp>
          <p:nvSpPr>
            <p:cNvPr id="17424" name="Rectangle 9"/>
            <p:cNvSpPr>
              <a:spLocks noChangeArrowheads="1"/>
            </p:cNvSpPr>
            <p:nvPr/>
          </p:nvSpPr>
          <p:spPr bwMode="auto">
            <a:xfrm>
              <a:off x="2165" y="2454"/>
              <a:ext cx="2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rPr>
                <a:t>t</a:t>
              </a:r>
              <a:r>
                <a:rPr lang="en-CA" altLang="en-US" b="1" baseline="-25000">
                  <a:solidFill>
                    <a:srgbClr val="000000"/>
                  </a:solidFill>
                </a:rPr>
                <a:t>2</a:t>
              </a:r>
              <a:r>
                <a:rPr lang="en-CA" altLang="en-US" b="1">
                  <a:solidFill>
                    <a:srgbClr val="000000"/>
                  </a:solidFill>
                </a:rPr>
                <a:t>=?</a:t>
              </a:r>
            </a:p>
          </p:txBody>
        </p:sp>
        <p:sp>
          <p:nvSpPr>
            <p:cNvPr id="17425" name="Rectangle 10"/>
            <p:cNvSpPr>
              <a:spLocks noChangeArrowheads="1"/>
            </p:cNvSpPr>
            <p:nvPr/>
          </p:nvSpPr>
          <p:spPr bwMode="auto">
            <a:xfrm>
              <a:off x="1225" y="3080"/>
              <a:ext cx="2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rPr>
                <a:t>t</a:t>
              </a:r>
              <a:r>
                <a:rPr lang="en-CA" altLang="en-US" b="1" baseline="-25000">
                  <a:solidFill>
                    <a:srgbClr val="000000"/>
                  </a:solidFill>
                </a:rPr>
                <a:t>3</a:t>
              </a:r>
              <a:r>
                <a:rPr lang="en-CA" altLang="en-US" b="1">
                  <a:solidFill>
                    <a:srgbClr val="000000"/>
                  </a:solidFill>
                </a:rPr>
                <a:t>=?</a:t>
              </a:r>
            </a:p>
          </p:txBody>
        </p:sp>
        <p:sp>
          <p:nvSpPr>
            <p:cNvPr id="17426" name="Rectangle 11"/>
            <p:cNvSpPr>
              <a:spLocks noChangeArrowheads="1"/>
            </p:cNvSpPr>
            <p:nvPr/>
          </p:nvSpPr>
          <p:spPr bwMode="auto">
            <a:xfrm>
              <a:off x="2234" y="1493"/>
              <a:ext cx="5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s5@1960</a:t>
              </a:r>
              <a:endParaRPr lang="en-CA" altLang="en-US"/>
            </a:p>
          </p:txBody>
        </p:sp>
        <p:sp>
          <p:nvSpPr>
            <p:cNvPr id="17427" name="Rectangle 12"/>
            <p:cNvSpPr>
              <a:spLocks noChangeArrowheads="1"/>
            </p:cNvSpPr>
            <p:nvPr/>
          </p:nvSpPr>
          <p:spPr bwMode="auto">
            <a:xfrm>
              <a:off x="2705" y="837"/>
              <a:ext cx="5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s6@1965</a:t>
              </a:r>
              <a:endParaRPr lang="en-CA" altLang="en-US"/>
            </a:p>
          </p:txBody>
        </p:sp>
        <p:sp>
          <p:nvSpPr>
            <p:cNvPr id="17428" name="Rectangle 13"/>
            <p:cNvSpPr>
              <a:spLocks noChangeArrowheads="1"/>
            </p:cNvSpPr>
            <p:nvPr/>
          </p:nvSpPr>
          <p:spPr bwMode="auto">
            <a:xfrm>
              <a:off x="1301" y="1177"/>
              <a:ext cx="2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rPr>
                <a:t>t</a:t>
              </a:r>
              <a:r>
                <a:rPr lang="en-CA" altLang="en-US" b="1" baseline="-25000">
                  <a:solidFill>
                    <a:srgbClr val="000000"/>
                  </a:solidFill>
                </a:rPr>
                <a:t>4</a:t>
              </a:r>
              <a:r>
                <a:rPr lang="en-CA" altLang="en-US" b="1">
                  <a:solidFill>
                    <a:srgbClr val="000000"/>
                  </a:solidFill>
                </a:rPr>
                <a:t>=?</a:t>
              </a:r>
            </a:p>
          </p:txBody>
        </p:sp>
        <p:sp>
          <p:nvSpPr>
            <p:cNvPr id="17429" name="Rectangle 14"/>
            <p:cNvSpPr>
              <a:spLocks noChangeArrowheads="1"/>
            </p:cNvSpPr>
            <p:nvPr/>
          </p:nvSpPr>
          <p:spPr bwMode="auto">
            <a:xfrm>
              <a:off x="290" y="2114"/>
              <a:ext cx="2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rPr>
                <a:t>t</a:t>
              </a:r>
              <a:r>
                <a:rPr lang="en-CA" altLang="en-US" b="1" baseline="-25000">
                  <a:solidFill>
                    <a:srgbClr val="000000"/>
                  </a:solidFill>
                </a:rPr>
                <a:t>5</a:t>
              </a:r>
              <a:r>
                <a:rPr lang="en-CA" altLang="en-US" b="1">
                  <a:solidFill>
                    <a:srgbClr val="000000"/>
                  </a:solidFill>
                </a:rPr>
                <a:t>=?</a:t>
              </a:r>
            </a:p>
          </p:txBody>
        </p:sp>
        <p:sp>
          <p:nvSpPr>
            <p:cNvPr id="17430" name="Freeform 15"/>
            <p:cNvSpPr>
              <a:spLocks/>
            </p:cNvSpPr>
            <p:nvPr/>
          </p:nvSpPr>
          <p:spPr bwMode="auto">
            <a:xfrm>
              <a:off x="3065" y="3799"/>
              <a:ext cx="1947" cy="311"/>
            </a:xfrm>
            <a:custGeom>
              <a:avLst/>
              <a:gdLst>
                <a:gd name="T0" fmla="*/ 0 w 319"/>
                <a:gd name="T1" fmla="*/ 0 h 11"/>
                <a:gd name="T2" fmla="*/ 0 w 319"/>
                <a:gd name="T3" fmla="*/ 311 h 11"/>
                <a:gd name="T4" fmla="*/ 1947 w 319"/>
                <a:gd name="T5" fmla="*/ 311 h 11"/>
                <a:gd name="T6" fmla="*/ 0 60000 65536"/>
                <a:gd name="T7" fmla="*/ 0 60000 65536"/>
                <a:gd name="T8" fmla="*/ 0 60000 65536"/>
              </a:gdLst>
              <a:ahLst/>
              <a:cxnLst>
                <a:cxn ang="T6">
                  <a:pos x="T0" y="T1"/>
                </a:cxn>
                <a:cxn ang="T7">
                  <a:pos x="T2" y="T3"/>
                </a:cxn>
                <a:cxn ang="T8">
                  <a:pos x="T4" y="T5"/>
                </a:cxn>
              </a:cxnLst>
              <a:rect l="0" t="0" r="r" b="b"/>
              <a:pathLst>
                <a:path w="319" h="11">
                  <a:moveTo>
                    <a:pt x="0" y="0"/>
                  </a:moveTo>
                  <a:lnTo>
                    <a:pt x="0" y="11"/>
                  </a:lnTo>
                  <a:lnTo>
                    <a:pt x="319" y="1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1" name="Freeform 16"/>
            <p:cNvSpPr>
              <a:spLocks/>
            </p:cNvSpPr>
            <p:nvPr/>
          </p:nvSpPr>
          <p:spPr bwMode="auto">
            <a:xfrm>
              <a:off x="3065" y="3489"/>
              <a:ext cx="543" cy="310"/>
            </a:xfrm>
            <a:custGeom>
              <a:avLst/>
              <a:gdLst>
                <a:gd name="T0" fmla="*/ 0 w 89"/>
                <a:gd name="T1" fmla="*/ 310 h 11"/>
                <a:gd name="T2" fmla="*/ 0 w 89"/>
                <a:gd name="T3" fmla="*/ 0 h 11"/>
                <a:gd name="T4" fmla="*/ 543 w 89"/>
                <a:gd name="T5" fmla="*/ 0 h 11"/>
                <a:gd name="T6" fmla="*/ 0 60000 65536"/>
                <a:gd name="T7" fmla="*/ 0 60000 65536"/>
                <a:gd name="T8" fmla="*/ 0 60000 65536"/>
              </a:gdLst>
              <a:ahLst/>
              <a:cxnLst>
                <a:cxn ang="T6">
                  <a:pos x="T0" y="T1"/>
                </a:cxn>
                <a:cxn ang="T7">
                  <a:pos x="T2" y="T3"/>
                </a:cxn>
                <a:cxn ang="T8">
                  <a:pos x="T4" y="T5"/>
                </a:cxn>
              </a:cxnLst>
              <a:rect l="0" t="0" r="r" b="b"/>
              <a:pathLst>
                <a:path w="89" h="11">
                  <a:moveTo>
                    <a:pt x="0" y="11"/>
                  </a:moveTo>
                  <a:lnTo>
                    <a:pt x="0" y="0"/>
                  </a:lnTo>
                  <a:lnTo>
                    <a:pt x="89"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2" name="Freeform 17"/>
            <p:cNvSpPr>
              <a:spLocks/>
            </p:cNvSpPr>
            <p:nvPr/>
          </p:nvSpPr>
          <p:spPr bwMode="auto">
            <a:xfrm>
              <a:off x="1190" y="3178"/>
              <a:ext cx="1875" cy="621"/>
            </a:xfrm>
            <a:custGeom>
              <a:avLst/>
              <a:gdLst>
                <a:gd name="T0" fmla="*/ 0 w 307"/>
                <a:gd name="T1" fmla="*/ 0 h 22"/>
                <a:gd name="T2" fmla="*/ 0 w 307"/>
                <a:gd name="T3" fmla="*/ 621 h 22"/>
                <a:gd name="T4" fmla="*/ 1875 w 307"/>
                <a:gd name="T5" fmla="*/ 621 h 22"/>
                <a:gd name="T6" fmla="*/ 0 60000 65536"/>
                <a:gd name="T7" fmla="*/ 0 60000 65536"/>
                <a:gd name="T8" fmla="*/ 0 60000 65536"/>
              </a:gdLst>
              <a:ahLst/>
              <a:cxnLst>
                <a:cxn ang="T6">
                  <a:pos x="T0" y="T1"/>
                </a:cxn>
                <a:cxn ang="T7">
                  <a:pos x="T2" y="T3"/>
                </a:cxn>
                <a:cxn ang="T8">
                  <a:pos x="T4" y="T5"/>
                </a:cxn>
              </a:cxnLst>
              <a:rect l="0" t="0" r="r" b="b"/>
              <a:pathLst>
                <a:path w="307" h="22">
                  <a:moveTo>
                    <a:pt x="0" y="0"/>
                  </a:moveTo>
                  <a:lnTo>
                    <a:pt x="0" y="22"/>
                  </a:lnTo>
                  <a:lnTo>
                    <a:pt x="307" y="22"/>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3" name="Freeform 18"/>
            <p:cNvSpPr>
              <a:spLocks/>
            </p:cNvSpPr>
            <p:nvPr/>
          </p:nvSpPr>
          <p:spPr bwMode="auto">
            <a:xfrm>
              <a:off x="2125" y="2523"/>
              <a:ext cx="1954" cy="315"/>
            </a:xfrm>
            <a:custGeom>
              <a:avLst/>
              <a:gdLst>
                <a:gd name="T0" fmla="*/ 0 w 320"/>
                <a:gd name="T1" fmla="*/ 0 h 11"/>
                <a:gd name="T2" fmla="*/ 0 w 320"/>
                <a:gd name="T3" fmla="*/ 315 h 11"/>
                <a:gd name="T4" fmla="*/ 1954 w 320"/>
                <a:gd name="T5" fmla="*/ 315 h 11"/>
                <a:gd name="T6" fmla="*/ 0 60000 65536"/>
                <a:gd name="T7" fmla="*/ 0 60000 65536"/>
                <a:gd name="T8" fmla="*/ 0 60000 65536"/>
              </a:gdLst>
              <a:ahLst/>
              <a:cxnLst>
                <a:cxn ang="T6">
                  <a:pos x="T0" y="T1"/>
                </a:cxn>
                <a:cxn ang="T7">
                  <a:pos x="T2" y="T3"/>
                </a:cxn>
                <a:cxn ang="T8">
                  <a:pos x="T4" y="T5"/>
                </a:cxn>
              </a:cxnLst>
              <a:rect l="0" t="0" r="r" b="b"/>
              <a:pathLst>
                <a:path w="320" h="11">
                  <a:moveTo>
                    <a:pt x="0" y="0"/>
                  </a:moveTo>
                  <a:lnTo>
                    <a:pt x="0" y="11"/>
                  </a:lnTo>
                  <a:lnTo>
                    <a:pt x="320" y="1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4" name="Freeform 19"/>
            <p:cNvSpPr>
              <a:spLocks/>
            </p:cNvSpPr>
            <p:nvPr/>
          </p:nvSpPr>
          <p:spPr bwMode="auto">
            <a:xfrm>
              <a:off x="2125" y="2212"/>
              <a:ext cx="1013" cy="311"/>
            </a:xfrm>
            <a:custGeom>
              <a:avLst/>
              <a:gdLst>
                <a:gd name="T0" fmla="*/ 0 w 166"/>
                <a:gd name="T1" fmla="*/ 311 h 11"/>
                <a:gd name="T2" fmla="*/ 0 w 166"/>
                <a:gd name="T3" fmla="*/ 0 h 11"/>
                <a:gd name="T4" fmla="*/ 1013 w 166"/>
                <a:gd name="T5" fmla="*/ 0 h 11"/>
                <a:gd name="T6" fmla="*/ 0 60000 65536"/>
                <a:gd name="T7" fmla="*/ 0 60000 65536"/>
                <a:gd name="T8" fmla="*/ 0 60000 65536"/>
              </a:gdLst>
              <a:ahLst/>
              <a:cxnLst>
                <a:cxn ang="T6">
                  <a:pos x="T0" y="T1"/>
                </a:cxn>
                <a:cxn ang="T7">
                  <a:pos x="T2" y="T3"/>
                </a:cxn>
                <a:cxn ang="T8">
                  <a:pos x="T4" y="T5"/>
                </a:cxn>
              </a:cxnLst>
              <a:rect l="0" t="0" r="r" b="b"/>
              <a:pathLst>
                <a:path w="166" h="11">
                  <a:moveTo>
                    <a:pt x="0" y="11"/>
                  </a:moveTo>
                  <a:lnTo>
                    <a:pt x="0" y="0"/>
                  </a:lnTo>
                  <a:lnTo>
                    <a:pt x="166"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5" name="Freeform 20"/>
            <p:cNvSpPr>
              <a:spLocks/>
            </p:cNvSpPr>
            <p:nvPr/>
          </p:nvSpPr>
          <p:spPr bwMode="auto">
            <a:xfrm>
              <a:off x="1190" y="2523"/>
              <a:ext cx="935" cy="655"/>
            </a:xfrm>
            <a:custGeom>
              <a:avLst/>
              <a:gdLst>
                <a:gd name="T0" fmla="*/ 0 w 153"/>
                <a:gd name="T1" fmla="*/ 655 h 23"/>
                <a:gd name="T2" fmla="*/ 0 w 153"/>
                <a:gd name="T3" fmla="*/ 0 h 23"/>
                <a:gd name="T4" fmla="*/ 935 w 153"/>
                <a:gd name="T5" fmla="*/ 0 h 23"/>
                <a:gd name="T6" fmla="*/ 0 60000 65536"/>
                <a:gd name="T7" fmla="*/ 0 60000 65536"/>
                <a:gd name="T8" fmla="*/ 0 60000 65536"/>
              </a:gdLst>
              <a:ahLst/>
              <a:cxnLst>
                <a:cxn ang="T6">
                  <a:pos x="T0" y="T1"/>
                </a:cxn>
                <a:cxn ang="T7">
                  <a:pos x="T2" y="T3"/>
                </a:cxn>
                <a:cxn ang="T8">
                  <a:pos x="T4" y="T5"/>
                </a:cxn>
              </a:cxnLst>
              <a:rect l="0" t="0" r="r" b="b"/>
              <a:pathLst>
                <a:path w="153" h="23">
                  <a:moveTo>
                    <a:pt x="0" y="23"/>
                  </a:moveTo>
                  <a:lnTo>
                    <a:pt x="0" y="0"/>
                  </a:lnTo>
                  <a:lnTo>
                    <a:pt x="153"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6" name="Freeform 21"/>
            <p:cNvSpPr>
              <a:spLocks/>
            </p:cNvSpPr>
            <p:nvPr/>
          </p:nvSpPr>
          <p:spPr bwMode="auto">
            <a:xfrm>
              <a:off x="249" y="2212"/>
              <a:ext cx="941" cy="966"/>
            </a:xfrm>
            <a:custGeom>
              <a:avLst/>
              <a:gdLst>
                <a:gd name="T0" fmla="*/ 0 w 154"/>
                <a:gd name="T1" fmla="*/ 0 h 34"/>
                <a:gd name="T2" fmla="*/ 0 w 154"/>
                <a:gd name="T3" fmla="*/ 966 h 34"/>
                <a:gd name="T4" fmla="*/ 941 w 154"/>
                <a:gd name="T5" fmla="*/ 966 h 34"/>
                <a:gd name="T6" fmla="*/ 0 60000 65536"/>
                <a:gd name="T7" fmla="*/ 0 60000 65536"/>
                <a:gd name="T8" fmla="*/ 0 60000 65536"/>
              </a:gdLst>
              <a:ahLst/>
              <a:cxnLst>
                <a:cxn ang="T6">
                  <a:pos x="T0" y="T1"/>
                </a:cxn>
                <a:cxn ang="T7">
                  <a:pos x="T2" y="T3"/>
                </a:cxn>
                <a:cxn ang="T8">
                  <a:pos x="T4" y="T5"/>
                </a:cxn>
              </a:cxnLst>
              <a:rect l="0" t="0" r="r" b="b"/>
              <a:pathLst>
                <a:path w="154" h="34">
                  <a:moveTo>
                    <a:pt x="0" y="0"/>
                  </a:moveTo>
                  <a:lnTo>
                    <a:pt x="0" y="34"/>
                  </a:lnTo>
                  <a:lnTo>
                    <a:pt x="154" y="34"/>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7" name="Freeform 22"/>
            <p:cNvSpPr>
              <a:spLocks/>
            </p:cNvSpPr>
            <p:nvPr/>
          </p:nvSpPr>
          <p:spPr bwMode="auto">
            <a:xfrm>
              <a:off x="1256" y="1251"/>
              <a:ext cx="942" cy="311"/>
            </a:xfrm>
            <a:custGeom>
              <a:avLst/>
              <a:gdLst>
                <a:gd name="T0" fmla="*/ 0 w 154"/>
                <a:gd name="T1" fmla="*/ 0 h 11"/>
                <a:gd name="T2" fmla="*/ 0 w 154"/>
                <a:gd name="T3" fmla="*/ 311 h 11"/>
                <a:gd name="T4" fmla="*/ 942 w 154"/>
                <a:gd name="T5" fmla="*/ 311 h 11"/>
                <a:gd name="T6" fmla="*/ 0 60000 65536"/>
                <a:gd name="T7" fmla="*/ 0 60000 65536"/>
                <a:gd name="T8" fmla="*/ 0 60000 65536"/>
              </a:gdLst>
              <a:ahLst/>
              <a:cxnLst>
                <a:cxn ang="T6">
                  <a:pos x="T0" y="T1"/>
                </a:cxn>
                <a:cxn ang="T7">
                  <a:pos x="T2" y="T3"/>
                </a:cxn>
                <a:cxn ang="T8">
                  <a:pos x="T4" y="T5"/>
                </a:cxn>
              </a:cxnLst>
              <a:rect l="0" t="0" r="r" b="b"/>
              <a:pathLst>
                <a:path w="154" h="11">
                  <a:moveTo>
                    <a:pt x="0" y="0"/>
                  </a:moveTo>
                  <a:lnTo>
                    <a:pt x="0" y="11"/>
                  </a:lnTo>
                  <a:lnTo>
                    <a:pt x="154" y="1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8" name="Freeform 23"/>
            <p:cNvSpPr>
              <a:spLocks/>
            </p:cNvSpPr>
            <p:nvPr/>
          </p:nvSpPr>
          <p:spPr bwMode="auto">
            <a:xfrm>
              <a:off x="1256" y="936"/>
              <a:ext cx="1412" cy="315"/>
            </a:xfrm>
            <a:custGeom>
              <a:avLst/>
              <a:gdLst>
                <a:gd name="T0" fmla="*/ 0 w 231"/>
                <a:gd name="T1" fmla="*/ 315 h 11"/>
                <a:gd name="T2" fmla="*/ 0 w 231"/>
                <a:gd name="T3" fmla="*/ 0 h 11"/>
                <a:gd name="T4" fmla="*/ 1412 w 231"/>
                <a:gd name="T5" fmla="*/ 0 h 11"/>
                <a:gd name="T6" fmla="*/ 0 60000 65536"/>
                <a:gd name="T7" fmla="*/ 0 60000 65536"/>
                <a:gd name="T8" fmla="*/ 0 60000 65536"/>
              </a:gdLst>
              <a:ahLst/>
              <a:cxnLst>
                <a:cxn ang="T6">
                  <a:pos x="T0" y="T1"/>
                </a:cxn>
                <a:cxn ang="T7">
                  <a:pos x="T2" y="T3"/>
                </a:cxn>
                <a:cxn ang="T8">
                  <a:pos x="T4" y="T5"/>
                </a:cxn>
              </a:cxnLst>
              <a:rect l="0" t="0" r="r" b="b"/>
              <a:pathLst>
                <a:path w="231" h="11">
                  <a:moveTo>
                    <a:pt x="0" y="11"/>
                  </a:moveTo>
                  <a:lnTo>
                    <a:pt x="0" y="0"/>
                  </a:lnTo>
                  <a:lnTo>
                    <a:pt x="231"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39" name="Freeform 24"/>
            <p:cNvSpPr>
              <a:spLocks/>
            </p:cNvSpPr>
            <p:nvPr/>
          </p:nvSpPr>
          <p:spPr bwMode="auto">
            <a:xfrm>
              <a:off x="249" y="1251"/>
              <a:ext cx="1007" cy="961"/>
            </a:xfrm>
            <a:custGeom>
              <a:avLst/>
              <a:gdLst>
                <a:gd name="T0" fmla="*/ 0 w 165"/>
                <a:gd name="T1" fmla="*/ 961 h 34"/>
                <a:gd name="T2" fmla="*/ 0 w 165"/>
                <a:gd name="T3" fmla="*/ 0 h 34"/>
                <a:gd name="T4" fmla="*/ 1007 w 165"/>
                <a:gd name="T5" fmla="*/ 0 h 34"/>
                <a:gd name="T6" fmla="*/ 0 60000 65536"/>
                <a:gd name="T7" fmla="*/ 0 60000 65536"/>
                <a:gd name="T8" fmla="*/ 0 60000 65536"/>
              </a:gdLst>
              <a:ahLst/>
              <a:cxnLst>
                <a:cxn ang="T6">
                  <a:pos x="T0" y="T1"/>
                </a:cxn>
                <a:cxn ang="T7">
                  <a:pos x="T2" y="T3"/>
                </a:cxn>
                <a:cxn ang="T8">
                  <a:pos x="T4" y="T5"/>
                </a:cxn>
              </a:cxnLst>
              <a:rect l="0" t="0" r="r" b="b"/>
              <a:pathLst>
                <a:path w="165" h="34">
                  <a:moveTo>
                    <a:pt x="0" y="34"/>
                  </a:moveTo>
                  <a:lnTo>
                    <a:pt x="0" y="0"/>
                  </a:lnTo>
                  <a:lnTo>
                    <a:pt x="165"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40" name="Line 25"/>
            <p:cNvSpPr>
              <a:spLocks noChangeShapeType="1"/>
            </p:cNvSpPr>
            <p:nvPr/>
          </p:nvSpPr>
          <p:spPr bwMode="auto">
            <a:xfrm flipV="1">
              <a:off x="5012" y="890"/>
              <a:ext cx="0" cy="331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1" name="Line 26"/>
            <p:cNvSpPr>
              <a:spLocks noChangeShapeType="1"/>
            </p:cNvSpPr>
            <p:nvPr/>
          </p:nvSpPr>
          <p:spPr bwMode="auto">
            <a:xfrm>
              <a:off x="3606" y="3566"/>
              <a:ext cx="1406" cy="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2" name="Line 27"/>
            <p:cNvSpPr>
              <a:spLocks noChangeShapeType="1"/>
            </p:cNvSpPr>
            <p:nvPr/>
          </p:nvSpPr>
          <p:spPr bwMode="auto">
            <a:xfrm>
              <a:off x="4105" y="2931"/>
              <a:ext cx="907" cy="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3" name="Line 28"/>
            <p:cNvSpPr>
              <a:spLocks noChangeShapeType="1"/>
            </p:cNvSpPr>
            <p:nvPr/>
          </p:nvSpPr>
          <p:spPr bwMode="auto">
            <a:xfrm>
              <a:off x="3152" y="2296"/>
              <a:ext cx="1860" cy="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4" name="Line 29"/>
            <p:cNvSpPr>
              <a:spLocks noChangeShapeType="1"/>
            </p:cNvSpPr>
            <p:nvPr/>
          </p:nvSpPr>
          <p:spPr bwMode="auto">
            <a:xfrm>
              <a:off x="2245" y="1661"/>
              <a:ext cx="2767" cy="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5" name="Line 30"/>
            <p:cNvSpPr>
              <a:spLocks noChangeShapeType="1"/>
            </p:cNvSpPr>
            <p:nvPr/>
          </p:nvSpPr>
          <p:spPr bwMode="auto">
            <a:xfrm>
              <a:off x="2699" y="1026"/>
              <a:ext cx="2313" cy="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46" name="Text Box 31"/>
            <p:cNvSpPr txBox="1">
              <a:spLocks noChangeArrowheads="1"/>
            </p:cNvSpPr>
            <p:nvPr/>
          </p:nvSpPr>
          <p:spPr bwMode="auto">
            <a:xfrm>
              <a:off x="4376" y="3476"/>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1400"/>
                <a:t>15 yr</a:t>
              </a:r>
            </a:p>
          </p:txBody>
        </p:sp>
        <p:sp>
          <p:nvSpPr>
            <p:cNvPr id="17447" name="Text Box 32"/>
            <p:cNvSpPr txBox="1">
              <a:spLocks noChangeArrowheads="1"/>
            </p:cNvSpPr>
            <p:nvPr/>
          </p:nvSpPr>
          <p:spPr bwMode="auto">
            <a:xfrm>
              <a:off x="3923" y="935"/>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1400"/>
                <a:t>25 yr</a:t>
              </a:r>
            </a:p>
          </p:txBody>
        </p:sp>
        <p:sp>
          <p:nvSpPr>
            <p:cNvPr id="17448" name="Text Box 33"/>
            <p:cNvSpPr txBox="1">
              <a:spLocks noChangeArrowheads="1"/>
            </p:cNvSpPr>
            <p:nvPr/>
          </p:nvSpPr>
          <p:spPr bwMode="auto">
            <a:xfrm>
              <a:off x="3877" y="1581"/>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1400"/>
                <a:t>30 yr</a:t>
              </a:r>
            </a:p>
          </p:txBody>
        </p:sp>
        <p:sp>
          <p:nvSpPr>
            <p:cNvPr id="17449" name="Text Box 34"/>
            <p:cNvSpPr txBox="1">
              <a:spLocks noChangeArrowheads="1"/>
            </p:cNvSpPr>
            <p:nvPr/>
          </p:nvSpPr>
          <p:spPr bwMode="auto">
            <a:xfrm>
              <a:off x="4104" y="2216"/>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1400"/>
                <a:t>20 yr</a:t>
              </a:r>
            </a:p>
          </p:txBody>
        </p:sp>
        <p:sp>
          <p:nvSpPr>
            <p:cNvPr id="17450" name="Text Box 35"/>
            <p:cNvSpPr txBox="1">
              <a:spLocks noChangeArrowheads="1"/>
            </p:cNvSpPr>
            <p:nvPr/>
          </p:nvSpPr>
          <p:spPr bwMode="auto">
            <a:xfrm>
              <a:off x="4513" y="2851"/>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sz="1400"/>
                <a:t>10 yr</a:t>
              </a:r>
            </a:p>
          </p:txBody>
        </p:sp>
        <p:sp>
          <p:nvSpPr>
            <p:cNvPr id="17451" name="Rectangle 36"/>
            <p:cNvSpPr>
              <a:spLocks noChangeArrowheads="1"/>
            </p:cNvSpPr>
            <p:nvPr/>
          </p:nvSpPr>
          <p:spPr bwMode="auto">
            <a:xfrm>
              <a:off x="4110" y="2764"/>
              <a:ext cx="5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s3@1980</a:t>
              </a:r>
              <a:endParaRPr lang="en-CA" altLang="en-US"/>
            </a:p>
          </p:txBody>
        </p:sp>
      </p:grpSp>
      <p:sp>
        <p:nvSpPr>
          <p:cNvPr id="17414" name="Text Box 37"/>
          <p:cNvSpPr txBox="1">
            <a:spLocks noChangeArrowheads="1"/>
          </p:cNvSpPr>
          <p:nvPr/>
        </p:nvSpPr>
        <p:spPr bwMode="auto">
          <a:xfrm>
            <a:off x="5364163" y="53975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20</a:t>
            </a:r>
          </a:p>
        </p:txBody>
      </p:sp>
      <p:sp>
        <p:nvSpPr>
          <p:cNvPr id="17415" name="Text Box 38"/>
          <p:cNvSpPr txBox="1">
            <a:spLocks noChangeArrowheads="1"/>
          </p:cNvSpPr>
          <p:nvPr/>
        </p:nvSpPr>
        <p:spPr bwMode="auto">
          <a:xfrm>
            <a:off x="827088" y="29972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50</a:t>
            </a:r>
          </a:p>
        </p:txBody>
      </p:sp>
      <p:sp>
        <p:nvSpPr>
          <p:cNvPr id="17416" name="Text Box 39"/>
          <p:cNvSpPr txBox="1">
            <a:spLocks noChangeArrowheads="1"/>
          </p:cNvSpPr>
          <p:nvPr/>
        </p:nvSpPr>
        <p:spPr bwMode="auto">
          <a:xfrm>
            <a:off x="5292725" y="6237288"/>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r = 0.01</a:t>
            </a:r>
          </a:p>
        </p:txBody>
      </p:sp>
      <p:sp>
        <p:nvSpPr>
          <p:cNvPr id="17417" name="Text Box 40"/>
          <p:cNvSpPr txBox="1">
            <a:spLocks noChangeArrowheads="1"/>
          </p:cNvSpPr>
          <p:nvPr/>
        </p:nvSpPr>
        <p:spPr bwMode="auto">
          <a:xfrm>
            <a:off x="2339975" y="4437063"/>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40</a:t>
            </a:r>
          </a:p>
        </p:txBody>
      </p:sp>
      <p:sp>
        <p:nvSpPr>
          <p:cNvPr id="17418" name="Text Box 41"/>
          <p:cNvSpPr txBox="1">
            <a:spLocks noChangeArrowheads="1"/>
          </p:cNvSpPr>
          <p:nvPr/>
        </p:nvSpPr>
        <p:spPr bwMode="auto">
          <a:xfrm>
            <a:off x="3779838" y="35004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30</a:t>
            </a:r>
          </a:p>
        </p:txBody>
      </p:sp>
      <p:sp>
        <p:nvSpPr>
          <p:cNvPr id="17419" name="Text Box 42"/>
          <p:cNvSpPr txBox="1">
            <a:spLocks noChangeArrowheads="1"/>
          </p:cNvSpPr>
          <p:nvPr/>
        </p:nvSpPr>
        <p:spPr bwMode="auto">
          <a:xfrm>
            <a:off x="2411413" y="1579563"/>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spcBef>
                <a:spcPct val="50000"/>
              </a:spcBef>
            </a:pPr>
            <a:r>
              <a:rPr lang="en-CA" altLang="en-US" b="1">
                <a:solidFill>
                  <a:srgbClr val="FF0066"/>
                </a:solidFill>
              </a:rPr>
              <a:t>40</a:t>
            </a:r>
          </a:p>
        </p:txBody>
      </p:sp>
    </p:spTree>
    <p:extLst>
      <p:ext uri="{BB962C8B-B14F-4D97-AF65-F5344CB8AC3E}">
        <p14:creationId xmlns:p14="http://schemas.microsoft.com/office/powerpoint/2010/main" val="1310163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9BFF58D3-DBAB-4FFC-AA65-A7C33AD4FC31}" type="slidenum">
              <a:rPr lang="en-US" altLang="en-US" sz="1400"/>
              <a:pPr/>
              <a:t>51</a:t>
            </a:fld>
            <a:endParaRPr lang="en-US" altLang="en-US" sz="1400"/>
          </a:p>
        </p:txBody>
      </p:sp>
      <p:sp>
        <p:nvSpPr>
          <p:cNvPr id="18435" name="Rectangle 2"/>
          <p:cNvSpPr>
            <a:spLocks noGrp="1" noChangeArrowheads="1"/>
          </p:cNvSpPr>
          <p:nvPr>
            <p:ph type="title"/>
          </p:nvPr>
        </p:nvSpPr>
        <p:spPr/>
        <p:txBody>
          <a:bodyPr/>
          <a:lstStyle/>
          <a:p>
            <a:r>
              <a:rPr lang="en-CA" altLang="en-US" smtClean="0"/>
              <a:t>Final dated tree</a:t>
            </a:r>
          </a:p>
        </p:txBody>
      </p:sp>
      <p:sp>
        <p:nvSpPr>
          <p:cNvPr id="18436" name="Rectangle 3"/>
          <p:cNvSpPr>
            <a:spLocks noChangeArrowheads="1"/>
          </p:cNvSpPr>
          <p:nvPr/>
        </p:nvSpPr>
        <p:spPr bwMode="auto">
          <a:xfrm>
            <a:off x="7870825" y="6138863"/>
            <a:ext cx="874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s1@1990</a:t>
            </a:r>
            <a:endParaRPr lang="en-CA" altLang="en-US"/>
          </a:p>
        </p:txBody>
      </p:sp>
      <p:sp>
        <p:nvSpPr>
          <p:cNvPr id="18437" name="Rectangle 4"/>
          <p:cNvSpPr>
            <a:spLocks noChangeArrowheads="1"/>
          </p:cNvSpPr>
          <p:nvPr/>
        </p:nvSpPr>
        <p:spPr bwMode="auto">
          <a:xfrm>
            <a:off x="5630863" y="5105400"/>
            <a:ext cx="874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s2@1975</a:t>
            </a:r>
            <a:endParaRPr lang="en-CA" altLang="en-US"/>
          </a:p>
        </p:txBody>
      </p:sp>
      <p:sp>
        <p:nvSpPr>
          <p:cNvPr id="18438" name="Rectangle 5"/>
          <p:cNvSpPr>
            <a:spLocks noChangeArrowheads="1"/>
          </p:cNvSpPr>
          <p:nvPr/>
        </p:nvSpPr>
        <p:spPr bwMode="auto">
          <a:xfrm>
            <a:off x="4775200" y="5645150"/>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1970</a:t>
            </a:r>
            <a:endParaRPr lang="en-CA" altLang="en-US"/>
          </a:p>
        </p:txBody>
      </p:sp>
      <p:sp>
        <p:nvSpPr>
          <p:cNvPr id="18439" name="Rectangle 6"/>
          <p:cNvSpPr>
            <a:spLocks noChangeArrowheads="1"/>
          </p:cNvSpPr>
          <p:nvPr/>
        </p:nvSpPr>
        <p:spPr bwMode="auto">
          <a:xfrm>
            <a:off x="6380163" y="4111625"/>
            <a:ext cx="874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s3@1980</a:t>
            </a:r>
            <a:endParaRPr lang="en-CA" altLang="en-US"/>
          </a:p>
        </p:txBody>
      </p:sp>
      <p:sp>
        <p:nvSpPr>
          <p:cNvPr id="18440" name="Rectangle 7"/>
          <p:cNvSpPr>
            <a:spLocks noChangeArrowheads="1"/>
          </p:cNvSpPr>
          <p:nvPr/>
        </p:nvSpPr>
        <p:spPr bwMode="auto">
          <a:xfrm>
            <a:off x="4895850" y="3079750"/>
            <a:ext cx="874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s4@1970</a:t>
            </a:r>
            <a:endParaRPr lang="en-CA" altLang="en-US"/>
          </a:p>
        </p:txBody>
      </p:sp>
      <p:sp>
        <p:nvSpPr>
          <p:cNvPr id="18441" name="Rectangle 8"/>
          <p:cNvSpPr>
            <a:spLocks noChangeArrowheads="1"/>
          </p:cNvSpPr>
          <p:nvPr/>
        </p:nvSpPr>
        <p:spPr bwMode="auto">
          <a:xfrm>
            <a:off x="3292475" y="3619500"/>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1960</a:t>
            </a:r>
            <a:endParaRPr lang="en-CA" altLang="en-US"/>
          </a:p>
        </p:txBody>
      </p:sp>
      <p:sp>
        <p:nvSpPr>
          <p:cNvPr id="18442" name="Rectangle 9"/>
          <p:cNvSpPr>
            <a:spLocks noChangeArrowheads="1"/>
          </p:cNvSpPr>
          <p:nvPr/>
        </p:nvSpPr>
        <p:spPr bwMode="auto">
          <a:xfrm>
            <a:off x="1800225" y="461327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1950</a:t>
            </a:r>
            <a:endParaRPr lang="en-CA" altLang="en-US"/>
          </a:p>
        </p:txBody>
      </p:sp>
      <p:sp>
        <p:nvSpPr>
          <p:cNvPr id="18443" name="Rectangle 10"/>
          <p:cNvSpPr>
            <a:spLocks noChangeArrowheads="1"/>
          </p:cNvSpPr>
          <p:nvPr/>
        </p:nvSpPr>
        <p:spPr bwMode="auto">
          <a:xfrm>
            <a:off x="3402013" y="2093913"/>
            <a:ext cx="874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s5@1960</a:t>
            </a:r>
            <a:endParaRPr lang="en-CA" altLang="en-US"/>
          </a:p>
        </p:txBody>
      </p:sp>
      <p:sp>
        <p:nvSpPr>
          <p:cNvPr id="18444" name="Rectangle 11"/>
          <p:cNvSpPr>
            <a:spLocks noChangeArrowheads="1"/>
          </p:cNvSpPr>
          <p:nvPr/>
        </p:nvSpPr>
        <p:spPr bwMode="auto">
          <a:xfrm>
            <a:off x="4149725" y="1052513"/>
            <a:ext cx="874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s6@1965</a:t>
            </a:r>
            <a:endParaRPr lang="en-CA" altLang="en-US"/>
          </a:p>
        </p:txBody>
      </p:sp>
      <p:sp>
        <p:nvSpPr>
          <p:cNvPr id="18445" name="Rectangle 12"/>
          <p:cNvSpPr>
            <a:spLocks noChangeArrowheads="1"/>
          </p:cNvSpPr>
          <p:nvPr/>
        </p:nvSpPr>
        <p:spPr bwMode="auto">
          <a:xfrm>
            <a:off x="1920875" y="1592263"/>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1950</a:t>
            </a:r>
            <a:endParaRPr lang="en-CA" altLang="en-US"/>
          </a:p>
        </p:txBody>
      </p:sp>
      <p:sp>
        <p:nvSpPr>
          <p:cNvPr id="18446" name="Rectangle 13"/>
          <p:cNvSpPr>
            <a:spLocks noChangeArrowheads="1"/>
          </p:cNvSpPr>
          <p:nvPr/>
        </p:nvSpPr>
        <p:spPr bwMode="auto">
          <a:xfrm>
            <a:off x="315913" y="3079750"/>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b="1">
                <a:solidFill>
                  <a:srgbClr val="000000"/>
                </a:solidFill>
                <a:latin typeface="System" charset="0"/>
              </a:rPr>
              <a:t>1940</a:t>
            </a:r>
            <a:endParaRPr lang="en-CA" altLang="en-US"/>
          </a:p>
        </p:txBody>
      </p:sp>
      <p:sp>
        <p:nvSpPr>
          <p:cNvPr id="18447" name="Freeform 14"/>
          <p:cNvSpPr>
            <a:spLocks/>
          </p:cNvSpPr>
          <p:nvPr/>
        </p:nvSpPr>
        <p:spPr bwMode="auto">
          <a:xfrm>
            <a:off x="4721225" y="5754688"/>
            <a:ext cx="3090863" cy="493712"/>
          </a:xfrm>
          <a:custGeom>
            <a:avLst/>
            <a:gdLst>
              <a:gd name="T0" fmla="*/ 0 w 319"/>
              <a:gd name="T1" fmla="*/ 0 h 11"/>
              <a:gd name="T2" fmla="*/ 0 w 319"/>
              <a:gd name="T3" fmla="*/ 493712 h 11"/>
              <a:gd name="T4" fmla="*/ 3090863 w 319"/>
              <a:gd name="T5" fmla="*/ 493712 h 11"/>
              <a:gd name="T6" fmla="*/ 0 60000 65536"/>
              <a:gd name="T7" fmla="*/ 0 60000 65536"/>
              <a:gd name="T8" fmla="*/ 0 60000 65536"/>
            </a:gdLst>
            <a:ahLst/>
            <a:cxnLst>
              <a:cxn ang="T6">
                <a:pos x="T0" y="T1"/>
              </a:cxn>
              <a:cxn ang="T7">
                <a:pos x="T2" y="T3"/>
              </a:cxn>
              <a:cxn ang="T8">
                <a:pos x="T4" y="T5"/>
              </a:cxn>
            </a:cxnLst>
            <a:rect l="0" t="0" r="r" b="b"/>
            <a:pathLst>
              <a:path w="319" h="11">
                <a:moveTo>
                  <a:pt x="0" y="0"/>
                </a:moveTo>
                <a:lnTo>
                  <a:pt x="0" y="11"/>
                </a:lnTo>
                <a:lnTo>
                  <a:pt x="319"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48" name="Freeform 15"/>
          <p:cNvSpPr>
            <a:spLocks/>
          </p:cNvSpPr>
          <p:nvPr/>
        </p:nvSpPr>
        <p:spPr bwMode="auto">
          <a:xfrm>
            <a:off x="4721225" y="5262563"/>
            <a:ext cx="862013" cy="492125"/>
          </a:xfrm>
          <a:custGeom>
            <a:avLst/>
            <a:gdLst>
              <a:gd name="T0" fmla="*/ 0 w 89"/>
              <a:gd name="T1" fmla="*/ 492125 h 11"/>
              <a:gd name="T2" fmla="*/ 0 w 89"/>
              <a:gd name="T3" fmla="*/ 0 h 11"/>
              <a:gd name="T4" fmla="*/ 862013 w 89"/>
              <a:gd name="T5" fmla="*/ 0 h 11"/>
              <a:gd name="T6" fmla="*/ 0 60000 65536"/>
              <a:gd name="T7" fmla="*/ 0 60000 65536"/>
              <a:gd name="T8" fmla="*/ 0 60000 65536"/>
            </a:gdLst>
            <a:ahLst/>
            <a:cxnLst>
              <a:cxn ang="T6">
                <a:pos x="T0" y="T1"/>
              </a:cxn>
              <a:cxn ang="T7">
                <a:pos x="T2" y="T3"/>
              </a:cxn>
              <a:cxn ang="T8">
                <a:pos x="T4" y="T5"/>
              </a:cxn>
            </a:cxnLst>
            <a:rect l="0" t="0" r="r" b="b"/>
            <a:pathLst>
              <a:path w="89" h="11">
                <a:moveTo>
                  <a:pt x="0" y="11"/>
                </a:moveTo>
                <a:lnTo>
                  <a:pt x="0" y="0"/>
                </a:lnTo>
                <a:lnTo>
                  <a:pt x="8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49" name="Freeform 16"/>
          <p:cNvSpPr>
            <a:spLocks/>
          </p:cNvSpPr>
          <p:nvPr/>
        </p:nvSpPr>
        <p:spPr bwMode="auto">
          <a:xfrm>
            <a:off x="1744663" y="4768850"/>
            <a:ext cx="2976562" cy="985838"/>
          </a:xfrm>
          <a:custGeom>
            <a:avLst/>
            <a:gdLst>
              <a:gd name="T0" fmla="*/ 0 w 307"/>
              <a:gd name="T1" fmla="*/ 0 h 22"/>
              <a:gd name="T2" fmla="*/ 0 w 307"/>
              <a:gd name="T3" fmla="*/ 985838 h 22"/>
              <a:gd name="T4" fmla="*/ 2976562 w 307"/>
              <a:gd name="T5" fmla="*/ 985838 h 22"/>
              <a:gd name="T6" fmla="*/ 0 60000 65536"/>
              <a:gd name="T7" fmla="*/ 0 60000 65536"/>
              <a:gd name="T8" fmla="*/ 0 60000 65536"/>
            </a:gdLst>
            <a:ahLst/>
            <a:cxnLst>
              <a:cxn ang="T6">
                <a:pos x="T0" y="T1"/>
              </a:cxn>
              <a:cxn ang="T7">
                <a:pos x="T2" y="T3"/>
              </a:cxn>
              <a:cxn ang="T8">
                <a:pos x="T4" y="T5"/>
              </a:cxn>
            </a:cxnLst>
            <a:rect l="0" t="0" r="r" b="b"/>
            <a:pathLst>
              <a:path w="307" h="22">
                <a:moveTo>
                  <a:pt x="0" y="0"/>
                </a:moveTo>
                <a:lnTo>
                  <a:pt x="0" y="22"/>
                </a:lnTo>
                <a:lnTo>
                  <a:pt x="307"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0" name="Freeform 17"/>
          <p:cNvSpPr>
            <a:spLocks/>
          </p:cNvSpPr>
          <p:nvPr/>
        </p:nvSpPr>
        <p:spPr bwMode="auto">
          <a:xfrm>
            <a:off x="3228975" y="3729038"/>
            <a:ext cx="3101975" cy="500062"/>
          </a:xfrm>
          <a:custGeom>
            <a:avLst/>
            <a:gdLst>
              <a:gd name="T0" fmla="*/ 0 w 320"/>
              <a:gd name="T1" fmla="*/ 0 h 11"/>
              <a:gd name="T2" fmla="*/ 0 w 320"/>
              <a:gd name="T3" fmla="*/ 500062 h 11"/>
              <a:gd name="T4" fmla="*/ 3101975 w 320"/>
              <a:gd name="T5" fmla="*/ 500062 h 11"/>
              <a:gd name="T6" fmla="*/ 0 60000 65536"/>
              <a:gd name="T7" fmla="*/ 0 60000 65536"/>
              <a:gd name="T8" fmla="*/ 0 60000 65536"/>
            </a:gdLst>
            <a:ahLst/>
            <a:cxnLst>
              <a:cxn ang="T6">
                <a:pos x="T0" y="T1"/>
              </a:cxn>
              <a:cxn ang="T7">
                <a:pos x="T2" y="T3"/>
              </a:cxn>
              <a:cxn ang="T8">
                <a:pos x="T4" y="T5"/>
              </a:cxn>
            </a:cxnLst>
            <a:rect l="0" t="0" r="r" b="b"/>
            <a:pathLst>
              <a:path w="320" h="11">
                <a:moveTo>
                  <a:pt x="0" y="0"/>
                </a:moveTo>
                <a:lnTo>
                  <a:pt x="0" y="11"/>
                </a:lnTo>
                <a:lnTo>
                  <a:pt x="320"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1" name="Freeform 18"/>
          <p:cNvSpPr>
            <a:spLocks/>
          </p:cNvSpPr>
          <p:nvPr/>
        </p:nvSpPr>
        <p:spPr bwMode="auto">
          <a:xfrm>
            <a:off x="3228975" y="3235325"/>
            <a:ext cx="1608138" cy="493713"/>
          </a:xfrm>
          <a:custGeom>
            <a:avLst/>
            <a:gdLst>
              <a:gd name="T0" fmla="*/ 0 w 166"/>
              <a:gd name="T1" fmla="*/ 493713 h 11"/>
              <a:gd name="T2" fmla="*/ 0 w 166"/>
              <a:gd name="T3" fmla="*/ 0 h 11"/>
              <a:gd name="T4" fmla="*/ 1608138 w 166"/>
              <a:gd name="T5" fmla="*/ 0 h 11"/>
              <a:gd name="T6" fmla="*/ 0 60000 65536"/>
              <a:gd name="T7" fmla="*/ 0 60000 65536"/>
              <a:gd name="T8" fmla="*/ 0 60000 65536"/>
            </a:gdLst>
            <a:ahLst/>
            <a:cxnLst>
              <a:cxn ang="T6">
                <a:pos x="T0" y="T1"/>
              </a:cxn>
              <a:cxn ang="T7">
                <a:pos x="T2" y="T3"/>
              </a:cxn>
              <a:cxn ang="T8">
                <a:pos x="T4" y="T5"/>
              </a:cxn>
            </a:cxnLst>
            <a:rect l="0" t="0" r="r" b="b"/>
            <a:pathLst>
              <a:path w="166" h="11">
                <a:moveTo>
                  <a:pt x="0" y="11"/>
                </a:moveTo>
                <a:lnTo>
                  <a:pt x="0" y="0"/>
                </a:lnTo>
                <a:lnTo>
                  <a:pt x="16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2" name="Freeform 19"/>
          <p:cNvSpPr>
            <a:spLocks/>
          </p:cNvSpPr>
          <p:nvPr/>
        </p:nvSpPr>
        <p:spPr bwMode="auto">
          <a:xfrm>
            <a:off x="1744663" y="3729038"/>
            <a:ext cx="1484312" cy="1039812"/>
          </a:xfrm>
          <a:custGeom>
            <a:avLst/>
            <a:gdLst>
              <a:gd name="T0" fmla="*/ 0 w 153"/>
              <a:gd name="T1" fmla="*/ 1039812 h 23"/>
              <a:gd name="T2" fmla="*/ 0 w 153"/>
              <a:gd name="T3" fmla="*/ 0 h 23"/>
              <a:gd name="T4" fmla="*/ 1484312 w 153"/>
              <a:gd name="T5" fmla="*/ 0 h 23"/>
              <a:gd name="T6" fmla="*/ 0 60000 65536"/>
              <a:gd name="T7" fmla="*/ 0 60000 65536"/>
              <a:gd name="T8" fmla="*/ 0 60000 65536"/>
            </a:gdLst>
            <a:ahLst/>
            <a:cxnLst>
              <a:cxn ang="T6">
                <a:pos x="T0" y="T1"/>
              </a:cxn>
              <a:cxn ang="T7">
                <a:pos x="T2" y="T3"/>
              </a:cxn>
              <a:cxn ang="T8">
                <a:pos x="T4" y="T5"/>
              </a:cxn>
            </a:cxnLst>
            <a:rect l="0" t="0" r="r" b="b"/>
            <a:pathLst>
              <a:path w="153" h="23">
                <a:moveTo>
                  <a:pt x="0" y="23"/>
                </a:moveTo>
                <a:lnTo>
                  <a:pt x="0" y="0"/>
                </a:lnTo>
                <a:lnTo>
                  <a:pt x="1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3" name="Freeform 20"/>
          <p:cNvSpPr>
            <a:spLocks/>
          </p:cNvSpPr>
          <p:nvPr/>
        </p:nvSpPr>
        <p:spPr bwMode="auto">
          <a:xfrm>
            <a:off x="250825" y="3235325"/>
            <a:ext cx="1493838" cy="1533525"/>
          </a:xfrm>
          <a:custGeom>
            <a:avLst/>
            <a:gdLst>
              <a:gd name="T0" fmla="*/ 0 w 154"/>
              <a:gd name="T1" fmla="*/ 0 h 34"/>
              <a:gd name="T2" fmla="*/ 0 w 154"/>
              <a:gd name="T3" fmla="*/ 1533525 h 34"/>
              <a:gd name="T4" fmla="*/ 1493838 w 154"/>
              <a:gd name="T5" fmla="*/ 1533525 h 34"/>
              <a:gd name="T6" fmla="*/ 0 60000 65536"/>
              <a:gd name="T7" fmla="*/ 0 60000 65536"/>
              <a:gd name="T8" fmla="*/ 0 60000 65536"/>
            </a:gdLst>
            <a:ahLst/>
            <a:cxnLst>
              <a:cxn ang="T6">
                <a:pos x="T0" y="T1"/>
              </a:cxn>
              <a:cxn ang="T7">
                <a:pos x="T2" y="T3"/>
              </a:cxn>
              <a:cxn ang="T8">
                <a:pos x="T4" y="T5"/>
              </a:cxn>
            </a:cxnLst>
            <a:rect l="0" t="0" r="r" b="b"/>
            <a:pathLst>
              <a:path w="154" h="34">
                <a:moveTo>
                  <a:pt x="0" y="0"/>
                </a:moveTo>
                <a:lnTo>
                  <a:pt x="0" y="34"/>
                </a:lnTo>
                <a:lnTo>
                  <a:pt x="154"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4" name="Freeform 21"/>
          <p:cNvSpPr>
            <a:spLocks/>
          </p:cNvSpPr>
          <p:nvPr/>
        </p:nvSpPr>
        <p:spPr bwMode="auto">
          <a:xfrm>
            <a:off x="1849438" y="1709738"/>
            <a:ext cx="1495425" cy="493712"/>
          </a:xfrm>
          <a:custGeom>
            <a:avLst/>
            <a:gdLst>
              <a:gd name="T0" fmla="*/ 0 w 154"/>
              <a:gd name="T1" fmla="*/ 0 h 11"/>
              <a:gd name="T2" fmla="*/ 0 w 154"/>
              <a:gd name="T3" fmla="*/ 493712 h 11"/>
              <a:gd name="T4" fmla="*/ 1495425 w 154"/>
              <a:gd name="T5" fmla="*/ 493712 h 11"/>
              <a:gd name="T6" fmla="*/ 0 60000 65536"/>
              <a:gd name="T7" fmla="*/ 0 60000 65536"/>
              <a:gd name="T8" fmla="*/ 0 60000 65536"/>
            </a:gdLst>
            <a:ahLst/>
            <a:cxnLst>
              <a:cxn ang="T6">
                <a:pos x="T0" y="T1"/>
              </a:cxn>
              <a:cxn ang="T7">
                <a:pos x="T2" y="T3"/>
              </a:cxn>
              <a:cxn ang="T8">
                <a:pos x="T4" y="T5"/>
              </a:cxn>
            </a:cxnLst>
            <a:rect l="0" t="0" r="r" b="b"/>
            <a:pathLst>
              <a:path w="154" h="11">
                <a:moveTo>
                  <a:pt x="0" y="0"/>
                </a:moveTo>
                <a:lnTo>
                  <a:pt x="0" y="11"/>
                </a:lnTo>
                <a:lnTo>
                  <a:pt x="154"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5" name="Freeform 22"/>
          <p:cNvSpPr>
            <a:spLocks/>
          </p:cNvSpPr>
          <p:nvPr/>
        </p:nvSpPr>
        <p:spPr bwMode="auto">
          <a:xfrm>
            <a:off x="1849438" y="1209675"/>
            <a:ext cx="2241550" cy="500063"/>
          </a:xfrm>
          <a:custGeom>
            <a:avLst/>
            <a:gdLst>
              <a:gd name="T0" fmla="*/ 0 w 231"/>
              <a:gd name="T1" fmla="*/ 500063 h 11"/>
              <a:gd name="T2" fmla="*/ 0 w 231"/>
              <a:gd name="T3" fmla="*/ 0 h 11"/>
              <a:gd name="T4" fmla="*/ 2241550 w 231"/>
              <a:gd name="T5" fmla="*/ 0 h 11"/>
              <a:gd name="T6" fmla="*/ 0 60000 65536"/>
              <a:gd name="T7" fmla="*/ 0 60000 65536"/>
              <a:gd name="T8" fmla="*/ 0 60000 65536"/>
            </a:gdLst>
            <a:ahLst/>
            <a:cxnLst>
              <a:cxn ang="T6">
                <a:pos x="T0" y="T1"/>
              </a:cxn>
              <a:cxn ang="T7">
                <a:pos x="T2" y="T3"/>
              </a:cxn>
              <a:cxn ang="T8">
                <a:pos x="T4" y="T5"/>
              </a:cxn>
            </a:cxnLst>
            <a:rect l="0" t="0" r="r" b="b"/>
            <a:pathLst>
              <a:path w="231" h="11">
                <a:moveTo>
                  <a:pt x="0" y="11"/>
                </a:moveTo>
                <a:lnTo>
                  <a:pt x="0" y="0"/>
                </a:lnTo>
                <a:lnTo>
                  <a:pt x="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456" name="Freeform 23"/>
          <p:cNvSpPr>
            <a:spLocks/>
          </p:cNvSpPr>
          <p:nvPr/>
        </p:nvSpPr>
        <p:spPr bwMode="auto">
          <a:xfrm>
            <a:off x="250825" y="1709738"/>
            <a:ext cx="1598613" cy="1525587"/>
          </a:xfrm>
          <a:custGeom>
            <a:avLst/>
            <a:gdLst>
              <a:gd name="T0" fmla="*/ 0 w 165"/>
              <a:gd name="T1" fmla="*/ 1525587 h 34"/>
              <a:gd name="T2" fmla="*/ 0 w 165"/>
              <a:gd name="T3" fmla="*/ 0 h 34"/>
              <a:gd name="T4" fmla="*/ 1598613 w 165"/>
              <a:gd name="T5" fmla="*/ 0 h 34"/>
              <a:gd name="T6" fmla="*/ 0 60000 65536"/>
              <a:gd name="T7" fmla="*/ 0 60000 65536"/>
              <a:gd name="T8" fmla="*/ 0 60000 65536"/>
            </a:gdLst>
            <a:ahLst/>
            <a:cxnLst>
              <a:cxn ang="T6">
                <a:pos x="T0" y="T1"/>
              </a:cxn>
              <a:cxn ang="T7">
                <a:pos x="T2" y="T3"/>
              </a:cxn>
              <a:cxn ang="T8">
                <a:pos x="T4" y="T5"/>
              </a:cxn>
            </a:cxnLst>
            <a:rect l="0" t="0" r="r" b="b"/>
            <a:pathLst>
              <a:path w="165" h="34">
                <a:moveTo>
                  <a:pt x="0" y="34"/>
                </a:moveTo>
                <a:lnTo>
                  <a:pt x="0" y="0"/>
                </a:lnTo>
                <a:lnTo>
                  <a:pt x="1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Tree>
    <p:extLst>
      <p:ext uri="{BB962C8B-B14F-4D97-AF65-F5344CB8AC3E}">
        <p14:creationId xmlns:p14="http://schemas.microsoft.com/office/powerpoint/2010/main" val="62893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Footer Placeholder 3"/>
          <p:cNvSpPr>
            <a:spLocks noGrp="1"/>
          </p:cNvSpPr>
          <p:nvPr>
            <p:ph type="ftr" sz="quarter" idx="11"/>
          </p:nvPr>
        </p:nvSpPr>
        <p:spPr>
          <a:noFill/>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400"/>
              <a:t>Slide </a:t>
            </a:r>
            <a:fld id="{8960EF06-1BF5-4530-A97A-EDBE4F5AD50B}" type="slidenum">
              <a:rPr lang="en-US" altLang="en-US" sz="1400"/>
              <a:pPr/>
              <a:t>52</a:t>
            </a:fld>
            <a:endParaRPr lang="en-US" altLang="en-US" sz="1400"/>
          </a:p>
        </p:txBody>
      </p:sp>
      <p:grpSp>
        <p:nvGrpSpPr>
          <p:cNvPr id="20483" name="Group 2"/>
          <p:cNvGrpSpPr>
            <a:grpSpLocks/>
          </p:cNvGrpSpPr>
          <p:nvPr/>
        </p:nvGrpSpPr>
        <p:grpSpPr bwMode="auto">
          <a:xfrm>
            <a:off x="107950" y="1196975"/>
            <a:ext cx="3987800" cy="5537200"/>
            <a:chOff x="68" y="754"/>
            <a:chExt cx="2512" cy="3488"/>
          </a:xfrm>
        </p:grpSpPr>
        <p:grpSp>
          <p:nvGrpSpPr>
            <p:cNvPr id="20540" name="Group 3"/>
            <p:cNvGrpSpPr>
              <a:grpSpLocks/>
            </p:cNvGrpSpPr>
            <p:nvPr/>
          </p:nvGrpSpPr>
          <p:grpSpPr bwMode="auto">
            <a:xfrm>
              <a:off x="2405" y="754"/>
              <a:ext cx="175" cy="3488"/>
              <a:chOff x="2405" y="754"/>
              <a:chExt cx="175" cy="3488"/>
            </a:xfrm>
          </p:grpSpPr>
          <p:sp>
            <p:nvSpPr>
              <p:cNvPr id="20568" name="Rectangle 4"/>
              <p:cNvSpPr>
                <a:spLocks noChangeArrowheads="1"/>
              </p:cNvSpPr>
              <p:nvPr/>
            </p:nvSpPr>
            <p:spPr bwMode="auto">
              <a:xfrm>
                <a:off x="2405" y="4126"/>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a:t>
                </a:r>
                <a:endParaRPr lang="en-CA" altLang="en-US" sz="1400"/>
              </a:p>
            </p:txBody>
          </p:sp>
          <p:sp>
            <p:nvSpPr>
              <p:cNvPr id="20569" name="Rectangle 5"/>
              <p:cNvSpPr>
                <a:spLocks noChangeArrowheads="1"/>
              </p:cNvSpPr>
              <p:nvPr/>
            </p:nvSpPr>
            <p:spPr bwMode="auto">
              <a:xfrm>
                <a:off x="2405" y="3871"/>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H2</a:t>
                </a:r>
                <a:endParaRPr lang="en-CA" altLang="en-US" sz="1400"/>
              </a:p>
            </p:txBody>
          </p:sp>
          <p:sp>
            <p:nvSpPr>
              <p:cNvPr id="20570" name="Rectangle 6"/>
              <p:cNvSpPr>
                <a:spLocks noChangeArrowheads="1"/>
              </p:cNvSpPr>
              <p:nvPr/>
            </p:nvSpPr>
            <p:spPr bwMode="auto">
              <a:xfrm>
                <a:off x="2405" y="3615"/>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H3</a:t>
                </a:r>
                <a:endParaRPr lang="en-CA" altLang="en-US" sz="1400"/>
              </a:p>
            </p:txBody>
          </p:sp>
          <p:sp>
            <p:nvSpPr>
              <p:cNvPr id="20571" name="Rectangle 7"/>
              <p:cNvSpPr>
                <a:spLocks noChangeArrowheads="1"/>
              </p:cNvSpPr>
              <p:nvPr/>
            </p:nvSpPr>
            <p:spPr bwMode="auto">
              <a:xfrm>
                <a:off x="2405" y="3347"/>
                <a:ext cx="1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H4</a:t>
                </a:r>
                <a:endParaRPr lang="en-CA" altLang="en-US" sz="1400"/>
              </a:p>
            </p:txBody>
          </p:sp>
          <p:sp>
            <p:nvSpPr>
              <p:cNvPr id="20572" name="Rectangle 8"/>
              <p:cNvSpPr>
                <a:spLocks noChangeArrowheads="1"/>
              </p:cNvSpPr>
              <p:nvPr/>
            </p:nvSpPr>
            <p:spPr bwMode="auto">
              <a:xfrm>
                <a:off x="2405" y="3091"/>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H5</a:t>
                </a:r>
                <a:endParaRPr lang="en-CA" altLang="en-US" sz="1400"/>
              </a:p>
            </p:txBody>
          </p:sp>
          <p:sp>
            <p:nvSpPr>
              <p:cNvPr id="20573" name="Rectangle 9"/>
              <p:cNvSpPr>
                <a:spLocks noChangeArrowheads="1"/>
              </p:cNvSpPr>
              <p:nvPr/>
            </p:nvSpPr>
            <p:spPr bwMode="auto">
              <a:xfrm>
                <a:off x="2405" y="2836"/>
                <a:ext cx="1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H6</a:t>
                </a:r>
                <a:endParaRPr lang="en-CA" altLang="en-US" sz="1400"/>
              </a:p>
            </p:txBody>
          </p:sp>
          <p:sp>
            <p:nvSpPr>
              <p:cNvPr id="20574" name="Rectangle 10"/>
              <p:cNvSpPr>
                <a:spLocks noChangeArrowheads="1"/>
              </p:cNvSpPr>
              <p:nvPr/>
            </p:nvSpPr>
            <p:spPr bwMode="auto">
              <a:xfrm>
                <a:off x="2405" y="2569"/>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H7</a:t>
                </a:r>
                <a:endParaRPr lang="en-CA" altLang="en-US" sz="1400"/>
              </a:p>
            </p:txBody>
          </p:sp>
          <p:sp>
            <p:nvSpPr>
              <p:cNvPr id="20575" name="Rectangle 11"/>
              <p:cNvSpPr>
                <a:spLocks noChangeArrowheads="1"/>
              </p:cNvSpPr>
              <p:nvPr/>
            </p:nvSpPr>
            <p:spPr bwMode="auto">
              <a:xfrm>
                <a:off x="2405" y="2314"/>
                <a:ext cx="1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H8</a:t>
                </a:r>
                <a:endParaRPr lang="en-CA" altLang="en-US" sz="1400"/>
              </a:p>
            </p:txBody>
          </p:sp>
          <p:sp>
            <p:nvSpPr>
              <p:cNvPr id="20576" name="Rectangle 12"/>
              <p:cNvSpPr>
                <a:spLocks noChangeArrowheads="1"/>
              </p:cNvSpPr>
              <p:nvPr/>
            </p:nvSpPr>
            <p:spPr bwMode="auto">
              <a:xfrm>
                <a:off x="2405" y="2058"/>
                <a:ext cx="1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H9</a:t>
                </a:r>
                <a:endParaRPr lang="en-CA" altLang="en-US" sz="1400"/>
              </a:p>
            </p:txBody>
          </p:sp>
          <p:sp>
            <p:nvSpPr>
              <p:cNvPr id="20577" name="Rectangle 13"/>
              <p:cNvSpPr>
                <a:spLocks noChangeArrowheads="1"/>
              </p:cNvSpPr>
              <p:nvPr/>
            </p:nvSpPr>
            <p:spPr bwMode="auto">
              <a:xfrm>
                <a:off x="2405" y="1789"/>
                <a:ext cx="1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H10</a:t>
                </a:r>
                <a:endParaRPr lang="en-CA" altLang="en-US" sz="1400"/>
              </a:p>
            </p:txBody>
          </p:sp>
          <p:sp>
            <p:nvSpPr>
              <p:cNvPr id="20578" name="Rectangle 14"/>
              <p:cNvSpPr>
                <a:spLocks noChangeArrowheads="1"/>
              </p:cNvSpPr>
              <p:nvPr/>
            </p:nvSpPr>
            <p:spPr bwMode="auto">
              <a:xfrm>
                <a:off x="2405" y="1534"/>
                <a:ext cx="1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H11</a:t>
                </a:r>
                <a:endParaRPr lang="en-CA" altLang="en-US" sz="1400"/>
              </a:p>
            </p:txBody>
          </p:sp>
          <p:sp>
            <p:nvSpPr>
              <p:cNvPr id="20579" name="Rectangle 15"/>
              <p:cNvSpPr>
                <a:spLocks noChangeArrowheads="1"/>
              </p:cNvSpPr>
              <p:nvPr/>
            </p:nvSpPr>
            <p:spPr bwMode="auto">
              <a:xfrm>
                <a:off x="2405" y="1278"/>
                <a:ext cx="1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H12</a:t>
                </a:r>
                <a:endParaRPr lang="en-CA" altLang="en-US" sz="1400"/>
              </a:p>
            </p:txBody>
          </p:sp>
          <p:sp>
            <p:nvSpPr>
              <p:cNvPr id="20580" name="Rectangle 16"/>
              <p:cNvSpPr>
                <a:spLocks noChangeArrowheads="1"/>
              </p:cNvSpPr>
              <p:nvPr/>
            </p:nvSpPr>
            <p:spPr bwMode="auto">
              <a:xfrm>
                <a:off x="2405" y="1009"/>
                <a:ext cx="1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H13</a:t>
                </a:r>
                <a:endParaRPr lang="en-CA" altLang="en-US" sz="1400"/>
              </a:p>
            </p:txBody>
          </p:sp>
          <p:sp>
            <p:nvSpPr>
              <p:cNvPr id="20581" name="Rectangle 17"/>
              <p:cNvSpPr>
                <a:spLocks noChangeArrowheads="1"/>
              </p:cNvSpPr>
              <p:nvPr/>
            </p:nvSpPr>
            <p:spPr bwMode="auto">
              <a:xfrm>
                <a:off x="2405" y="754"/>
                <a:ext cx="1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H14</a:t>
                </a:r>
                <a:endParaRPr lang="en-CA" altLang="en-US" sz="1400"/>
              </a:p>
            </p:txBody>
          </p:sp>
        </p:grpSp>
        <p:grpSp>
          <p:nvGrpSpPr>
            <p:cNvPr id="20541" name="Group 18"/>
            <p:cNvGrpSpPr>
              <a:grpSpLocks/>
            </p:cNvGrpSpPr>
            <p:nvPr/>
          </p:nvGrpSpPr>
          <p:grpSpPr bwMode="auto">
            <a:xfrm>
              <a:off x="68" y="798"/>
              <a:ext cx="2322" cy="3372"/>
              <a:chOff x="68" y="798"/>
              <a:chExt cx="2322" cy="3372"/>
            </a:xfrm>
          </p:grpSpPr>
          <p:sp>
            <p:nvSpPr>
              <p:cNvPr id="20542" name="Freeform 19"/>
              <p:cNvSpPr>
                <a:spLocks/>
              </p:cNvSpPr>
              <p:nvPr/>
            </p:nvSpPr>
            <p:spPr bwMode="auto">
              <a:xfrm>
                <a:off x="1876" y="4044"/>
                <a:ext cx="514" cy="126"/>
              </a:xfrm>
              <a:custGeom>
                <a:avLst/>
                <a:gdLst>
                  <a:gd name="T0" fmla="*/ 0 w 140"/>
                  <a:gd name="T1" fmla="*/ 0 h 10"/>
                  <a:gd name="T2" fmla="*/ 0 w 140"/>
                  <a:gd name="T3" fmla="*/ 126 h 10"/>
                  <a:gd name="T4" fmla="*/ 514 w 140"/>
                  <a:gd name="T5" fmla="*/ 126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3" name="Freeform 20"/>
              <p:cNvSpPr>
                <a:spLocks/>
              </p:cNvSpPr>
              <p:nvPr/>
            </p:nvSpPr>
            <p:spPr bwMode="auto">
              <a:xfrm>
                <a:off x="1876" y="3915"/>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4" name="Freeform 21"/>
              <p:cNvSpPr>
                <a:spLocks/>
              </p:cNvSpPr>
              <p:nvPr/>
            </p:nvSpPr>
            <p:spPr bwMode="auto">
              <a:xfrm>
                <a:off x="1424" y="3788"/>
                <a:ext cx="452" cy="256"/>
              </a:xfrm>
              <a:custGeom>
                <a:avLst/>
                <a:gdLst>
                  <a:gd name="T0" fmla="*/ 0 w 123"/>
                  <a:gd name="T1" fmla="*/ 0 h 20"/>
                  <a:gd name="T2" fmla="*/ 0 w 123"/>
                  <a:gd name="T3" fmla="*/ 256 h 20"/>
                  <a:gd name="T4" fmla="*/ 452 w 123"/>
                  <a:gd name="T5" fmla="*/ 256 h 20"/>
                  <a:gd name="T6" fmla="*/ 0 60000 65536"/>
                  <a:gd name="T7" fmla="*/ 0 60000 65536"/>
                  <a:gd name="T8" fmla="*/ 0 60000 65536"/>
                </a:gdLst>
                <a:ahLst/>
                <a:cxnLst>
                  <a:cxn ang="T6">
                    <a:pos x="T0" y="T1"/>
                  </a:cxn>
                  <a:cxn ang="T7">
                    <a:pos x="T2" y="T3"/>
                  </a:cxn>
                  <a:cxn ang="T8">
                    <a:pos x="T4" y="T5"/>
                  </a:cxn>
                </a:cxnLst>
                <a:rect l="0" t="0" r="r" b="b"/>
                <a:pathLst>
                  <a:path w="123" h="20">
                    <a:moveTo>
                      <a:pt x="0" y="0"/>
                    </a:moveTo>
                    <a:lnTo>
                      <a:pt x="0" y="20"/>
                    </a:lnTo>
                    <a:lnTo>
                      <a:pt x="123" y="2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5" name="Freeform 22"/>
              <p:cNvSpPr>
                <a:spLocks/>
              </p:cNvSpPr>
              <p:nvPr/>
            </p:nvSpPr>
            <p:spPr bwMode="auto">
              <a:xfrm>
                <a:off x="1876" y="3519"/>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6" name="Freeform 23"/>
              <p:cNvSpPr>
                <a:spLocks/>
              </p:cNvSpPr>
              <p:nvPr/>
            </p:nvSpPr>
            <p:spPr bwMode="auto">
              <a:xfrm>
                <a:off x="1876" y="3393"/>
                <a:ext cx="514" cy="126"/>
              </a:xfrm>
              <a:custGeom>
                <a:avLst/>
                <a:gdLst>
                  <a:gd name="T0" fmla="*/ 0 w 140"/>
                  <a:gd name="T1" fmla="*/ 126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7" name="Freeform 24"/>
              <p:cNvSpPr>
                <a:spLocks/>
              </p:cNvSpPr>
              <p:nvPr/>
            </p:nvSpPr>
            <p:spPr bwMode="auto">
              <a:xfrm>
                <a:off x="1424" y="3519"/>
                <a:ext cx="452" cy="269"/>
              </a:xfrm>
              <a:custGeom>
                <a:avLst/>
                <a:gdLst>
                  <a:gd name="T0" fmla="*/ 0 w 123"/>
                  <a:gd name="T1" fmla="*/ 269 h 21"/>
                  <a:gd name="T2" fmla="*/ 0 w 123"/>
                  <a:gd name="T3" fmla="*/ 0 h 21"/>
                  <a:gd name="T4" fmla="*/ 452 w 123"/>
                  <a:gd name="T5" fmla="*/ 0 h 21"/>
                  <a:gd name="T6" fmla="*/ 0 60000 65536"/>
                  <a:gd name="T7" fmla="*/ 0 60000 65536"/>
                  <a:gd name="T8" fmla="*/ 0 60000 65536"/>
                </a:gdLst>
                <a:ahLst/>
                <a:cxnLst>
                  <a:cxn ang="T6">
                    <a:pos x="T0" y="T1"/>
                  </a:cxn>
                  <a:cxn ang="T7">
                    <a:pos x="T2" y="T3"/>
                  </a:cxn>
                  <a:cxn ang="T8">
                    <a:pos x="T4" y="T5"/>
                  </a:cxn>
                </a:cxnLst>
                <a:rect l="0" t="0" r="r" b="b"/>
                <a:pathLst>
                  <a:path w="123" h="21">
                    <a:moveTo>
                      <a:pt x="0" y="21"/>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8" name="Freeform 25"/>
              <p:cNvSpPr>
                <a:spLocks/>
              </p:cNvSpPr>
              <p:nvPr/>
            </p:nvSpPr>
            <p:spPr bwMode="auto">
              <a:xfrm>
                <a:off x="972" y="3393"/>
                <a:ext cx="452" cy="395"/>
              </a:xfrm>
              <a:custGeom>
                <a:avLst/>
                <a:gdLst>
                  <a:gd name="T0" fmla="*/ 0 w 123"/>
                  <a:gd name="T1" fmla="*/ 0 h 31"/>
                  <a:gd name="T2" fmla="*/ 0 w 123"/>
                  <a:gd name="T3" fmla="*/ 395 h 31"/>
                  <a:gd name="T4" fmla="*/ 452 w 123"/>
                  <a:gd name="T5" fmla="*/ 395 h 31"/>
                  <a:gd name="T6" fmla="*/ 0 60000 65536"/>
                  <a:gd name="T7" fmla="*/ 0 60000 65536"/>
                  <a:gd name="T8" fmla="*/ 0 60000 65536"/>
                </a:gdLst>
                <a:ahLst/>
                <a:cxnLst>
                  <a:cxn ang="T6">
                    <a:pos x="T0" y="T1"/>
                  </a:cxn>
                  <a:cxn ang="T7">
                    <a:pos x="T2" y="T3"/>
                  </a:cxn>
                  <a:cxn ang="T8">
                    <a:pos x="T4" y="T5"/>
                  </a:cxn>
                </a:cxnLst>
                <a:rect l="0" t="0" r="r" b="b"/>
                <a:pathLst>
                  <a:path w="123" h="31">
                    <a:moveTo>
                      <a:pt x="0" y="0"/>
                    </a:moveTo>
                    <a:lnTo>
                      <a:pt x="0" y="31"/>
                    </a:lnTo>
                    <a:lnTo>
                      <a:pt x="123" y="3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49" name="Freeform 26"/>
              <p:cNvSpPr>
                <a:spLocks/>
              </p:cNvSpPr>
              <p:nvPr/>
            </p:nvSpPr>
            <p:spPr bwMode="auto">
              <a:xfrm>
                <a:off x="1876" y="3008"/>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0" name="Freeform 27"/>
              <p:cNvSpPr>
                <a:spLocks/>
              </p:cNvSpPr>
              <p:nvPr/>
            </p:nvSpPr>
            <p:spPr bwMode="auto">
              <a:xfrm>
                <a:off x="1876" y="2868"/>
                <a:ext cx="514" cy="140"/>
              </a:xfrm>
              <a:custGeom>
                <a:avLst/>
                <a:gdLst>
                  <a:gd name="T0" fmla="*/ 0 w 140"/>
                  <a:gd name="T1" fmla="*/ 140 h 11"/>
                  <a:gd name="T2" fmla="*/ 0 w 140"/>
                  <a:gd name="T3" fmla="*/ 0 h 11"/>
                  <a:gd name="T4" fmla="*/ 514 w 140"/>
                  <a:gd name="T5" fmla="*/ 0 h 11"/>
                  <a:gd name="T6" fmla="*/ 0 60000 65536"/>
                  <a:gd name="T7" fmla="*/ 0 60000 65536"/>
                  <a:gd name="T8" fmla="*/ 0 60000 65536"/>
                </a:gdLst>
                <a:ahLst/>
                <a:cxnLst>
                  <a:cxn ang="T6">
                    <a:pos x="T0" y="T1"/>
                  </a:cxn>
                  <a:cxn ang="T7">
                    <a:pos x="T2" y="T3"/>
                  </a:cxn>
                  <a:cxn ang="T8">
                    <a:pos x="T4" y="T5"/>
                  </a:cxn>
                </a:cxnLst>
                <a:rect l="0" t="0" r="r" b="b"/>
                <a:pathLst>
                  <a:path w="140" h="11">
                    <a:moveTo>
                      <a:pt x="0" y="11"/>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1" name="Freeform 28"/>
              <p:cNvSpPr>
                <a:spLocks/>
              </p:cNvSpPr>
              <p:nvPr/>
            </p:nvSpPr>
            <p:spPr bwMode="auto">
              <a:xfrm>
                <a:off x="972" y="3008"/>
                <a:ext cx="904" cy="385"/>
              </a:xfrm>
              <a:custGeom>
                <a:avLst/>
                <a:gdLst>
                  <a:gd name="T0" fmla="*/ 0 w 246"/>
                  <a:gd name="T1" fmla="*/ 385 h 30"/>
                  <a:gd name="T2" fmla="*/ 0 w 246"/>
                  <a:gd name="T3" fmla="*/ 0 h 30"/>
                  <a:gd name="T4" fmla="*/ 904 w 246"/>
                  <a:gd name="T5" fmla="*/ 0 h 30"/>
                  <a:gd name="T6" fmla="*/ 0 60000 65536"/>
                  <a:gd name="T7" fmla="*/ 0 60000 65536"/>
                  <a:gd name="T8" fmla="*/ 0 60000 65536"/>
                </a:gdLst>
                <a:ahLst/>
                <a:cxnLst>
                  <a:cxn ang="T6">
                    <a:pos x="T0" y="T1"/>
                  </a:cxn>
                  <a:cxn ang="T7">
                    <a:pos x="T2" y="T3"/>
                  </a:cxn>
                  <a:cxn ang="T8">
                    <a:pos x="T4" y="T5"/>
                  </a:cxn>
                </a:cxnLst>
                <a:rect l="0" t="0" r="r" b="b"/>
                <a:pathLst>
                  <a:path w="246" h="30">
                    <a:moveTo>
                      <a:pt x="0" y="30"/>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2" name="Freeform 29"/>
              <p:cNvSpPr>
                <a:spLocks/>
              </p:cNvSpPr>
              <p:nvPr/>
            </p:nvSpPr>
            <p:spPr bwMode="auto">
              <a:xfrm>
                <a:off x="520" y="2842"/>
                <a:ext cx="452" cy="551"/>
              </a:xfrm>
              <a:custGeom>
                <a:avLst/>
                <a:gdLst>
                  <a:gd name="T0" fmla="*/ 0 w 123"/>
                  <a:gd name="T1" fmla="*/ 0 h 43"/>
                  <a:gd name="T2" fmla="*/ 0 w 123"/>
                  <a:gd name="T3" fmla="*/ 551 h 43"/>
                  <a:gd name="T4" fmla="*/ 452 w 123"/>
                  <a:gd name="T5" fmla="*/ 551 h 43"/>
                  <a:gd name="T6" fmla="*/ 0 60000 65536"/>
                  <a:gd name="T7" fmla="*/ 0 60000 65536"/>
                  <a:gd name="T8" fmla="*/ 0 60000 65536"/>
                </a:gdLst>
                <a:ahLst/>
                <a:cxnLst>
                  <a:cxn ang="T6">
                    <a:pos x="T0" y="T1"/>
                  </a:cxn>
                  <a:cxn ang="T7">
                    <a:pos x="T2" y="T3"/>
                  </a:cxn>
                  <a:cxn ang="T8">
                    <a:pos x="T4" y="T5"/>
                  </a:cxn>
                </a:cxnLst>
                <a:rect l="0" t="0" r="r" b="b"/>
                <a:pathLst>
                  <a:path w="123" h="43">
                    <a:moveTo>
                      <a:pt x="0" y="0"/>
                    </a:moveTo>
                    <a:lnTo>
                      <a:pt x="0" y="43"/>
                    </a:lnTo>
                    <a:lnTo>
                      <a:pt x="123" y="4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3" name="Freeform 30"/>
              <p:cNvSpPr>
                <a:spLocks/>
              </p:cNvSpPr>
              <p:nvPr/>
            </p:nvSpPr>
            <p:spPr bwMode="auto">
              <a:xfrm>
                <a:off x="1876" y="2484"/>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4" name="Freeform 31"/>
              <p:cNvSpPr>
                <a:spLocks/>
              </p:cNvSpPr>
              <p:nvPr/>
            </p:nvSpPr>
            <p:spPr bwMode="auto">
              <a:xfrm>
                <a:off x="1876" y="2357"/>
                <a:ext cx="514" cy="127"/>
              </a:xfrm>
              <a:custGeom>
                <a:avLst/>
                <a:gdLst>
                  <a:gd name="T0" fmla="*/ 0 w 140"/>
                  <a:gd name="T1" fmla="*/ 127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5" name="Freeform 32"/>
              <p:cNvSpPr>
                <a:spLocks/>
              </p:cNvSpPr>
              <p:nvPr/>
            </p:nvSpPr>
            <p:spPr bwMode="auto">
              <a:xfrm>
                <a:off x="1424" y="2293"/>
                <a:ext cx="452" cy="191"/>
              </a:xfrm>
              <a:custGeom>
                <a:avLst/>
                <a:gdLst>
                  <a:gd name="T0" fmla="*/ 0 w 123"/>
                  <a:gd name="T1" fmla="*/ 0 h 15"/>
                  <a:gd name="T2" fmla="*/ 0 w 123"/>
                  <a:gd name="T3" fmla="*/ 191 h 15"/>
                  <a:gd name="T4" fmla="*/ 452 w 123"/>
                  <a:gd name="T5" fmla="*/ 191 h 15"/>
                  <a:gd name="T6" fmla="*/ 0 60000 65536"/>
                  <a:gd name="T7" fmla="*/ 0 60000 65536"/>
                  <a:gd name="T8" fmla="*/ 0 60000 65536"/>
                </a:gdLst>
                <a:ahLst/>
                <a:cxnLst>
                  <a:cxn ang="T6">
                    <a:pos x="T0" y="T1"/>
                  </a:cxn>
                  <a:cxn ang="T7">
                    <a:pos x="T2" y="T3"/>
                  </a:cxn>
                  <a:cxn ang="T8">
                    <a:pos x="T4" y="T5"/>
                  </a:cxn>
                </a:cxnLst>
                <a:rect l="0" t="0" r="r" b="b"/>
                <a:pathLst>
                  <a:path w="123" h="15">
                    <a:moveTo>
                      <a:pt x="0" y="0"/>
                    </a:moveTo>
                    <a:lnTo>
                      <a:pt x="0" y="15"/>
                    </a:lnTo>
                    <a:lnTo>
                      <a:pt x="123"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6" name="Freeform 33"/>
              <p:cNvSpPr>
                <a:spLocks/>
              </p:cNvSpPr>
              <p:nvPr/>
            </p:nvSpPr>
            <p:spPr bwMode="auto">
              <a:xfrm>
                <a:off x="1424" y="2089"/>
                <a:ext cx="966" cy="204"/>
              </a:xfrm>
              <a:custGeom>
                <a:avLst/>
                <a:gdLst>
                  <a:gd name="T0" fmla="*/ 0 w 263"/>
                  <a:gd name="T1" fmla="*/ 204 h 16"/>
                  <a:gd name="T2" fmla="*/ 0 w 263"/>
                  <a:gd name="T3" fmla="*/ 0 h 16"/>
                  <a:gd name="T4" fmla="*/ 966 w 263"/>
                  <a:gd name="T5" fmla="*/ 0 h 16"/>
                  <a:gd name="T6" fmla="*/ 0 60000 65536"/>
                  <a:gd name="T7" fmla="*/ 0 60000 65536"/>
                  <a:gd name="T8" fmla="*/ 0 60000 65536"/>
                </a:gdLst>
                <a:ahLst/>
                <a:cxnLst>
                  <a:cxn ang="T6">
                    <a:pos x="T0" y="T1"/>
                  </a:cxn>
                  <a:cxn ang="T7">
                    <a:pos x="T2" y="T3"/>
                  </a:cxn>
                  <a:cxn ang="T8">
                    <a:pos x="T4" y="T5"/>
                  </a:cxn>
                </a:cxnLst>
                <a:rect l="0" t="0" r="r" b="b"/>
                <a:pathLst>
                  <a:path w="263" h="16">
                    <a:moveTo>
                      <a:pt x="0" y="16"/>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7" name="Freeform 34"/>
              <p:cNvSpPr>
                <a:spLocks/>
              </p:cNvSpPr>
              <p:nvPr/>
            </p:nvSpPr>
            <p:spPr bwMode="auto">
              <a:xfrm>
                <a:off x="520" y="2293"/>
                <a:ext cx="904" cy="549"/>
              </a:xfrm>
              <a:custGeom>
                <a:avLst/>
                <a:gdLst>
                  <a:gd name="T0" fmla="*/ 0 w 246"/>
                  <a:gd name="T1" fmla="*/ 549 h 43"/>
                  <a:gd name="T2" fmla="*/ 0 w 246"/>
                  <a:gd name="T3" fmla="*/ 0 h 43"/>
                  <a:gd name="T4" fmla="*/ 904 w 246"/>
                  <a:gd name="T5" fmla="*/ 0 h 43"/>
                  <a:gd name="T6" fmla="*/ 0 60000 65536"/>
                  <a:gd name="T7" fmla="*/ 0 60000 65536"/>
                  <a:gd name="T8" fmla="*/ 0 60000 65536"/>
                </a:gdLst>
                <a:ahLst/>
                <a:cxnLst>
                  <a:cxn ang="T6">
                    <a:pos x="T0" y="T1"/>
                  </a:cxn>
                  <a:cxn ang="T7">
                    <a:pos x="T2" y="T3"/>
                  </a:cxn>
                  <a:cxn ang="T8">
                    <a:pos x="T4" y="T5"/>
                  </a:cxn>
                </a:cxnLst>
                <a:rect l="0" t="0" r="r" b="b"/>
                <a:pathLst>
                  <a:path w="246" h="43">
                    <a:moveTo>
                      <a:pt x="0" y="43"/>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8" name="Freeform 35"/>
              <p:cNvSpPr>
                <a:spLocks/>
              </p:cNvSpPr>
              <p:nvPr/>
            </p:nvSpPr>
            <p:spPr bwMode="auto">
              <a:xfrm>
                <a:off x="68" y="2089"/>
                <a:ext cx="452" cy="753"/>
              </a:xfrm>
              <a:custGeom>
                <a:avLst/>
                <a:gdLst>
                  <a:gd name="T0" fmla="*/ 0 w 123"/>
                  <a:gd name="T1" fmla="*/ 0 h 59"/>
                  <a:gd name="T2" fmla="*/ 0 w 123"/>
                  <a:gd name="T3" fmla="*/ 753 h 59"/>
                  <a:gd name="T4" fmla="*/ 452 w 123"/>
                  <a:gd name="T5" fmla="*/ 753 h 59"/>
                  <a:gd name="T6" fmla="*/ 0 60000 65536"/>
                  <a:gd name="T7" fmla="*/ 0 60000 65536"/>
                  <a:gd name="T8" fmla="*/ 0 60000 65536"/>
                </a:gdLst>
                <a:ahLst/>
                <a:cxnLst>
                  <a:cxn ang="T6">
                    <a:pos x="T0" y="T1"/>
                  </a:cxn>
                  <a:cxn ang="T7">
                    <a:pos x="T2" y="T3"/>
                  </a:cxn>
                  <a:cxn ang="T8">
                    <a:pos x="T4" y="T5"/>
                  </a:cxn>
                </a:cxnLst>
                <a:rect l="0" t="0" r="r" b="b"/>
                <a:pathLst>
                  <a:path w="123" h="59">
                    <a:moveTo>
                      <a:pt x="0" y="0"/>
                    </a:moveTo>
                    <a:lnTo>
                      <a:pt x="0" y="59"/>
                    </a:lnTo>
                    <a:lnTo>
                      <a:pt x="123" y="5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59" name="Freeform 36"/>
              <p:cNvSpPr>
                <a:spLocks/>
              </p:cNvSpPr>
              <p:nvPr/>
            </p:nvSpPr>
            <p:spPr bwMode="auto">
              <a:xfrm>
                <a:off x="1876" y="1707"/>
                <a:ext cx="514" cy="126"/>
              </a:xfrm>
              <a:custGeom>
                <a:avLst/>
                <a:gdLst>
                  <a:gd name="T0" fmla="*/ 0 w 140"/>
                  <a:gd name="T1" fmla="*/ 0 h 10"/>
                  <a:gd name="T2" fmla="*/ 0 w 140"/>
                  <a:gd name="T3" fmla="*/ 126 h 10"/>
                  <a:gd name="T4" fmla="*/ 514 w 140"/>
                  <a:gd name="T5" fmla="*/ 126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0" name="Freeform 37"/>
              <p:cNvSpPr>
                <a:spLocks/>
              </p:cNvSpPr>
              <p:nvPr/>
            </p:nvSpPr>
            <p:spPr bwMode="auto">
              <a:xfrm>
                <a:off x="1876" y="1578"/>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1" name="Freeform 38"/>
              <p:cNvSpPr>
                <a:spLocks/>
              </p:cNvSpPr>
              <p:nvPr/>
            </p:nvSpPr>
            <p:spPr bwMode="auto">
              <a:xfrm>
                <a:off x="972" y="1349"/>
                <a:ext cx="904" cy="358"/>
              </a:xfrm>
              <a:custGeom>
                <a:avLst/>
                <a:gdLst>
                  <a:gd name="T0" fmla="*/ 0 w 246"/>
                  <a:gd name="T1" fmla="*/ 0 h 28"/>
                  <a:gd name="T2" fmla="*/ 0 w 246"/>
                  <a:gd name="T3" fmla="*/ 358 h 28"/>
                  <a:gd name="T4" fmla="*/ 904 w 246"/>
                  <a:gd name="T5" fmla="*/ 358 h 28"/>
                  <a:gd name="T6" fmla="*/ 0 60000 65536"/>
                  <a:gd name="T7" fmla="*/ 0 60000 65536"/>
                  <a:gd name="T8" fmla="*/ 0 60000 65536"/>
                </a:gdLst>
                <a:ahLst/>
                <a:cxnLst>
                  <a:cxn ang="T6">
                    <a:pos x="T0" y="T1"/>
                  </a:cxn>
                  <a:cxn ang="T7">
                    <a:pos x="T2" y="T3"/>
                  </a:cxn>
                  <a:cxn ang="T8">
                    <a:pos x="T4" y="T5"/>
                  </a:cxn>
                </a:cxnLst>
                <a:rect l="0" t="0" r="r" b="b"/>
                <a:pathLst>
                  <a:path w="246" h="28">
                    <a:moveTo>
                      <a:pt x="0" y="0"/>
                    </a:moveTo>
                    <a:lnTo>
                      <a:pt x="0" y="28"/>
                    </a:lnTo>
                    <a:lnTo>
                      <a:pt x="246" y="28"/>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2" name="Freeform 39"/>
              <p:cNvSpPr>
                <a:spLocks/>
              </p:cNvSpPr>
              <p:nvPr/>
            </p:nvSpPr>
            <p:spPr bwMode="auto">
              <a:xfrm>
                <a:off x="1876" y="1182"/>
                <a:ext cx="514" cy="127"/>
              </a:xfrm>
              <a:custGeom>
                <a:avLst/>
                <a:gdLst>
                  <a:gd name="T0" fmla="*/ 0 w 140"/>
                  <a:gd name="T1" fmla="*/ 0 h 10"/>
                  <a:gd name="T2" fmla="*/ 0 w 140"/>
                  <a:gd name="T3" fmla="*/ 127 h 10"/>
                  <a:gd name="T4" fmla="*/ 514 w 140"/>
                  <a:gd name="T5" fmla="*/ 127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3" name="Freeform 40"/>
              <p:cNvSpPr>
                <a:spLocks/>
              </p:cNvSpPr>
              <p:nvPr/>
            </p:nvSpPr>
            <p:spPr bwMode="auto">
              <a:xfrm>
                <a:off x="1876" y="1053"/>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4" name="Freeform 41"/>
              <p:cNvSpPr>
                <a:spLocks/>
              </p:cNvSpPr>
              <p:nvPr/>
            </p:nvSpPr>
            <p:spPr bwMode="auto">
              <a:xfrm>
                <a:off x="1424" y="991"/>
                <a:ext cx="452" cy="191"/>
              </a:xfrm>
              <a:custGeom>
                <a:avLst/>
                <a:gdLst>
                  <a:gd name="T0" fmla="*/ 0 w 123"/>
                  <a:gd name="T1" fmla="*/ 0 h 15"/>
                  <a:gd name="T2" fmla="*/ 0 w 123"/>
                  <a:gd name="T3" fmla="*/ 191 h 15"/>
                  <a:gd name="T4" fmla="*/ 452 w 123"/>
                  <a:gd name="T5" fmla="*/ 191 h 15"/>
                  <a:gd name="T6" fmla="*/ 0 60000 65536"/>
                  <a:gd name="T7" fmla="*/ 0 60000 65536"/>
                  <a:gd name="T8" fmla="*/ 0 60000 65536"/>
                </a:gdLst>
                <a:ahLst/>
                <a:cxnLst>
                  <a:cxn ang="T6">
                    <a:pos x="T0" y="T1"/>
                  </a:cxn>
                  <a:cxn ang="T7">
                    <a:pos x="T2" y="T3"/>
                  </a:cxn>
                  <a:cxn ang="T8">
                    <a:pos x="T4" y="T5"/>
                  </a:cxn>
                </a:cxnLst>
                <a:rect l="0" t="0" r="r" b="b"/>
                <a:pathLst>
                  <a:path w="123" h="15">
                    <a:moveTo>
                      <a:pt x="0" y="0"/>
                    </a:moveTo>
                    <a:lnTo>
                      <a:pt x="0" y="15"/>
                    </a:lnTo>
                    <a:lnTo>
                      <a:pt x="123"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5" name="Freeform 42"/>
              <p:cNvSpPr>
                <a:spLocks/>
              </p:cNvSpPr>
              <p:nvPr/>
            </p:nvSpPr>
            <p:spPr bwMode="auto">
              <a:xfrm>
                <a:off x="1424" y="798"/>
                <a:ext cx="966" cy="193"/>
              </a:xfrm>
              <a:custGeom>
                <a:avLst/>
                <a:gdLst>
                  <a:gd name="T0" fmla="*/ 0 w 263"/>
                  <a:gd name="T1" fmla="*/ 193 h 15"/>
                  <a:gd name="T2" fmla="*/ 0 w 263"/>
                  <a:gd name="T3" fmla="*/ 0 h 15"/>
                  <a:gd name="T4" fmla="*/ 966 w 263"/>
                  <a:gd name="T5" fmla="*/ 0 h 15"/>
                  <a:gd name="T6" fmla="*/ 0 60000 65536"/>
                  <a:gd name="T7" fmla="*/ 0 60000 65536"/>
                  <a:gd name="T8" fmla="*/ 0 60000 65536"/>
                </a:gdLst>
                <a:ahLst/>
                <a:cxnLst>
                  <a:cxn ang="T6">
                    <a:pos x="T0" y="T1"/>
                  </a:cxn>
                  <a:cxn ang="T7">
                    <a:pos x="T2" y="T3"/>
                  </a:cxn>
                  <a:cxn ang="T8">
                    <a:pos x="T4" y="T5"/>
                  </a:cxn>
                </a:cxnLst>
                <a:rect l="0" t="0" r="r" b="b"/>
                <a:pathLst>
                  <a:path w="263" h="15">
                    <a:moveTo>
                      <a:pt x="0" y="15"/>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6" name="Freeform 43"/>
              <p:cNvSpPr>
                <a:spLocks/>
              </p:cNvSpPr>
              <p:nvPr/>
            </p:nvSpPr>
            <p:spPr bwMode="auto">
              <a:xfrm>
                <a:off x="972" y="991"/>
                <a:ext cx="452" cy="358"/>
              </a:xfrm>
              <a:custGeom>
                <a:avLst/>
                <a:gdLst>
                  <a:gd name="T0" fmla="*/ 0 w 123"/>
                  <a:gd name="T1" fmla="*/ 358 h 28"/>
                  <a:gd name="T2" fmla="*/ 0 w 123"/>
                  <a:gd name="T3" fmla="*/ 0 h 28"/>
                  <a:gd name="T4" fmla="*/ 452 w 123"/>
                  <a:gd name="T5" fmla="*/ 0 h 28"/>
                  <a:gd name="T6" fmla="*/ 0 60000 65536"/>
                  <a:gd name="T7" fmla="*/ 0 60000 65536"/>
                  <a:gd name="T8" fmla="*/ 0 60000 65536"/>
                </a:gdLst>
                <a:ahLst/>
                <a:cxnLst>
                  <a:cxn ang="T6">
                    <a:pos x="T0" y="T1"/>
                  </a:cxn>
                  <a:cxn ang="T7">
                    <a:pos x="T2" y="T3"/>
                  </a:cxn>
                  <a:cxn ang="T8">
                    <a:pos x="T4" y="T5"/>
                  </a:cxn>
                </a:cxnLst>
                <a:rect l="0" t="0" r="r" b="b"/>
                <a:pathLst>
                  <a:path w="123" h="28">
                    <a:moveTo>
                      <a:pt x="0" y="2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67" name="Freeform 44"/>
              <p:cNvSpPr>
                <a:spLocks/>
              </p:cNvSpPr>
              <p:nvPr/>
            </p:nvSpPr>
            <p:spPr bwMode="auto">
              <a:xfrm>
                <a:off x="68" y="1349"/>
                <a:ext cx="904" cy="740"/>
              </a:xfrm>
              <a:custGeom>
                <a:avLst/>
                <a:gdLst>
                  <a:gd name="T0" fmla="*/ 0 w 246"/>
                  <a:gd name="T1" fmla="*/ 740 h 58"/>
                  <a:gd name="T2" fmla="*/ 0 w 246"/>
                  <a:gd name="T3" fmla="*/ 0 h 58"/>
                  <a:gd name="T4" fmla="*/ 904 w 246"/>
                  <a:gd name="T5" fmla="*/ 0 h 58"/>
                  <a:gd name="T6" fmla="*/ 0 60000 65536"/>
                  <a:gd name="T7" fmla="*/ 0 60000 65536"/>
                  <a:gd name="T8" fmla="*/ 0 60000 65536"/>
                </a:gdLst>
                <a:ahLst/>
                <a:cxnLst>
                  <a:cxn ang="T6">
                    <a:pos x="T0" y="T1"/>
                  </a:cxn>
                  <a:cxn ang="T7">
                    <a:pos x="T2" y="T3"/>
                  </a:cxn>
                  <a:cxn ang="T8">
                    <a:pos x="T4" y="T5"/>
                  </a:cxn>
                </a:cxnLst>
                <a:rect l="0" t="0" r="r" b="b"/>
                <a:pathLst>
                  <a:path w="246" h="58">
                    <a:moveTo>
                      <a:pt x="0" y="58"/>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sp>
        <p:nvSpPr>
          <p:cNvPr id="20484" name="Rectangle 45"/>
          <p:cNvSpPr>
            <a:spLocks noGrp="1" noChangeArrowheads="1"/>
          </p:cNvSpPr>
          <p:nvPr>
            <p:ph type="title"/>
          </p:nvPr>
        </p:nvSpPr>
        <p:spPr/>
        <p:txBody>
          <a:bodyPr/>
          <a:lstStyle/>
          <a:p>
            <a:r>
              <a:rPr lang="en-CA" altLang="en-US" smtClean="0"/>
              <a:t>Dating and cospeciation</a:t>
            </a:r>
          </a:p>
        </p:txBody>
      </p:sp>
      <p:sp>
        <p:nvSpPr>
          <p:cNvPr id="20485" name="Rectangle 46"/>
          <p:cNvSpPr>
            <a:spLocks noChangeArrowheads="1"/>
          </p:cNvSpPr>
          <p:nvPr/>
        </p:nvSpPr>
        <p:spPr bwMode="auto">
          <a:xfrm flipH="1">
            <a:off x="5060950" y="6550025"/>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a:t>
            </a:r>
            <a:endParaRPr lang="en-CA" altLang="en-US" sz="1400"/>
          </a:p>
        </p:txBody>
      </p:sp>
      <p:sp>
        <p:nvSpPr>
          <p:cNvPr id="20486" name="Rectangle 47"/>
          <p:cNvSpPr>
            <a:spLocks noChangeArrowheads="1"/>
          </p:cNvSpPr>
          <p:nvPr/>
        </p:nvSpPr>
        <p:spPr bwMode="auto">
          <a:xfrm flipH="1">
            <a:off x="5060950" y="6145213"/>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P2</a:t>
            </a:r>
            <a:endParaRPr lang="en-CA" altLang="en-US" sz="1400"/>
          </a:p>
        </p:txBody>
      </p:sp>
      <p:sp>
        <p:nvSpPr>
          <p:cNvPr id="20487" name="Rectangle 48"/>
          <p:cNvSpPr>
            <a:spLocks noChangeArrowheads="1"/>
          </p:cNvSpPr>
          <p:nvPr/>
        </p:nvSpPr>
        <p:spPr bwMode="auto">
          <a:xfrm flipH="1">
            <a:off x="5060950" y="5738813"/>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P3</a:t>
            </a:r>
            <a:endParaRPr lang="en-CA" altLang="en-US" sz="1400"/>
          </a:p>
        </p:txBody>
      </p:sp>
      <p:sp>
        <p:nvSpPr>
          <p:cNvPr id="20488" name="Rectangle 49"/>
          <p:cNvSpPr>
            <a:spLocks noChangeArrowheads="1"/>
          </p:cNvSpPr>
          <p:nvPr/>
        </p:nvSpPr>
        <p:spPr bwMode="auto">
          <a:xfrm flipH="1">
            <a:off x="5060950" y="5313363"/>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P4</a:t>
            </a:r>
            <a:endParaRPr lang="en-CA" altLang="en-US" sz="1400"/>
          </a:p>
        </p:txBody>
      </p:sp>
      <p:sp>
        <p:nvSpPr>
          <p:cNvPr id="20489" name="Rectangle 50"/>
          <p:cNvSpPr>
            <a:spLocks noChangeArrowheads="1"/>
          </p:cNvSpPr>
          <p:nvPr/>
        </p:nvSpPr>
        <p:spPr bwMode="auto">
          <a:xfrm flipH="1">
            <a:off x="5060950" y="4906963"/>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P5</a:t>
            </a:r>
            <a:endParaRPr lang="en-CA" altLang="en-US" sz="1400"/>
          </a:p>
        </p:txBody>
      </p:sp>
      <p:sp>
        <p:nvSpPr>
          <p:cNvPr id="20490" name="Rectangle 51"/>
          <p:cNvSpPr>
            <a:spLocks noChangeArrowheads="1"/>
          </p:cNvSpPr>
          <p:nvPr/>
        </p:nvSpPr>
        <p:spPr bwMode="auto">
          <a:xfrm flipH="1">
            <a:off x="5060950" y="450215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P6</a:t>
            </a:r>
            <a:endParaRPr lang="en-CA" altLang="en-US" sz="1400"/>
          </a:p>
        </p:txBody>
      </p:sp>
      <p:sp>
        <p:nvSpPr>
          <p:cNvPr id="20491" name="Rectangle 52"/>
          <p:cNvSpPr>
            <a:spLocks noChangeArrowheads="1"/>
          </p:cNvSpPr>
          <p:nvPr/>
        </p:nvSpPr>
        <p:spPr bwMode="auto">
          <a:xfrm flipH="1">
            <a:off x="5060950" y="407828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P7</a:t>
            </a:r>
            <a:endParaRPr lang="en-CA" altLang="en-US" sz="1400"/>
          </a:p>
        </p:txBody>
      </p:sp>
      <p:sp>
        <p:nvSpPr>
          <p:cNvPr id="20492" name="Rectangle 53"/>
          <p:cNvSpPr>
            <a:spLocks noChangeArrowheads="1"/>
          </p:cNvSpPr>
          <p:nvPr/>
        </p:nvSpPr>
        <p:spPr bwMode="auto">
          <a:xfrm flipH="1">
            <a:off x="5060950" y="3673475"/>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P8</a:t>
            </a:r>
            <a:endParaRPr lang="en-CA" altLang="en-US" sz="1400"/>
          </a:p>
        </p:txBody>
      </p:sp>
      <p:sp>
        <p:nvSpPr>
          <p:cNvPr id="20493" name="Rectangle 54"/>
          <p:cNvSpPr>
            <a:spLocks noChangeArrowheads="1"/>
          </p:cNvSpPr>
          <p:nvPr/>
        </p:nvSpPr>
        <p:spPr bwMode="auto">
          <a:xfrm flipH="1">
            <a:off x="5060950" y="3267075"/>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P9</a:t>
            </a:r>
            <a:endParaRPr lang="en-CA" altLang="en-US" sz="1400"/>
          </a:p>
        </p:txBody>
      </p:sp>
      <p:sp>
        <p:nvSpPr>
          <p:cNvPr id="20494" name="Rectangle 55"/>
          <p:cNvSpPr>
            <a:spLocks noChangeArrowheads="1"/>
          </p:cNvSpPr>
          <p:nvPr/>
        </p:nvSpPr>
        <p:spPr bwMode="auto">
          <a:xfrm flipH="1">
            <a:off x="4978400" y="2840038"/>
            <a:ext cx="269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P10</a:t>
            </a:r>
            <a:endParaRPr lang="en-CA" altLang="en-US" sz="1400"/>
          </a:p>
        </p:txBody>
      </p:sp>
      <p:sp>
        <p:nvSpPr>
          <p:cNvPr id="20495" name="Rectangle 56"/>
          <p:cNvSpPr>
            <a:spLocks noChangeArrowheads="1"/>
          </p:cNvSpPr>
          <p:nvPr/>
        </p:nvSpPr>
        <p:spPr bwMode="auto">
          <a:xfrm flipH="1">
            <a:off x="4978400" y="2435225"/>
            <a:ext cx="269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P11</a:t>
            </a:r>
            <a:endParaRPr lang="en-CA" altLang="en-US" sz="1400"/>
          </a:p>
        </p:txBody>
      </p:sp>
      <p:sp>
        <p:nvSpPr>
          <p:cNvPr id="20496" name="Rectangle 57"/>
          <p:cNvSpPr>
            <a:spLocks noChangeArrowheads="1"/>
          </p:cNvSpPr>
          <p:nvPr/>
        </p:nvSpPr>
        <p:spPr bwMode="auto">
          <a:xfrm flipH="1">
            <a:off x="4978400" y="2028825"/>
            <a:ext cx="269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P12</a:t>
            </a:r>
            <a:endParaRPr lang="en-CA" altLang="en-US" sz="1400"/>
          </a:p>
        </p:txBody>
      </p:sp>
      <p:sp>
        <p:nvSpPr>
          <p:cNvPr id="20497" name="Rectangle 58"/>
          <p:cNvSpPr>
            <a:spLocks noChangeArrowheads="1"/>
          </p:cNvSpPr>
          <p:nvPr/>
        </p:nvSpPr>
        <p:spPr bwMode="auto">
          <a:xfrm flipH="1">
            <a:off x="4978400" y="1601788"/>
            <a:ext cx="269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P13</a:t>
            </a:r>
            <a:endParaRPr lang="en-CA" altLang="en-US" sz="1400"/>
          </a:p>
        </p:txBody>
      </p:sp>
      <p:sp>
        <p:nvSpPr>
          <p:cNvPr id="20498" name="Rectangle 59"/>
          <p:cNvSpPr>
            <a:spLocks noChangeArrowheads="1"/>
          </p:cNvSpPr>
          <p:nvPr/>
        </p:nvSpPr>
        <p:spPr bwMode="auto">
          <a:xfrm flipH="1">
            <a:off x="4983163" y="1196975"/>
            <a:ext cx="269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sz="1200" b="1">
                <a:solidFill>
                  <a:srgbClr val="000000"/>
                </a:solidFill>
                <a:latin typeface="System" charset="0"/>
              </a:rPr>
              <a:t>P14</a:t>
            </a:r>
            <a:endParaRPr lang="en-CA" altLang="en-US" sz="1400"/>
          </a:p>
        </p:txBody>
      </p:sp>
      <p:grpSp>
        <p:nvGrpSpPr>
          <p:cNvPr id="20499" name="Group 60"/>
          <p:cNvGrpSpPr>
            <a:grpSpLocks/>
          </p:cNvGrpSpPr>
          <p:nvPr/>
        </p:nvGrpSpPr>
        <p:grpSpPr bwMode="auto">
          <a:xfrm flipH="1">
            <a:off x="5278438" y="1266825"/>
            <a:ext cx="3686175" cy="5353050"/>
            <a:chOff x="68" y="798"/>
            <a:chExt cx="2322" cy="3372"/>
          </a:xfrm>
        </p:grpSpPr>
        <p:sp>
          <p:nvSpPr>
            <p:cNvPr id="20514" name="Freeform 61"/>
            <p:cNvSpPr>
              <a:spLocks/>
            </p:cNvSpPr>
            <p:nvPr/>
          </p:nvSpPr>
          <p:spPr bwMode="auto">
            <a:xfrm>
              <a:off x="1876" y="4044"/>
              <a:ext cx="514" cy="126"/>
            </a:xfrm>
            <a:custGeom>
              <a:avLst/>
              <a:gdLst>
                <a:gd name="T0" fmla="*/ 0 w 140"/>
                <a:gd name="T1" fmla="*/ 0 h 10"/>
                <a:gd name="T2" fmla="*/ 0 w 140"/>
                <a:gd name="T3" fmla="*/ 126 h 10"/>
                <a:gd name="T4" fmla="*/ 514 w 140"/>
                <a:gd name="T5" fmla="*/ 126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15" name="Freeform 62"/>
            <p:cNvSpPr>
              <a:spLocks/>
            </p:cNvSpPr>
            <p:nvPr/>
          </p:nvSpPr>
          <p:spPr bwMode="auto">
            <a:xfrm>
              <a:off x="1876" y="3915"/>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16" name="Freeform 63"/>
            <p:cNvSpPr>
              <a:spLocks/>
            </p:cNvSpPr>
            <p:nvPr/>
          </p:nvSpPr>
          <p:spPr bwMode="auto">
            <a:xfrm>
              <a:off x="1424" y="3788"/>
              <a:ext cx="452" cy="256"/>
            </a:xfrm>
            <a:custGeom>
              <a:avLst/>
              <a:gdLst>
                <a:gd name="T0" fmla="*/ 0 w 123"/>
                <a:gd name="T1" fmla="*/ 0 h 20"/>
                <a:gd name="T2" fmla="*/ 0 w 123"/>
                <a:gd name="T3" fmla="*/ 256 h 20"/>
                <a:gd name="T4" fmla="*/ 452 w 123"/>
                <a:gd name="T5" fmla="*/ 256 h 20"/>
                <a:gd name="T6" fmla="*/ 0 60000 65536"/>
                <a:gd name="T7" fmla="*/ 0 60000 65536"/>
                <a:gd name="T8" fmla="*/ 0 60000 65536"/>
              </a:gdLst>
              <a:ahLst/>
              <a:cxnLst>
                <a:cxn ang="T6">
                  <a:pos x="T0" y="T1"/>
                </a:cxn>
                <a:cxn ang="T7">
                  <a:pos x="T2" y="T3"/>
                </a:cxn>
                <a:cxn ang="T8">
                  <a:pos x="T4" y="T5"/>
                </a:cxn>
              </a:cxnLst>
              <a:rect l="0" t="0" r="r" b="b"/>
              <a:pathLst>
                <a:path w="123" h="20">
                  <a:moveTo>
                    <a:pt x="0" y="0"/>
                  </a:moveTo>
                  <a:lnTo>
                    <a:pt x="0" y="20"/>
                  </a:lnTo>
                  <a:lnTo>
                    <a:pt x="123" y="2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17" name="Freeform 64"/>
            <p:cNvSpPr>
              <a:spLocks/>
            </p:cNvSpPr>
            <p:nvPr/>
          </p:nvSpPr>
          <p:spPr bwMode="auto">
            <a:xfrm>
              <a:off x="1876" y="3519"/>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18" name="Freeform 65"/>
            <p:cNvSpPr>
              <a:spLocks/>
            </p:cNvSpPr>
            <p:nvPr/>
          </p:nvSpPr>
          <p:spPr bwMode="auto">
            <a:xfrm>
              <a:off x="1876" y="3393"/>
              <a:ext cx="514" cy="126"/>
            </a:xfrm>
            <a:custGeom>
              <a:avLst/>
              <a:gdLst>
                <a:gd name="T0" fmla="*/ 0 w 140"/>
                <a:gd name="T1" fmla="*/ 126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19" name="Freeform 66"/>
            <p:cNvSpPr>
              <a:spLocks/>
            </p:cNvSpPr>
            <p:nvPr/>
          </p:nvSpPr>
          <p:spPr bwMode="auto">
            <a:xfrm>
              <a:off x="1424" y="3519"/>
              <a:ext cx="452" cy="269"/>
            </a:xfrm>
            <a:custGeom>
              <a:avLst/>
              <a:gdLst>
                <a:gd name="T0" fmla="*/ 0 w 123"/>
                <a:gd name="T1" fmla="*/ 269 h 21"/>
                <a:gd name="T2" fmla="*/ 0 w 123"/>
                <a:gd name="T3" fmla="*/ 0 h 21"/>
                <a:gd name="T4" fmla="*/ 452 w 123"/>
                <a:gd name="T5" fmla="*/ 0 h 21"/>
                <a:gd name="T6" fmla="*/ 0 60000 65536"/>
                <a:gd name="T7" fmla="*/ 0 60000 65536"/>
                <a:gd name="T8" fmla="*/ 0 60000 65536"/>
              </a:gdLst>
              <a:ahLst/>
              <a:cxnLst>
                <a:cxn ang="T6">
                  <a:pos x="T0" y="T1"/>
                </a:cxn>
                <a:cxn ang="T7">
                  <a:pos x="T2" y="T3"/>
                </a:cxn>
                <a:cxn ang="T8">
                  <a:pos x="T4" y="T5"/>
                </a:cxn>
              </a:cxnLst>
              <a:rect l="0" t="0" r="r" b="b"/>
              <a:pathLst>
                <a:path w="123" h="21">
                  <a:moveTo>
                    <a:pt x="0" y="21"/>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0" name="Freeform 67"/>
            <p:cNvSpPr>
              <a:spLocks/>
            </p:cNvSpPr>
            <p:nvPr/>
          </p:nvSpPr>
          <p:spPr bwMode="auto">
            <a:xfrm>
              <a:off x="972" y="3393"/>
              <a:ext cx="452" cy="395"/>
            </a:xfrm>
            <a:custGeom>
              <a:avLst/>
              <a:gdLst>
                <a:gd name="T0" fmla="*/ 0 w 123"/>
                <a:gd name="T1" fmla="*/ 0 h 31"/>
                <a:gd name="T2" fmla="*/ 0 w 123"/>
                <a:gd name="T3" fmla="*/ 395 h 31"/>
                <a:gd name="T4" fmla="*/ 452 w 123"/>
                <a:gd name="T5" fmla="*/ 395 h 31"/>
                <a:gd name="T6" fmla="*/ 0 60000 65536"/>
                <a:gd name="T7" fmla="*/ 0 60000 65536"/>
                <a:gd name="T8" fmla="*/ 0 60000 65536"/>
              </a:gdLst>
              <a:ahLst/>
              <a:cxnLst>
                <a:cxn ang="T6">
                  <a:pos x="T0" y="T1"/>
                </a:cxn>
                <a:cxn ang="T7">
                  <a:pos x="T2" y="T3"/>
                </a:cxn>
                <a:cxn ang="T8">
                  <a:pos x="T4" y="T5"/>
                </a:cxn>
              </a:cxnLst>
              <a:rect l="0" t="0" r="r" b="b"/>
              <a:pathLst>
                <a:path w="123" h="31">
                  <a:moveTo>
                    <a:pt x="0" y="0"/>
                  </a:moveTo>
                  <a:lnTo>
                    <a:pt x="0" y="31"/>
                  </a:lnTo>
                  <a:lnTo>
                    <a:pt x="123" y="3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1" name="Freeform 68"/>
            <p:cNvSpPr>
              <a:spLocks/>
            </p:cNvSpPr>
            <p:nvPr/>
          </p:nvSpPr>
          <p:spPr bwMode="auto">
            <a:xfrm>
              <a:off x="1876" y="3008"/>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2" name="Freeform 69"/>
            <p:cNvSpPr>
              <a:spLocks/>
            </p:cNvSpPr>
            <p:nvPr/>
          </p:nvSpPr>
          <p:spPr bwMode="auto">
            <a:xfrm>
              <a:off x="1876" y="2868"/>
              <a:ext cx="514" cy="140"/>
            </a:xfrm>
            <a:custGeom>
              <a:avLst/>
              <a:gdLst>
                <a:gd name="T0" fmla="*/ 0 w 140"/>
                <a:gd name="T1" fmla="*/ 140 h 11"/>
                <a:gd name="T2" fmla="*/ 0 w 140"/>
                <a:gd name="T3" fmla="*/ 0 h 11"/>
                <a:gd name="T4" fmla="*/ 514 w 140"/>
                <a:gd name="T5" fmla="*/ 0 h 11"/>
                <a:gd name="T6" fmla="*/ 0 60000 65536"/>
                <a:gd name="T7" fmla="*/ 0 60000 65536"/>
                <a:gd name="T8" fmla="*/ 0 60000 65536"/>
              </a:gdLst>
              <a:ahLst/>
              <a:cxnLst>
                <a:cxn ang="T6">
                  <a:pos x="T0" y="T1"/>
                </a:cxn>
                <a:cxn ang="T7">
                  <a:pos x="T2" y="T3"/>
                </a:cxn>
                <a:cxn ang="T8">
                  <a:pos x="T4" y="T5"/>
                </a:cxn>
              </a:cxnLst>
              <a:rect l="0" t="0" r="r" b="b"/>
              <a:pathLst>
                <a:path w="140" h="11">
                  <a:moveTo>
                    <a:pt x="0" y="11"/>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3" name="Freeform 70"/>
            <p:cNvSpPr>
              <a:spLocks/>
            </p:cNvSpPr>
            <p:nvPr/>
          </p:nvSpPr>
          <p:spPr bwMode="auto">
            <a:xfrm>
              <a:off x="972" y="3008"/>
              <a:ext cx="904" cy="385"/>
            </a:xfrm>
            <a:custGeom>
              <a:avLst/>
              <a:gdLst>
                <a:gd name="T0" fmla="*/ 0 w 246"/>
                <a:gd name="T1" fmla="*/ 385 h 30"/>
                <a:gd name="T2" fmla="*/ 0 w 246"/>
                <a:gd name="T3" fmla="*/ 0 h 30"/>
                <a:gd name="T4" fmla="*/ 904 w 246"/>
                <a:gd name="T5" fmla="*/ 0 h 30"/>
                <a:gd name="T6" fmla="*/ 0 60000 65536"/>
                <a:gd name="T7" fmla="*/ 0 60000 65536"/>
                <a:gd name="T8" fmla="*/ 0 60000 65536"/>
              </a:gdLst>
              <a:ahLst/>
              <a:cxnLst>
                <a:cxn ang="T6">
                  <a:pos x="T0" y="T1"/>
                </a:cxn>
                <a:cxn ang="T7">
                  <a:pos x="T2" y="T3"/>
                </a:cxn>
                <a:cxn ang="T8">
                  <a:pos x="T4" y="T5"/>
                </a:cxn>
              </a:cxnLst>
              <a:rect l="0" t="0" r="r" b="b"/>
              <a:pathLst>
                <a:path w="246" h="30">
                  <a:moveTo>
                    <a:pt x="0" y="30"/>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4" name="Freeform 71"/>
            <p:cNvSpPr>
              <a:spLocks/>
            </p:cNvSpPr>
            <p:nvPr/>
          </p:nvSpPr>
          <p:spPr bwMode="auto">
            <a:xfrm>
              <a:off x="520" y="2842"/>
              <a:ext cx="452" cy="551"/>
            </a:xfrm>
            <a:custGeom>
              <a:avLst/>
              <a:gdLst>
                <a:gd name="T0" fmla="*/ 0 w 123"/>
                <a:gd name="T1" fmla="*/ 0 h 43"/>
                <a:gd name="T2" fmla="*/ 0 w 123"/>
                <a:gd name="T3" fmla="*/ 551 h 43"/>
                <a:gd name="T4" fmla="*/ 452 w 123"/>
                <a:gd name="T5" fmla="*/ 551 h 43"/>
                <a:gd name="T6" fmla="*/ 0 60000 65536"/>
                <a:gd name="T7" fmla="*/ 0 60000 65536"/>
                <a:gd name="T8" fmla="*/ 0 60000 65536"/>
              </a:gdLst>
              <a:ahLst/>
              <a:cxnLst>
                <a:cxn ang="T6">
                  <a:pos x="T0" y="T1"/>
                </a:cxn>
                <a:cxn ang="T7">
                  <a:pos x="T2" y="T3"/>
                </a:cxn>
                <a:cxn ang="T8">
                  <a:pos x="T4" y="T5"/>
                </a:cxn>
              </a:cxnLst>
              <a:rect l="0" t="0" r="r" b="b"/>
              <a:pathLst>
                <a:path w="123" h="43">
                  <a:moveTo>
                    <a:pt x="0" y="0"/>
                  </a:moveTo>
                  <a:lnTo>
                    <a:pt x="0" y="43"/>
                  </a:lnTo>
                  <a:lnTo>
                    <a:pt x="123" y="4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5" name="Freeform 72"/>
            <p:cNvSpPr>
              <a:spLocks/>
            </p:cNvSpPr>
            <p:nvPr/>
          </p:nvSpPr>
          <p:spPr bwMode="auto">
            <a:xfrm>
              <a:off x="1876" y="2484"/>
              <a:ext cx="514" cy="129"/>
            </a:xfrm>
            <a:custGeom>
              <a:avLst/>
              <a:gdLst>
                <a:gd name="T0" fmla="*/ 0 w 140"/>
                <a:gd name="T1" fmla="*/ 0 h 10"/>
                <a:gd name="T2" fmla="*/ 0 w 140"/>
                <a:gd name="T3" fmla="*/ 129 h 10"/>
                <a:gd name="T4" fmla="*/ 514 w 140"/>
                <a:gd name="T5" fmla="*/ 129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6" name="Freeform 73"/>
            <p:cNvSpPr>
              <a:spLocks/>
            </p:cNvSpPr>
            <p:nvPr/>
          </p:nvSpPr>
          <p:spPr bwMode="auto">
            <a:xfrm>
              <a:off x="1876" y="2357"/>
              <a:ext cx="514" cy="127"/>
            </a:xfrm>
            <a:custGeom>
              <a:avLst/>
              <a:gdLst>
                <a:gd name="T0" fmla="*/ 0 w 140"/>
                <a:gd name="T1" fmla="*/ 127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7" name="Freeform 74"/>
            <p:cNvSpPr>
              <a:spLocks/>
            </p:cNvSpPr>
            <p:nvPr/>
          </p:nvSpPr>
          <p:spPr bwMode="auto">
            <a:xfrm>
              <a:off x="1424" y="2293"/>
              <a:ext cx="452" cy="191"/>
            </a:xfrm>
            <a:custGeom>
              <a:avLst/>
              <a:gdLst>
                <a:gd name="T0" fmla="*/ 0 w 123"/>
                <a:gd name="T1" fmla="*/ 0 h 15"/>
                <a:gd name="T2" fmla="*/ 0 w 123"/>
                <a:gd name="T3" fmla="*/ 191 h 15"/>
                <a:gd name="T4" fmla="*/ 452 w 123"/>
                <a:gd name="T5" fmla="*/ 191 h 15"/>
                <a:gd name="T6" fmla="*/ 0 60000 65536"/>
                <a:gd name="T7" fmla="*/ 0 60000 65536"/>
                <a:gd name="T8" fmla="*/ 0 60000 65536"/>
              </a:gdLst>
              <a:ahLst/>
              <a:cxnLst>
                <a:cxn ang="T6">
                  <a:pos x="T0" y="T1"/>
                </a:cxn>
                <a:cxn ang="T7">
                  <a:pos x="T2" y="T3"/>
                </a:cxn>
                <a:cxn ang="T8">
                  <a:pos x="T4" y="T5"/>
                </a:cxn>
              </a:cxnLst>
              <a:rect l="0" t="0" r="r" b="b"/>
              <a:pathLst>
                <a:path w="123" h="15">
                  <a:moveTo>
                    <a:pt x="0" y="0"/>
                  </a:moveTo>
                  <a:lnTo>
                    <a:pt x="0" y="15"/>
                  </a:lnTo>
                  <a:lnTo>
                    <a:pt x="123"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8" name="Freeform 75"/>
            <p:cNvSpPr>
              <a:spLocks/>
            </p:cNvSpPr>
            <p:nvPr/>
          </p:nvSpPr>
          <p:spPr bwMode="auto">
            <a:xfrm>
              <a:off x="1424" y="2089"/>
              <a:ext cx="966" cy="204"/>
            </a:xfrm>
            <a:custGeom>
              <a:avLst/>
              <a:gdLst>
                <a:gd name="T0" fmla="*/ 0 w 263"/>
                <a:gd name="T1" fmla="*/ 204 h 16"/>
                <a:gd name="T2" fmla="*/ 0 w 263"/>
                <a:gd name="T3" fmla="*/ 0 h 16"/>
                <a:gd name="T4" fmla="*/ 966 w 263"/>
                <a:gd name="T5" fmla="*/ 0 h 16"/>
                <a:gd name="T6" fmla="*/ 0 60000 65536"/>
                <a:gd name="T7" fmla="*/ 0 60000 65536"/>
                <a:gd name="T8" fmla="*/ 0 60000 65536"/>
              </a:gdLst>
              <a:ahLst/>
              <a:cxnLst>
                <a:cxn ang="T6">
                  <a:pos x="T0" y="T1"/>
                </a:cxn>
                <a:cxn ang="T7">
                  <a:pos x="T2" y="T3"/>
                </a:cxn>
                <a:cxn ang="T8">
                  <a:pos x="T4" y="T5"/>
                </a:cxn>
              </a:cxnLst>
              <a:rect l="0" t="0" r="r" b="b"/>
              <a:pathLst>
                <a:path w="263" h="16">
                  <a:moveTo>
                    <a:pt x="0" y="16"/>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29" name="Freeform 76"/>
            <p:cNvSpPr>
              <a:spLocks/>
            </p:cNvSpPr>
            <p:nvPr/>
          </p:nvSpPr>
          <p:spPr bwMode="auto">
            <a:xfrm>
              <a:off x="520" y="2293"/>
              <a:ext cx="904" cy="549"/>
            </a:xfrm>
            <a:custGeom>
              <a:avLst/>
              <a:gdLst>
                <a:gd name="T0" fmla="*/ 0 w 246"/>
                <a:gd name="T1" fmla="*/ 549 h 43"/>
                <a:gd name="T2" fmla="*/ 0 w 246"/>
                <a:gd name="T3" fmla="*/ 0 h 43"/>
                <a:gd name="T4" fmla="*/ 904 w 246"/>
                <a:gd name="T5" fmla="*/ 0 h 43"/>
                <a:gd name="T6" fmla="*/ 0 60000 65536"/>
                <a:gd name="T7" fmla="*/ 0 60000 65536"/>
                <a:gd name="T8" fmla="*/ 0 60000 65536"/>
              </a:gdLst>
              <a:ahLst/>
              <a:cxnLst>
                <a:cxn ang="T6">
                  <a:pos x="T0" y="T1"/>
                </a:cxn>
                <a:cxn ang="T7">
                  <a:pos x="T2" y="T3"/>
                </a:cxn>
                <a:cxn ang="T8">
                  <a:pos x="T4" y="T5"/>
                </a:cxn>
              </a:cxnLst>
              <a:rect l="0" t="0" r="r" b="b"/>
              <a:pathLst>
                <a:path w="246" h="43">
                  <a:moveTo>
                    <a:pt x="0" y="43"/>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0" name="Freeform 77"/>
            <p:cNvSpPr>
              <a:spLocks/>
            </p:cNvSpPr>
            <p:nvPr/>
          </p:nvSpPr>
          <p:spPr bwMode="auto">
            <a:xfrm>
              <a:off x="68" y="2089"/>
              <a:ext cx="452" cy="753"/>
            </a:xfrm>
            <a:custGeom>
              <a:avLst/>
              <a:gdLst>
                <a:gd name="T0" fmla="*/ 0 w 123"/>
                <a:gd name="T1" fmla="*/ 0 h 59"/>
                <a:gd name="T2" fmla="*/ 0 w 123"/>
                <a:gd name="T3" fmla="*/ 753 h 59"/>
                <a:gd name="T4" fmla="*/ 452 w 123"/>
                <a:gd name="T5" fmla="*/ 753 h 59"/>
                <a:gd name="T6" fmla="*/ 0 60000 65536"/>
                <a:gd name="T7" fmla="*/ 0 60000 65536"/>
                <a:gd name="T8" fmla="*/ 0 60000 65536"/>
              </a:gdLst>
              <a:ahLst/>
              <a:cxnLst>
                <a:cxn ang="T6">
                  <a:pos x="T0" y="T1"/>
                </a:cxn>
                <a:cxn ang="T7">
                  <a:pos x="T2" y="T3"/>
                </a:cxn>
                <a:cxn ang="T8">
                  <a:pos x="T4" y="T5"/>
                </a:cxn>
              </a:cxnLst>
              <a:rect l="0" t="0" r="r" b="b"/>
              <a:pathLst>
                <a:path w="123" h="59">
                  <a:moveTo>
                    <a:pt x="0" y="0"/>
                  </a:moveTo>
                  <a:lnTo>
                    <a:pt x="0" y="59"/>
                  </a:lnTo>
                  <a:lnTo>
                    <a:pt x="123" y="5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1" name="Freeform 78"/>
            <p:cNvSpPr>
              <a:spLocks/>
            </p:cNvSpPr>
            <p:nvPr/>
          </p:nvSpPr>
          <p:spPr bwMode="auto">
            <a:xfrm>
              <a:off x="1876" y="1707"/>
              <a:ext cx="514" cy="126"/>
            </a:xfrm>
            <a:custGeom>
              <a:avLst/>
              <a:gdLst>
                <a:gd name="T0" fmla="*/ 0 w 140"/>
                <a:gd name="T1" fmla="*/ 0 h 10"/>
                <a:gd name="T2" fmla="*/ 0 w 140"/>
                <a:gd name="T3" fmla="*/ 126 h 10"/>
                <a:gd name="T4" fmla="*/ 514 w 140"/>
                <a:gd name="T5" fmla="*/ 126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2" name="Freeform 79"/>
            <p:cNvSpPr>
              <a:spLocks/>
            </p:cNvSpPr>
            <p:nvPr/>
          </p:nvSpPr>
          <p:spPr bwMode="auto">
            <a:xfrm>
              <a:off x="1876" y="1578"/>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3" name="Freeform 80"/>
            <p:cNvSpPr>
              <a:spLocks/>
            </p:cNvSpPr>
            <p:nvPr/>
          </p:nvSpPr>
          <p:spPr bwMode="auto">
            <a:xfrm>
              <a:off x="972" y="1349"/>
              <a:ext cx="904" cy="358"/>
            </a:xfrm>
            <a:custGeom>
              <a:avLst/>
              <a:gdLst>
                <a:gd name="T0" fmla="*/ 0 w 246"/>
                <a:gd name="T1" fmla="*/ 0 h 28"/>
                <a:gd name="T2" fmla="*/ 0 w 246"/>
                <a:gd name="T3" fmla="*/ 358 h 28"/>
                <a:gd name="T4" fmla="*/ 904 w 246"/>
                <a:gd name="T5" fmla="*/ 358 h 28"/>
                <a:gd name="T6" fmla="*/ 0 60000 65536"/>
                <a:gd name="T7" fmla="*/ 0 60000 65536"/>
                <a:gd name="T8" fmla="*/ 0 60000 65536"/>
              </a:gdLst>
              <a:ahLst/>
              <a:cxnLst>
                <a:cxn ang="T6">
                  <a:pos x="T0" y="T1"/>
                </a:cxn>
                <a:cxn ang="T7">
                  <a:pos x="T2" y="T3"/>
                </a:cxn>
                <a:cxn ang="T8">
                  <a:pos x="T4" y="T5"/>
                </a:cxn>
              </a:cxnLst>
              <a:rect l="0" t="0" r="r" b="b"/>
              <a:pathLst>
                <a:path w="246" h="28">
                  <a:moveTo>
                    <a:pt x="0" y="0"/>
                  </a:moveTo>
                  <a:lnTo>
                    <a:pt x="0" y="28"/>
                  </a:lnTo>
                  <a:lnTo>
                    <a:pt x="246" y="28"/>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4" name="Freeform 81"/>
            <p:cNvSpPr>
              <a:spLocks/>
            </p:cNvSpPr>
            <p:nvPr/>
          </p:nvSpPr>
          <p:spPr bwMode="auto">
            <a:xfrm>
              <a:off x="1876" y="1182"/>
              <a:ext cx="514" cy="127"/>
            </a:xfrm>
            <a:custGeom>
              <a:avLst/>
              <a:gdLst>
                <a:gd name="T0" fmla="*/ 0 w 140"/>
                <a:gd name="T1" fmla="*/ 0 h 10"/>
                <a:gd name="T2" fmla="*/ 0 w 140"/>
                <a:gd name="T3" fmla="*/ 127 h 10"/>
                <a:gd name="T4" fmla="*/ 514 w 140"/>
                <a:gd name="T5" fmla="*/ 127 h 10"/>
                <a:gd name="T6" fmla="*/ 0 60000 65536"/>
                <a:gd name="T7" fmla="*/ 0 60000 65536"/>
                <a:gd name="T8" fmla="*/ 0 60000 65536"/>
              </a:gdLst>
              <a:ahLst/>
              <a:cxnLst>
                <a:cxn ang="T6">
                  <a:pos x="T0" y="T1"/>
                </a:cxn>
                <a:cxn ang="T7">
                  <a:pos x="T2" y="T3"/>
                </a:cxn>
                <a:cxn ang="T8">
                  <a:pos x="T4" y="T5"/>
                </a:cxn>
              </a:cxnLst>
              <a:rect l="0" t="0" r="r" b="b"/>
              <a:pathLst>
                <a:path w="140" h="10">
                  <a:moveTo>
                    <a:pt x="0" y="0"/>
                  </a:moveTo>
                  <a:lnTo>
                    <a:pt x="0" y="10"/>
                  </a:lnTo>
                  <a:lnTo>
                    <a:pt x="140"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5" name="Freeform 82"/>
            <p:cNvSpPr>
              <a:spLocks/>
            </p:cNvSpPr>
            <p:nvPr/>
          </p:nvSpPr>
          <p:spPr bwMode="auto">
            <a:xfrm>
              <a:off x="1876" y="1053"/>
              <a:ext cx="514" cy="129"/>
            </a:xfrm>
            <a:custGeom>
              <a:avLst/>
              <a:gdLst>
                <a:gd name="T0" fmla="*/ 0 w 140"/>
                <a:gd name="T1" fmla="*/ 129 h 10"/>
                <a:gd name="T2" fmla="*/ 0 w 140"/>
                <a:gd name="T3" fmla="*/ 0 h 10"/>
                <a:gd name="T4" fmla="*/ 514 w 140"/>
                <a:gd name="T5" fmla="*/ 0 h 10"/>
                <a:gd name="T6" fmla="*/ 0 60000 65536"/>
                <a:gd name="T7" fmla="*/ 0 60000 65536"/>
                <a:gd name="T8" fmla="*/ 0 60000 65536"/>
              </a:gdLst>
              <a:ahLst/>
              <a:cxnLst>
                <a:cxn ang="T6">
                  <a:pos x="T0" y="T1"/>
                </a:cxn>
                <a:cxn ang="T7">
                  <a:pos x="T2" y="T3"/>
                </a:cxn>
                <a:cxn ang="T8">
                  <a:pos x="T4" y="T5"/>
                </a:cxn>
              </a:cxnLst>
              <a:rect l="0" t="0" r="r" b="b"/>
              <a:pathLst>
                <a:path w="140" h="10">
                  <a:moveTo>
                    <a:pt x="0" y="10"/>
                  </a:moveTo>
                  <a:lnTo>
                    <a:pt x="0" y="0"/>
                  </a:lnTo>
                  <a:lnTo>
                    <a:pt x="14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6" name="Freeform 83"/>
            <p:cNvSpPr>
              <a:spLocks/>
            </p:cNvSpPr>
            <p:nvPr/>
          </p:nvSpPr>
          <p:spPr bwMode="auto">
            <a:xfrm>
              <a:off x="1424" y="991"/>
              <a:ext cx="452" cy="191"/>
            </a:xfrm>
            <a:custGeom>
              <a:avLst/>
              <a:gdLst>
                <a:gd name="T0" fmla="*/ 0 w 123"/>
                <a:gd name="T1" fmla="*/ 0 h 15"/>
                <a:gd name="T2" fmla="*/ 0 w 123"/>
                <a:gd name="T3" fmla="*/ 191 h 15"/>
                <a:gd name="T4" fmla="*/ 452 w 123"/>
                <a:gd name="T5" fmla="*/ 191 h 15"/>
                <a:gd name="T6" fmla="*/ 0 60000 65536"/>
                <a:gd name="T7" fmla="*/ 0 60000 65536"/>
                <a:gd name="T8" fmla="*/ 0 60000 65536"/>
              </a:gdLst>
              <a:ahLst/>
              <a:cxnLst>
                <a:cxn ang="T6">
                  <a:pos x="T0" y="T1"/>
                </a:cxn>
                <a:cxn ang="T7">
                  <a:pos x="T2" y="T3"/>
                </a:cxn>
                <a:cxn ang="T8">
                  <a:pos x="T4" y="T5"/>
                </a:cxn>
              </a:cxnLst>
              <a:rect l="0" t="0" r="r" b="b"/>
              <a:pathLst>
                <a:path w="123" h="15">
                  <a:moveTo>
                    <a:pt x="0" y="0"/>
                  </a:moveTo>
                  <a:lnTo>
                    <a:pt x="0" y="15"/>
                  </a:lnTo>
                  <a:lnTo>
                    <a:pt x="123"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7" name="Freeform 84"/>
            <p:cNvSpPr>
              <a:spLocks/>
            </p:cNvSpPr>
            <p:nvPr/>
          </p:nvSpPr>
          <p:spPr bwMode="auto">
            <a:xfrm>
              <a:off x="1424" y="798"/>
              <a:ext cx="966" cy="193"/>
            </a:xfrm>
            <a:custGeom>
              <a:avLst/>
              <a:gdLst>
                <a:gd name="T0" fmla="*/ 0 w 263"/>
                <a:gd name="T1" fmla="*/ 193 h 15"/>
                <a:gd name="T2" fmla="*/ 0 w 263"/>
                <a:gd name="T3" fmla="*/ 0 h 15"/>
                <a:gd name="T4" fmla="*/ 966 w 263"/>
                <a:gd name="T5" fmla="*/ 0 h 15"/>
                <a:gd name="T6" fmla="*/ 0 60000 65536"/>
                <a:gd name="T7" fmla="*/ 0 60000 65536"/>
                <a:gd name="T8" fmla="*/ 0 60000 65536"/>
              </a:gdLst>
              <a:ahLst/>
              <a:cxnLst>
                <a:cxn ang="T6">
                  <a:pos x="T0" y="T1"/>
                </a:cxn>
                <a:cxn ang="T7">
                  <a:pos x="T2" y="T3"/>
                </a:cxn>
                <a:cxn ang="T8">
                  <a:pos x="T4" y="T5"/>
                </a:cxn>
              </a:cxnLst>
              <a:rect l="0" t="0" r="r" b="b"/>
              <a:pathLst>
                <a:path w="263" h="15">
                  <a:moveTo>
                    <a:pt x="0" y="15"/>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8" name="Freeform 85"/>
            <p:cNvSpPr>
              <a:spLocks/>
            </p:cNvSpPr>
            <p:nvPr/>
          </p:nvSpPr>
          <p:spPr bwMode="auto">
            <a:xfrm>
              <a:off x="972" y="991"/>
              <a:ext cx="452" cy="358"/>
            </a:xfrm>
            <a:custGeom>
              <a:avLst/>
              <a:gdLst>
                <a:gd name="T0" fmla="*/ 0 w 123"/>
                <a:gd name="T1" fmla="*/ 358 h 28"/>
                <a:gd name="T2" fmla="*/ 0 w 123"/>
                <a:gd name="T3" fmla="*/ 0 h 28"/>
                <a:gd name="T4" fmla="*/ 452 w 123"/>
                <a:gd name="T5" fmla="*/ 0 h 28"/>
                <a:gd name="T6" fmla="*/ 0 60000 65536"/>
                <a:gd name="T7" fmla="*/ 0 60000 65536"/>
                <a:gd name="T8" fmla="*/ 0 60000 65536"/>
              </a:gdLst>
              <a:ahLst/>
              <a:cxnLst>
                <a:cxn ang="T6">
                  <a:pos x="T0" y="T1"/>
                </a:cxn>
                <a:cxn ang="T7">
                  <a:pos x="T2" y="T3"/>
                </a:cxn>
                <a:cxn ang="T8">
                  <a:pos x="T4" y="T5"/>
                </a:cxn>
              </a:cxnLst>
              <a:rect l="0" t="0" r="r" b="b"/>
              <a:pathLst>
                <a:path w="123" h="28">
                  <a:moveTo>
                    <a:pt x="0" y="2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539" name="Freeform 86"/>
            <p:cNvSpPr>
              <a:spLocks/>
            </p:cNvSpPr>
            <p:nvPr/>
          </p:nvSpPr>
          <p:spPr bwMode="auto">
            <a:xfrm>
              <a:off x="68" y="1349"/>
              <a:ext cx="904" cy="740"/>
            </a:xfrm>
            <a:custGeom>
              <a:avLst/>
              <a:gdLst>
                <a:gd name="T0" fmla="*/ 0 w 246"/>
                <a:gd name="T1" fmla="*/ 740 h 58"/>
                <a:gd name="T2" fmla="*/ 0 w 246"/>
                <a:gd name="T3" fmla="*/ 0 h 58"/>
                <a:gd name="T4" fmla="*/ 904 w 246"/>
                <a:gd name="T5" fmla="*/ 0 h 58"/>
                <a:gd name="T6" fmla="*/ 0 60000 65536"/>
                <a:gd name="T7" fmla="*/ 0 60000 65536"/>
                <a:gd name="T8" fmla="*/ 0 60000 65536"/>
              </a:gdLst>
              <a:ahLst/>
              <a:cxnLst>
                <a:cxn ang="T6">
                  <a:pos x="T0" y="T1"/>
                </a:cxn>
                <a:cxn ang="T7">
                  <a:pos x="T2" y="T3"/>
                </a:cxn>
                <a:cxn ang="T8">
                  <a:pos x="T4" y="T5"/>
                </a:cxn>
              </a:cxnLst>
              <a:rect l="0" t="0" r="r" b="b"/>
              <a:pathLst>
                <a:path w="246" h="58">
                  <a:moveTo>
                    <a:pt x="0" y="58"/>
                  </a:moveTo>
                  <a:lnTo>
                    <a:pt x="0" y="0"/>
                  </a:lnTo>
                  <a:lnTo>
                    <a:pt x="24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20500" name="Line 87"/>
          <p:cNvSpPr>
            <a:spLocks noChangeShapeType="1"/>
          </p:cNvSpPr>
          <p:nvPr/>
        </p:nvSpPr>
        <p:spPr bwMode="auto">
          <a:xfrm>
            <a:off x="4140200" y="1268413"/>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1" name="Line 88"/>
          <p:cNvSpPr>
            <a:spLocks noChangeShapeType="1"/>
          </p:cNvSpPr>
          <p:nvPr/>
        </p:nvSpPr>
        <p:spPr bwMode="auto">
          <a:xfrm>
            <a:off x="4140200" y="1682750"/>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2" name="Line 89"/>
          <p:cNvSpPr>
            <a:spLocks noChangeShapeType="1"/>
          </p:cNvSpPr>
          <p:nvPr/>
        </p:nvSpPr>
        <p:spPr bwMode="auto">
          <a:xfrm>
            <a:off x="4140200" y="2098675"/>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3" name="Line 90"/>
          <p:cNvSpPr>
            <a:spLocks noChangeShapeType="1"/>
          </p:cNvSpPr>
          <p:nvPr/>
        </p:nvSpPr>
        <p:spPr bwMode="auto">
          <a:xfrm>
            <a:off x="4140200" y="2514600"/>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4" name="Line 91"/>
          <p:cNvSpPr>
            <a:spLocks noChangeShapeType="1"/>
          </p:cNvSpPr>
          <p:nvPr/>
        </p:nvSpPr>
        <p:spPr bwMode="auto">
          <a:xfrm>
            <a:off x="4140200" y="2928938"/>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5" name="Line 92"/>
          <p:cNvSpPr>
            <a:spLocks noChangeShapeType="1"/>
          </p:cNvSpPr>
          <p:nvPr/>
        </p:nvSpPr>
        <p:spPr bwMode="auto">
          <a:xfrm>
            <a:off x="4140200" y="3344863"/>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6" name="Line 93"/>
          <p:cNvSpPr>
            <a:spLocks noChangeShapeType="1"/>
          </p:cNvSpPr>
          <p:nvPr/>
        </p:nvSpPr>
        <p:spPr bwMode="auto">
          <a:xfrm>
            <a:off x="4140200" y="3760788"/>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7" name="Line 94"/>
          <p:cNvSpPr>
            <a:spLocks noChangeShapeType="1"/>
          </p:cNvSpPr>
          <p:nvPr/>
        </p:nvSpPr>
        <p:spPr bwMode="auto">
          <a:xfrm>
            <a:off x="4140200" y="4175125"/>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8" name="Line 95"/>
          <p:cNvSpPr>
            <a:spLocks noChangeShapeType="1"/>
          </p:cNvSpPr>
          <p:nvPr/>
        </p:nvSpPr>
        <p:spPr bwMode="auto">
          <a:xfrm>
            <a:off x="4140200" y="4591050"/>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09" name="Line 96"/>
          <p:cNvSpPr>
            <a:spLocks noChangeShapeType="1"/>
          </p:cNvSpPr>
          <p:nvPr/>
        </p:nvSpPr>
        <p:spPr bwMode="auto">
          <a:xfrm>
            <a:off x="4140200" y="5006975"/>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10" name="Line 97"/>
          <p:cNvSpPr>
            <a:spLocks noChangeShapeType="1"/>
          </p:cNvSpPr>
          <p:nvPr/>
        </p:nvSpPr>
        <p:spPr bwMode="auto">
          <a:xfrm>
            <a:off x="4140200" y="5421313"/>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11" name="Line 98"/>
          <p:cNvSpPr>
            <a:spLocks noChangeShapeType="1"/>
          </p:cNvSpPr>
          <p:nvPr/>
        </p:nvSpPr>
        <p:spPr bwMode="auto">
          <a:xfrm>
            <a:off x="4140200" y="5837238"/>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12" name="Line 99"/>
          <p:cNvSpPr>
            <a:spLocks noChangeShapeType="1"/>
          </p:cNvSpPr>
          <p:nvPr/>
        </p:nvSpPr>
        <p:spPr bwMode="auto">
          <a:xfrm>
            <a:off x="4140200" y="6253163"/>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0513" name="Line 100"/>
          <p:cNvSpPr>
            <a:spLocks noChangeShapeType="1"/>
          </p:cNvSpPr>
          <p:nvPr/>
        </p:nvSpPr>
        <p:spPr bwMode="auto">
          <a:xfrm>
            <a:off x="4140200" y="6669088"/>
            <a:ext cx="7921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968567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CA" altLang="en-US" smtClean="0"/>
              <a:t>Dating and cospeciation</a:t>
            </a:r>
          </a:p>
        </p:txBody>
      </p:sp>
      <p:grpSp>
        <p:nvGrpSpPr>
          <p:cNvPr id="21507" name="Group 3"/>
          <p:cNvGrpSpPr>
            <a:grpSpLocks/>
          </p:cNvGrpSpPr>
          <p:nvPr/>
        </p:nvGrpSpPr>
        <p:grpSpPr bwMode="auto">
          <a:xfrm>
            <a:off x="179388" y="1050925"/>
            <a:ext cx="3898900" cy="5137150"/>
            <a:chOff x="884" y="1389"/>
            <a:chExt cx="3937" cy="1574"/>
          </a:xfrm>
        </p:grpSpPr>
        <p:sp>
          <p:nvSpPr>
            <p:cNvPr id="21583" name="Rectangle 4"/>
            <p:cNvSpPr>
              <a:spLocks noChangeArrowheads="1"/>
            </p:cNvSpPr>
            <p:nvPr/>
          </p:nvSpPr>
          <p:spPr bwMode="auto">
            <a:xfrm>
              <a:off x="4540" y="2907"/>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a:t>
              </a:r>
              <a:endParaRPr lang="en-CA" altLang="en-US" sz="1800">
                <a:latin typeface="Arial" panose="020B0604020202020204" pitchFamily="34" charset="0"/>
              </a:endParaRPr>
            </a:p>
          </p:txBody>
        </p:sp>
        <p:sp>
          <p:nvSpPr>
            <p:cNvPr id="21584" name="Rectangle 5"/>
            <p:cNvSpPr>
              <a:spLocks noChangeArrowheads="1"/>
            </p:cNvSpPr>
            <p:nvPr/>
          </p:nvSpPr>
          <p:spPr bwMode="auto">
            <a:xfrm>
              <a:off x="4540" y="2792"/>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H2</a:t>
              </a:r>
              <a:endParaRPr lang="en-CA" altLang="en-US" sz="1800">
                <a:latin typeface="Arial" panose="020B0604020202020204" pitchFamily="34" charset="0"/>
              </a:endParaRPr>
            </a:p>
          </p:txBody>
        </p:sp>
        <p:sp>
          <p:nvSpPr>
            <p:cNvPr id="21585" name="Rectangle 6"/>
            <p:cNvSpPr>
              <a:spLocks noChangeArrowheads="1"/>
            </p:cNvSpPr>
            <p:nvPr/>
          </p:nvSpPr>
          <p:spPr bwMode="auto">
            <a:xfrm>
              <a:off x="4540" y="2677"/>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H3</a:t>
              </a:r>
              <a:endParaRPr lang="en-CA" altLang="en-US" sz="1800">
                <a:latin typeface="Arial" panose="020B0604020202020204" pitchFamily="34" charset="0"/>
              </a:endParaRPr>
            </a:p>
          </p:txBody>
        </p:sp>
        <p:sp>
          <p:nvSpPr>
            <p:cNvPr id="21586" name="Rectangle 7"/>
            <p:cNvSpPr>
              <a:spLocks noChangeArrowheads="1"/>
            </p:cNvSpPr>
            <p:nvPr/>
          </p:nvSpPr>
          <p:spPr bwMode="auto">
            <a:xfrm>
              <a:off x="4540" y="2556"/>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H4</a:t>
              </a:r>
              <a:endParaRPr lang="en-CA" altLang="en-US" sz="1800">
                <a:latin typeface="Arial" panose="020B0604020202020204" pitchFamily="34" charset="0"/>
              </a:endParaRPr>
            </a:p>
          </p:txBody>
        </p:sp>
        <p:sp>
          <p:nvSpPr>
            <p:cNvPr id="21587" name="Rectangle 8"/>
            <p:cNvSpPr>
              <a:spLocks noChangeArrowheads="1"/>
            </p:cNvSpPr>
            <p:nvPr/>
          </p:nvSpPr>
          <p:spPr bwMode="auto">
            <a:xfrm>
              <a:off x="4540" y="2441"/>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H5</a:t>
              </a:r>
              <a:endParaRPr lang="en-CA" altLang="en-US" sz="1800">
                <a:latin typeface="Arial" panose="020B0604020202020204" pitchFamily="34" charset="0"/>
              </a:endParaRPr>
            </a:p>
          </p:txBody>
        </p:sp>
        <p:sp>
          <p:nvSpPr>
            <p:cNvPr id="21588" name="Rectangle 9"/>
            <p:cNvSpPr>
              <a:spLocks noChangeArrowheads="1"/>
            </p:cNvSpPr>
            <p:nvPr/>
          </p:nvSpPr>
          <p:spPr bwMode="auto">
            <a:xfrm>
              <a:off x="4540" y="2326"/>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H6</a:t>
              </a:r>
              <a:endParaRPr lang="en-CA" altLang="en-US" sz="1800">
                <a:latin typeface="Arial" panose="020B0604020202020204" pitchFamily="34" charset="0"/>
              </a:endParaRPr>
            </a:p>
          </p:txBody>
        </p:sp>
        <p:sp>
          <p:nvSpPr>
            <p:cNvPr id="21589" name="Rectangle 10"/>
            <p:cNvSpPr>
              <a:spLocks noChangeArrowheads="1"/>
            </p:cNvSpPr>
            <p:nvPr/>
          </p:nvSpPr>
          <p:spPr bwMode="auto">
            <a:xfrm>
              <a:off x="4540" y="2206"/>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H7</a:t>
              </a:r>
              <a:endParaRPr lang="en-CA" altLang="en-US" sz="1800">
                <a:latin typeface="Arial" panose="020B0604020202020204" pitchFamily="34" charset="0"/>
              </a:endParaRPr>
            </a:p>
          </p:txBody>
        </p:sp>
        <p:sp>
          <p:nvSpPr>
            <p:cNvPr id="21590" name="Rectangle 11"/>
            <p:cNvSpPr>
              <a:spLocks noChangeArrowheads="1"/>
            </p:cNvSpPr>
            <p:nvPr/>
          </p:nvSpPr>
          <p:spPr bwMode="auto">
            <a:xfrm>
              <a:off x="4540" y="2091"/>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H8</a:t>
              </a:r>
              <a:endParaRPr lang="en-CA" altLang="en-US" sz="1800">
                <a:latin typeface="Arial" panose="020B0604020202020204" pitchFamily="34" charset="0"/>
              </a:endParaRPr>
            </a:p>
          </p:txBody>
        </p:sp>
        <p:sp>
          <p:nvSpPr>
            <p:cNvPr id="21591" name="Rectangle 12"/>
            <p:cNvSpPr>
              <a:spLocks noChangeArrowheads="1"/>
            </p:cNvSpPr>
            <p:nvPr/>
          </p:nvSpPr>
          <p:spPr bwMode="auto">
            <a:xfrm>
              <a:off x="4540" y="1976"/>
              <a:ext cx="196"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H9</a:t>
              </a:r>
              <a:endParaRPr lang="en-CA" altLang="en-US" sz="1800">
                <a:latin typeface="Arial" panose="020B0604020202020204" pitchFamily="34" charset="0"/>
              </a:endParaRPr>
            </a:p>
          </p:txBody>
        </p:sp>
        <p:sp>
          <p:nvSpPr>
            <p:cNvPr id="21592" name="Rectangle 13"/>
            <p:cNvSpPr>
              <a:spLocks noChangeArrowheads="1"/>
            </p:cNvSpPr>
            <p:nvPr/>
          </p:nvSpPr>
          <p:spPr bwMode="auto">
            <a:xfrm>
              <a:off x="4540" y="1855"/>
              <a:ext cx="2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H10</a:t>
              </a:r>
              <a:endParaRPr lang="en-CA" altLang="en-US" sz="1800">
                <a:latin typeface="Arial" panose="020B0604020202020204" pitchFamily="34" charset="0"/>
              </a:endParaRPr>
            </a:p>
          </p:txBody>
        </p:sp>
        <p:sp>
          <p:nvSpPr>
            <p:cNvPr id="21593" name="Rectangle 14"/>
            <p:cNvSpPr>
              <a:spLocks noChangeArrowheads="1"/>
            </p:cNvSpPr>
            <p:nvPr/>
          </p:nvSpPr>
          <p:spPr bwMode="auto">
            <a:xfrm>
              <a:off x="4540" y="1740"/>
              <a:ext cx="2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H11</a:t>
              </a:r>
              <a:endParaRPr lang="en-CA" altLang="en-US" sz="1800">
                <a:latin typeface="Arial" panose="020B0604020202020204" pitchFamily="34" charset="0"/>
              </a:endParaRPr>
            </a:p>
          </p:txBody>
        </p:sp>
        <p:sp>
          <p:nvSpPr>
            <p:cNvPr id="21594" name="Rectangle 15"/>
            <p:cNvSpPr>
              <a:spLocks noChangeArrowheads="1"/>
            </p:cNvSpPr>
            <p:nvPr/>
          </p:nvSpPr>
          <p:spPr bwMode="auto">
            <a:xfrm>
              <a:off x="4540" y="1625"/>
              <a:ext cx="2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H12</a:t>
              </a:r>
              <a:endParaRPr lang="en-CA" altLang="en-US" sz="1800">
                <a:latin typeface="Arial" panose="020B0604020202020204" pitchFamily="34" charset="0"/>
              </a:endParaRPr>
            </a:p>
          </p:txBody>
        </p:sp>
        <p:sp>
          <p:nvSpPr>
            <p:cNvPr id="21595" name="Rectangle 16"/>
            <p:cNvSpPr>
              <a:spLocks noChangeArrowheads="1"/>
            </p:cNvSpPr>
            <p:nvPr/>
          </p:nvSpPr>
          <p:spPr bwMode="auto">
            <a:xfrm>
              <a:off x="4540" y="1504"/>
              <a:ext cx="2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H13</a:t>
              </a:r>
              <a:endParaRPr lang="en-CA" altLang="en-US" sz="1800">
                <a:latin typeface="Arial" panose="020B0604020202020204" pitchFamily="34" charset="0"/>
              </a:endParaRPr>
            </a:p>
          </p:txBody>
        </p:sp>
        <p:sp>
          <p:nvSpPr>
            <p:cNvPr id="21596" name="Rectangle 17"/>
            <p:cNvSpPr>
              <a:spLocks noChangeArrowheads="1"/>
            </p:cNvSpPr>
            <p:nvPr/>
          </p:nvSpPr>
          <p:spPr bwMode="auto">
            <a:xfrm>
              <a:off x="4541" y="1389"/>
              <a:ext cx="280"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H14</a:t>
              </a:r>
              <a:endParaRPr lang="en-CA" altLang="en-US" sz="1800">
                <a:latin typeface="Arial" panose="020B0604020202020204" pitchFamily="34" charset="0"/>
              </a:endParaRPr>
            </a:p>
          </p:txBody>
        </p:sp>
        <p:sp>
          <p:nvSpPr>
            <p:cNvPr id="21597" name="Freeform 18"/>
            <p:cNvSpPr>
              <a:spLocks/>
            </p:cNvSpPr>
            <p:nvPr/>
          </p:nvSpPr>
          <p:spPr bwMode="auto">
            <a:xfrm>
              <a:off x="4064" y="2890"/>
              <a:ext cx="454" cy="57"/>
            </a:xfrm>
            <a:custGeom>
              <a:avLst/>
              <a:gdLst>
                <a:gd name="T0" fmla="*/ 0 w 79"/>
                <a:gd name="T1" fmla="*/ 0 h 10"/>
                <a:gd name="T2" fmla="*/ 0 w 79"/>
                <a:gd name="T3" fmla="*/ 57 h 10"/>
                <a:gd name="T4" fmla="*/ 454 w 79"/>
                <a:gd name="T5" fmla="*/ 57 h 10"/>
                <a:gd name="T6" fmla="*/ 0 60000 65536"/>
                <a:gd name="T7" fmla="*/ 0 60000 65536"/>
                <a:gd name="T8" fmla="*/ 0 60000 65536"/>
              </a:gdLst>
              <a:ahLst/>
              <a:cxnLst>
                <a:cxn ang="T6">
                  <a:pos x="T0" y="T1"/>
                </a:cxn>
                <a:cxn ang="T7">
                  <a:pos x="T2" y="T3"/>
                </a:cxn>
                <a:cxn ang="T8">
                  <a:pos x="T4" y="T5"/>
                </a:cxn>
              </a:cxnLst>
              <a:rect l="0" t="0" r="r" b="b"/>
              <a:pathLst>
                <a:path w="79" h="10">
                  <a:moveTo>
                    <a:pt x="0" y="0"/>
                  </a:moveTo>
                  <a:lnTo>
                    <a:pt x="0" y="10"/>
                  </a:lnTo>
                  <a:lnTo>
                    <a:pt x="79"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98" name="Freeform 19"/>
            <p:cNvSpPr>
              <a:spLocks/>
            </p:cNvSpPr>
            <p:nvPr/>
          </p:nvSpPr>
          <p:spPr bwMode="auto">
            <a:xfrm>
              <a:off x="4064" y="2832"/>
              <a:ext cx="454" cy="58"/>
            </a:xfrm>
            <a:custGeom>
              <a:avLst/>
              <a:gdLst>
                <a:gd name="T0" fmla="*/ 0 w 79"/>
                <a:gd name="T1" fmla="*/ 58 h 10"/>
                <a:gd name="T2" fmla="*/ 0 w 79"/>
                <a:gd name="T3" fmla="*/ 0 h 10"/>
                <a:gd name="T4" fmla="*/ 454 w 79"/>
                <a:gd name="T5" fmla="*/ 0 h 10"/>
                <a:gd name="T6" fmla="*/ 0 60000 65536"/>
                <a:gd name="T7" fmla="*/ 0 60000 65536"/>
                <a:gd name="T8" fmla="*/ 0 60000 65536"/>
              </a:gdLst>
              <a:ahLst/>
              <a:cxnLst>
                <a:cxn ang="T6">
                  <a:pos x="T0" y="T1"/>
                </a:cxn>
                <a:cxn ang="T7">
                  <a:pos x="T2" y="T3"/>
                </a:cxn>
                <a:cxn ang="T8">
                  <a:pos x="T4" y="T5"/>
                </a:cxn>
              </a:cxnLst>
              <a:rect l="0" t="0" r="r" b="b"/>
              <a:pathLst>
                <a:path w="79" h="10">
                  <a:moveTo>
                    <a:pt x="0" y="10"/>
                  </a:moveTo>
                  <a:lnTo>
                    <a:pt x="0" y="0"/>
                  </a:lnTo>
                  <a:lnTo>
                    <a:pt x="79"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99" name="Freeform 20"/>
            <p:cNvSpPr>
              <a:spLocks/>
            </p:cNvSpPr>
            <p:nvPr/>
          </p:nvSpPr>
          <p:spPr bwMode="auto">
            <a:xfrm>
              <a:off x="3713" y="2775"/>
              <a:ext cx="351" cy="115"/>
            </a:xfrm>
            <a:custGeom>
              <a:avLst/>
              <a:gdLst>
                <a:gd name="T0" fmla="*/ 0 w 61"/>
                <a:gd name="T1" fmla="*/ 0 h 20"/>
                <a:gd name="T2" fmla="*/ 0 w 61"/>
                <a:gd name="T3" fmla="*/ 115 h 20"/>
                <a:gd name="T4" fmla="*/ 351 w 61"/>
                <a:gd name="T5" fmla="*/ 115 h 20"/>
                <a:gd name="T6" fmla="*/ 0 60000 65536"/>
                <a:gd name="T7" fmla="*/ 0 60000 65536"/>
                <a:gd name="T8" fmla="*/ 0 60000 65536"/>
              </a:gdLst>
              <a:ahLst/>
              <a:cxnLst>
                <a:cxn ang="T6">
                  <a:pos x="T0" y="T1"/>
                </a:cxn>
                <a:cxn ang="T7">
                  <a:pos x="T2" y="T3"/>
                </a:cxn>
                <a:cxn ang="T8">
                  <a:pos x="T4" y="T5"/>
                </a:cxn>
              </a:cxnLst>
              <a:rect l="0" t="0" r="r" b="b"/>
              <a:pathLst>
                <a:path w="61" h="20">
                  <a:moveTo>
                    <a:pt x="0" y="0"/>
                  </a:moveTo>
                  <a:lnTo>
                    <a:pt x="0" y="20"/>
                  </a:lnTo>
                  <a:lnTo>
                    <a:pt x="61" y="2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0" name="Freeform 21"/>
            <p:cNvSpPr>
              <a:spLocks/>
            </p:cNvSpPr>
            <p:nvPr/>
          </p:nvSpPr>
          <p:spPr bwMode="auto">
            <a:xfrm>
              <a:off x="4064" y="2654"/>
              <a:ext cx="454" cy="58"/>
            </a:xfrm>
            <a:custGeom>
              <a:avLst/>
              <a:gdLst>
                <a:gd name="T0" fmla="*/ 0 w 79"/>
                <a:gd name="T1" fmla="*/ 0 h 10"/>
                <a:gd name="T2" fmla="*/ 0 w 79"/>
                <a:gd name="T3" fmla="*/ 58 h 10"/>
                <a:gd name="T4" fmla="*/ 454 w 79"/>
                <a:gd name="T5" fmla="*/ 58 h 10"/>
                <a:gd name="T6" fmla="*/ 0 60000 65536"/>
                <a:gd name="T7" fmla="*/ 0 60000 65536"/>
                <a:gd name="T8" fmla="*/ 0 60000 65536"/>
              </a:gdLst>
              <a:ahLst/>
              <a:cxnLst>
                <a:cxn ang="T6">
                  <a:pos x="T0" y="T1"/>
                </a:cxn>
                <a:cxn ang="T7">
                  <a:pos x="T2" y="T3"/>
                </a:cxn>
                <a:cxn ang="T8">
                  <a:pos x="T4" y="T5"/>
                </a:cxn>
              </a:cxnLst>
              <a:rect l="0" t="0" r="r" b="b"/>
              <a:pathLst>
                <a:path w="79" h="10">
                  <a:moveTo>
                    <a:pt x="0" y="0"/>
                  </a:moveTo>
                  <a:lnTo>
                    <a:pt x="0" y="10"/>
                  </a:lnTo>
                  <a:lnTo>
                    <a:pt x="79"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1" name="Freeform 22"/>
            <p:cNvSpPr>
              <a:spLocks/>
            </p:cNvSpPr>
            <p:nvPr/>
          </p:nvSpPr>
          <p:spPr bwMode="auto">
            <a:xfrm>
              <a:off x="4064" y="2597"/>
              <a:ext cx="454" cy="57"/>
            </a:xfrm>
            <a:custGeom>
              <a:avLst/>
              <a:gdLst>
                <a:gd name="T0" fmla="*/ 0 w 79"/>
                <a:gd name="T1" fmla="*/ 57 h 10"/>
                <a:gd name="T2" fmla="*/ 0 w 79"/>
                <a:gd name="T3" fmla="*/ 0 h 10"/>
                <a:gd name="T4" fmla="*/ 454 w 79"/>
                <a:gd name="T5" fmla="*/ 0 h 10"/>
                <a:gd name="T6" fmla="*/ 0 60000 65536"/>
                <a:gd name="T7" fmla="*/ 0 60000 65536"/>
                <a:gd name="T8" fmla="*/ 0 60000 65536"/>
              </a:gdLst>
              <a:ahLst/>
              <a:cxnLst>
                <a:cxn ang="T6">
                  <a:pos x="T0" y="T1"/>
                </a:cxn>
                <a:cxn ang="T7">
                  <a:pos x="T2" y="T3"/>
                </a:cxn>
                <a:cxn ang="T8">
                  <a:pos x="T4" y="T5"/>
                </a:cxn>
              </a:cxnLst>
              <a:rect l="0" t="0" r="r" b="b"/>
              <a:pathLst>
                <a:path w="79" h="10">
                  <a:moveTo>
                    <a:pt x="0" y="10"/>
                  </a:moveTo>
                  <a:lnTo>
                    <a:pt x="0" y="0"/>
                  </a:lnTo>
                  <a:lnTo>
                    <a:pt x="79"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2" name="Freeform 23"/>
            <p:cNvSpPr>
              <a:spLocks/>
            </p:cNvSpPr>
            <p:nvPr/>
          </p:nvSpPr>
          <p:spPr bwMode="auto">
            <a:xfrm>
              <a:off x="3713" y="2654"/>
              <a:ext cx="351" cy="121"/>
            </a:xfrm>
            <a:custGeom>
              <a:avLst/>
              <a:gdLst>
                <a:gd name="T0" fmla="*/ 0 w 61"/>
                <a:gd name="T1" fmla="*/ 121 h 21"/>
                <a:gd name="T2" fmla="*/ 0 w 61"/>
                <a:gd name="T3" fmla="*/ 0 h 21"/>
                <a:gd name="T4" fmla="*/ 351 w 61"/>
                <a:gd name="T5" fmla="*/ 0 h 21"/>
                <a:gd name="T6" fmla="*/ 0 60000 65536"/>
                <a:gd name="T7" fmla="*/ 0 60000 65536"/>
                <a:gd name="T8" fmla="*/ 0 60000 65536"/>
              </a:gdLst>
              <a:ahLst/>
              <a:cxnLst>
                <a:cxn ang="T6">
                  <a:pos x="T0" y="T1"/>
                </a:cxn>
                <a:cxn ang="T7">
                  <a:pos x="T2" y="T3"/>
                </a:cxn>
                <a:cxn ang="T8">
                  <a:pos x="T4" y="T5"/>
                </a:cxn>
              </a:cxnLst>
              <a:rect l="0" t="0" r="r" b="b"/>
              <a:pathLst>
                <a:path w="61" h="21">
                  <a:moveTo>
                    <a:pt x="0" y="21"/>
                  </a:moveTo>
                  <a:lnTo>
                    <a:pt x="0" y="0"/>
                  </a:lnTo>
                  <a:lnTo>
                    <a:pt x="61"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3" name="Freeform 24"/>
            <p:cNvSpPr>
              <a:spLocks/>
            </p:cNvSpPr>
            <p:nvPr/>
          </p:nvSpPr>
          <p:spPr bwMode="auto">
            <a:xfrm>
              <a:off x="3356" y="2597"/>
              <a:ext cx="357" cy="178"/>
            </a:xfrm>
            <a:custGeom>
              <a:avLst/>
              <a:gdLst>
                <a:gd name="T0" fmla="*/ 0 w 62"/>
                <a:gd name="T1" fmla="*/ 0 h 31"/>
                <a:gd name="T2" fmla="*/ 0 w 62"/>
                <a:gd name="T3" fmla="*/ 178 h 31"/>
                <a:gd name="T4" fmla="*/ 357 w 62"/>
                <a:gd name="T5" fmla="*/ 178 h 31"/>
                <a:gd name="T6" fmla="*/ 0 60000 65536"/>
                <a:gd name="T7" fmla="*/ 0 60000 65536"/>
                <a:gd name="T8" fmla="*/ 0 60000 65536"/>
              </a:gdLst>
              <a:ahLst/>
              <a:cxnLst>
                <a:cxn ang="T6">
                  <a:pos x="T0" y="T1"/>
                </a:cxn>
                <a:cxn ang="T7">
                  <a:pos x="T2" y="T3"/>
                </a:cxn>
                <a:cxn ang="T8">
                  <a:pos x="T4" y="T5"/>
                </a:cxn>
              </a:cxnLst>
              <a:rect l="0" t="0" r="r" b="b"/>
              <a:pathLst>
                <a:path w="62" h="31">
                  <a:moveTo>
                    <a:pt x="0" y="0"/>
                  </a:moveTo>
                  <a:lnTo>
                    <a:pt x="0" y="31"/>
                  </a:lnTo>
                  <a:lnTo>
                    <a:pt x="62" y="3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4" name="Freeform 25"/>
            <p:cNvSpPr>
              <a:spLocks/>
            </p:cNvSpPr>
            <p:nvPr/>
          </p:nvSpPr>
          <p:spPr bwMode="auto">
            <a:xfrm>
              <a:off x="4064" y="2424"/>
              <a:ext cx="454" cy="58"/>
            </a:xfrm>
            <a:custGeom>
              <a:avLst/>
              <a:gdLst>
                <a:gd name="T0" fmla="*/ 0 w 79"/>
                <a:gd name="T1" fmla="*/ 0 h 10"/>
                <a:gd name="T2" fmla="*/ 0 w 79"/>
                <a:gd name="T3" fmla="*/ 58 h 10"/>
                <a:gd name="T4" fmla="*/ 454 w 79"/>
                <a:gd name="T5" fmla="*/ 58 h 10"/>
                <a:gd name="T6" fmla="*/ 0 60000 65536"/>
                <a:gd name="T7" fmla="*/ 0 60000 65536"/>
                <a:gd name="T8" fmla="*/ 0 60000 65536"/>
              </a:gdLst>
              <a:ahLst/>
              <a:cxnLst>
                <a:cxn ang="T6">
                  <a:pos x="T0" y="T1"/>
                </a:cxn>
                <a:cxn ang="T7">
                  <a:pos x="T2" y="T3"/>
                </a:cxn>
                <a:cxn ang="T8">
                  <a:pos x="T4" y="T5"/>
                </a:cxn>
              </a:cxnLst>
              <a:rect l="0" t="0" r="r" b="b"/>
              <a:pathLst>
                <a:path w="79" h="10">
                  <a:moveTo>
                    <a:pt x="0" y="0"/>
                  </a:moveTo>
                  <a:lnTo>
                    <a:pt x="0" y="10"/>
                  </a:lnTo>
                  <a:lnTo>
                    <a:pt x="79"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5" name="Freeform 26"/>
            <p:cNvSpPr>
              <a:spLocks/>
            </p:cNvSpPr>
            <p:nvPr/>
          </p:nvSpPr>
          <p:spPr bwMode="auto">
            <a:xfrm>
              <a:off x="4064" y="2361"/>
              <a:ext cx="454" cy="63"/>
            </a:xfrm>
            <a:custGeom>
              <a:avLst/>
              <a:gdLst>
                <a:gd name="T0" fmla="*/ 0 w 79"/>
                <a:gd name="T1" fmla="*/ 63 h 11"/>
                <a:gd name="T2" fmla="*/ 0 w 79"/>
                <a:gd name="T3" fmla="*/ 0 h 11"/>
                <a:gd name="T4" fmla="*/ 454 w 79"/>
                <a:gd name="T5" fmla="*/ 0 h 11"/>
                <a:gd name="T6" fmla="*/ 0 60000 65536"/>
                <a:gd name="T7" fmla="*/ 0 60000 65536"/>
                <a:gd name="T8" fmla="*/ 0 60000 65536"/>
              </a:gdLst>
              <a:ahLst/>
              <a:cxnLst>
                <a:cxn ang="T6">
                  <a:pos x="T0" y="T1"/>
                </a:cxn>
                <a:cxn ang="T7">
                  <a:pos x="T2" y="T3"/>
                </a:cxn>
                <a:cxn ang="T8">
                  <a:pos x="T4" y="T5"/>
                </a:cxn>
              </a:cxnLst>
              <a:rect l="0" t="0" r="r" b="b"/>
              <a:pathLst>
                <a:path w="79" h="11">
                  <a:moveTo>
                    <a:pt x="0" y="11"/>
                  </a:moveTo>
                  <a:lnTo>
                    <a:pt x="0" y="0"/>
                  </a:lnTo>
                  <a:lnTo>
                    <a:pt x="79"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6" name="Freeform 27"/>
            <p:cNvSpPr>
              <a:spLocks/>
            </p:cNvSpPr>
            <p:nvPr/>
          </p:nvSpPr>
          <p:spPr bwMode="auto">
            <a:xfrm>
              <a:off x="3356" y="2424"/>
              <a:ext cx="708" cy="173"/>
            </a:xfrm>
            <a:custGeom>
              <a:avLst/>
              <a:gdLst>
                <a:gd name="T0" fmla="*/ 0 w 123"/>
                <a:gd name="T1" fmla="*/ 173 h 30"/>
                <a:gd name="T2" fmla="*/ 0 w 123"/>
                <a:gd name="T3" fmla="*/ 0 h 30"/>
                <a:gd name="T4" fmla="*/ 708 w 123"/>
                <a:gd name="T5" fmla="*/ 0 h 30"/>
                <a:gd name="T6" fmla="*/ 0 60000 65536"/>
                <a:gd name="T7" fmla="*/ 0 60000 65536"/>
                <a:gd name="T8" fmla="*/ 0 60000 65536"/>
              </a:gdLst>
              <a:ahLst/>
              <a:cxnLst>
                <a:cxn ang="T6">
                  <a:pos x="T0" y="T1"/>
                </a:cxn>
                <a:cxn ang="T7">
                  <a:pos x="T2" y="T3"/>
                </a:cxn>
                <a:cxn ang="T8">
                  <a:pos x="T4" y="T5"/>
                </a:cxn>
              </a:cxnLst>
              <a:rect l="0" t="0" r="r" b="b"/>
              <a:pathLst>
                <a:path w="123" h="30">
                  <a:moveTo>
                    <a:pt x="0" y="30"/>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7" name="Freeform 28"/>
            <p:cNvSpPr>
              <a:spLocks/>
            </p:cNvSpPr>
            <p:nvPr/>
          </p:nvSpPr>
          <p:spPr bwMode="auto">
            <a:xfrm>
              <a:off x="1591" y="2349"/>
              <a:ext cx="1765" cy="248"/>
            </a:xfrm>
            <a:custGeom>
              <a:avLst/>
              <a:gdLst>
                <a:gd name="T0" fmla="*/ 0 w 307"/>
                <a:gd name="T1" fmla="*/ 0 h 43"/>
                <a:gd name="T2" fmla="*/ 0 w 307"/>
                <a:gd name="T3" fmla="*/ 248 h 43"/>
                <a:gd name="T4" fmla="*/ 1765 w 307"/>
                <a:gd name="T5" fmla="*/ 248 h 43"/>
                <a:gd name="T6" fmla="*/ 0 60000 65536"/>
                <a:gd name="T7" fmla="*/ 0 60000 65536"/>
                <a:gd name="T8" fmla="*/ 0 60000 65536"/>
              </a:gdLst>
              <a:ahLst/>
              <a:cxnLst>
                <a:cxn ang="T6">
                  <a:pos x="T0" y="T1"/>
                </a:cxn>
                <a:cxn ang="T7">
                  <a:pos x="T2" y="T3"/>
                </a:cxn>
                <a:cxn ang="T8">
                  <a:pos x="T4" y="T5"/>
                </a:cxn>
              </a:cxnLst>
              <a:rect l="0" t="0" r="r" b="b"/>
              <a:pathLst>
                <a:path w="307" h="43">
                  <a:moveTo>
                    <a:pt x="0" y="0"/>
                  </a:moveTo>
                  <a:lnTo>
                    <a:pt x="0" y="43"/>
                  </a:lnTo>
                  <a:lnTo>
                    <a:pt x="307" y="4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8" name="Freeform 29"/>
            <p:cNvSpPr>
              <a:spLocks/>
            </p:cNvSpPr>
            <p:nvPr/>
          </p:nvSpPr>
          <p:spPr bwMode="auto">
            <a:xfrm>
              <a:off x="3356" y="2188"/>
              <a:ext cx="1162" cy="58"/>
            </a:xfrm>
            <a:custGeom>
              <a:avLst/>
              <a:gdLst>
                <a:gd name="T0" fmla="*/ 0 w 202"/>
                <a:gd name="T1" fmla="*/ 0 h 10"/>
                <a:gd name="T2" fmla="*/ 0 w 202"/>
                <a:gd name="T3" fmla="*/ 58 h 10"/>
                <a:gd name="T4" fmla="*/ 1162 w 202"/>
                <a:gd name="T5" fmla="*/ 58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09" name="Freeform 30"/>
            <p:cNvSpPr>
              <a:spLocks/>
            </p:cNvSpPr>
            <p:nvPr/>
          </p:nvSpPr>
          <p:spPr bwMode="auto">
            <a:xfrm>
              <a:off x="3356" y="2131"/>
              <a:ext cx="1162" cy="57"/>
            </a:xfrm>
            <a:custGeom>
              <a:avLst/>
              <a:gdLst>
                <a:gd name="T0" fmla="*/ 0 w 202"/>
                <a:gd name="T1" fmla="*/ 57 h 10"/>
                <a:gd name="T2" fmla="*/ 0 w 202"/>
                <a:gd name="T3" fmla="*/ 0 h 10"/>
                <a:gd name="T4" fmla="*/ 1162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0" name="Freeform 31"/>
            <p:cNvSpPr>
              <a:spLocks/>
            </p:cNvSpPr>
            <p:nvPr/>
          </p:nvSpPr>
          <p:spPr bwMode="auto">
            <a:xfrm>
              <a:off x="2298" y="2102"/>
              <a:ext cx="1058" cy="86"/>
            </a:xfrm>
            <a:custGeom>
              <a:avLst/>
              <a:gdLst>
                <a:gd name="T0" fmla="*/ 0 w 184"/>
                <a:gd name="T1" fmla="*/ 0 h 15"/>
                <a:gd name="T2" fmla="*/ 0 w 184"/>
                <a:gd name="T3" fmla="*/ 86 h 15"/>
                <a:gd name="T4" fmla="*/ 1058 w 184"/>
                <a:gd name="T5" fmla="*/ 86 h 15"/>
                <a:gd name="T6" fmla="*/ 0 60000 65536"/>
                <a:gd name="T7" fmla="*/ 0 60000 65536"/>
                <a:gd name="T8" fmla="*/ 0 60000 65536"/>
              </a:gdLst>
              <a:ahLst/>
              <a:cxnLst>
                <a:cxn ang="T6">
                  <a:pos x="T0" y="T1"/>
                </a:cxn>
                <a:cxn ang="T7">
                  <a:pos x="T2" y="T3"/>
                </a:cxn>
                <a:cxn ang="T8">
                  <a:pos x="T4" y="T5"/>
                </a:cxn>
              </a:cxnLst>
              <a:rect l="0" t="0" r="r" b="b"/>
              <a:pathLst>
                <a:path w="184" h="15">
                  <a:moveTo>
                    <a:pt x="0" y="0"/>
                  </a:moveTo>
                  <a:lnTo>
                    <a:pt x="0" y="15"/>
                  </a:lnTo>
                  <a:lnTo>
                    <a:pt x="184"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1" name="Freeform 32"/>
            <p:cNvSpPr>
              <a:spLocks/>
            </p:cNvSpPr>
            <p:nvPr/>
          </p:nvSpPr>
          <p:spPr bwMode="auto">
            <a:xfrm>
              <a:off x="2298" y="2010"/>
              <a:ext cx="2220" cy="92"/>
            </a:xfrm>
            <a:custGeom>
              <a:avLst/>
              <a:gdLst>
                <a:gd name="T0" fmla="*/ 0 w 386"/>
                <a:gd name="T1" fmla="*/ 92 h 16"/>
                <a:gd name="T2" fmla="*/ 0 w 386"/>
                <a:gd name="T3" fmla="*/ 0 h 16"/>
                <a:gd name="T4" fmla="*/ 2220 w 386"/>
                <a:gd name="T5" fmla="*/ 0 h 16"/>
                <a:gd name="T6" fmla="*/ 0 60000 65536"/>
                <a:gd name="T7" fmla="*/ 0 60000 65536"/>
                <a:gd name="T8" fmla="*/ 0 60000 65536"/>
              </a:gdLst>
              <a:ahLst/>
              <a:cxnLst>
                <a:cxn ang="T6">
                  <a:pos x="T0" y="T1"/>
                </a:cxn>
                <a:cxn ang="T7">
                  <a:pos x="T2" y="T3"/>
                </a:cxn>
                <a:cxn ang="T8">
                  <a:pos x="T4" y="T5"/>
                </a:cxn>
              </a:cxnLst>
              <a:rect l="0" t="0" r="r" b="b"/>
              <a:pathLst>
                <a:path w="386" h="16">
                  <a:moveTo>
                    <a:pt x="0" y="16"/>
                  </a:moveTo>
                  <a:lnTo>
                    <a:pt x="0" y="0"/>
                  </a:lnTo>
                  <a:lnTo>
                    <a:pt x="38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2" name="Freeform 33"/>
            <p:cNvSpPr>
              <a:spLocks/>
            </p:cNvSpPr>
            <p:nvPr/>
          </p:nvSpPr>
          <p:spPr bwMode="auto">
            <a:xfrm>
              <a:off x="1591" y="2102"/>
              <a:ext cx="707" cy="247"/>
            </a:xfrm>
            <a:custGeom>
              <a:avLst/>
              <a:gdLst>
                <a:gd name="T0" fmla="*/ 0 w 123"/>
                <a:gd name="T1" fmla="*/ 247 h 43"/>
                <a:gd name="T2" fmla="*/ 0 w 123"/>
                <a:gd name="T3" fmla="*/ 0 h 43"/>
                <a:gd name="T4" fmla="*/ 707 w 123"/>
                <a:gd name="T5" fmla="*/ 0 h 43"/>
                <a:gd name="T6" fmla="*/ 0 60000 65536"/>
                <a:gd name="T7" fmla="*/ 0 60000 65536"/>
                <a:gd name="T8" fmla="*/ 0 60000 65536"/>
              </a:gdLst>
              <a:ahLst/>
              <a:cxnLst>
                <a:cxn ang="T6">
                  <a:pos x="T0" y="T1"/>
                </a:cxn>
                <a:cxn ang="T7">
                  <a:pos x="T2" y="T3"/>
                </a:cxn>
                <a:cxn ang="T8">
                  <a:pos x="T4" y="T5"/>
                </a:cxn>
              </a:cxnLst>
              <a:rect l="0" t="0" r="r" b="b"/>
              <a:pathLst>
                <a:path w="123" h="43">
                  <a:moveTo>
                    <a:pt x="0" y="43"/>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3" name="Freeform 34"/>
            <p:cNvSpPr>
              <a:spLocks/>
            </p:cNvSpPr>
            <p:nvPr/>
          </p:nvSpPr>
          <p:spPr bwMode="auto">
            <a:xfrm>
              <a:off x="884" y="2010"/>
              <a:ext cx="707" cy="339"/>
            </a:xfrm>
            <a:custGeom>
              <a:avLst/>
              <a:gdLst>
                <a:gd name="T0" fmla="*/ 0 w 123"/>
                <a:gd name="T1" fmla="*/ 0 h 59"/>
                <a:gd name="T2" fmla="*/ 0 w 123"/>
                <a:gd name="T3" fmla="*/ 339 h 59"/>
                <a:gd name="T4" fmla="*/ 707 w 123"/>
                <a:gd name="T5" fmla="*/ 339 h 59"/>
                <a:gd name="T6" fmla="*/ 0 60000 65536"/>
                <a:gd name="T7" fmla="*/ 0 60000 65536"/>
                <a:gd name="T8" fmla="*/ 0 60000 65536"/>
              </a:gdLst>
              <a:ahLst/>
              <a:cxnLst>
                <a:cxn ang="T6">
                  <a:pos x="T0" y="T1"/>
                </a:cxn>
                <a:cxn ang="T7">
                  <a:pos x="T2" y="T3"/>
                </a:cxn>
                <a:cxn ang="T8">
                  <a:pos x="T4" y="T5"/>
                </a:cxn>
              </a:cxnLst>
              <a:rect l="0" t="0" r="r" b="b"/>
              <a:pathLst>
                <a:path w="123" h="59">
                  <a:moveTo>
                    <a:pt x="0" y="0"/>
                  </a:moveTo>
                  <a:lnTo>
                    <a:pt x="0" y="59"/>
                  </a:lnTo>
                  <a:lnTo>
                    <a:pt x="123" y="5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4" name="Freeform 35"/>
            <p:cNvSpPr>
              <a:spLocks/>
            </p:cNvSpPr>
            <p:nvPr/>
          </p:nvSpPr>
          <p:spPr bwMode="auto">
            <a:xfrm>
              <a:off x="3006" y="1838"/>
              <a:ext cx="1512" cy="57"/>
            </a:xfrm>
            <a:custGeom>
              <a:avLst/>
              <a:gdLst>
                <a:gd name="T0" fmla="*/ 0 w 263"/>
                <a:gd name="T1" fmla="*/ 0 h 10"/>
                <a:gd name="T2" fmla="*/ 0 w 263"/>
                <a:gd name="T3" fmla="*/ 57 h 10"/>
                <a:gd name="T4" fmla="*/ 1512 w 263"/>
                <a:gd name="T5" fmla="*/ 57 h 10"/>
                <a:gd name="T6" fmla="*/ 0 60000 65536"/>
                <a:gd name="T7" fmla="*/ 0 60000 65536"/>
                <a:gd name="T8" fmla="*/ 0 60000 65536"/>
              </a:gdLst>
              <a:ahLst/>
              <a:cxnLst>
                <a:cxn ang="T6">
                  <a:pos x="T0" y="T1"/>
                </a:cxn>
                <a:cxn ang="T7">
                  <a:pos x="T2" y="T3"/>
                </a:cxn>
                <a:cxn ang="T8">
                  <a:pos x="T4" y="T5"/>
                </a:cxn>
              </a:cxnLst>
              <a:rect l="0" t="0" r="r" b="b"/>
              <a:pathLst>
                <a:path w="263" h="10">
                  <a:moveTo>
                    <a:pt x="0" y="0"/>
                  </a:moveTo>
                  <a:lnTo>
                    <a:pt x="0" y="10"/>
                  </a:lnTo>
                  <a:lnTo>
                    <a:pt x="263"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5" name="Freeform 36"/>
            <p:cNvSpPr>
              <a:spLocks/>
            </p:cNvSpPr>
            <p:nvPr/>
          </p:nvSpPr>
          <p:spPr bwMode="auto">
            <a:xfrm>
              <a:off x="3006" y="1780"/>
              <a:ext cx="1512" cy="58"/>
            </a:xfrm>
            <a:custGeom>
              <a:avLst/>
              <a:gdLst>
                <a:gd name="T0" fmla="*/ 0 w 263"/>
                <a:gd name="T1" fmla="*/ 58 h 10"/>
                <a:gd name="T2" fmla="*/ 0 w 263"/>
                <a:gd name="T3" fmla="*/ 0 h 10"/>
                <a:gd name="T4" fmla="*/ 1512 w 263"/>
                <a:gd name="T5" fmla="*/ 0 h 10"/>
                <a:gd name="T6" fmla="*/ 0 60000 65536"/>
                <a:gd name="T7" fmla="*/ 0 60000 65536"/>
                <a:gd name="T8" fmla="*/ 0 60000 65536"/>
              </a:gdLst>
              <a:ahLst/>
              <a:cxnLst>
                <a:cxn ang="T6">
                  <a:pos x="T0" y="T1"/>
                </a:cxn>
                <a:cxn ang="T7">
                  <a:pos x="T2" y="T3"/>
                </a:cxn>
                <a:cxn ang="T8">
                  <a:pos x="T4" y="T5"/>
                </a:cxn>
              </a:cxnLst>
              <a:rect l="0" t="0" r="r" b="b"/>
              <a:pathLst>
                <a:path w="263" h="10">
                  <a:moveTo>
                    <a:pt x="0" y="10"/>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6" name="Freeform 37"/>
            <p:cNvSpPr>
              <a:spLocks/>
            </p:cNvSpPr>
            <p:nvPr/>
          </p:nvSpPr>
          <p:spPr bwMode="auto">
            <a:xfrm>
              <a:off x="1591" y="1677"/>
              <a:ext cx="1415" cy="161"/>
            </a:xfrm>
            <a:custGeom>
              <a:avLst/>
              <a:gdLst>
                <a:gd name="T0" fmla="*/ 0 w 246"/>
                <a:gd name="T1" fmla="*/ 0 h 28"/>
                <a:gd name="T2" fmla="*/ 0 w 246"/>
                <a:gd name="T3" fmla="*/ 161 h 28"/>
                <a:gd name="T4" fmla="*/ 1415 w 246"/>
                <a:gd name="T5" fmla="*/ 161 h 28"/>
                <a:gd name="T6" fmla="*/ 0 60000 65536"/>
                <a:gd name="T7" fmla="*/ 0 60000 65536"/>
                <a:gd name="T8" fmla="*/ 0 60000 65536"/>
              </a:gdLst>
              <a:ahLst/>
              <a:cxnLst>
                <a:cxn ang="T6">
                  <a:pos x="T0" y="T1"/>
                </a:cxn>
                <a:cxn ang="T7">
                  <a:pos x="T2" y="T3"/>
                </a:cxn>
                <a:cxn ang="T8">
                  <a:pos x="T4" y="T5"/>
                </a:cxn>
              </a:cxnLst>
              <a:rect l="0" t="0" r="r" b="b"/>
              <a:pathLst>
                <a:path w="246" h="28">
                  <a:moveTo>
                    <a:pt x="0" y="0"/>
                  </a:moveTo>
                  <a:lnTo>
                    <a:pt x="0" y="28"/>
                  </a:lnTo>
                  <a:lnTo>
                    <a:pt x="246" y="28"/>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7" name="Freeform 38"/>
            <p:cNvSpPr>
              <a:spLocks/>
            </p:cNvSpPr>
            <p:nvPr/>
          </p:nvSpPr>
          <p:spPr bwMode="auto">
            <a:xfrm>
              <a:off x="3356" y="1602"/>
              <a:ext cx="1162" cy="57"/>
            </a:xfrm>
            <a:custGeom>
              <a:avLst/>
              <a:gdLst>
                <a:gd name="T0" fmla="*/ 0 w 202"/>
                <a:gd name="T1" fmla="*/ 0 h 10"/>
                <a:gd name="T2" fmla="*/ 0 w 202"/>
                <a:gd name="T3" fmla="*/ 57 h 10"/>
                <a:gd name="T4" fmla="*/ 1162 w 202"/>
                <a:gd name="T5" fmla="*/ 57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8" name="Freeform 39"/>
            <p:cNvSpPr>
              <a:spLocks/>
            </p:cNvSpPr>
            <p:nvPr/>
          </p:nvSpPr>
          <p:spPr bwMode="auto">
            <a:xfrm>
              <a:off x="3356" y="1544"/>
              <a:ext cx="1162" cy="58"/>
            </a:xfrm>
            <a:custGeom>
              <a:avLst/>
              <a:gdLst>
                <a:gd name="T0" fmla="*/ 0 w 202"/>
                <a:gd name="T1" fmla="*/ 58 h 10"/>
                <a:gd name="T2" fmla="*/ 0 w 202"/>
                <a:gd name="T3" fmla="*/ 0 h 10"/>
                <a:gd name="T4" fmla="*/ 1162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19" name="Freeform 40"/>
            <p:cNvSpPr>
              <a:spLocks/>
            </p:cNvSpPr>
            <p:nvPr/>
          </p:nvSpPr>
          <p:spPr bwMode="auto">
            <a:xfrm>
              <a:off x="2298" y="1516"/>
              <a:ext cx="1058" cy="86"/>
            </a:xfrm>
            <a:custGeom>
              <a:avLst/>
              <a:gdLst>
                <a:gd name="T0" fmla="*/ 0 w 184"/>
                <a:gd name="T1" fmla="*/ 0 h 15"/>
                <a:gd name="T2" fmla="*/ 0 w 184"/>
                <a:gd name="T3" fmla="*/ 86 h 15"/>
                <a:gd name="T4" fmla="*/ 1058 w 184"/>
                <a:gd name="T5" fmla="*/ 86 h 15"/>
                <a:gd name="T6" fmla="*/ 0 60000 65536"/>
                <a:gd name="T7" fmla="*/ 0 60000 65536"/>
                <a:gd name="T8" fmla="*/ 0 60000 65536"/>
              </a:gdLst>
              <a:ahLst/>
              <a:cxnLst>
                <a:cxn ang="T6">
                  <a:pos x="T0" y="T1"/>
                </a:cxn>
                <a:cxn ang="T7">
                  <a:pos x="T2" y="T3"/>
                </a:cxn>
                <a:cxn ang="T8">
                  <a:pos x="T4" y="T5"/>
                </a:cxn>
              </a:cxnLst>
              <a:rect l="0" t="0" r="r" b="b"/>
              <a:pathLst>
                <a:path w="184" h="15">
                  <a:moveTo>
                    <a:pt x="0" y="0"/>
                  </a:moveTo>
                  <a:lnTo>
                    <a:pt x="0" y="15"/>
                  </a:lnTo>
                  <a:lnTo>
                    <a:pt x="184"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20" name="Freeform 41"/>
            <p:cNvSpPr>
              <a:spLocks/>
            </p:cNvSpPr>
            <p:nvPr/>
          </p:nvSpPr>
          <p:spPr bwMode="auto">
            <a:xfrm>
              <a:off x="2298" y="1429"/>
              <a:ext cx="2220" cy="87"/>
            </a:xfrm>
            <a:custGeom>
              <a:avLst/>
              <a:gdLst>
                <a:gd name="T0" fmla="*/ 0 w 386"/>
                <a:gd name="T1" fmla="*/ 87 h 15"/>
                <a:gd name="T2" fmla="*/ 0 w 386"/>
                <a:gd name="T3" fmla="*/ 0 h 15"/>
                <a:gd name="T4" fmla="*/ 2220 w 386"/>
                <a:gd name="T5" fmla="*/ 0 h 15"/>
                <a:gd name="T6" fmla="*/ 0 60000 65536"/>
                <a:gd name="T7" fmla="*/ 0 60000 65536"/>
                <a:gd name="T8" fmla="*/ 0 60000 65536"/>
              </a:gdLst>
              <a:ahLst/>
              <a:cxnLst>
                <a:cxn ang="T6">
                  <a:pos x="T0" y="T1"/>
                </a:cxn>
                <a:cxn ang="T7">
                  <a:pos x="T2" y="T3"/>
                </a:cxn>
                <a:cxn ang="T8">
                  <a:pos x="T4" y="T5"/>
                </a:cxn>
              </a:cxnLst>
              <a:rect l="0" t="0" r="r" b="b"/>
              <a:pathLst>
                <a:path w="386" h="15">
                  <a:moveTo>
                    <a:pt x="0" y="15"/>
                  </a:moveTo>
                  <a:lnTo>
                    <a:pt x="0" y="0"/>
                  </a:lnTo>
                  <a:lnTo>
                    <a:pt x="38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21" name="Freeform 42"/>
            <p:cNvSpPr>
              <a:spLocks/>
            </p:cNvSpPr>
            <p:nvPr/>
          </p:nvSpPr>
          <p:spPr bwMode="auto">
            <a:xfrm>
              <a:off x="1591" y="1516"/>
              <a:ext cx="707" cy="161"/>
            </a:xfrm>
            <a:custGeom>
              <a:avLst/>
              <a:gdLst>
                <a:gd name="T0" fmla="*/ 0 w 123"/>
                <a:gd name="T1" fmla="*/ 161 h 28"/>
                <a:gd name="T2" fmla="*/ 0 w 123"/>
                <a:gd name="T3" fmla="*/ 0 h 28"/>
                <a:gd name="T4" fmla="*/ 707 w 123"/>
                <a:gd name="T5" fmla="*/ 0 h 28"/>
                <a:gd name="T6" fmla="*/ 0 60000 65536"/>
                <a:gd name="T7" fmla="*/ 0 60000 65536"/>
                <a:gd name="T8" fmla="*/ 0 60000 65536"/>
              </a:gdLst>
              <a:ahLst/>
              <a:cxnLst>
                <a:cxn ang="T6">
                  <a:pos x="T0" y="T1"/>
                </a:cxn>
                <a:cxn ang="T7">
                  <a:pos x="T2" y="T3"/>
                </a:cxn>
                <a:cxn ang="T8">
                  <a:pos x="T4" y="T5"/>
                </a:cxn>
              </a:cxnLst>
              <a:rect l="0" t="0" r="r" b="b"/>
              <a:pathLst>
                <a:path w="123" h="28">
                  <a:moveTo>
                    <a:pt x="0" y="2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622" name="Freeform 43"/>
            <p:cNvSpPr>
              <a:spLocks/>
            </p:cNvSpPr>
            <p:nvPr/>
          </p:nvSpPr>
          <p:spPr bwMode="auto">
            <a:xfrm>
              <a:off x="884" y="1677"/>
              <a:ext cx="707" cy="333"/>
            </a:xfrm>
            <a:custGeom>
              <a:avLst/>
              <a:gdLst>
                <a:gd name="T0" fmla="*/ 0 w 123"/>
                <a:gd name="T1" fmla="*/ 333 h 58"/>
                <a:gd name="T2" fmla="*/ 0 w 123"/>
                <a:gd name="T3" fmla="*/ 0 h 58"/>
                <a:gd name="T4" fmla="*/ 707 w 123"/>
                <a:gd name="T5" fmla="*/ 0 h 58"/>
                <a:gd name="T6" fmla="*/ 0 60000 65536"/>
                <a:gd name="T7" fmla="*/ 0 60000 65536"/>
                <a:gd name="T8" fmla="*/ 0 60000 65536"/>
              </a:gdLst>
              <a:ahLst/>
              <a:cxnLst>
                <a:cxn ang="T6">
                  <a:pos x="T0" y="T1"/>
                </a:cxn>
                <a:cxn ang="T7">
                  <a:pos x="T2" y="T3"/>
                </a:cxn>
                <a:cxn ang="T8">
                  <a:pos x="T4" y="T5"/>
                </a:cxn>
              </a:cxnLst>
              <a:rect l="0" t="0" r="r" b="b"/>
              <a:pathLst>
                <a:path w="123" h="58">
                  <a:moveTo>
                    <a:pt x="0" y="5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21508" name="Group 44"/>
          <p:cNvGrpSpPr>
            <a:grpSpLocks/>
          </p:cNvGrpSpPr>
          <p:nvPr/>
        </p:nvGrpSpPr>
        <p:grpSpPr bwMode="auto">
          <a:xfrm>
            <a:off x="4762500" y="1050925"/>
            <a:ext cx="279400" cy="5114925"/>
            <a:chOff x="2746" y="890"/>
            <a:chExt cx="176" cy="3105"/>
          </a:xfrm>
        </p:grpSpPr>
        <p:sp>
          <p:nvSpPr>
            <p:cNvPr id="21569" name="Rectangle 45"/>
            <p:cNvSpPr>
              <a:spLocks noChangeArrowheads="1"/>
            </p:cNvSpPr>
            <p:nvPr/>
          </p:nvSpPr>
          <p:spPr bwMode="auto">
            <a:xfrm flipH="1">
              <a:off x="2747" y="3884"/>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a:t>
              </a:r>
              <a:endParaRPr lang="en-CA" altLang="en-US" sz="1800">
                <a:latin typeface="Arial" panose="020B0604020202020204" pitchFamily="34" charset="0"/>
              </a:endParaRPr>
            </a:p>
          </p:txBody>
        </p:sp>
        <p:sp>
          <p:nvSpPr>
            <p:cNvPr id="21570" name="Rectangle 46"/>
            <p:cNvSpPr>
              <a:spLocks noChangeArrowheads="1"/>
            </p:cNvSpPr>
            <p:nvPr/>
          </p:nvSpPr>
          <p:spPr bwMode="auto">
            <a:xfrm flipH="1">
              <a:off x="2747" y="3657"/>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P2</a:t>
              </a:r>
              <a:endParaRPr lang="en-CA" altLang="en-US" sz="1800">
                <a:latin typeface="Arial" panose="020B0604020202020204" pitchFamily="34" charset="0"/>
              </a:endParaRPr>
            </a:p>
          </p:txBody>
        </p:sp>
        <p:sp>
          <p:nvSpPr>
            <p:cNvPr id="21571" name="Rectangle 47"/>
            <p:cNvSpPr>
              <a:spLocks noChangeArrowheads="1"/>
            </p:cNvSpPr>
            <p:nvPr/>
          </p:nvSpPr>
          <p:spPr bwMode="auto">
            <a:xfrm flipH="1">
              <a:off x="2746" y="3430"/>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P3</a:t>
              </a:r>
              <a:endParaRPr lang="en-CA" altLang="en-US" sz="1800">
                <a:latin typeface="Arial" panose="020B0604020202020204" pitchFamily="34" charset="0"/>
              </a:endParaRPr>
            </a:p>
          </p:txBody>
        </p:sp>
        <p:sp>
          <p:nvSpPr>
            <p:cNvPr id="21572" name="Rectangle 48"/>
            <p:cNvSpPr>
              <a:spLocks noChangeArrowheads="1"/>
            </p:cNvSpPr>
            <p:nvPr/>
          </p:nvSpPr>
          <p:spPr bwMode="auto">
            <a:xfrm flipH="1">
              <a:off x="2749" y="3191"/>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P4</a:t>
              </a:r>
              <a:endParaRPr lang="en-CA" altLang="en-US" sz="1800">
                <a:latin typeface="Arial" panose="020B0604020202020204" pitchFamily="34" charset="0"/>
              </a:endParaRPr>
            </a:p>
          </p:txBody>
        </p:sp>
        <p:sp>
          <p:nvSpPr>
            <p:cNvPr id="21573" name="Rectangle 49"/>
            <p:cNvSpPr>
              <a:spLocks noChangeArrowheads="1"/>
            </p:cNvSpPr>
            <p:nvPr/>
          </p:nvSpPr>
          <p:spPr bwMode="auto">
            <a:xfrm flipH="1">
              <a:off x="2748" y="2965"/>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P5</a:t>
              </a:r>
              <a:endParaRPr lang="en-CA" altLang="en-US" sz="1800">
                <a:latin typeface="Arial" panose="020B0604020202020204" pitchFamily="34" charset="0"/>
              </a:endParaRPr>
            </a:p>
          </p:txBody>
        </p:sp>
        <p:sp>
          <p:nvSpPr>
            <p:cNvPr id="21574" name="Rectangle 50"/>
            <p:cNvSpPr>
              <a:spLocks noChangeArrowheads="1"/>
            </p:cNvSpPr>
            <p:nvPr/>
          </p:nvSpPr>
          <p:spPr bwMode="auto">
            <a:xfrm flipH="1">
              <a:off x="2749" y="2738"/>
              <a:ext cx="11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P6</a:t>
              </a:r>
              <a:endParaRPr lang="en-CA" altLang="en-US" sz="1800">
                <a:latin typeface="Arial" panose="020B0604020202020204" pitchFamily="34" charset="0"/>
              </a:endParaRPr>
            </a:p>
          </p:txBody>
        </p:sp>
        <p:sp>
          <p:nvSpPr>
            <p:cNvPr id="21575" name="Rectangle 51"/>
            <p:cNvSpPr>
              <a:spLocks noChangeArrowheads="1"/>
            </p:cNvSpPr>
            <p:nvPr/>
          </p:nvSpPr>
          <p:spPr bwMode="auto">
            <a:xfrm flipH="1">
              <a:off x="2749" y="2501"/>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P7</a:t>
              </a:r>
              <a:endParaRPr lang="en-CA" altLang="en-US" sz="1800">
                <a:latin typeface="Arial" panose="020B0604020202020204" pitchFamily="34" charset="0"/>
              </a:endParaRPr>
            </a:p>
          </p:txBody>
        </p:sp>
        <p:sp>
          <p:nvSpPr>
            <p:cNvPr id="21576" name="Rectangle 52"/>
            <p:cNvSpPr>
              <a:spLocks noChangeArrowheads="1"/>
            </p:cNvSpPr>
            <p:nvPr/>
          </p:nvSpPr>
          <p:spPr bwMode="auto">
            <a:xfrm flipH="1">
              <a:off x="2751" y="2274"/>
              <a:ext cx="11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P8</a:t>
              </a:r>
              <a:endParaRPr lang="en-CA" altLang="en-US" sz="1800">
                <a:latin typeface="Arial" panose="020B0604020202020204" pitchFamily="34" charset="0"/>
              </a:endParaRPr>
            </a:p>
          </p:txBody>
        </p:sp>
        <p:sp>
          <p:nvSpPr>
            <p:cNvPr id="21577" name="Rectangle 53"/>
            <p:cNvSpPr>
              <a:spLocks noChangeArrowheads="1"/>
            </p:cNvSpPr>
            <p:nvPr/>
          </p:nvSpPr>
          <p:spPr bwMode="auto">
            <a:xfrm flipH="1">
              <a:off x="2753" y="2048"/>
              <a:ext cx="11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P9</a:t>
              </a:r>
              <a:endParaRPr lang="en-CA" altLang="en-US" sz="1800">
                <a:latin typeface="Arial" panose="020B0604020202020204" pitchFamily="34" charset="0"/>
              </a:endParaRPr>
            </a:p>
          </p:txBody>
        </p:sp>
        <p:sp>
          <p:nvSpPr>
            <p:cNvPr id="21578" name="Rectangle 54"/>
            <p:cNvSpPr>
              <a:spLocks noChangeArrowheads="1"/>
            </p:cNvSpPr>
            <p:nvPr/>
          </p:nvSpPr>
          <p:spPr bwMode="auto">
            <a:xfrm flipH="1">
              <a:off x="2752" y="1809"/>
              <a:ext cx="1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P10</a:t>
              </a:r>
              <a:endParaRPr lang="en-CA" altLang="en-US" sz="1800">
                <a:latin typeface="Arial" panose="020B0604020202020204" pitchFamily="34" charset="0"/>
              </a:endParaRPr>
            </a:p>
          </p:txBody>
        </p:sp>
        <p:sp>
          <p:nvSpPr>
            <p:cNvPr id="21579" name="Rectangle 55"/>
            <p:cNvSpPr>
              <a:spLocks noChangeArrowheads="1"/>
            </p:cNvSpPr>
            <p:nvPr/>
          </p:nvSpPr>
          <p:spPr bwMode="auto">
            <a:xfrm flipH="1">
              <a:off x="2752" y="1582"/>
              <a:ext cx="1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P11</a:t>
              </a:r>
              <a:endParaRPr lang="en-CA" altLang="en-US" sz="1800">
                <a:latin typeface="Arial" panose="020B0604020202020204" pitchFamily="34" charset="0"/>
              </a:endParaRPr>
            </a:p>
          </p:txBody>
        </p:sp>
        <p:sp>
          <p:nvSpPr>
            <p:cNvPr id="21580" name="Rectangle 56"/>
            <p:cNvSpPr>
              <a:spLocks noChangeArrowheads="1"/>
            </p:cNvSpPr>
            <p:nvPr/>
          </p:nvSpPr>
          <p:spPr bwMode="auto">
            <a:xfrm flipH="1">
              <a:off x="2752" y="1355"/>
              <a:ext cx="1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P12</a:t>
              </a:r>
              <a:endParaRPr lang="en-CA" altLang="en-US" sz="1800">
                <a:latin typeface="Arial" panose="020B0604020202020204" pitchFamily="34" charset="0"/>
              </a:endParaRPr>
            </a:p>
          </p:txBody>
        </p:sp>
        <p:sp>
          <p:nvSpPr>
            <p:cNvPr id="21581" name="Rectangle 57"/>
            <p:cNvSpPr>
              <a:spLocks noChangeArrowheads="1"/>
            </p:cNvSpPr>
            <p:nvPr/>
          </p:nvSpPr>
          <p:spPr bwMode="auto">
            <a:xfrm flipH="1">
              <a:off x="2752" y="1117"/>
              <a:ext cx="1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P13</a:t>
              </a:r>
              <a:endParaRPr lang="en-CA" altLang="en-US" sz="1800">
                <a:latin typeface="Arial" panose="020B0604020202020204" pitchFamily="34" charset="0"/>
              </a:endParaRPr>
            </a:p>
          </p:txBody>
        </p:sp>
        <p:sp>
          <p:nvSpPr>
            <p:cNvPr id="21582" name="Rectangle 58"/>
            <p:cNvSpPr>
              <a:spLocks noChangeArrowheads="1"/>
            </p:cNvSpPr>
            <p:nvPr/>
          </p:nvSpPr>
          <p:spPr bwMode="auto">
            <a:xfrm flipH="1">
              <a:off x="2752" y="890"/>
              <a:ext cx="1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en-CA" altLang="en-US" sz="1200" b="1">
                  <a:solidFill>
                    <a:srgbClr val="000000"/>
                  </a:solidFill>
                  <a:latin typeface="System" charset="0"/>
                </a:rPr>
                <a:t>P14</a:t>
              </a:r>
              <a:endParaRPr lang="en-CA" altLang="en-US" sz="1800">
                <a:latin typeface="Arial" panose="020B0604020202020204" pitchFamily="34" charset="0"/>
              </a:endParaRPr>
            </a:p>
          </p:txBody>
        </p:sp>
      </p:grpSp>
      <p:grpSp>
        <p:nvGrpSpPr>
          <p:cNvPr id="21509" name="Group 59"/>
          <p:cNvGrpSpPr>
            <a:grpSpLocks/>
          </p:cNvGrpSpPr>
          <p:nvPr/>
        </p:nvGrpSpPr>
        <p:grpSpPr bwMode="auto">
          <a:xfrm>
            <a:off x="5062538" y="1122363"/>
            <a:ext cx="3830637" cy="4986337"/>
            <a:chOff x="2751" y="969"/>
            <a:chExt cx="2685" cy="2994"/>
          </a:xfrm>
        </p:grpSpPr>
        <p:sp>
          <p:nvSpPr>
            <p:cNvPr id="21543" name="Freeform 60"/>
            <p:cNvSpPr>
              <a:spLocks/>
            </p:cNvSpPr>
            <p:nvPr/>
          </p:nvSpPr>
          <p:spPr bwMode="auto">
            <a:xfrm flipH="1">
              <a:off x="2751" y="3850"/>
              <a:ext cx="858" cy="113"/>
            </a:xfrm>
            <a:custGeom>
              <a:avLst/>
              <a:gdLst>
                <a:gd name="T0" fmla="*/ 0 w 202"/>
                <a:gd name="T1" fmla="*/ 0 h 10"/>
                <a:gd name="T2" fmla="*/ 0 w 202"/>
                <a:gd name="T3" fmla="*/ 113 h 10"/>
                <a:gd name="T4" fmla="*/ 858 w 202"/>
                <a:gd name="T5" fmla="*/ 113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4" name="Freeform 61"/>
            <p:cNvSpPr>
              <a:spLocks/>
            </p:cNvSpPr>
            <p:nvPr/>
          </p:nvSpPr>
          <p:spPr bwMode="auto">
            <a:xfrm flipH="1">
              <a:off x="2751" y="3736"/>
              <a:ext cx="858" cy="114"/>
            </a:xfrm>
            <a:custGeom>
              <a:avLst/>
              <a:gdLst>
                <a:gd name="T0" fmla="*/ 0 w 202"/>
                <a:gd name="T1" fmla="*/ 114 h 10"/>
                <a:gd name="T2" fmla="*/ 0 w 202"/>
                <a:gd name="T3" fmla="*/ 0 h 10"/>
                <a:gd name="T4" fmla="*/ 858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5" name="Freeform 62"/>
            <p:cNvSpPr>
              <a:spLocks/>
            </p:cNvSpPr>
            <p:nvPr/>
          </p:nvSpPr>
          <p:spPr bwMode="auto">
            <a:xfrm flipH="1">
              <a:off x="3609" y="3623"/>
              <a:ext cx="782" cy="227"/>
            </a:xfrm>
            <a:custGeom>
              <a:avLst/>
              <a:gdLst>
                <a:gd name="T0" fmla="*/ 0 w 184"/>
                <a:gd name="T1" fmla="*/ 0 h 20"/>
                <a:gd name="T2" fmla="*/ 0 w 184"/>
                <a:gd name="T3" fmla="*/ 227 h 20"/>
                <a:gd name="T4" fmla="*/ 782 w 184"/>
                <a:gd name="T5" fmla="*/ 227 h 20"/>
                <a:gd name="T6" fmla="*/ 0 60000 65536"/>
                <a:gd name="T7" fmla="*/ 0 60000 65536"/>
                <a:gd name="T8" fmla="*/ 0 60000 65536"/>
              </a:gdLst>
              <a:ahLst/>
              <a:cxnLst>
                <a:cxn ang="T6">
                  <a:pos x="T0" y="T1"/>
                </a:cxn>
                <a:cxn ang="T7">
                  <a:pos x="T2" y="T3"/>
                </a:cxn>
                <a:cxn ang="T8">
                  <a:pos x="T4" y="T5"/>
                </a:cxn>
              </a:cxnLst>
              <a:rect l="0" t="0" r="r" b="b"/>
              <a:pathLst>
                <a:path w="184" h="20">
                  <a:moveTo>
                    <a:pt x="0" y="0"/>
                  </a:moveTo>
                  <a:lnTo>
                    <a:pt x="0" y="20"/>
                  </a:lnTo>
                  <a:lnTo>
                    <a:pt x="184" y="2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6" name="Freeform 63"/>
            <p:cNvSpPr>
              <a:spLocks/>
            </p:cNvSpPr>
            <p:nvPr/>
          </p:nvSpPr>
          <p:spPr bwMode="auto">
            <a:xfrm flipH="1">
              <a:off x="2751" y="3385"/>
              <a:ext cx="858" cy="114"/>
            </a:xfrm>
            <a:custGeom>
              <a:avLst/>
              <a:gdLst>
                <a:gd name="T0" fmla="*/ 0 w 202"/>
                <a:gd name="T1" fmla="*/ 0 h 10"/>
                <a:gd name="T2" fmla="*/ 0 w 202"/>
                <a:gd name="T3" fmla="*/ 114 h 10"/>
                <a:gd name="T4" fmla="*/ 858 w 202"/>
                <a:gd name="T5" fmla="*/ 114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7" name="Freeform 64"/>
            <p:cNvSpPr>
              <a:spLocks/>
            </p:cNvSpPr>
            <p:nvPr/>
          </p:nvSpPr>
          <p:spPr bwMode="auto">
            <a:xfrm flipH="1">
              <a:off x="2751" y="3272"/>
              <a:ext cx="858" cy="113"/>
            </a:xfrm>
            <a:custGeom>
              <a:avLst/>
              <a:gdLst>
                <a:gd name="T0" fmla="*/ 0 w 202"/>
                <a:gd name="T1" fmla="*/ 113 h 10"/>
                <a:gd name="T2" fmla="*/ 0 w 202"/>
                <a:gd name="T3" fmla="*/ 0 h 10"/>
                <a:gd name="T4" fmla="*/ 858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8" name="Freeform 65"/>
            <p:cNvSpPr>
              <a:spLocks/>
            </p:cNvSpPr>
            <p:nvPr/>
          </p:nvSpPr>
          <p:spPr bwMode="auto">
            <a:xfrm flipH="1">
              <a:off x="3609" y="3385"/>
              <a:ext cx="782" cy="238"/>
            </a:xfrm>
            <a:custGeom>
              <a:avLst/>
              <a:gdLst>
                <a:gd name="T0" fmla="*/ 0 w 184"/>
                <a:gd name="T1" fmla="*/ 238 h 21"/>
                <a:gd name="T2" fmla="*/ 0 w 184"/>
                <a:gd name="T3" fmla="*/ 0 h 21"/>
                <a:gd name="T4" fmla="*/ 782 w 184"/>
                <a:gd name="T5" fmla="*/ 0 h 21"/>
                <a:gd name="T6" fmla="*/ 0 60000 65536"/>
                <a:gd name="T7" fmla="*/ 0 60000 65536"/>
                <a:gd name="T8" fmla="*/ 0 60000 65536"/>
              </a:gdLst>
              <a:ahLst/>
              <a:cxnLst>
                <a:cxn ang="T6">
                  <a:pos x="T0" y="T1"/>
                </a:cxn>
                <a:cxn ang="T7">
                  <a:pos x="T2" y="T3"/>
                </a:cxn>
                <a:cxn ang="T8">
                  <a:pos x="T4" y="T5"/>
                </a:cxn>
              </a:cxnLst>
              <a:rect l="0" t="0" r="r" b="b"/>
              <a:pathLst>
                <a:path w="184" h="21">
                  <a:moveTo>
                    <a:pt x="0" y="21"/>
                  </a:moveTo>
                  <a:lnTo>
                    <a:pt x="0" y="0"/>
                  </a:lnTo>
                  <a:lnTo>
                    <a:pt x="18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49" name="Freeform 66"/>
            <p:cNvSpPr>
              <a:spLocks/>
            </p:cNvSpPr>
            <p:nvPr/>
          </p:nvSpPr>
          <p:spPr bwMode="auto">
            <a:xfrm flipH="1">
              <a:off x="4391" y="3272"/>
              <a:ext cx="263" cy="351"/>
            </a:xfrm>
            <a:custGeom>
              <a:avLst/>
              <a:gdLst>
                <a:gd name="T0" fmla="*/ 0 w 62"/>
                <a:gd name="T1" fmla="*/ 0 h 31"/>
                <a:gd name="T2" fmla="*/ 0 w 62"/>
                <a:gd name="T3" fmla="*/ 351 h 31"/>
                <a:gd name="T4" fmla="*/ 263 w 62"/>
                <a:gd name="T5" fmla="*/ 351 h 31"/>
                <a:gd name="T6" fmla="*/ 0 60000 65536"/>
                <a:gd name="T7" fmla="*/ 0 60000 65536"/>
                <a:gd name="T8" fmla="*/ 0 60000 65536"/>
              </a:gdLst>
              <a:ahLst/>
              <a:cxnLst>
                <a:cxn ang="T6">
                  <a:pos x="T0" y="T1"/>
                </a:cxn>
                <a:cxn ang="T7">
                  <a:pos x="T2" y="T3"/>
                </a:cxn>
                <a:cxn ang="T8">
                  <a:pos x="T4" y="T5"/>
                </a:cxn>
              </a:cxnLst>
              <a:rect l="0" t="0" r="r" b="b"/>
              <a:pathLst>
                <a:path w="62" h="31">
                  <a:moveTo>
                    <a:pt x="0" y="0"/>
                  </a:moveTo>
                  <a:lnTo>
                    <a:pt x="0" y="31"/>
                  </a:lnTo>
                  <a:lnTo>
                    <a:pt x="62" y="3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0" name="Freeform 67"/>
            <p:cNvSpPr>
              <a:spLocks/>
            </p:cNvSpPr>
            <p:nvPr/>
          </p:nvSpPr>
          <p:spPr bwMode="auto">
            <a:xfrm flipH="1">
              <a:off x="2751" y="2931"/>
              <a:ext cx="1381" cy="114"/>
            </a:xfrm>
            <a:custGeom>
              <a:avLst/>
              <a:gdLst>
                <a:gd name="T0" fmla="*/ 0 w 325"/>
                <a:gd name="T1" fmla="*/ 0 h 10"/>
                <a:gd name="T2" fmla="*/ 0 w 325"/>
                <a:gd name="T3" fmla="*/ 114 h 10"/>
                <a:gd name="T4" fmla="*/ 1381 w 325"/>
                <a:gd name="T5" fmla="*/ 114 h 10"/>
                <a:gd name="T6" fmla="*/ 0 60000 65536"/>
                <a:gd name="T7" fmla="*/ 0 60000 65536"/>
                <a:gd name="T8" fmla="*/ 0 60000 65536"/>
              </a:gdLst>
              <a:ahLst/>
              <a:cxnLst>
                <a:cxn ang="T6">
                  <a:pos x="T0" y="T1"/>
                </a:cxn>
                <a:cxn ang="T7">
                  <a:pos x="T2" y="T3"/>
                </a:cxn>
                <a:cxn ang="T8">
                  <a:pos x="T4" y="T5"/>
                </a:cxn>
              </a:cxnLst>
              <a:rect l="0" t="0" r="r" b="b"/>
              <a:pathLst>
                <a:path w="325" h="10">
                  <a:moveTo>
                    <a:pt x="0" y="0"/>
                  </a:moveTo>
                  <a:lnTo>
                    <a:pt x="0" y="10"/>
                  </a:lnTo>
                  <a:lnTo>
                    <a:pt x="325"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1" name="Freeform 68"/>
            <p:cNvSpPr>
              <a:spLocks/>
            </p:cNvSpPr>
            <p:nvPr/>
          </p:nvSpPr>
          <p:spPr bwMode="auto">
            <a:xfrm flipH="1">
              <a:off x="2751" y="2807"/>
              <a:ext cx="1381" cy="124"/>
            </a:xfrm>
            <a:custGeom>
              <a:avLst/>
              <a:gdLst>
                <a:gd name="T0" fmla="*/ 0 w 325"/>
                <a:gd name="T1" fmla="*/ 124 h 11"/>
                <a:gd name="T2" fmla="*/ 0 w 325"/>
                <a:gd name="T3" fmla="*/ 0 h 11"/>
                <a:gd name="T4" fmla="*/ 1381 w 325"/>
                <a:gd name="T5" fmla="*/ 0 h 11"/>
                <a:gd name="T6" fmla="*/ 0 60000 65536"/>
                <a:gd name="T7" fmla="*/ 0 60000 65536"/>
                <a:gd name="T8" fmla="*/ 0 60000 65536"/>
              </a:gdLst>
              <a:ahLst/>
              <a:cxnLst>
                <a:cxn ang="T6">
                  <a:pos x="T0" y="T1"/>
                </a:cxn>
                <a:cxn ang="T7">
                  <a:pos x="T2" y="T3"/>
                </a:cxn>
                <a:cxn ang="T8">
                  <a:pos x="T4" y="T5"/>
                </a:cxn>
              </a:cxnLst>
              <a:rect l="0" t="0" r="r" b="b"/>
              <a:pathLst>
                <a:path w="325" h="11">
                  <a:moveTo>
                    <a:pt x="0" y="11"/>
                  </a:moveTo>
                  <a:lnTo>
                    <a:pt x="0" y="0"/>
                  </a:lnTo>
                  <a:lnTo>
                    <a:pt x="325"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2" name="Freeform 69"/>
            <p:cNvSpPr>
              <a:spLocks/>
            </p:cNvSpPr>
            <p:nvPr/>
          </p:nvSpPr>
          <p:spPr bwMode="auto">
            <a:xfrm flipH="1">
              <a:off x="4132" y="2931"/>
              <a:ext cx="522" cy="341"/>
            </a:xfrm>
            <a:custGeom>
              <a:avLst/>
              <a:gdLst>
                <a:gd name="T0" fmla="*/ 0 w 123"/>
                <a:gd name="T1" fmla="*/ 341 h 30"/>
                <a:gd name="T2" fmla="*/ 0 w 123"/>
                <a:gd name="T3" fmla="*/ 0 h 30"/>
                <a:gd name="T4" fmla="*/ 522 w 123"/>
                <a:gd name="T5" fmla="*/ 0 h 30"/>
                <a:gd name="T6" fmla="*/ 0 60000 65536"/>
                <a:gd name="T7" fmla="*/ 0 60000 65536"/>
                <a:gd name="T8" fmla="*/ 0 60000 65536"/>
              </a:gdLst>
              <a:ahLst/>
              <a:cxnLst>
                <a:cxn ang="T6">
                  <a:pos x="T0" y="T1"/>
                </a:cxn>
                <a:cxn ang="T7">
                  <a:pos x="T2" y="T3"/>
                </a:cxn>
                <a:cxn ang="T8">
                  <a:pos x="T4" y="T5"/>
                </a:cxn>
              </a:cxnLst>
              <a:rect l="0" t="0" r="r" b="b"/>
              <a:pathLst>
                <a:path w="123" h="30">
                  <a:moveTo>
                    <a:pt x="0" y="30"/>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3" name="Freeform 70"/>
            <p:cNvSpPr>
              <a:spLocks/>
            </p:cNvSpPr>
            <p:nvPr/>
          </p:nvSpPr>
          <p:spPr bwMode="auto">
            <a:xfrm flipH="1">
              <a:off x="4654" y="2783"/>
              <a:ext cx="260" cy="489"/>
            </a:xfrm>
            <a:custGeom>
              <a:avLst/>
              <a:gdLst>
                <a:gd name="T0" fmla="*/ 0 w 61"/>
                <a:gd name="T1" fmla="*/ 0 h 43"/>
                <a:gd name="T2" fmla="*/ 0 w 61"/>
                <a:gd name="T3" fmla="*/ 489 h 43"/>
                <a:gd name="T4" fmla="*/ 260 w 61"/>
                <a:gd name="T5" fmla="*/ 489 h 43"/>
                <a:gd name="T6" fmla="*/ 0 60000 65536"/>
                <a:gd name="T7" fmla="*/ 0 60000 65536"/>
                <a:gd name="T8" fmla="*/ 0 60000 65536"/>
              </a:gdLst>
              <a:ahLst/>
              <a:cxnLst>
                <a:cxn ang="T6">
                  <a:pos x="T0" y="T1"/>
                </a:cxn>
                <a:cxn ang="T7">
                  <a:pos x="T2" y="T3"/>
                </a:cxn>
                <a:cxn ang="T8">
                  <a:pos x="T4" y="T5"/>
                </a:cxn>
              </a:cxnLst>
              <a:rect l="0" t="0" r="r" b="b"/>
              <a:pathLst>
                <a:path w="61" h="43">
                  <a:moveTo>
                    <a:pt x="0" y="0"/>
                  </a:moveTo>
                  <a:lnTo>
                    <a:pt x="0" y="43"/>
                  </a:lnTo>
                  <a:lnTo>
                    <a:pt x="61" y="4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4" name="Freeform 71"/>
            <p:cNvSpPr>
              <a:spLocks/>
            </p:cNvSpPr>
            <p:nvPr/>
          </p:nvSpPr>
          <p:spPr bwMode="auto">
            <a:xfrm flipH="1">
              <a:off x="2751" y="2466"/>
              <a:ext cx="858" cy="114"/>
            </a:xfrm>
            <a:custGeom>
              <a:avLst/>
              <a:gdLst>
                <a:gd name="T0" fmla="*/ 0 w 202"/>
                <a:gd name="T1" fmla="*/ 0 h 10"/>
                <a:gd name="T2" fmla="*/ 0 w 202"/>
                <a:gd name="T3" fmla="*/ 114 h 10"/>
                <a:gd name="T4" fmla="*/ 858 w 202"/>
                <a:gd name="T5" fmla="*/ 114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5" name="Freeform 72"/>
            <p:cNvSpPr>
              <a:spLocks/>
            </p:cNvSpPr>
            <p:nvPr/>
          </p:nvSpPr>
          <p:spPr bwMode="auto">
            <a:xfrm flipH="1">
              <a:off x="2751" y="2353"/>
              <a:ext cx="858" cy="113"/>
            </a:xfrm>
            <a:custGeom>
              <a:avLst/>
              <a:gdLst>
                <a:gd name="T0" fmla="*/ 0 w 202"/>
                <a:gd name="T1" fmla="*/ 113 h 10"/>
                <a:gd name="T2" fmla="*/ 0 w 202"/>
                <a:gd name="T3" fmla="*/ 0 h 10"/>
                <a:gd name="T4" fmla="*/ 858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6" name="Freeform 73"/>
            <p:cNvSpPr>
              <a:spLocks/>
            </p:cNvSpPr>
            <p:nvPr/>
          </p:nvSpPr>
          <p:spPr bwMode="auto">
            <a:xfrm flipH="1">
              <a:off x="3609" y="2296"/>
              <a:ext cx="782" cy="170"/>
            </a:xfrm>
            <a:custGeom>
              <a:avLst/>
              <a:gdLst>
                <a:gd name="T0" fmla="*/ 0 w 184"/>
                <a:gd name="T1" fmla="*/ 0 h 15"/>
                <a:gd name="T2" fmla="*/ 0 w 184"/>
                <a:gd name="T3" fmla="*/ 170 h 15"/>
                <a:gd name="T4" fmla="*/ 782 w 184"/>
                <a:gd name="T5" fmla="*/ 170 h 15"/>
                <a:gd name="T6" fmla="*/ 0 60000 65536"/>
                <a:gd name="T7" fmla="*/ 0 60000 65536"/>
                <a:gd name="T8" fmla="*/ 0 60000 65536"/>
              </a:gdLst>
              <a:ahLst/>
              <a:cxnLst>
                <a:cxn ang="T6">
                  <a:pos x="T0" y="T1"/>
                </a:cxn>
                <a:cxn ang="T7">
                  <a:pos x="T2" y="T3"/>
                </a:cxn>
                <a:cxn ang="T8">
                  <a:pos x="T4" y="T5"/>
                </a:cxn>
              </a:cxnLst>
              <a:rect l="0" t="0" r="r" b="b"/>
              <a:pathLst>
                <a:path w="184" h="15">
                  <a:moveTo>
                    <a:pt x="0" y="0"/>
                  </a:moveTo>
                  <a:lnTo>
                    <a:pt x="0" y="15"/>
                  </a:lnTo>
                  <a:lnTo>
                    <a:pt x="184"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7" name="Freeform 74"/>
            <p:cNvSpPr>
              <a:spLocks/>
            </p:cNvSpPr>
            <p:nvPr/>
          </p:nvSpPr>
          <p:spPr bwMode="auto">
            <a:xfrm flipH="1">
              <a:off x="2751" y="2115"/>
              <a:ext cx="1640" cy="181"/>
            </a:xfrm>
            <a:custGeom>
              <a:avLst/>
              <a:gdLst>
                <a:gd name="T0" fmla="*/ 0 w 386"/>
                <a:gd name="T1" fmla="*/ 181 h 16"/>
                <a:gd name="T2" fmla="*/ 0 w 386"/>
                <a:gd name="T3" fmla="*/ 0 h 16"/>
                <a:gd name="T4" fmla="*/ 1640 w 386"/>
                <a:gd name="T5" fmla="*/ 0 h 16"/>
                <a:gd name="T6" fmla="*/ 0 60000 65536"/>
                <a:gd name="T7" fmla="*/ 0 60000 65536"/>
                <a:gd name="T8" fmla="*/ 0 60000 65536"/>
              </a:gdLst>
              <a:ahLst/>
              <a:cxnLst>
                <a:cxn ang="T6">
                  <a:pos x="T0" y="T1"/>
                </a:cxn>
                <a:cxn ang="T7">
                  <a:pos x="T2" y="T3"/>
                </a:cxn>
                <a:cxn ang="T8">
                  <a:pos x="T4" y="T5"/>
                </a:cxn>
              </a:cxnLst>
              <a:rect l="0" t="0" r="r" b="b"/>
              <a:pathLst>
                <a:path w="386" h="16">
                  <a:moveTo>
                    <a:pt x="0" y="16"/>
                  </a:moveTo>
                  <a:lnTo>
                    <a:pt x="0" y="0"/>
                  </a:lnTo>
                  <a:lnTo>
                    <a:pt x="38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8" name="Freeform 75"/>
            <p:cNvSpPr>
              <a:spLocks/>
            </p:cNvSpPr>
            <p:nvPr/>
          </p:nvSpPr>
          <p:spPr bwMode="auto">
            <a:xfrm flipH="1">
              <a:off x="4391" y="2296"/>
              <a:ext cx="523" cy="487"/>
            </a:xfrm>
            <a:custGeom>
              <a:avLst/>
              <a:gdLst>
                <a:gd name="T0" fmla="*/ 0 w 123"/>
                <a:gd name="T1" fmla="*/ 487 h 43"/>
                <a:gd name="T2" fmla="*/ 0 w 123"/>
                <a:gd name="T3" fmla="*/ 0 h 43"/>
                <a:gd name="T4" fmla="*/ 523 w 123"/>
                <a:gd name="T5" fmla="*/ 0 h 43"/>
                <a:gd name="T6" fmla="*/ 0 60000 65536"/>
                <a:gd name="T7" fmla="*/ 0 60000 65536"/>
                <a:gd name="T8" fmla="*/ 0 60000 65536"/>
              </a:gdLst>
              <a:ahLst/>
              <a:cxnLst>
                <a:cxn ang="T6">
                  <a:pos x="T0" y="T1"/>
                </a:cxn>
                <a:cxn ang="T7">
                  <a:pos x="T2" y="T3"/>
                </a:cxn>
                <a:cxn ang="T8">
                  <a:pos x="T4" y="T5"/>
                </a:cxn>
              </a:cxnLst>
              <a:rect l="0" t="0" r="r" b="b"/>
              <a:pathLst>
                <a:path w="123" h="43">
                  <a:moveTo>
                    <a:pt x="0" y="43"/>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59" name="Freeform 76"/>
            <p:cNvSpPr>
              <a:spLocks/>
            </p:cNvSpPr>
            <p:nvPr/>
          </p:nvSpPr>
          <p:spPr bwMode="auto">
            <a:xfrm flipH="1">
              <a:off x="4914" y="2115"/>
              <a:ext cx="522" cy="668"/>
            </a:xfrm>
            <a:custGeom>
              <a:avLst/>
              <a:gdLst>
                <a:gd name="T0" fmla="*/ 0 w 123"/>
                <a:gd name="T1" fmla="*/ 0 h 59"/>
                <a:gd name="T2" fmla="*/ 0 w 123"/>
                <a:gd name="T3" fmla="*/ 668 h 59"/>
                <a:gd name="T4" fmla="*/ 522 w 123"/>
                <a:gd name="T5" fmla="*/ 668 h 59"/>
                <a:gd name="T6" fmla="*/ 0 60000 65536"/>
                <a:gd name="T7" fmla="*/ 0 60000 65536"/>
                <a:gd name="T8" fmla="*/ 0 60000 65536"/>
              </a:gdLst>
              <a:ahLst/>
              <a:cxnLst>
                <a:cxn ang="T6">
                  <a:pos x="T0" y="T1"/>
                </a:cxn>
                <a:cxn ang="T7">
                  <a:pos x="T2" y="T3"/>
                </a:cxn>
                <a:cxn ang="T8">
                  <a:pos x="T4" y="T5"/>
                </a:cxn>
              </a:cxnLst>
              <a:rect l="0" t="0" r="r" b="b"/>
              <a:pathLst>
                <a:path w="123" h="59">
                  <a:moveTo>
                    <a:pt x="0" y="0"/>
                  </a:moveTo>
                  <a:lnTo>
                    <a:pt x="0" y="59"/>
                  </a:lnTo>
                  <a:lnTo>
                    <a:pt x="123" y="5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0" name="Freeform 77"/>
            <p:cNvSpPr>
              <a:spLocks/>
            </p:cNvSpPr>
            <p:nvPr/>
          </p:nvSpPr>
          <p:spPr bwMode="auto">
            <a:xfrm flipH="1">
              <a:off x="2751" y="1775"/>
              <a:ext cx="1117" cy="113"/>
            </a:xfrm>
            <a:custGeom>
              <a:avLst/>
              <a:gdLst>
                <a:gd name="T0" fmla="*/ 0 w 263"/>
                <a:gd name="T1" fmla="*/ 0 h 10"/>
                <a:gd name="T2" fmla="*/ 0 w 263"/>
                <a:gd name="T3" fmla="*/ 113 h 10"/>
                <a:gd name="T4" fmla="*/ 1117 w 263"/>
                <a:gd name="T5" fmla="*/ 113 h 10"/>
                <a:gd name="T6" fmla="*/ 0 60000 65536"/>
                <a:gd name="T7" fmla="*/ 0 60000 65536"/>
                <a:gd name="T8" fmla="*/ 0 60000 65536"/>
              </a:gdLst>
              <a:ahLst/>
              <a:cxnLst>
                <a:cxn ang="T6">
                  <a:pos x="T0" y="T1"/>
                </a:cxn>
                <a:cxn ang="T7">
                  <a:pos x="T2" y="T3"/>
                </a:cxn>
                <a:cxn ang="T8">
                  <a:pos x="T4" y="T5"/>
                </a:cxn>
              </a:cxnLst>
              <a:rect l="0" t="0" r="r" b="b"/>
              <a:pathLst>
                <a:path w="263" h="10">
                  <a:moveTo>
                    <a:pt x="0" y="0"/>
                  </a:moveTo>
                  <a:lnTo>
                    <a:pt x="0" y="10"/>
                  </a:lnTo>
                  <a:lnTo>
                    <a:pt x="263"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1" name="Freeform 78"/>
            <p:cNvSpPr>
              <a:spLocks/>
            </p:cNvSpPr>
            <p:nvPr/>
          </p:nvSpPr>
          <p:spPr bwMode="auto">
            <a:xfrm flipH="1">
              <a:off x="2751" y="1661"/>
              <a:ext cx="1117" cy="114"/>
            </a:xfrm>
            <a:custGeom>
              <a:avLst/>
              <a:gdLst>
                <a:gd name="T0" fmla="*/ 0 w 263"/>
                <a:gd name="T1" fmla="*/ 114 h 10"/>
                <a:gd name="T2" fmla="*/ 0 w 263"/>
                <a:gd name="T3" fmla="*/ 0 h 10"/>
                <a:gd name="T4" fmla="*/ 1117 w 263"/>
                <a:gd name="T5" fmla="*/ 0 h 10"/>
                <a:gd name="T6" fmla="*/ 0 60000 65536"/>
                <a:gd name="T7" fmla="*/ 0 60000 65536"/>
                <a:gd name="T8" fmla="*/ 0 60000 65536"/>
              </a:gdLst>
              <a:ahLst/>
              <a:cxnLst>
                <a:cxn ang="T6">
                  <a:pos x="T0" y="T1"/>
                </a:cxn>
                <a:cxn ang="T7">
                  <a:pos x="T2" y="T3"/>
                </a:cxn>
                <a:cxn ang="T8">
                  <a:pos x="T4" y="T5"/>
                </a:cxn>
              </a:cxnLst>
              <a:rect l="0" t="0" r="r" b="b"/>
              <a:pathLst>
                <a:path w="263" h="10">
                  <a:moveTo>
                    <a:pt x="0" y="10"/>
                  </a:moveTo>
                  <a:lnTo>
                    <a:pt x="0" y="0"/>
                  </a:lnTo>
                  <a:lnTo>
                    <a:pt x="26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2" name="Freeform 79"/>
            <p:cNvSpPr>
              <a:spLocks/>
            </p:cNvSpPr>
            <p:nvPr/>
          </p:nvSpPr>
          <p:spPr bwMode="auto">
            <a:xfrm flipH="1">
              <a:off x="3868" y="1458"/>
              <a:ext cx="1046" cy="317"/>
            </a:xfrm>
            <a:custGeom>
              <a:avLst/>
              <a:gdLst>
                <a:gd name="T0" fmla="*/ 0 w 246"/>
                <a:gd name="T1" fmla="*/ 0 h 28"/>
                <a:gd name="T2" fmla="*/ 0 w 246"/>
                <a:gd name="T3" fmla="*/ 317 h 28"/>
                <a:gd name="T4" fmla="*/ 1046 w 246"/>
                <a:gd name="T5" fmla="*/ 317 h 28"/>
                <a:gd name="T6" fmla="*/ 0 60000 65536"/>
                <a:gd name="T7" fmla="*/ 0 60000 65536"/>
                <a:gd name="T8" fmla="*/ 0 60000 65536"/>
              </a:gdLst>
              <a:ahLst/>
              <a:cxnLst>
                <a:cxn ang="T6">
                  <a:pos x="T0" y="T1"/>
                </a:cxn>
                <a:cxn ang="T7">
                  <a:pos x="T2" y="T3"/>
                </a:cxn>
                <a:cxn ang="T8">
                  <a:pos x="T4" y="T5"/>
                </a:cxn>
              </a:cxnLst>
              <a:rect l="0" t="0" r="r" b="b"/>
              <a:pathLst>
                <a:path w="246" h="28">
                  <a:moveTo>
                    <a:pt x="0" y="0"/>
                  </a:moveTo>
                  <a:lnTo>
                    <a:pt x="0" y="28"/>
                  </a:lnTo>
                  <a:lnTo>
                    <a:pt x="246" y="28"/>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3" name="Freeform 80"/>
            <p:cNvSpPr>
              <a:spLocks/>
            </p:cNvSpPr>
            <p:nvPr/>
          </p:nvSpPr>
          <p:spPr bwMode="auto">
            <a:xfrm flipH="1">
              <a:off x="2751" y="1310"/>
              <a:ext cx="858" cy="112"/>
            </a:xfrm>
            <a:custGeom>
              <a:avLst/>
              <a:gdLst>
                <a:gd name="T0" fmla="*/ 0 w 202"/>
                <a:gd name="T1" fmla="*/ 0 h 10"/>
                <a:gd name="T2" fmla="*/ 0 w 202"/>
                <a:gd name="T3" fmla="*/ 112 h 10"/>
                <a:gd name="T4" fmla="*/ 858 w 202"/>
                <a:gd name="T5" fmla="*/ 112 h 10"/>
                <a:gd name="T6" fmla="*/ 0 60000 65536"/>
                <a:gd name="T7" fmla="*/ 0 60000 65536"/>
                <a:gd name="T8" fmla="*/ 0 60000 65536"/>
              </a:gdLst>
              <a:ahLst/>
              <a:cxnLst>
                <a:cxn ang="T6">
                  <a:pos x="T0" y="T1"/>
                </a:cxn>
                <a:cxn ang="T7">
                  <a:pos x="T2" y="T3"/>
                </a:cxn>
                <a:cxn ang="T8">
                  <a:pos x="T4" y="T5"/>
                </a:cxn>
              </a:cxnLst>
              <a:rect l="0" t="0" r="r" b="b"/>
              <a:pathLst>
                <a:path w="202" h="10">
                  <a:moveTo>
                    <a:pt x="0" y="0"/>
                  </a:moveTo>
                  <a:lnTo>
                    <a:pt x="0" y="10"/>
                  </a:lnTo>
                  <a:lnTo>
                    <a:pt x="202" y="1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4" name="Freeform 81"/>
            <p:cNvSpPr>
              <a:spLocks/>
            </p:cNvSpPr>
            <p:nvPr/>
          </p:nvSpPr>
          <p:spPr bwMode="auto">
            <a:xfrm flipH="1">
              <a:off x="2751" y="1196"/>
              <a:ext cx="858" cy="114"/>
            </a:xfrm>
            <a:custGeom>
              <a:avLst/>
              <a:gdLst>
                <a:gd name="T0" fmla="*/ 0 w 202"/>
                <a:gd name="T1" fmla="*/ 114 h 10"/>
                <a:gd name="T2" fmla="*/ 0 w 202"/>
                <a:gd name="T3" fmla="*/ 0 h 10"/>
                <a:gd name="T4" fmla="*/ 858 w 202"/>
                <a:gd name="T5" fmla="*/ 0 h 10"/>
                <a:gd name="T6" fmla="*/ 0 60000 65536"/>
                <a:gd name="T7" fmla="*/ 0 60000 65536"/>
                <a:gd name="T8" fmla="*/ 0 60000 65536"/>
              </a:gdLst>
              <a:ahLst/>
              <a:cxnLst>
                <a:cxn ang="T6">
                  <a:pos x="T0" y="T1"/>
                </a:cxn>
                <a:cxn ang="T7">
                  <a:pos x="T2" y="T3"/>
                </a:cxn>
                <a:cxn ang="T8">
                  <a:pos x="T4" y="T5"/>
                </a:cxn>
              </a:cxnLst>
              <a:rect l="0" t="0" r="r" b="b"/>
              <a:pathLst>
                <a:path w="202" h="10">
                  <a:moveTo>
                    <a:pt x="0" y="10"/>
                  </a:moveTo>
                  <a:lnTo>
                    <a:pt x="0" y="0"/>
                  </a:lnTo>
                  <a:lnTo>
                    <a:pt x="202"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5" name="Freeform 82"/>
            <p:cNvSpPr>
              <a:spLocks/>
            </p:cNvSpPr>
            <p:nvPr/>
          </p:nvSpPr>
          <p:spPr bwMode="auto">
            <a:xfrm flipH="1">
              <a:off x="3609" y="1140"/>
              <a:ext cx="782" cy="170"/>
            </a:xfrm>
            <a:custGeom>
              <a:avLst/>
              <a:gdLst>
                <a:gd name="T0" fmla="*/ 0 w 184"/>
                <a:gd name="T1" fmla="*/ 0 h 15"/>
                <a:gd name="T2" fmla="*/ 0 w 184"/>
                <a:gd name="T3" fmla="*/ 170 h 15"/>
                <a:gd name="T4" fmla="*/ 782 w 184"/>
                <a:gd name="T5" fmla="*/ 170 h 15"/>
                <a:gd name="T6" fmla="*/ 0 60000 65536"/>
                <a:gd name="T7" fmla="*/ 0 60000 65536"/>
                <a:gd name="T8" fmla="*/ 0 60000 65536"/>
              </a:gdLst>
              <a:ahLst/>
              <a:cxnLst>
                <a:cxn ang="T6">
                  <a:pos x="T0" y="T1"/>
                </a:cxn>
                <a:cxn ang="T7">
                  <a:pos x="T2" y="T3"/>
                </a:cxn>
                <a:cxn ang="T8">
                  <a:pos x="T4" y="T5"/>
                </a:cxn>
              </a:cxnLst>
              <a:rect l="0" t="0" r="r" b="b"/>
              <a:pathLst>
                <a:path w="184" h="15">
                  <a:moveTo>
                    <a:pt x="0" y="0"/>
                  </a:moveTo>
                  <a:lnTo>
                    <a:pt x="0" y="15"/>
                  </a:lnTo>
                  <a:lnTo>
                    <a:pt x="184" y="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6" name="Freeform 83"/>
            <p:cNvSpPr>
              <a:spLocks/>
            </p:cNvSpPr>
            <p:nvPr/>
          </p:nvSpPr>
          <p:spPr bwMode="auto">
            <a:xfrm flipH="1">
              <a:off x="2751" y="969"/>
              <a:ext cx="1640" cy="171"/>
            </a:xfrm>
            <a:custGeom>
              <a:avLst/>
              <a:gdLst>
                <a:gd name="T0" fmla="*/ 0 w 386"/>
                <a:gd name="T1" fmla="*/ 171 h 15"/>
                <a:gd name="T2" fmla="*/ 0 w 386"/>
                <a:gd name="T3" fmla="*/ 0 h 15"/>
                <a:gd name="T4" fmla="*/ 1640 w 386"/>
                <a:gd name="T5" fmla="*/ 0 h 15"/>
                <a:gd name="T6" fmla="*/ 0 60000 65536"/>
                <a:gd name="T7" fmla="*/ 0 60000 65536"/>
                <a:gd name="T8" fmla="*/ 0 60000 65536"/>
              </a:gdLst>
              <a:ahLst/>
              <a:cxnLst>
                <a:cxn ang="T6">
                  <a:pos x="T0" y="T1"/>
                </a:cxn>
                <a:cxn ang="T7">
                  <a:pos x="T2" y="T3"/>
                </a:cxn>
                <a:cxn ang="T8">
                  <a:pos x="T4" y="T5"/>
                </a:cxn>
              </a:cxnLst>
              <a:rect l="0" t="0" r="r" b="b"/>
              <a:pathLst>
                <a:path w="386" h="15">
                  <a:moveTo>
                    <a:pt x="0" y="15"/>
                  </a:moveTo>
                  <a:lnTo>
                    <a:pt x="0" y="0"/>
                  </a:lnTo>
                  <a:lnTo>
                    <a:pt x="386"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7" name="Freeform 84"/>
            <p:cNvSpPr>
              <a:spLocks/>
            </p:cNvSpPr>
            <p:nvPr/>
          </p:nvSpPr>
          <p:spPr bwMode="auto">
            <a:xfrm flipH="1">
              <a:off x="4391" y="1140"/>
              <a:ext cx="523" cy="318"/>
            </a:xfrm>
            <a:custGeom>
              <a:avLst/>
              <a:gdLst>
                <a:gd name="T0" fmla="*/ 0 w 123"/>
                <a:gd name="T1" fmla="*/ 318 h 28"/>
                <a:gd name="T2" fmla="*/ 0 w 123"/>
                <a:gd name="T3" fmla="*/ 0 h 28"/>
                <a:gd name="T4" fmla="*/ 523 w 123"/>
                <a:gd name="T5" fmla="*/ 0 h 28"/>
                <a:gd name="T6" fmla="*/ 0 60000 65536"/>
                <a:gd name="T7" fmla="*/ 0 60000 65536"/>
                <a:gd name="T8" fmla="*/ 0 60000 65536"/>
              </a:gdLst>
              <a:ahLst/>
              <a:cxnLst>
                <a:cxn ang="T6">
                  <a:pos x="T0" y="T1"/>
                </a:cxn>
                <a:cxn ang="T7">
                  <a:pos x="T2" y="T3"/>
                </a:cxn>
                <a:cxn ang="T8">
                  <a:pos x="T4" y="T5"/>
                </a:cxn>
              </a:cxnLst>
              <a:rect l="0" t="0" r="r" b="b"/>
              <a:pathLst>
                <a:path w="123" h="28">
                  <a:moveTo>
                    <a:pt x="0" y="2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568" name="Freeform 85"/>
            <p:cNvSpPr>
              <a:spLocks/>
            </p:cNvSpPr>
            <p:nvPr/>
          </p:nvSpPr>
          <p:spPr bwMode="auto">
            <a:xfrm flipH="1">
              <a:off x="4914" y="1458"/>
              <a:ext cx="522" cy="657"/>
            </a:xfrm>
            <a:custGeom>
              <a:avLst/>
              <a:gdLst>
                <a:gd name="T0" fmla="*/ 0 w 123"/>
                <a:gd name="T1" fmla="*/ 657 h 58"/>
                <a:gd name="T2" fmla="*/ 0 w 123"/>
                <a:gd name="T3" fmla="*/ 0 h 58"/>
                <a:gd name="T4" fmla="*/ 522 w 123"/>
                <a:gd name="T5" fmla="*/ 0 h 58"/>
                <a:gd name="T6" fmla="*/ 0 60000 65536"/>
                <a:gd name="T7" fmla="*/ 0 60000 65536"/>
                <a:gd name="T8" fmla="*/ 0 60000 65536"/>
              </a:gdLst>
              <a:ahLst/>
              <a:cxnLst>
                <a:cxn ang="T6">
                  <a:pos x="T0" y="T1"/>
                </a:cxn>
                <a:cxn ang="T7">
                  <a:pos x="T2" y="T3"/>
                </a:cxn>
                <a:cxn ang="T8">
                  <a:pos x="T4" y="T5"/>
                </a:cxn>
              </a:cxnLst>
              <a:rect l="0" t="0" r="r" b="b"/>
              <a:pathLst>
                <a:path w="123" h="58">
                  <a:moveTo>
                    <a:pt x="0" y="58"/>
                  </a:moveTo>
                  <a:lnTo>
                    <a:pt x="0" y="0"/>
                  </a:lnTo>
                  <a:lnTo>
                    <a:pt x="12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21510" name="Line 86"/>
          <p:cNvSpPr>
            <a:spLocks noChangeShapeType="1"/>
          </p:cNvSpPr>
          <p:nvPr/>
        </p:nvSpPr>
        <p:spPr bwMode="auto">
          <a:xfrm flipH="1">
            <a:off x="179388" y="6524625"/>
            <a:ext cx="3600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1" name="Line 87"/>
          <p:cNvSpPr>
            <a:spLocks noChangeShapeType="1"/>
          </p:cNvSpPr>
          <p:nvPr/>
        </p:nvSpPr>
        <p:spPr bwMode="auto">
          <a:xfrm>
            <a:off x="5076825" y="6524625"/>
            <a:ext cx="38877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2" name="Text Box 88"/>
          <p:cNvSpPr txBox="1">
            <a:spLocks noChangeArrowheads="1"/>
          </p:cNvSpPr>
          <p:nvPr/>
        </p:nvSpPr>
        <p:spPr bwMode="auto">
          <a:xfrm>
            <a:off x="0" y="6091238"/>
            <a:ext cx="421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a:latin typeface="Arial" panose="020B0604020202020204" pitchFamily="34" charset="0"/>
              </a:rPr>
              <a:t>12      10        8        6         4        2         0</a:t>
            </a:r>
          </a:p>
        </p:txBody>
      </p:sp>
      <p:sp>
        <p:nvSpPr>
          <p:cNvPr id="21513" name="Text Box 89"/>
          <p:cNvSpPr txBox="1">
            <a:spLocks noChangeArrowheads="1"/>
          </p:cNvSpPr>
          <p:nvPr/>
        </p:nvSpPr>
        <p:spPr bwMode="auto">
          <a:xfrm>
            <a:off x="4932363" y="6091238"/>
            <a:ext cx="4392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r>
              <a:rPr lang="en-CA" altLang="en-US">
                <a:latin typeface="Arial" panose="020B0604020202020204" pitchFamily="34" charset="0"/>
              </a:rPr>
              <a:t>0         2          4         6         8        10        12</a:t>
            </a:r>
          </a:p>
        </p:txBody>
      </p:sp>
      <p:sp>
        <p:nvSpPr>
          <p:cNvPr id="21514" name="Line 90"/>
          <p:cNvSpPr>
            <a:spLocks noChangeShapeType="1"/>
          </p:cNvSpPr>
          <p:nvPr/>
        </p:nvSpPr>
        <p:spPr bwMode="auto">
          <a:xfrm>
            <a:off x="179388"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5" name="Line 91"/>
          <p:cNvSpPr>
            <a:spLocks noChangeShapeType="1"/>
          </p:cNvSpPr>
          <p:nvPr/>
        </p:nvSpPr>
        <p:spPr bwMode="auto">
          <a:xfrm>
            <a:off x="779463"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6" name="Line 92"/>
          <p:cNvSpPr>
            <a:spLocks noChangeShapeType="1"/>
          </p:cNvSpPr>
          <p:nvPr/>
        </p:nvSpPr>
        <p:spPr bwMode="auto">
          <a:xfrm>
            <a:off x="1379538"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7" name="Line 93"/>
          <p:cNvSpPr>
            <a:spLocks noChangeShapeType="1"/>
          </p:cNvSpPr>
          <p:nvPr/>
        </p:nvSpPr>
        <p:spPr bwMode="auto">
          <a:xfrm>
            <a:off x="1979613"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8" name="Line 94"/>
          <p:cNvSpPr>
            <a:spLocks noChangeShapeType="1"/>
          </p:cNvSpPr>
          <p:nvPr/>
        </p:nvSpPr>
        <p:spPr bwMode="auto">
          <a:xfrm>
            <a:off x="2579688"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19" name="Line 95"/>
          <p:cNvSpPr>
            <a:spLocks noChangeShapeType="1"/>
          </p:cNvSpPr>
          <p:nvPr/>
        </p:nvSpPr>
        <p:spPr bwMode="auto">
          <a:xfrm>
            <a:off x="3179763"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0" name="Line 96"/>
          <p:cNvSpPr>
            <a:spLocks noChangeShapeType="1"/>
          </p:cNvSpPr>
          <p:nvPr/>
        </p:nvSpPr>
        <p:spPr bwMode="auto">
          <a:xfrm>
            <a:off x="3779838"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1" name="Line 97"/>
          <p:cNvSpPr>
            <a:spLocks noChangeShapeType="1"/>
          </p:cNvSpPr>
          <p:nvPr/>
        </p:nvSpPr>
        <p:spPr bwMode="auto">
          <a:xfrm>
            <a:off x="50768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2" name="Line 98"/>
          <p:cNvSpPr>
            <a:spLocks noChangeShapeType="1"/>
          </p:cNvSpPr>
          <p:nvPr/>
        </p:nvSpPr>
        <p:spPr bwMode="auto">
          <a:xfrm>
            <a:off x="57245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3" name="Line 99"/>
          <p:cNvSpPr>
            <a:spLocks noChangeShapeType="1"/>
          </p:cNvSpPr>
          <p:nvPr/>
        </p:nvSpPr>
        <p:spPr bwMode="auto">
          <a:xfrm>
            <a:off x="63722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4" name="Line 100"/>
          <p:cNvSpPr>
            <a:spLocks noChangeShapeType="1"/>
          </p:cNvSpPr>
          <p:nvPr/>
        </p:nvSpPr>
        <p:spPr bwMode="auto">
          <a:xfrm>
            <a:off x="70199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5" name="Line 101"/>
          <p:cNvSpPr>
            <a:spLocks noChangeShapeType="1"/>
          </p:cNvSpPr>
          <p:nvPr/>
        </p:nvSpPr>
        <p:spPr bwMode="auto">
          <a:xfrm>
            <a:off x="76676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6" name="Line 102"/>
          <p:cNvSpPr>
            <a:spLocks noChangeShapeType="1"/>
          </p:cNvSpPr>
          <p:nvPr/>
        </p:nvSpPr>
        <p:spPr bwMode="auto">
          <a:xfrm>
            <a:off x="8315325"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27" name="Line 103"/>
          <p:cNvSpPr>
            <a:spLocks noChangeShapeType="1"/>
          </p:cNvSpPr>
          <p:nvPr/>
        </p:nvSpPr>
        <p:spPr bwMode="auto">
          <a:xfrm>
            <a:off x="8964613" y="6380163"/>
            <a:ext cx="0" cy="144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21528" name="Group 104"/>
          <p:cNvGrpSpPr>
            <a:grpSpLocks/>
          </p:cNvGrpSpPr>
          <p:nvPr/>
        </p:nvGrpSpPr>
        <p:grpSpPr bwMode="auto">
          <a:xfrm>
            <a:off x="4140200" y="1123950"/>
            <a:ext cx="576263" cy="4967288"/>
            <a:chOff x="2608" y="845"/>
            <a:chExt cx="499" cy="3129"/>
          </a:xfrm>
        </p:grpSpPr>
        <p:sp>
          <p:nvSpPr>
            <p:cNvPr id="21529" name="Line 105"/>
            <p:cNvSpPr>
              <a:spLocks noChangeShapeType="1"/>
            </p:cNvSpPr>
            <p:nvPr/>
          </p:nvSpPr>
          <p:spPr bwMode="auto">
            <a:xfrm>
              <a:off x="2608" y="845"/>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0" name="Line 106"/>
            <p:cNvSpPr>
              <a:spLocks noChangeShapeType="1"/>
            </p:cNvSpPr>
            <p:nvPr/>
          </p:nvSpPr>
          <p:spPr bwMode="auto">
            <a:xfrm>
              <a:off x="2608" y="1085"/>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1" name="Line 107"/>
            <p:cNvSpPr>
              <a:spLocks noChangeShapeType="1"/>
            </p:cNvSpPr>
            <p:nvPr/>
          </p:nvSpPr>
          <p:spPr bwMode="auto">
            <a:xfrm>
              <a:off x="2608" y="1326"/>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2" name="Line 108"/>
            <p:cNvSpPr>
              <a:spLocks noChangeShapeType="1"/>
            </p:cNvSpPr>
            <p:nvPr/>
          </p:nvSpPr>
          <p:spPr bwMode="auto">
            <a:xfrm>
              <a:off x="2608" y="1567"/>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3" name="Line 109"/>
            <p:cNvSpPr>
              <a:spLocks noChangeShapeType="1"/>
            </p:cNvSpPr>
            <p:nvPr/>
          </p:nvSpPr>
          <p:spPr bwMode="auto">
            <a:xfrm>
              <a:off x="2608" y="1807"/>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4" name="Line 110"/>
            <p:cNvSpPr>
              <a:spLocks noChangeShapeType="1"/>
            </p:cNvSpPr>
            <p:nvPr/>
          </p:nvSpPr>
          <p:spPr bwMode="auto">
            <a:xfrm>
              <a:off x="2608" y="2048"/>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5" name="Line 111"/>
            <p:cNvSpPr>
              <a:spLocks noChangeShapeType="1"/>
            </p:cNvSpPr>
            <p:nvPr/>
          </p:nvSpPr>
          <p:spPr bwMode="auto">
            <a:xfrm>
              <a:off x="2608" y="2289"/>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6" name="Line 112"/>
            <p:cNvSpPr>
              <a:spLocks noChangeShapeType="1"/>
            </p:cNvSpPr>
            <p:nvPr/>
          </p:nvSpPr>
          <p:spPr bwMode="auto">
            <a:xfrm>
              <a:off x="2608" y="2529"/>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7" name="Line 113"/>
            <p:cNvSpPr>
              <a:spLocks noChangeShapeType="1"/>
            </p:cNvSpPr>
            <p:nvPr/>
          </p:nvSpPr>
          <p:spPr bwMode="auto">
            <a:xfrm>
              <a:off x="2608" y="2770"/>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8" name="Line 114"/>
            <p:cNvSpPr>
              <a:spLocks noChangeShapeType="1"/>
            </p:cNvSpPr>
            <p:nvPr/>
          </p:nvSpPr>
          <p:spPr bwMode="auto">
            <a:xfrm>
              <a:off x="2608" y="3011"/>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39" name="Line 115"/>
            <p:cNvSpPr>
              <a:spLocks noChangeShapeType="1"/>
            </p:cNvSpPr>
            <p:nvPr/>
          </p:nvSpPr>
          <p:spPr bwMode="auto">
            <a:xfrm>
              <a:off x="2608" y="3251"/>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40" name="Line 116"/>
            <p:cNvSpPr>
              <a:spLocks noChangeShapeType="1"/>
            </p:cNvSpPr>
            <p:nvPr/>
          </p:nvSpPr>
          <p:spPr bwMode="auto">
            <a:xfrm>
              <a:off x="2608" y="3492"/>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41" name="Line 117"/>
            <p:cNvSpPr>
              <a:spLocks noChangeShapeType="1"/>
            </p:cNvSpPr>
            <p:nvPr/>
          </p:nvSpPr>
          <p:spPr bwMode="auto">
            <a:xfrm>
              <a:off x="2608" y="3733"/>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1542" name="Line 118"/>
            <p:cNvSpPr>
              <a:spLocks noChangeShapeType="1"/>
            </p:cNvSpPr>
            <p:nvPr/>
          </p:nvSpPr>
          <p:spPr bwMode="auto">
            <a:xfrm>
              <a:off x="2608" y="3974"/>
              <a:ext cx="49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Tree>
    <p:extLst>
      <p:ext uri="{BB962C8B-B14F-4D97-AF65-F5344CB8AC3E}">
        <p14:creationId xmlns:p14="http://schemas.microsoft.com/office/powerpoint/2010/main" val="2719299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866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7"/>
          <p:cNvPicPr>
            <a:picLocks noChangeAspect="1" noChangeArrowheads="1"/>
          </p:cNvPicPr>
          <p:nvPr/>
        </p:nvPicPr>
        <p:blipFill>
          <a:blip r:embed="rId3">
            <a:extLst>
              <a:ext uri="{28A0092B-C50C-407E-A947-70E740481C1C}">
                <a14:useLocalDpi xmlns:a14="http://schemas.microsoft.com/office/drawing/2010/main" val="0"/>
              </a:ext>
            </a:extLst>
          </a:blip>
          <a:srcRect b="17743"/>
          <a:stretch>
            <a:fillRect/>
          </a:stretch>
        </p:blipFill>
        <p:spPr bwMode="auto">
          <a:xfrm>
            <a:off x="2686050" y="4311650"/>
            <a:ext cx="645795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9275"/>
            <a:ext cx="21240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1844675"/>
            <a:ext cx="77438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233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866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21240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3162300"/>
            <a:ext cx="68961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813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Straight Connector 118"/>
          <p:cNvCxnSpPr>
            <a:cxnSpLocks noChangeShapeType="1"/>
            <a:stCxn id="25618" idx="0"/>
          </p:cNvCxnSpPr>
          <p:nvPr/>
        </p:nvCxnSpPr>
        <p:spPr bwMode="auto">
          <a:xfrm flipH="1" flipV="1">
            <a:off x="3425825" y="2652713"/>
            <a:ext cx="695325" cy="0"/>
          </a:xfrm>
          <a:prstGeom prst="line">
            <a:avLst/>
          </a:prstGeom>
          <a:no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3" name="Title 2"/>
          <p:cNvSpPr>
            <a:spLocks noGrp="1"/>
          </p:cNvSpPr>
          <p:nvPr>
            <p:ph type="title"/>
          </p:nvPr>
        </p:nvSpPr>
        <p:spPr/>
        <p:txBody>
          <a:bodyPr/>
          <a:lstStyle/>
          <a:p>
            <a:r>
              <a:rPr lang="en-CA" altLang="en-US" smtClean="0"/>
              <a:t>Dating gene duplication</a:t>
            </a:r>
          </a:p>
        </p:txBody>
      </p:sp>
      <p:grpSp>
        <p:nvGrpSpPr>
          <p:cNvPr id="25604" name="Group 41"/>
          <p:cNvGrpSpPr>
            <a:grpSpLocks/>
          </p:cNvGrpSpPr>
          <p:nvPr/>
        </p:nvGrpSpPr>
        <p:grpSpPr bwMode="auto">
          <a:xfrm>
            <a:off x="2733675" y="1268413"/>
            <a:ext cx="5942013" cy="5329237"/>
            <a:chOff x="2805460" y="1124744"/>
            <a:chExt cx="5942264" cy="4690784"/>
          </a:xfrm>
        </p:grpSpPr>
        <p:sp>
          <p:nvSpPr>
            <p:cNvPr id="25626" name="Rectangle 5"/>
            <p:cNvSpPr>
              <a:spLocks noChangeArrowheads="1"/>
            </p:cNvSpPr>
            <p:nvPr/>
          </p:nvSpPr>
          <p:spPr bwMode="auto">
            <a:xfrm>
              <a:off x="8393460" y="5646250"/>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S11A</a:t>
              </a:r>
              <a:endParaRPr lang="en-US" altLang="en-US"/>
            </a:p>
          </p:txBody>
        </p:sp>
        <p:sp>
          <p:nvSpPr>
            <p:cNvPr id="25627" name="Rectangle 6"/>
            <p:cNvSpPr>
              <a:spLocks noChangeArrowheads="1"/>
            </p:cNvSpPr>
            <p:nvPr/>
          </p:nvSpPr>
          <p:spPr bwMode="auto">
            <a:xfrm>
              <a:off x="8393460" y="5242544"/>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S12A</a:t>
              </a:r>
              <a:endParaRPr lang="en-US" altLang="en-US"/>
            </a:p>
          </p:txBody>
        </p:sp>
        <p:sp>
          <p:nvSpPr>
            <p:cNvPr id="25628" name="Rectangle 7"/>
            <p:cNvSpPr>
              <a:spLocks noChangeArrowheads="1"/>
            </p:cNvSpPr>
            <p:nvPr/>
          </p:nvSpPr>
          <p:spPr bwMode="auto">
            <a:xfrm>
              <a:off x="8393460" y="4820489"/>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S10A</a:t>
              </a:r>
              <a:endParaRPr lang="en-US" altLang="en-US"/>
            </a:p>
          </p:txBody>
        </p:sp>
        <p:sp>
          <p:nvSpPr>
            <p:cNvPr id="25629" name="Rectangle 8"/>
            <p:cNvSpPr>
              <a:spLocks noChangeArrowheads="1"/>
            </p:cNvSpPr>
            <p:nvPr/>
          </p:nvSpPr>
          <p:spPr bwMode="auto">
            <a:xfrm>
              <a:off x="8393460" y="4416783"/>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S9A</a:t>
              </a:r>
              <a:endParaRPr lang="en-US" altLang="en-US"/>
            </a:p>
          </p:txBody>
        </p:sp>
        <p:sp>
          <p:nvSpPr>
            <p:cNvPr id="25630" name="Rectangle 9"/>
            <p:cNvSpPr>
              <a:spLocks noChangeArrowheads="1"/>
            </p:cNvSpPr>
            <p:nvPr/>
          </p:nvSpPr>
          <p:spPr bwMode="auto">
            <a:xfrm>
              <a:off x="8393460" y="4013077"/>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S8A</a:t>
              </a:r>
              <a:endParaRPr lang="en-US" altLang="en-US"/>
            </a:p>
          </p:txBody>
        </p:sp>
        <p:sp>
          <p:nvSpPr>
            <p:cNvPr id="25631" name="Rectangle 10"/>
            <p:cNvSpPr>
              <a:spLocks noChangeArrowheads="1"/>
            </p:cNvSpPr>
            <p:nvPr/>
          </p:nvSpPr>
          <p:spPr bwMode="auto">
            <a:xfrm>
              <a:off x="8393460" y="3587351"/>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S7A</a:t>
              </a:r>
              <a:endParaRPr lang="en-US" altLang="en-US"/>
            </a:p>
          </p:txBody>
        </p:sp>
        <p:sp>
          <p:nvSpPr>
            <p:cNvPr id="25632" name="Rectangle 11"/>
            <p:cNvSpPr>
              <a:spLocks noChangeArrowheads="1"/>
            </p:cNvSpPr>
            <p:nvPr/>
          </p:nvSpPr>
          <p:spPr bwMode="auto">
            <a:xfrm>
              <a:off x="8393460" y="3183645"/>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S6A</a:t>
              </a:r>
              <a:endParaRPr lang="en-US" altLang="en-US"/>
            </a:p>
          </p:txBody>
        </p:sp>
        <p:sp>
          <p:nvSpPr>
            <p:cNvPr id="25633" name="Rectangle 12"/>
            <p:cNvSpPr>
              <a:spLocks noChangeArrowheads="1"/>
            </p:cNvSpPr>
            <p:nvPr/>
          </p:nvSpPr>
          <p:spPr bwMode="auto">
            <a:xfrm>
              <a:off x="8393460" y="2761588"/>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S5A</a:t>
              </a:r>
              <a:endParaRPr lang="en-US" altLang="en-US"/>
            </a:p>
          </p:txBody>
        </p:sp>
        <p:sp>
          <p:nvSpPr>
            <p:cNvPr id="25634" name="Rectangle 13"/>
            <p:cNvSpPr>
              <a:spLocks noChangeArrowheads="1"/>
            </p:cNvSpPr>
            <p:nvPr/>
          </p:nvSpPr>
          <p:spPr bwMode="auto">
            <a:xfrm>
              <a:off x="8393460" y="2357882"/>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S4A</a:t>
              </a:r>
              <a:endParaRPr lang="en-US" altLang="en-US"/>
            </a:p>
          </p:txBody>
        </p:sp>
        <p:sp>
          <p:nvSpPr>
            <p:cNvPr id="25635" name="Rectangle 14"/>
            <p:cNvSpPr>
              <a:spLocks noChangeArrowheads="1"/>
            </p:cNvSpPr>
            <p:nvPr/>
          </p:nvSpPr>
          <p:spPr bwMode="auto">
            <a:xfrm>
              <a:off x="8393460" y="1954176"/>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S3A</a:t>
              </a:r>
              <a:endParaRPr lang="en-US" altLang="en-US"/>
            </a:p>
          </p:txBody>
        </p:sp>
        <p:sp>
          <p:nvSpPr>
            <p:cNvPr id="25636" name="Rectangle 15"/>
            <p:cNvSpPr>
              <a:spLocks noChangeArrowheads="1"/>
            </p:cNvSpPr>
            <p:nvPr/>
          </p:nvSpPr>
          <p:spPr bwMode="auto">
            <a:xfrm>
              <a:off x="8393460" y="1528450"/>
              <a:ext cx="279400" cy="38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S1A</a:t>
              </a:r>
              <a:endParaRPr lang="en-US" altLang="en-US"/>
            </a:p>
          </p:txBody>
        </p:sp>
        <p:sp>
          <p:nvSpPr>
            <p:cNvPr id="25637" name="Rectangle 16"/>
            <p:cNvSpPr>
              <a:spLocks noChangeArrowheads="1"/>
            </p:cNvSpPr>
            <p:nvPr/>
          </p:nvSpPr>
          <p:spPr bwMode="auto">
            <a:xfrm>
              <a:off x="8393460" y="1124744"/>
              <a:ext cx="279400" cy="38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S2A</a:t>
              </a:r>
              <a:endParaRPr lang="en-US" altLang="en-US"/>
            </a:p>
          </p:txBody>
        </p:sp>
        <p:sp>
          <p:nvSpPr>
            <p:cNvPr id="25638" name="Freeform 17"/>
            <p:cNvSpPr>
              <a:spLocks/>
            </p:cNvSpPr>
            <p:nvPr/>
          </p:nvSpPr>
          <p:spPr bwMode="auto">
            <a:xfrm>
              <a:off x="6856760" y="5505201"/>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39" name="Freeform 18"/>
            <p:cNvSpPr>
              <a:spLocks/>
            </p:cNvSpPr>
            <p:nvPr/>
          </p:nvSpPr>
          <p:spPr bwMode="auto">
            <a:xfrm>
              <a:off x="6856760" y="5281329"/>
              <a:ext cx="1501775" cy="223874"/>
            </a:xfrm>
            <a:custGeom>
              <a:avLst/>
              <a:gdLst>
                <a:gd name="T0" fmla="*/ 0 w 172"/>
                <a:gd name="T1" fmla="*/ 223874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0" name="Freeform 19"/>
            <p:cNvSpPr>
              <a:spLocks/>
            </p:cNvSpPr>
            <p:nvPr/>
          </p:nvSpPr>
          <p:spPr bwMode="auto">
            <a:xfrm>
              <a:off x="5502623" y="5079475"/>
              <a:ext cx="1354138" cy="425726"/>
            </a:xfrm>
            <a:custGeom>
              <a:avLst/>
              <a:gdLst>
                <a:gd name="T0" fmla="*/ 0 w 155"/>
                <a:gd name="T1" fmla="*/ 0 h 21"/>
                <a:gd name="T2" fmla="*/ 0 w 155"/>
                <a:gd name="T3" fmla="*/ 425726 h 21"/>
                <a:gd name="T4" fmla="*/ 1354138 w 155"/>
                <a:gd name="T5" fmla="*/ 425726 h 21"/>
                <a:gd name="T6" fmla="*/ 0 60000 65536"/>
                <a:gd name="T7" fmla="*/ 0 60000 65536"/>
                <a:gd name="T8" fmla="*/ 0 60000 65536"/>
              </a:gdLst>
              <a:ahLst/>
              <a:cxnLst>
                <a:cxn ang="T6">
                  <a:pos x="T0" y="T1"/>
                </a:cxn>
                <a:cxn ang="T7">
                  <a:pos x="T2" y="T3"/>
                </a:cxn>
                <a:cxn ang="T8">
                  <a:pos x="T4" y="T5"/>
                </a:cxn>
              </a:cxnLst>
              <a:rect l="0" t="0" r="r" b="b"/>
              <a:pathLst>
                <a:path w="155" h="21">
                  <a:moveTo>
                    <a:pt x="0" y="0"/>
                  </a:moveTo>
                  <a:lnTo>
                    <a:pt x="0" y="21"/>
                  </a:lnTo>
                  <a:lnTo>
                    <a:pt x="155" y="2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1" name="Freeform 20"/>
            <p:cNvSpPr>
              <a:spLocks/>
            </p:cNvSpPr>
            <p:nvPr/>
          </p:nvSpPr>
          <p:spPr bwMode="auto">
            <a:xfrm>
              <a:off x="6856760" y="4675769"/>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2" name="Freeform 21"/>
            <p:cNvSpPr>
              <a:spLocks/>
            </p:cNvSpPr>
            <p:nvPr/>
          </p:nvSpPr>
          <p:spPr bwMode="auto">
            <a:xfrm>
              <a:off x="6856760" y="4473917"/>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3" name="Freeform 22"/>
            <p:cNvSpPr>
              <a:spLocks/>
            </p:cNvSpPr>
            <p:nvPr/>
          </p:nvSpPr>
          <p:spPr bwMode="auto">
            <a:xfrm>
              <a:off x="5502623" y="4675769"/>
              <a:ext cx="1354138" cy="403706"/>
            </a:xfrm>
            <a:custGeom>
              <a:avLst/>
              <a:gdLst>
                <a:gd name="T0" fmla="*/ 0 w 155"/>
                <a:gd name="T1" fmla="*/ 403706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4" name="Freeform 23"/>
            <p:cNvSpPr>
              <a:spLocks/>
            </p:cNvSpPr>
            <p:nvPr/>
          </p:nvSpPr>
          <p:spPr bwMode="auto">
            <a:xfrm>
              <a:off x="4158010" y="4473917"/>
              <a:ext cx="1344613" cy="605560"/>
            </a:xfrm>
            <a:custGeom>
              <a:avLst/>
              <a:gdLst>
                <a:gd name="T0" fmla="*/ 0 w 154"/>
                <a:gd name="T1" fmla="*/ 0 h 30"/>
                <a:gd name="T2" fmla="*/ 0 w 154"/>
                <a:gd name="T3" fmla="*/ 605560 h 30"/>
                <a:gd name="T4" fmla="*/ 1344613 w 154"/>
                <a:gd name="T5" fmla="*/ 605560 h 30"/>
                <a:gd name="T6" fmla="*/ 0 60000 65536"/>
                <a:gd name="T7" fmla="*/ 0 60000 65536"/>
                <a:gd name="T8" fmla="*/ 0 60000 65536"/>
              </a:gdLst>
              <a:ahLst/>
              <a:cxnLst>
                <a:cxn ang="T6">
                  <a:pos x="T0" y="T1"/>
                </a:cxn>
                <a:cxn ang="T7">
                  <a:pos x="T2" y="T3"/>
                </a:cxn>
                <a:cxn ang="T8">
                  <a:pos x="T4" y="T5"/>
                </a:cxn>
              </a:cxnLst>
              <a:rect l="0" t="0" r="r" b="b"/>
              <a:pathLst>
                <a:path w="154" h="30">
                  <a:moveTo>
                    <a:pt x="0" y="0"/>
                  </a:moveTo>
                  <a:lnTo>
                    <a:pt x="0" y="30"/>
                  </a:lnTo>
                  <a:lnTo>
                    <a:pt x="154"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5" name="Freeform 24"/>
            <p:cNvSpPr>
              <a:spLocks/>
            </p:cNvSpPr>
            <p:nvPr/>
          </p:nvSpPr>
          <p:spPr bwMode="auto">
            <a:xfrm>
              <a:off x="6856760" y="3850008"/>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6" name="Freeform 25"/>
            <p:cNvSpPr>
              <a:spLocks/>
            </p:cNvSpPr>
            <p:nvPr/>
          </p:nvSpPr>
          <p:spPr bwMode="auto">
            <a:xfrm>
              <a:off x="6856760" y="3648154"/>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7" name="Freeform 26"/>
            <p:cNvSpPr>
              <a:spLocks/>
            </p:cNvSpPr>
            <p:nvPr/>
          </p:nvSpPr>
          <p:spPr bwMode="auto">
            <a:xfrm>
              <a:off x="4158010" y="3850008"/>
              <a:ext cx="2698750" cy="623909"/>
            </a:xfrm>
            <a:custGeom>
              <a:avLst/>
              <a:gdLst>
                <a:gd name="T0" fmla="*/ 0 w 309"/>
                <a:gd name="T1" fmla="*/ 623909 h 31"/>
                <a:gd name="T2" fmla="*/ 0 w 309"/>
                <a:gd name="T3" fmla="*/ 0 h 31"/>
                <a:gd name="T4" fmla="*/ 2698750 w 309"/>
                <a:gd name="T5" fmla="*/ 0 h 31"/>
                <a:gd name="T6" fmla="*/ 0 60000 65536"/>
                <a:gd name="T7" fmla="*/ 0 60000 65536"/>
                <a:gd name="T8" fmla="*/ 0 60000 65536"/>
              </a:gdLst>
              <a:ahLst/>
              <a:cxnLst>
                <a:cxn ang="T6">
                  <a:pos x="T0" y="T1"/>
                </a:cxn>
                <a:cxn ang="T7">
                  <a:pos x="T2" y="T3"/>
                </a:cxn>
                <a:cxn ang="T8">
                  <a:pos x="T4" y="T5"/>
                </a:cxn>
              </a:cxnLst>
              <a:rect l="0" t="0" r="r" b="b"/>
              <a:pathLst>
                <a:path w="309" h="31">
                  <a:moveTo>
                    <a:pt x="0" y="31"/>
                  </a:moveTo>
                  <a:lnTo>
                    <a:pt x="0" y="0"/>
                  </a:lnTo>
                  <a:lnTo>
                    <a:pt x="309"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8" name="Freeform 27"/>
            <p:cNvSpPr>
              <a:spLocks/>
            </p:cNvSpPr>
            <p:nvPr/>
          </p:nvSpPr>
          <p:spPr bwMode="auto">
            <a:xfrm>
              <a:off x="2805460" y="3446302"/>
              <a:ext cx="1352550" cy="1027615"/>
            </a:xfrm>
            <a:custGeom>
              <a:avLst/>
              <a:gdLst>
                <a:gd name="T0" fmla="*/ 0 w 155"/>
                <a:gd name="T1" fmla="*/ 0 h 51"/>
                <a:gd name="T2" fmla="*/ 0 w 155"/>
                <a:gd name="T3" fmla="*/ 1027615 h 51"/>
                <a:gd name="T4" fmla="*/ 1352550 w 155"/>
                <a:gd name="T5" fmla="*/ 1027615 h 51"/>
                <a:gd name="T6" fmla="*/ 0 60000 65536"/>
                <a:gd name="T7" fmla="*/ 0 60000 65536"/>
                <a:gd name="T8" fmla="*/ 0 60000 65536"/>
              </a:gdLst>
              <a:ahLst/>
              <a:cxnLst>
                <a:cxn ang="T6">
                  <a:pos x="T0" y="T1"/>
                </a:cxn>
                <a:cxn ang="T7">
                  <a:pos x="T2" y="T3"/>
                </a:cxn>
                <a:cxn ang="T8">
                  <a:pos x="T4" y="T5"/>
                </a:cxn>
              </a:cxnLst>
              <a:rect l="0" t="0" r="r" b="b"/>
              <a:pathLst>
                <a:path w="155" h="51">
                  <a:moveTo>
                    <a:pt x="0" y="0"/>
                  </a:moveTo>
                  <a:lnTo>
                    <a:pt x="0" y="51"/>
                  </a:lnTo>
                  <a:lnTo>
                    <a:pt x="155" y="5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49" name="Freeform 28"/>
            <p:cNvSpPr>
              <a:spLocks/>
            </p:cNvSpPr>
            <p:nvPr/>
          </p:nvSpPr>
          <p:spPr bwMode="auto">
            <a:xfrm>
              <a:off x="6856760" y="3020576"/>
              <a:ext cx="1501775" cy="223874"/>
            </a:xfrm>
            <a:custGeom>
              <a:avLst/>
              <a:gdLst>
                <a:gd name="T0" fmla="*/ 0 w 172"/>
                <a:gd name="T1" fmla="*/ 0 h 11"/>
                <a:gd name="T2" fmla="*/ 0 w 172"/>
                <a:gd name="T3" fmla="*/ 223874 h 11"/>
                <a:gd name="T4" fmla="*/ 1501775 w 172"/>
                <a:gd name="T5" fmla="*/ 223874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0" name="Freeform 29"/>
            <p:cNvSpPr>
              <a:spLocks/>
            </p:cNvSpPr>
            <p:nvPr/>
          </p:nvSpPr>
          <p:spPr bwMode="auto">
            <a:xfrm>
              <a:off x="6856760" y="2818722"/>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1" name="Freeform 30"/>
            <p:cNvSpPr>
              <a:spLocks/>
            </p:cNvSpPr>
            <p:nvPr/>
          </p:nvSpPr>
          <p:spPr bwMode="auto">
            <a:xfrm>
              <a:off x="4158010" y="2415016"/>
              <a:ext cx="2698750" cy="605560"/>
            </a:xfrm>
            <a:custGeom>
              <a:avLst/>
              <a:gdLst>
                <a:gd name="T0" fmla="*/ 0 w 309"/>
                <a:gd name="T1" fmla="*/ 0 h 30"/>
                <a:gd name="T2" fmla="*/ 0 w 309"/>
                <a:gd name="T3" fmla="*/ 605560 h 30"/>
                <a:gd name="T4" fmla="*/ 2698750 w 309"/>
                <a:gd name="T5" fmla="*/ 605560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2" name="Freeform 31"/>
            <p:cNvSpPr>
              <a:spLocks/>
            </p:cNvSpPr>
            <p:nvPr/>
          </p:nvSpPr>
          <p:spPr bwMode="auto">
            <a:xfrm>
              <a:off x="6856760" y="2194813"/>
              <a:ext cx="1501775" cy="220203"/>
            </a:xfrm>
            <a:custGeom>
              <a:avLst/>
              <a:gdLst>
                <a:gd name="T0" fmla="*/ 0 w 172"/>
                <a:gd name="T1" fmla="*/ 0 h 11"/>
                <a:gd name="T2" fmla="*/ 0 w 172"/>
                <a:gd name="T3" fmla="*/ 220203 h 11"/>
                <a:gd name="T4" fmla="*/ 1501775 w 172"/>
                <a:gd name="T5" fmla="*/ 220203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3" name="Freeform 32"/>
            <p:cNvSpPr>
              <a:spLocks/>
            </p:cNvSpPr>
            <p:nvPr/>
          </p:nvSpPr>
          <p:spPr bwMode="auto">
            <a:xfrm>
              <a:off x="6856760" y="1992961"/>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4" name="Freeform 33"/>
            <p:cNvSpPr>
              <a:spLocks/>
            </p:cNvSpPr>
            <p:nvPr/>
          </p:nvSpPr>
          <p:spPr bwMode="auto">
            <a:xfrm>
              <a:off x="5502623" y="1791107"/>
              <a:ext cx="1354138" cy="403706"/>
            </a:xfrm>
            <a:custGeom>
              <a:avLst/>
              <a:gdLst>
                <a:gd name="T0" fmla="*/ 0 w 155"/>
                <a:gd name="T1" fmla="*/ 0 h 20"/>
                <a:gd name="T2" fmla="*/ 0 w 155"/>
                <a:gd name="T3" fmla="*/ 403706 h 20"/>
                <a:gd name="T4" fmla="*/ 1354138 w 155"/>
                <a:gd name="T5" fmla="*/ 403706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5" name="Freeform 34"/>
            <p:cNvSpPr>
              <a:spLocks/>
            </p:cNvSpPr>
            <p:nvPr/>
          </p:nvSpPr>
          <p:spPr bwMode="auto">
            <a:xfrm>
              <a:off x="6856760" y="1387401"/>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6" name="Freeform 35"/>
            <p:cNvSpPr>
              <a:spLocks/>
            </p:cNvSpPr>
            <p:nvPr/>
          </p:nvSpPr>
          <p:spPr bwMode="auto">
            <a:xfrm>
              <a:off x="6856760" y="1163529"/>
              <a:ext cx="1501775" cy="223874"/>
            </a:xfrm>
            <a:custGeom>
              <a:avLst/>
              <a:gdLst>
                <a:gd name="T0" fmla="*/ 0 w 172"/>
                <a:gd name="T1" fmla="*/ 223874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7" name="Freeform 36"/>
            <p:cNvSpPr>
              <a:spLocks/>
            </p:cNvSpPr>
            <p:nvPr/>
          </p:nvSpPr>
          <p:spPr bwMode="auto">
            <a:xfrm>
              <a:off x="5502623" y="1387401"/>
              <a:ext cx="1354138" cy="403706"/>
            </a:xfrm>
            <a:custGeom>
              <a:avLst/>
              <a:gdLst>
                <a:gd name="T0" fmla="*/ 0 w 155"/>
                <a:gd name="T1" fmla="*/ 403706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8" name="Freeform 37"/>
            <p:cNvSpPr>
              <a:spLocks/>
            </p:cNvSpPr>
            <p:nvPr/>
          </p:nvSpPr>
          <p:spPr bwMode="auto">
            <a:xfrm>
              <a:off x="4158010" y="1791107"/>
              <a:ext cx="1344613" cy="623909"/>
            </a:xfrm>
            <a:custGeom>
              <a:avLst/>
              <a:gdLst>
                <a:gd name="T0" fmla="*/ 0 w 154"/>
                <a:gd name="T1" fmla="*/ 623909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59" name="Freeform 38"/>
            <p:cNvSpPr>
              <a:spLocks/>
            </p:cNvSpPr>
            <p:nvPr/>
          </p:nvSpPr>
          <p:spPr bwMode="auto">
            <a:xfrm>
              <a:off x="2805460" y="2415016"/>
              <a:ext cx="1352550" cy="1031286"/>
            </a:xfrm>
            <a:custGeom>
              <a:avLst/>
              <a:gdLst>
                <a:gd name="T0" fmla="*/ 0 w 155"/>
                <a:gd name="T1" fmla="*/ 1031286 h 51"/>
                <a:gd name="T2" fmla="*/ 0 w 155"/>
                <a:gd name="T3" fmla="*/ 0 h 51"/>
                <a:gd name="T4" fmla="*/ 1352550 w 155"/>
                <a:gd name="T5" fmla="*/ 0 h 51"/>
                <a:gd name="T6" fmla="*/ 0 60000 65536"/>
                <a:gd name="T7" fmla="*/ 0 60000 65536"/>
                <a:gd name="T8" fmla="*/ 0 60000 65536"/>
              </a:gdLst>
              <a:ahLst/>
              <a:cxnLst>
                <a:cxn ang="T6">
                  <a:pos x="T0" y="T1"/>
                </a:cxn>
                <a:cxn ang="T7">
                  <a:pos x="T2" y="T3"/>
                </a:cxn>
                <a:cxn ang="T8">
                  <a:pos x="T4" y="T5"/>
                </a:cxn>
              </a:cxnLst>
              <a:rect l="0" t="0" r="r" b="b"/>
              <a:pathLst>
                <a:path w="155" h="51">
                  <a:moveTo>
                    <a:pt x="0" y="51"/>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25605" name="Group 94"/>
          <p:cNvGrpSpPr>
            <a:grpSpLocks/>
          </p:cNvGrpSpPr>
          <p:nvPr/>
        </p:nvGrpSpPr>
        <p:grpSpPr bwMode="auto">
          <a:xfrm>
            <a:off x="4121150" y="1125538"/>
            <a:ext cx="4511675" cy="2522537"/>
            <a:chOff x="3013161" y="1168779"/>
            <a:chExt cx="4511167" cy="2523936"/>
          </a:xfrm>
        </p:grpSpPr>
        <p:sp>
          <p:nvSpPr>
            <p:cNvPr id="25610" name="Rectangle 11"/>
            <p:cNvSpPr>
              <a:spLocks noChangeArrowheads="1"/>
            </p:cNvSpPr>
            <p:nvPr/>
          </p:nvSpPr>
          <p:spPr bwMode="auto">
            <a:xfrm>
              <a:off x="7248611" y="3523438"/>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S6B</a:t>
              </a:r>
              <a:endParaRPr lang="en-US" altLang="en-US">
                <a:solidFill>
                  <a:srgbClr val="FF0000"/>
                </a:solidFill>
              </a:endParaRPr>
            </a:p>
          </p:txBody>
        </p:sp>
        <p:sp>
          <p:nvSpPr>
            <p:cNvPr id="25611" name="Rectangle 12"/>
            <p:cNvSpPr>
              <a:spLocks noChangeArrowheads="1"/>
            </p:cNvSpPr>
            <p:nvPr/>
          </p:nvSpPr>
          <p:spPr bwMode="auto">
            <a:xfrm>
              <a:off x="7248611" y="3040753"/>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S5B</a:t>
              </a:r>
              <a:endParaRPr lang="en-US" altLang="en-US">
                <a:solidFill>
                  <a:srgbClr val="FF0000"/>
                </a:solidFill>
              </a:endParaRPr>
            </a:p>
          </p:txBody>
        </p:sp>
        <p:sp>
          <p:nvSpPr>
            <p:cNvPr id="25612" name="Rectangle 13"/>
            <p:cNvSpPr>
              <a:spLocks noChangeArrowheads="1"/>
            </p:cNvSpPr>
            <p:nvPr/>
          </p:nvSpPr>
          <p:spPr bwMode="auto">
            <a:xfrm>
              <a:off x="7248611" y="2579055"/>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S4B</a:t>
              </a:r>
              <a:endParaRPr lang="en-US" altLang="en-US">
                <a:solidFill>
                  <a:srgbClr val="FF0000"/>
                </a:solidFill>
              </a:endParaRPr>
            </a:p>
          </p:txBody>
        </p:sp>
        <p:sp>
          <p:nvSpPr>
            <p:cNvPr id="25613" name="Rectangle 14"/>
            <p:cNvSpPr>
              <a:spLocks noChangeArrowheads="1"/>
            </p:cNvSpPr>
            <p:nvPr/>
          </p:nvSpPr>
          <p:spPr bwMode="auto">
            <a:xfrm>
              <a:off x="7248611" y="2117357"/>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S3B</a:t>
              </a:r>
              <a:endParaRPr lang="en-US" altLang="en-US">
                <a:solidFill>
                  <a:srgbClr val="FF0000"/>
                </a:solidFill>
              </a:endParaRPr>
            </a:p>
          </p:txBody>
        </p:sp>
        <p:sp>
          <p:nvSpPr>
            <p:cNvPr id="25614" name="Rectangle 15"/>
            <p:cNvSpPr>
              <a:spLocks noChangeArrowheads="1"/>
            </p:cNvSpPr>
            <p:nvPr/>
          </p:nvSpPr>
          <p:spPr bwMode="auto">
            <a:xfrm>
              <a:off x="7248611" y="1630477"/>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S1B</a:t>
              </a:r>
              <a:endParaRPr lang="en-US" altLang="en-US">
                <a:solidFill>
                  <a:srgbClr val="FF0000"/>
                </a:solidFill>
              </a:endParaRPr>
            </a:p>
          </p:txBody>
        </p:sp>
        <p:sp>
          <p:nvSpPr>
            <p:cNvPr id="25615" name="Rectangle 16"/>
            <p:cNvSpPr>
              <a:spLocks noChangeArrowheads="1"/>
            </p:cNvSpPr>
            <p:nvPr/>
          </p:nvSpPr>
          <p:spPr bwMode="auto">
            <a:xfrm>
              <a:off x="7248611" y="1168779"/>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S2B</a:t>
              </a:r>
              <a:endParaRPr lang="en-US" altLang="en-US">
                <a:solidFill>
                  <a:srgbClr val="FF0000"/>
                </a:solidFill>
              </a:endParaRPr>
            </a:p>
          </p:txBody>
        </p:sp>
        <p:sp>
          <p:nvSpPr>
            <p:cNvPr id="25616" name="Freeform 28"/>
            <p:cNvSpPr>
              <a:spLocks/>
            </p:cNvSpPr>
            <p:nvPr/>
          </p:nvSpPr>
          <p:spPr bwMode="auto">
            <a:xfrm>
              <a:off x="5711911" y="3388991"/>
              <a:ext cx="1501775" cy="256033"/>
            </a:xfrm>
            <a:custGeom>
              <a:avLst/>
              <a:gdLst>
                <a:gd name="T0" fmla="*/ 0 w 172"/>
                <a:gd name="T1" fmla="*/ 0 h 11"/>
                <a:gd name="T2" fmla="*/ 0 w 172"/>
                <a:gd name="T3" fmla="*/ 256033 h 11"/>
                <a:gd name="T4" fmla="*/ 1501775 w 172"/>
                <a:gd name="T5" fmla="*/ 256033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17" name="Freeform 29"/>
            <p:cNvSpPr>
              <a:spLocks/>
            </p:cNvSpPr>
            <p:nvPr/>
          </p:nvSpPr>
          <p:spPr bwMode="auto">
            <a:xfrm>
              <a:off x="5711911" y="3158141"/>
              <a:ext cx="1501775" cy="230850"/>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18" name="Freeform 30"/>
            <p:cNvSpPr>
              <a:spLocks/>
            </p:cNvSpPr>
            <p:nvPr/>
          </p:nvSpPr>
          <p:spPr bwMode="auto">
            <a:xfrm>
              <a:off x="3013161" y="2696443"/>
              <a:ext cx="2698750" cy="692548"/>
            </a:xfrm>
            <a:custGeom>
              <a:avLst/>
              <a:gdLst>
                <a:gd name="T0" fmla="*/ 0 w 309"/>
                <a:gd name="T1" fmla="*/ 0 h 30"/>
                <a:gd name="T2" fmla="*/ 0 w 309"/>
                <a:gd name="T3" fmla="*/ 692548 h 30"/>
                <a:gd name="T4" fmla="*/ 2698750 w 309"/>
                <a:gd name="T5" fmla="*/ 692548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19" name="Freeform 31"/>
            <p:cNvSpPr>
              <a:spLocks/>
            </p:cNvSpPr>
            <p:nvPr/>
          </p:nvSpPr>
          <p:spPr bwMode="auto">
            <a:xfrm>
              <a:off x="5711911" y="2444609"/>
              <a:ext cx="1501775" cy="251835"/>
            </a:xfrm>
            <a:custGeom>
              <a:avLst/>
              <a:gdLst>
                <a:gd name="T0" fmla="*/ 0 w 172"/>
                <a:gd name="T1" fmla="*/ 0 h 11"/>
                <a:gd name="T2" fmla="*/ 0 w 172"/>
                <a:gd name="T3" fmla="*/ 251835 h 11"/>
                <a:gd name="T4" fmla="*/ 1501775 w 172"/>
                <a:gd name="T5" fmla="*/ 251835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0" name="Freeform 32"/>
            <p:cNvSpPr>
              <a:spLocks/>
            </p:cNvSpPr>
            <p:nvPr/>
          </p:nvSpPr>
          <p:spPr bwMode="auto">
            <a:xfrm>
              <a:off x="5711911" y="2213761"/>
              <a:ext cx="1501775" cy="230850"/>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1" name="Freeform 33"/>
            <p:cNvSpPr>
              <a:spLocks/>
            </p:cNvSpPr>
            <p:nvPr/>
          </p:nvSpPr>
          <p:spPr bwMode="auto">
            <a:xfrm>
              <a:off x="4357774" y="1982911"/>
              <a:ext cx="1354138" cy="461698"/>
            </a:xfrm>
            <a:custGeom>
              <a:avLst/>
              <a:gdLst>
                <a:gd name="T0" fmla="*/ 0 w 155"/>
                <a:gd name="T1" fmla="*/ 0 h 20"/>
                <a:gd name="T2" fmla="*/ 0 w 155"/>
                <a:gd name="T3" fmla="*/ 461698 h 20"/>
                <a:gd name="T4" fmla="*/ 1354138 w 155"/>
                <a:gd name="T5" fmla="*/ 461698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2" name="Freeform 34"/>
            <p:cNvSpPr>
              <a:spLocks/>
            </p:cNvSpPr>
            <p:nvPr/>
          </p:nvSpPr>
          <p:spPr bwMode="auto">
            <a:xfrm>
              <a:off x="5711911" y="1521213"/>
              <a:ext cx="1501775" cy="230850"/>
            </a:xfrm>
            <a:custGeom>
              <a:avLst/>
              <a:gdLst>
                <a:gd name="T0" fmla="*/ 0 w 172"/>
                <a:gd name="T1" fmla="*/ 0 h 10"/>
                <a:gd name="T2" fmla="*/ 0 w 172"/>
                <a:gd name="T3" fmla="*/ 230850 h 10"/>
                <a:gd name="T4" fmla="*/ 1501775 w 172"/>
                <a:gd name="T5" fmla="*/ 230850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3" name="Freeform 35"/>
            <p:cNvSpPr>
              <a:spLocks/>
            </p:cNvSpPr>
            <p:nvPr/>
          </p:nvSpPr>
          <p:spPr bwMode="auto">
            <a:xfrm>
              <a:off x="5711911" y="1265182"/>
              <a:ext cx="1501775" cy="256033"/>
            </a:xfrm>
            <a:custGeom>
              <a:avLst/>
              <a:gdLst>
                <a:gd name="T0" fmla="*/ 0 w 172"/>
                <a:gd name="T1" fmla="*/ 256033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4" name="Freeform 36"/>
            <p:cNvSpPr>
              <a:spLocks/>
            </p:cNvSpPr>
            <p:nvPr/>
          </p:nvSpPr>
          <p:spPr bwMode="auto">
            <a:xfrm>
              <a:off x="4357774" y="1521213"/>
              <a:ext cx="1354138" cy="461698"/>
            </a:xfrm>
            <a:custGeom>
              <a:avLst/>
              <a:gdLst>
                <a:gd name="T0" fmla="*/ 0 w 155"/>
                <a:gd name="T1" fmla="*/ 461698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5625" name="Freeform 37"/>
            <p:cNvSpPr>
              <a:spLocks/>
            </p:cNvSpPr>
            <p:nvPr/>
          </p:nvSpPr>
          <p:spPr bwMode="auto">
            <a:xfrm>
              <a:off x="3013161" y="1982911"/>
              <a:ext cx="1344613" cy="713532"/>
            </a:xfrm>
            <a:custGeom>
              <a:avLst/>
              <a:gdLst>
                <a:gd name="T0" fmla="*/ 0 w 154"/>
                <a:gd name="T1" fmla="*/ 713532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113" name="TextBox 112"/>
          <p:cNvSpPr txBox="1"/>
          <p:nvPr/>
        </p:nvSpPr>
        <p:spPr>
          <a:xfrm>
            <a:off x="179388" y="1220788"/>
            <a:ext cx="2562225" cy="5510212"/>
          </a:xfrm>
          <a:prstGeom prst="rect">
            <a:avLst/>
          </a:prstGeom>
          <a:noFill/>
        </p:spPr>
        <p:txBody>
          <a:bodyPr>
            <a:spAutoFit/>
          </a:bodyPr>
          <a:lstStyle/>
          <a:p>
            <a:pPr>
              <a:defRPr/>
            </a:pPr>
            <a:r>
              <a:rPr lang="en-CA" dirty="0"/>
              <a:t>Dating gene duplication events:</a:t>
            </a:r>
          </a:p>
          <a:p>
            <a:pPr>
              <a:defRPr/>
            </a:pPr>
            <a:endParaRPr lang="en-CA" dirty="0"/>
          </a:p>
          <a:p>
            <a:pPr>
              <a:defRPr/>
            </a:pPr>
            <a:r>
              <a:rPr lang="en-US" altLang="zh-CN" dirty="0"/>
              <a:t>1. The gene duplication event occurred at T</a:t>
            </a:r>
            <a:r>
              <a:rPr lang="en-US" altLang="zh-CN" baseline="-25000" dirty="0"/>
              <a:t>0</a:t>
            </a:r>
            <a:r>
              <a:rPr lang="en-US" altLang="zh-CN" dirty="0"/>
              <a:t>.</a:t>
            </a:r>
            <a:endParaRPr lang="en-CA" dirty="0"/>
          </a:p>
          <a:p>
            <a:pPr>
              <a:defRPr/>
            </a:pPr>
            <a:endParaRPr lang="en-CA" dirty="0"/>
          </a:p>
          <a:p>
            <a:pPr>
              <a:defRPr/>
            </a:pPr>
            <a:r>
              <a:rPr lang="en-CA" dirty="0"/>
              <a:t>2. Two approaches are used to approximate T</a:t>
            </a:r>
            <a:r>
              <a:rPr lang="en-CA" baseline="-25000" dirty="0"/>
              <a:t>0</a:t>
            </a:r>
            <a:r>
              <a:rPr lang="en-CA" dirty="0"/>
              <a:t>.</a:t>
            </a:r>
          </a:p>
          <a:p>
            <a:pPr>
              <a:defRPr/>
            </a:pPr>
            <a:endParaRPr lang="en-CA" dirty="0"/>
          </a:p>
          <a:p>
            <a:pPr marL="342900" indent="-342900">
              <a:buFontTx/>
              <a:buAutoNum type="arabicParenR"/>
              <a:defRPr/>
            </a:pPr>
            <a:r>
              <a:rPr lang="en-CA" dirty="0"/>
              <a:t>If the duplicated genes, or their third codon positions, conform to molecular clock, then estimate T</a:t>
            </a:r>
            <a:r>
              <a:rPr lang="en-CA" baseline="-25000" dirty="0"/>
              <a:t>0</a:t>
            </a:r>
            <a:r>
              <a:rPr lang="en-CA" dirty="0"/>
              <a:t> (next slide)</a:t>
            </a:r>
          </a:p>
          <a:p>
            <a:pPr marL="342900" indent="-342900">
              <a:buFontTx/>
              <a:buAutoNum type="arabicParenR"/>
              <a:defRPr/>
            </a:pPr>
            <a:r>
              <a:rPr lang="en-CA" dirty="0"/>
              <a:t>If duplicated genes do not conform to molecular clock, then use genes that do conform to molecular clock to estimate T</a:t>
            </a:r>
            <a:r>
              <a:rPr lang="en-CA" baseline="-25000" dirty="0"/>
              <a:t>1</a:t>
            </a:r>
            <a:r>
              <a:rPr lang="en-CA" dirty="0"/>
              <a:t>, which underestimates T</a:t>
            </a:r>
            <a:r>
              <a:rPr lang="en-CA" baseline="-25000" dirty="0"/>
              <a:t>0</a:t>
            </a:r>
            <a:r>
              <a:rPr lang="en-CA" dirty="0"/>
              <a:t>. </a:t>
            </a:r>
          </a:p>
        </p:txBody>
      </p:sp>
      <p:sp>
        <p:nvSpPr>
          <p:cNvPr id="25607" name="TextBox 120"/>
          <p:cNvSpPr txBox="1">
            <a:spLocks noChangeArrowheads="1"/>
          </p:cNvSpPr>
          <p:nvPr/>
        </p:nvSpPr>
        <p:spPr bwMode="auto">
          <a:xfrm>
            <a:off x="3276600" y="2276475"/>
            <a:ext cx="43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CA" altLang="en-US" baseline="-25000"/>
              <a:t>0</a:t>
            </a:r>
          </a:p>
        </p:txBody>
      </p:sp>
      <p:sp>
        <p:nvSpPr>
          <p:cNvPr id="25608" name="TextBox 121"/>
          <p:cNvSpPr txBox="1">
            <a:spLocks noChangeArrowheads="1"/>
          </p:cNvSpPr>
          <p:nvPr/>
        </p:nvSpPr>
        <p:spPr bwMode="auto">
          <a:xfrm>
            <a:off x="4067175" y="2447925"/>
            <a:ext cx="433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1</a:t>
            </a:r>
            <a:endParaRPr lang="en-CA" altLang="en-US" baseline="-25000"/>
          </a:p>
        </p:txBody>
      </p:sp>
      <p:sp>
        <p:nvSpPr>
          <p:cNvPr id="25609" name="TextBox 122"/>
          <p:cNvSpPr txBox="1">
            <a:spLocks noChangeArrowheads="1"/>
          </p:cNvSpPr>
          <p:nvPr/>
        </p:nvSpPr>
        <p:spPr bwMode="auto">
          <a:xfrm>
            <a:off x="5438775" y="1787525"/>
            <a:ext cx="43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2</a:t>
            </a:r>
            <a:endParaRPr lang="en-CA" altLang="en-US" baseline="-25000"/>
          </a:p>
        </p:txBody>
      </p:sp>
    </p:spTree>
    <p:extLst>
      <p:ext uri="{BB962C8B-B14F-4D97-AF65-F5344CB8AC3E}">
        <p14:creationId xmlns:p14="http://schemas.microsoft.com/office/powerpoint/2010/main" val="1429805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CA" altLang="en-US" smtClean="0"/>
              <a:t>Estimating T</a:t>
            </a:r>
            <a:r>
              <a:rPr lang="en-CA" altLang="en-US" baseline="-25000" smtClean="0"/>
              <a:t>0</a:t>
            </a:r>
          </a:p>
        </p:txBody>
      </p:sp>
      <p:sp>
        <p:nvSpPr>
          <p:cNvPr id="26627" name="Rectangle 5"/>
          <p:cNvSpPr>
            <a:spLocks noChangeArrowheads="1"/>
          </p:cNvSpPr>
          <p:nvPr/>
        </p:nvSpPr>
        <p:spPr bwMode="auto">
          <a:xfrm>
            <a:off x="8321675" y="6467475"/>
            <a:ext cx="3540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S11A</a:t>
            </a:r>
            <a:endParaRPr lang="en-US" altLang="en-US"/>
          </a:p>
        </p:txBody>
      </p:sp>
      <p:sp>
        <p:nvSpPr>
          <p:cNvPr id="26628" name="Rectangle 6"/>
          <p:cNvSpPr>
            <a:spLocks noChangeArrowheads="1"/>
          </p:cNvSpPr>
          <p:nvPr/>
        </p:nvSpPr>
        <p:spPr bwMode="auto">
          <a:xfrm>
            <a:off x="8321675" y="6157913"/>
            <a:ext cx="3540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S12A</a:t>
            </a:r>
            <a:endParaRPr lang="en-US" altLang="en-US"/>
          </a:p>
        </p:txBody>
      </p:sp>
      <p:sp>
        <p:nvSpPr>
          <p:cNvPr id="26629" name="Rectangle 7"/>
          <p:cNvSpPr>
            <a:spLocks noChangeArrowheads="1"/>
          </p:cNvSpPr>
          <p:nvPr/>
        </p:nvSpPr>
        <p:spPr bwMode="auto">
          <a:xfrm>
            <a:off x="8321675" y="5834063"/>
            <a:ext cx="3540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S10A</a:t>
            </a:r>
            <a:endParaRPr lang="en-US" altLang="en-US"/>
          </a:p>
        </p:txBody>
      </p:sp>
      <p:sp>
        <p:nvSpPr>
          <p:cNvPr id="26630" name="Rectangle 8"/>
          <p:cNvSpPr>
            <a:spLocks noChangeArrowheads="1"/>
          </p:cNvSpPr>
          <p:nvPr/>
        </p:nvSpPr>
        <p:spPr bwMode="auto">
          <a:xfrm>
            <a:off x="8321675" y="5522913"/>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S9A</a:t>
            </a:r>
            <a:endParaRPr lang="en-US" altLang="en-US"/>
          </a:p>
        </p:txBody>
      </p:sp>
      <p:sp>
        <p:nvSpPr>
          <p:cNvPr id="26631" name="Rectangle 9"/>
          <p:cNvSpPr>
            <a:spLocks noChangeArrowheads="1"/>
          </p:cNvSpPr>
          <p:nvPr/>
        </p:nvSpPr>
        <p:spPr bwMode="auto">
          <a:xfrm>
            <a:off x="8321675" y="5213350"/>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S8A</a:t>
            </a:r>
            <a:endParaRPr lang="en-US" altLang="en-US"/>
          </a:p>
        </p:txBody>
      </p:sp>
      <p:sp>
        <p:nvSpPr>
          <p:cNvPr id="26632" name="Rectangle 10"/>
          <p:cNvSpPr>
            <a:spLocks noChangeArrowheads="1"/>
          </p:cNvSpPr>
          <p:nvPr/>
        </p:nvSpPr>
        <p:spPr bwMode="auto">
          <a:xfrm>
            <a:off x="8321675" y="4886325"/>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S7A</a:t>
            </a:r>
            <a:endParaRPr lang="en-US" altLang="en-US"/>
          </a:p>
        </p:txBody>
      </p:sp>
      <p:sp>
        <p:nvSpPr>
          <p:cNvPr id="26633" name="Rectangle 11"/>
          <p:cNvSpPr>
            <a:spLocks noChangeArrowheads="1"/>
          </p:cNvSpPr>
          <p:nvPr/>
        </p:nvSpPr>
        <p:spPr bwMode="auto">
          <a:xfrm>
            <a:off x="8321675" y="4576763"/>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S6A</a:t>
            </a:r>
            <a:endParaRPr lang="en-US" altLang="en-US"/>
          </a:p>
        </p:txBody>
      </p:sp>
      <p:sp>
        <p:nvSpPr>
          <p:cNvPr id="26634" name="Rectangle 12"/>
          <p:cNvSpPr>
            <a:spLocks noChangeArrowheads="1"/>
          </p:cNvSpPr>
          <p:nvPr/>
        </p:nvSpPr>
        <p:spPr bwMode="auto">
          <a:xfrm>
            <a:off x="8321675" y="4252913"/>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S5A</a:t>
            </a:r>
            <a:endParaRPr lang="en-US" altLang="en-US"/>
          </a:p>
        </p:txBody>
      </p:sp>
      <p:sp>
        <p:nvSpPr>
          <p:cNvPr id="26635" name="Rectangle 13"/>
          <p:cNvSpPr>
            <a:spLocks noChangeArrowheads="1"/>
          </p:cNvSpPr>
          <p:nvPr/>
        </p:nvSpPr>
        <p:spPr bwMode="auto">
          <a:xfrm>
            <a:off x="8321675" y="3943350"/>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S4A</a:t>
            </a:r>
            <a:endParaRPr lang="en-US" altLang="en-US"/>
          </a:p>
        </p:txBody>
      </p:sp>
      <p:sp>
        <p:nvSpPr>
          <p:cNvPr id="26636" name="Rectangle 14"/>
          <p:cNvSpPr>
            <a:spLocks noChangeArrowheads="1"/>
          </p:cNvSpPr>
          <p:nvPr/>
        </p:nvSpPr>
        <p:spPr bwMode="auto">
          <a:xfrm>
            <a:off x="8321675" y="3633788"/>
            <a:ext cx="276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S3A</a:t>
            </a:r>
            <a:endParaRPr lang="en-US" altLang="en-US"/>
          </a:p>
        </p:txBody>
      </p:sp>
      <p:sp>
        <p:nvSpPr>
          <p:cNvPr id="26637" name="Rectangle 15"/>
          <p:cNvSpPr>
            <a:spLocks noChangeArrowheads="1"/>
          </p:cNvSpPr>
          <p:nvPr/>
        </p:nvSpPr>
        <p:spPr bwMode="auto">
          <a:xfrm>
            <a:off x="8321675" y="3306763"/>
            <a:ext cx="279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S1A</a:t>
            </a:r>
            <a:endParaRPr lang="en-US" altLang="en-US"/>
          </a:p>
        </p:txBody>
      </p:sp>
      <p:sp>
        <p:nvSpPr>
          <p:cNvPr id="26638" name="Rectangle 16"/>
          <p:cNvSpPr>
            <a:spLocks noChangeArrowheads="1"/>
          </p:cNvSpPr>
          <p:nvPr/>
        </p:nvSpPr>
        <p:spPr bwMode="auto">
          <a:xfrm>
            <a:off x="8321675" y="2997200"/>
            <a:ext cx="279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S2A</a:t>
            </a:r>
            <a:endParaRPr lang="en-US" altLang="en-US"/>
          </a:p>
        </p:txBody>
      </p:sp>
      <p:sp>
        <p:nvSpPr>
          <p:cNvPr id="26639" name="Freeform 17"/>
          <p:cNvSpPr>
            <a:spLocks/>
          </p:cNvSpPr>
          <p:nvPr/>
        </p:nvSpPr>
        <p:spPr bwMode="auto">
          <a:xfrm>
            <a:off x="6784975" y="6359525"/>
            <a:ext cx="1501775" cy="153988"/>
          </a:xfrm>
          <a:custGeom>
            <a:avLst/>
            <a:gdLst>
              <a:gd name="T0" fmla="*/ 0 w 172"/>
              <a:gd name="T1" fmla="*/ 0 h 10"/>
              <a:gd name="T2" fmla="*/ 0 w 172"/>
              <a:gd name="T3" fmla="*/ 154943 h 10"/>
              <a:gd name="T4" fmla="*/ 1501775 w 172"/>
              <a:gd name="T5" fmla="*/ 154943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0" name="Freeform 18"/>
          <p:cNvSpPr>
            <a:spLocks/>
          </p:cNvSpPr>
          <p:nvPr/>
        </p:nvSpPr>
        <p:spPr bwMode="auto">
          <a:xfrm>
            <a:off x="6784975" y="6188075"/>
            <a:ext cx="1501775" cy="171450"/>
          </a:xfrm>
          <a:custGeom>
            <a:avLst/>
            <a:gdLst>
              <a:gd name="T0" fmla="*/ 0 w 172"/>
              <a:gd name="T1" fmla="*/ 171845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1" name="Freeform 19"/>
          <p:cNvSpPr>
            <a:spLocks/>
          </p:cNvSpPr>
          <p:nvPr/>
        </p:nvSpPr>
        <p:spPr bwMode="auto">
          <a:xfrm>
            <a:off x="5430838" y="6032500"/>
            <a:ext cx="1354137" cy="327025"/>
          </a:xfrm>
          <a:custGeom>
            <a:avLst/>
            <a:gdLst>
              <a:gd name="T0" fmla="*/ 0 w 155"/>
              <a:gd name="T1" fmla="*/ 0 h 21"/>
              <a:gd name="T2" fmla="*/ 0 w 155"/>
              <a:gd name="T3" fmla="*/ 326786 h 21"/>
              <a:gd name="T4" fmla="*/ 1354138 w 155"/>
              <a:gd name="T5" fmla="*/ 326786 h 21"/>
              <a:gd name="T6" fmla="*/ 0 60000 65536"/>
              <a:gd name="T7" fmla="*/ 0 60000 65536"/>
              <a:gd name="T8" fmla="*/ 0 60000 65536"/>
            </a:gdLst>
            <a:ahLst/>
            <a:cxnLst>
              <a:cxn ang="T6">
                <a:pos x="T0" y="T1"/>
              </a:cxn>
              <a:cxn ang="T7">
                <a:pos x="T2" y="T3"/>
              </a:cxn>
              <a:cxn ang="T8">
                <a:pos x="T4" y="T5"/>
              </a:cxn>
            </a:cxnLst>
            <a:rect l="0" t="0" r="r" b="b"/>
            <a:pathLst>
              <a:path w="155" h="21">
                <a:moveTo>
                  <a:pt x="0" y="0"/>
                </a:moveTo>
                <a:lnTo>
                  <a:pt x="0" y="21"/>
                </a:lnTo>
                <a:lnTo>
                  <a:pt x="155" y="2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2" name="Freeform 20"/>
          <p:cNvSpPr>
            <a:spLocks/>
          </p:cNvSpPr>
          <p:nvPr/>
        </p:nvSpPr>
        <p:spPr bwMode="auto">
          <a:xfrm>
            <a:off x="6784975" y="5722938"/>
            <a:ext cx="1501775" cy="153987"/>
          </a:xfrm>
          <a:custGeom>
            <a:avLst/>
            <a:gdLst>
              <a:gd name="T0" fmla="*/ 0 w 172"/>
              <a:gd name="T1" fmla="*/ 0 h 10"/>
              <a:gd name="T2" fmla="*/ 0 w 172"/>
              <a:gd name="T3" fmla="*/ 154943 h 10"/>
              <a:gd name="T4" fmla="*/ 1501775 w 172"/>
              <a:gd name="T5" fmla="*/ 154943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3" name="Freeform 21"/>
          <p:cNvSpPr>
            <a:spLocks/>
          </p:cNvSpPr>
          <p:nvPr/>
        </p:nvSpPr>
        <p:spPr bwMode="auto">
          <a:xfrm>
            <a:off x="6784975" y="5567363"/>
            <a:ext cx="1501775" cy="155575"/>
          </a:xfrm>
          <a:custGeom>
            <a:avLst/>
            <a:gdLst>
              <a:gd name="T0" fmla="*/ 0 w 172"/>
              <a:gd name="T1" fmla="*/ 154943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4" name="Freeform 22"/>
          <p:cNvSpPr>
            <a:spLocks/>
          </p:cNvSpPr>
          <p:nvPr/>
        </p:nvSpPr>
        <p:spPr bwMode="auto">
          <a:xfrm>
            <a:off x="5430838" y="5722938"/>
            <a:ext cx="1354137" cy="309562"/>
          </a:xfrm>
          <a:custGeom>
            <a:avLst/>
            <a:gdLst>
              <a:gd name="T0" fmla="*/ 0 w 155"/>
              <a:gd name="T1" fmla="*/ 309884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5" name="Freeform 23"/>
          <p:cNvSpPr>
            <a:spLocks/>
          </p:cNvSpPr>
          <p:nvPr/>
        </p:nvSpPr>
        <p:spPr bwMode="auto">
          <a:xfrm>
            <a:off x="4086225" y="5567363"/>
            <a:ext cx="1344613" cy="465137"/>
          </a:xfrm>
          <a:custGeom>
            <a:avLst/>
            <a:gdLst>
              <a:gd name="T0" fmla="*/ 0 w 154"/>
              <a:gd name="T1" fmla="*/ 0 h 30"/>
              <a:gd name="T2" fmla="*/ 0 w 154"/>
              <a:gd name="T3" fmla="*/ 464826 h 30"/>
              <a:gd name="T4" fmla="*/ 1344613 w 154"/>
              <a:gd name="T5" fmla="*/ 464826 h 30"/>
              <a:gd name="T6" fmla="*/ 0 60000 65536"/>
              <a:gd name="T7" fmla="*/ 0 60000 65536"/>
              <a:gd name="T8" fmla="*/ 0 60000 65536"/>
            </a:gdLst>
            <a:ahLst/>
            <a:cxnLst>
              <a:cxn ang="T6">
                <a:pos x="T0" y="T1"/>
              </a:cxn>
              <a:cxn ang="T7">
                <a:pos x="T2" y="T3"/>
              </a:cxn>
              <a:cxn ang="T8">
                <a:pos x="T4" y="T5"/>
              </a:cxn>
            </a:cxnLst>
            <a:rect l="0" t="0" r="r" b="b"/>
            <a:pathLst>
              <a:path w="154" h="30">
                <a:moveTo>
                  <a:pt x="0" y="0"/>
                </a:moveTo>
                <a:lnTo>
                  <a:pt x="0" y="30"/>
                </a:lnTo>
                <a:lnTo>
                  <a:pt x="154"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6" name="Freeform 24"/>
          <p:cNvSpPr>
            <a:spLocks/>
          </p:cNvSpPr>
          <p:nvPr/>
        </p:nvSpPr>
        <p:spPr bwMode="auto">
          <a:xfrm>
            <a:off x="6784975" y="5087938"/>
            <a:ext cx="1501775" cy="155575"/>
          </a:xfrm>
          <a:custGeom>
            <a:avLst/>
            <a:gdLst>
              <a:gd name="T0" fmla="*/ 0 w 172"/>
              <a:gd name="T1" fmla="*/ 0 h 10"/>
              <a:gd name="T2" fmla="*/ 0 w 172"/>
              <a:gd name="T3" fmla="*/ 154943 h 10"/>
              <a:gd name="T4" fmla="*/ 1501775 w 172"/>
              <a:gd name="T5" fmla="*/ 154943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7" name="Freeform 25"/>
          <p:cNvSpPr>
            <a:spLocks/>
          </p:cNvSpPr>
          <p:nvPr/>
        </p:nvSpPr>
        <p:spPr bwMode="auto">
          <a:xfrm>
            <a:off x="6784975" y="4933950"/>
            <a:ext cx="1501775" cy="153988"/>
          </a:xfrm>
          <a:custGeom>
            <a:avLst/>
            <a:gdLst>
              <a:gd name="T0" fmla="*/ 0 w 172"/>
              <a:gd name="T1" fmla="*/ 154943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8" name="Freeform 26"/>
          <p:cNvSpPr>
            <a:spLocks/>
          </p:cNvSpPr>
          <p:nvPr/>
        </p:nvSpPr>
        <p:spPr bwMode="auto">
          <a:xfrm>
            <a:off x="4086225" y="5087938"/>
            <a:ext cx="2698750" cy="479425"/>
          </a:xfrm>
          <a:custGeom>
            <a:avLst/>
            <a:gdLst>
              <a:gd name="T0" fmla="*/ 0 w 309"/>
              <a:gd name="T1" fmla="*/ 478911 h 31"/>
              <a:gd name="T2" fmla="*/ 0 w 309"/>
              <a:gd name="T3" fmla="*/ 0 h 31"/>
              <a:gd name="T4" fmla="*/ 2698750 w 309"/>
              <a:gd name="T5" fmla="*/ 0 h 31"/>
              <a:gd name="T6" fmla="*/ 0 60000 65536"/>
              <a:gd name="T7" fmla="*/ 0 60000 65536"/>
              <a:gd name="T8" fmla="*/ 0 60000 65536"/>
            </a:gdLst>
            <a:ahLst/>
            <a:cxnLst>
              <a:cxn ang="T6">
                <a:pos x="T0" y="T1"/>
              </a:cxn>
              <a:cxn ang="T7">
                <a:pos x="T2" y="T3"/>
              </a:cxn>
              <a:cxn ang="T8">
                <a:pos x="T4" y="T5"/>
              </a:cxn>
            </a:cxnLst>
            <a:rect l="0" t="0" r="r" b="b"/>
            <a:pathLst>
              <a:path w="309" h="31">
                <a:moveTo>
                  <a:pt x="0" y="31"/>
                </a:moveTo>
                <a:lnTo>
                  <a:pt x="0" y="0"/>
                </a:lnTo>
                <a:lnTo>
                  <a:pt x="309"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49" name="Freeform 27"/>
          <p:cNvSpPr>
            <a:spLocks/>
          </p:cNvSpPr>
          <p:nvPr/>
        </p:nvSpPr>
        <p:spPr bwMode="auto">
          <a:xfrm>
            <a:off x="2733675" y="4778375"/>
            <a:ext cx="1352550" cy="788988"/>
          </a:xfrm>
          <a:custGeom>
            <a:avLst/>
            <a:gdLst>
              <a:gd name="T0" fmla="*/ 0 w 155"/>
              <a:gd name="T1" fmla="*/ 0 h 51"/>
              <a:gd name="T2" fmla="*/ 0 w 155"/>
              <a:gd name="T3" fmla="*/ 788795 h 51"/>
              <a:gd name="T4" fmla="*/ 1352550 w 155"/>
              <a:gd name="T5" fmla="*/ 788795 h 51"/>
              <a:gd name="T6" fmla="*/ 0 60000 65536"/>
              <a:gd name="T7" fmla="*/ 0 60000 65536"/>
              <a:gd name="T8" fmla="*/ 0 60000 65536"/>
            </a:gdLst>
            <a:ahLst/>
            <a:cxnLst>
              <a:cxn ang="T6">
                <a:pos x="T0" y="T1"/>
              </a:cxn>
              <a:cxn ang="T7">
                <a:pos x="T2" y="T3"/>
              </a:cxn>
              <a:cxn ang="T8">
                <a:pos x="T4" y="T5"/>
              </a:cxn>
            </a:cxnLst>
            <a:rect l="0" t="0" r="r" b="b"/>
            <a:pathLst>
              <a:path w="155" h="51">
                <a:moveTo>
                  <a:pt x="0" y="0"/>
                </a:moveTo>
                <a:lnTo>
                  <a:pt x="0" y="51"/>
                </a:lnTo>
                <a:lnTo>
                  <a:pt x="155" y="5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0" name="Freeform 28"/>
          <p:cNvSpPr>
            <a:spLocks/>
          </p:cNvSpPr>
          <p:nvPr/>
        </p:nvSpPr>
        <p:spPr bwMode="auto">
          <a:xfrm>
            <a:off x="6784975" y="4451350"/>
            <a:ext cx="1501775" cy="173038"/>
          </a:xfrm>
          <a:custGeom>
            <a:avLst/>
            <a:gdLst>
              <a:gd name="T0" fmla="*/ 0 w 172"/>
              <a:gd name="T1" fmla="*/ 0 h 11"/>
              <a:gd name="T2" fmla="*/ 0 w 172"/>
              <a:gd name="T3" fmla="*/ 171845 h 11"/>
              <a:gd name="T4" fmla="*/ 1501775 w 172"/>
              <a:gd name="T5" fmla="*/ 171845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1" name="Freeform 29"/>
          <p:cNvSpPr>
            <a:spLocks/>
          </p:cNvSpPr>
          <p:nvPr/>
        </p:nvSpPr>
        <p:spPr bwMode="auto">
          <a:xfrm>
            <a:off x="6784975" y="4297363"/>
            <a:ext cx="1501775" cy="153987"/>
          </a:xfrm>
          <a:custGeom>
            <a:avLst/>
            <a:gdLst>
              <a:gd name="T0" fmla="*/ 0 w 172"/>
              <a:gd name="T1" fmla="*/ 154943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2" name="Freeform 30"/>
          <p:cNvSpPr>
            <a:spLocks/>
          </p:cNvSpPr>
          <p:nvPr/>
        </p:nvSpPr>
        <p:spPr bwMode="auto">
          <a:xfrm>
            <a:off x="4086225" y="3987800"/>
            <a:ext cx="2698750" cy="463550"/>
          </a:xfrm>
          <a:custGeom>
            <a:avLst/>
            <a:gdLst>
              <a:gd name="T0" fmla="*/ 0 w 309"/>
              <a:gd name="T1" fmla="*/ 0 h 30"/>
              <a:gd name="T2" fmla="*/ 0 w 309"/>
              <a:gd name="T3" fmla="*/ 464826 h 30"/>
              <a:gd name="T4" fmla="*/ 2698750 w 309"/>
              <a:gd name="T5" fmla="*/ 464826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3" name="Freeform 31"/>
          <p:cNvSpPr>
            <a:spLocks/>
          </p:cNvSpPr>
          <p:nvPr/>
        </p:nvSpPr>
        <p:spPr bwMode="auto">
          <a:xfrm>
            <a:off x="6784975" y="3817938"/>
            <a:ext cx="1501775" cy="169862"/>
          </a:xfrm>
          <a:custGeom>
            <a:avLst/>
            <a:gdLst>
              <a:gd name="T0" fmla="*/ 0 w 172"/>
              <a:gd name="T1" fmla="*/ 0 h 11"/>
              <a:gd name="T2" fmla="*/ 0 w 172"/>
              <a:gd name="T3" fmla="*/ 169027 h 11"/>
              <a:gd name="T4" fmla="*/ 1501775 w 172"/>
              <a:gd name="T5" fmla="*/ 169027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4" name="Freeform 32"/>
          <p:cNvSpPr>
            <a:spLocks/>
          </p:cNvSpPr>
          <p:nvPr/>
        </p:nvSpPr>
        <p:spPr bwMode="auto">
          <a:xfrm>
            <a:off x="6784975" y="3663950"/>
            <a:ext cx="1501775" cy="153988"/>
          </a:xfrm>
          <a:custGeom>
            <a:avLst/>
            <a:gdLst>
              <a:gd name="T0" fmla="*/ 0 w 172"/>
              <a:gd name="T1" fmla="*/ 154943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5" name="Freeform 33"/>
          <p:cNvSpPr>
            <a:spLocks/>
          </p:cNvSpPr>
          <p:nvPr/>
        </p:nvSpPr>
        <p:spPr bwMode="auto">
          <a:xfrm>
            <a:off x="5430838" y="3508375"/>
            <a:ext cx="1354137" cy="309563"/>
          </a:xfrm>
          <a:custGeom>
            <a:avLst/>
            <a:gdLst>
              <a:gd name="T0" fmla="*/ 0 w 155"/>
              <a:gd name="T1" fmla="*/ 0 h 20"/>
              <a:gd name="T2" fmla="*/ 0 w 155"/>
              <a:gd name="T3" fmla="*/ 309884 h 20"/>
              <a:gd name="T4" fmla="*/ 1354138 w 155"/>
              <a:gd name="T5" fmla="*/ 309884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6" name="Freeform 34"/>
          <p:cNvSpPr>
            <a:spLocks/>
          </p:cNvSpPr>
          <p:nvPr/>
        </p:nvSpPr>
        <p:spPr bwMode="auto">
          <a:xfrm>
            <a:off x="6784975" y="3198813"/>
            <a:ext cx="1501775" cy="153987"/>
          </a:xfrm>
          <a:custGeom>
            <a:avLst/>
            <a:gdLst>
              <a:gd name="T0" fmla="*/ 0 w 172"/>
              <a:gd name="T1" fmla="*/ 0 h 10"/>
              <a:gd name="T2" fmla="*/ 0 w 172"/>
              <a:gd name="T3" fmla="*/ 154943 h 10"/>
              <a:gd name="T4" fmla="*/ 1501775 w 172"/>
              <a:gd name="T5" fmla="*/ 154943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7" name="Freeform 35"/>
          <p:cNvSpPr>
            <a:spLocks/>
          </p:cNvSpPr>
          <p:nvPr/>
        </p:nvSpPr>
        <p:spPr bwMode="auto">
          <a:xfrm>
            <a:off x="6784975" y="3025775"/>
            <a:ext cx="1501775" cy="173038"/>
          </a:xfrm>
          <a:custGeom>
            <a:avLst/>
            <a:gdLst>
              <a:gd name="T0" fmla="*/ 0 w 172"/>
              <a:gd name="T1" fmla="*/ 171845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8" name="Freeform 36"/>
          <p:cNvSpPr>
            <a:spLocks/>
          </p:cNvSpPr>
          <p:nvPr/>
        </p:nvSpPr>
        <p:spPr bwMode="auto">
          <a:xfrm>
            <a:off x="5430838" y="3198813"/>
            <a:ext cx="1354137" cy="309562"/>
          </a:xfrm>
          <a:custGeom>
            <a:avLst/>
            <a:gdLst>
              <a:gd name="T0" fmla="*/ 0 w 155"/>
              <a:gd name="T1" fmla="*/ 309884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59" name="Freeform 37"/>
          <p:cNvSpPr>
            <a:spLocks/>
          </p:cNvSpPr>
          <p:nvPr/>
        </p:nvSpPr>
        <p:spPr bwMode="auto">
          <a:xfrm>
            <a:off x="4086225" y="3508375"/>
            <a:ext cx="1344613" cy="479425"/>
          </a:xfrm>
          <a:custGeom>
            <a:avLst/>
            <a:gdLst>
              <a:gd name="T0" fmla="*/ 0 w 154"/>
              <a:gd name="T1" fmla="*/ 478911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60" name="Freeform 38"/>
          <p:cNvSpPr>
            <a:spLocks/>
          </p:cNvSpPr>
          <p:nvPr/>
        </p:nvSpPr>
        <p:spPr bwMode="auto">
          <a:xfrm>
            <a:off x="2733675" y="2997200"/>
            <a:ext cx="685800" cy="1781175"/>
          </a:xfrm>
          <a:custGeom>
            <a:avLst/>
            <a:gdLst>
              <a:gd name="T0" fmla="*/ 0 w 155"/>
              <a:gd name="T1" fmla="*/ 1782023 h 51"/>
              <a:gd name="T2" fmla="*/ 0 w 155"/>
              <a:gd name="T3" fmla="*/ 0 h 51"/>
              <a:gd name="T4" fmla="*/ 685680 w 155"/>
              <a:gd name="T5" fmla="*/ 0 h 51"/>
              <a:gd name="T6" fmla="*/ 0 60000 65536"/>
              <a:gd name="T7" fmla="*/ 0 60000 65536"/>
              <a:gd name="T8" fmla="*/ 0 60000 65536"/>
            </a:gdLst>
            <a:ahLst/>
            <a:cxnLst>
              <a:cxn ang="T6">
                <a:pos x="T0" y="T1"/>
              </a:cxn>
              <a:cxn ang="T7">
                <a:pos x="T2" y="T3"/>
              </a:cxn>
              <a:cxn ang="T8">
                <a:pos x="T4" y="T5"/>
              </a:cxn>
            </a:cxnLst>
            <a:rect l="0" t="0" r="r" b="b"/>
            <a:pathLst>
              <a:path w="155" h="51">
                <a:moveTo>
                  <a:pt x="0" y="51"/>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26661" name="Group 94"/>
          <p:cNvGrpSpPr>
            <a:grpSpLocks/>
          </p:cNvGrpSpPr>
          <p:nvPr/>
        </p:nvGrpSpPr>
        <p:grpSpPr bwMode="auto">
          <a:xfrm>
            <a:off x="4121150" y="1125538"/>
            <a:ext cx="4511675" cy="1608137"/>
            <a:chOff x="3013161" y="1168779"/>
            <a:chExt cx="4511167" cy="2523936"/>
          </a:xfrm>
        </p:grpSpPr>
        <p:sp>
          <p:nvSpPr>
            <p:cNvPr id="26676" name="Rectangle 11"/>
            <p:cNvSpPr>
              <a:spLocks noChangeArrowheads="1"/>
            </p:cNvSpPr>
            <p:nvPr/>
          </p:nvSpPr>
          <p:spPr bwMode="auto">
            <a:xfrm>
              <a:off x="7248611" y="3523438"/>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S6B</a:t>
              </a:r>
              <a:endParaRPr lang="en-US" altLang="en-US">
                <a:solidFill>
                  <a:srgbClr val="FF0000"/>
                </a:solidFill>
              </a:endParaRPr>
            </a:p>
          </p:txBody>
        </p:sp>
        <p:sp>
          <p:nvSpPr>
            <p:cNvPr id="26677" name="Rectangle 12"/>
            <p:cNvSpPr>
              <a:spLocks noChangeArrowheads="1"/>
            </p:cNvSpPr>
            <p:nvPr/>
          </p:nvSpPr>
          <p:spPr bwMode="auto">
            <a:xfrm>
              <a:off x="7248611" y="3040753"/>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S5B</a:t>
              </a:r>
              <a:endParaRPr lang="en-US" altLang="en-US">
                <a:solidFill>
                  <a:srgbClr val="FF0000"/>
                </a:solidFill>
              </a:endParaRPr>
            </a:p>
          </p:txBody>
        </p:sp>
        <p:sp>
          <p:nvSpPr>
            <p:cNvPr id="26678" name="Rectangle 13"/>
            <p:cNvSpPr>
              <a:spLocks noChangeArrowheads="1"/>
            </p:cNvSpPr>
            <p:nvPr/>
          </p:nvSpPr>
          <p:spPr bwMode="auto">
            <a:xfrm>
              <a:off x="7248611" y="2579055"/>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S4B</a:t>
              </a:r>
              <a:endParaRPr lang="en-US" altLang="en-US">
                <a:solidFill>
                  <a:srgbClr val="FF0000"/>
                </a:solidFill>
              </a:endParaRPr>
            </a:p>
          </p:txBody>
        </p:sp>
        <p:sp>
          <p:nvSpPr>
            <p:cNvPr id="26679" name="Rectangle 14"/>
            <p:cNvSpPr>
              <a:spLocks noChangeArrowheads="1"/>
            </p:cNvSpPr>
            <p:nvPr/>
          </p:nvSpPr>
          <p:spPr bwMode="auto">
            <a:xfrm>
              <a:off x="7248611" y="2117357"/>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S3B</a:t>
              </a:r>
              <a:endParaRPr lang="en-US" altLang="en-US">
                <a:solidFill>
                  <a:srgbClr val="FF0000"/>
                </a:solidFill>
              </a:endParaRPr>
            </a:p>
          </p:txBody>
        </p:sp>
        <p:sp>
          <p:nvSpPr>
            <p:cNvPr id="26680" name="Rectangle 15"/>
            <p:cNvSpPr>
              <a:spLocks noChangeArrowheads="1"/>
            </p:cNvSpPr>
            <p:nvPr/>
          </p:nvSpPr>
          <p:spPr bwMode="auto">
            <a:xfrm>
              <a:off x="7248611" y="1630477"/>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S1B</a:t>
              </a:r>
              <a:endParaRPr lang="en-US" altLang="en-US">
                <a:solidFill>
                  <a:srgbClr val="FF0000"/>
                </a:solidFill>
              </a:endParaRPr>
            </a:p>
          </p:txBody>
        </p:sp>
        <p:sp>
          <p:nvSpPr>
            <p:cNvPr id="26681" name="Rectangle 16"/>
            <p:cNvSpPr>
              <a:spLocks noChangeArrowheads="1"/>
            </p:cNvSpPr>
            <p:nvPr/>
          </p:nvSpPr>
          <p:spPr bwMode="auto">
            <a:xfrm>
              <a:off x="7248611" y="1168779"/>
              <a:ext cx="2757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S2B</a:t>
              </a:r>
              <a:endParaRPr lang="en-US" altLang="en-US">
                <a:solidFill>
                  <a:srgbClr val="FF0000"/>
                </a:solidFill>
              </a:endParaRPr>
            </a:p>
          </p:txBody>
        </p:sp>
        <p:sp>
          <p:nvSpPr>
            <p:cNvPr id="26682" name="Freeform 28"/>
            <p:cNvSpPr>
              <a:spLocks/>
            </p:cNvSpPr>
            <p:nvPr/>
          </p:nvSpPr>
          <p:spPr bwMode="auto">
            <a:xfrm>
              <a:off x="5711911" y="3388991"/>
              <a:ext cx="1501775" cy="256033"/>
            </a:xfrm>
            <a:custGeom>
              <a:avLst/>
              <a:gdLst>
                <a:gd name="T0" fmla="*/ 0 w 172"/>
                <a:gd name="T1" fmla="*/ 0 h 11"/>
                <a:gd name="T2" fmla="*/ 0 w 172"/>
                <a:gd name="T3" fmla="*/ 256033 h 11"/>
                <a:gd name="T4" fmla="*/ 1501775 w 172"/>
                <a:gd name="T5" fmla="*/ 256033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3" name="Freeform 29"/>
            <p:cNvSpPr>
              <a:spLocks/>
            </p:cNvSpPr>
            <p:nvPr/>
          </p:nvSpPr>
          <p:spPr bwMode="auto">
            <a:xfrm>
              <a:off x="5711911" y="3158141"/>
              <a:ext cx="1501775" cy="230850"/>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4" name="Freeform 30"/>
            <p:cNvSpPr>
              <a:spLocks/>
            </p:cNvSpPr>
            <p:nvPr/>
          </p:nvSpPr>
          <p:spPr bwMode="auto">
            <a:xfrm>
              <a:off x="3013161" y="2696443"/>
              <a:ext cx="2698750" cy="692548"/>
            </a:xfrm>
            <a:custGeom>
              <a:avLst/>
              <a:gdLst>
                <a:gd name="T0" fmla="*/ 0 w 309"/>
                <a:gd name="T1" fmla="*/ 0 h 30"/>
                <a:gd name="T2" fmla="*/ 0 w 309"/>
                <a:gd name="T3" fmla="*/ 692548 h 30"/>
                <a:gd name="T4" fmla="*/ 2698750 w 309"/>
                <a:gd name="T5" fmla="*/ 692548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5" name="Freeform 31"/>
            <p:cNvSpPr>
              <a:spLocks/>
            </p:cNvSpPr>
            <p:nvPr/>
          </p:nvSpPr>
          <p:spPr bwMode="auto">
            <a:xfrm>
              <a:off x="5711911" y="2444609"/>
              <a:ext cx="1501775" cy="251835"/>
            </a:xfrm>
            <a:custGeom>
              <a:avLst/>
              <a:gdLst>
                <a:gd name="T0" fmla="*/ 0 w 172"/>
                <a:gd name="T1" fmla="*/ 0 h 11"/>
                <a:gd name="T2" fmla="*/ 0 w 172"/>
                <a:gd name="T3" fmla="*/ 251835 h 11"/>
                <a:gd name="T4" fmla="*/ 1501775 w 172"/>
                <a:gd name="T5" fmla="*/ 251835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6" name="Freeform 32"/>
            <p:cNvSpPr>
              <a:spLocks/>
            </p:cNvSpPr>
            <p:nvPr/>
          </p:nvSpPr>
          <p:spPr bwMode="auto">
            <a:xfrm>
              <a:off x="5711911" y="2213761"/>
              <a:ext cx="1501775" cy="230850"/>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7" name="Freeform 33"/>
            <p:cNvSpPr>
              <a:spLocks/>
            </p:cNvSpPr>
            <p:nvPr/>
          </p:nvSpPr>
          <p:spPr bwMode="auto">
            <a:xfrm>
              <a:off x="4357774" y="1982911"/>
              <a:ext cx="1354138" cy="461698"/>
            </a:xfrm>
            <a:custGeom>
              <a:avLst/>
              <a:gdLst>
                <a:gd name="T0" fmla="*/ 0 w 155"/>
                <a:gd name="T1" fmla="*/ 0 h 20"/>
                <a:gd name="T2" fmla="*/ 0 w 155"/>
                <a:gd name="T3" fmla="*/ 461698 h 20"/>
                <a:gd name="T4" fmla="*/ 1354138 w 155"/>
                <a:gd name="T5" fmla="*/ 461698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8" name="Freeform 34"/>
            <p:cNvSpPr>
              <a:spLocks/>
            </p:cNvSpPr>
            <p:nvPr/>
          </p:nvSpPr>
          <p:spPr bwMode="auto">
            <a:xfrm>
              <a:off x="5711911" y="1521213"/>
              <a:ext cx="1501775" cy="230850"/>
            </a:xfrm>
            <a:custGeom>
              <a:avLst/>
              <a:gdLst>
                <a:gd name="T0" fmla="*/ 0 w 172"/>
                <a:gd name="T1" fmla="*/ 0 h 10"/>
                <a:gd name="T2" fmla="*/ 0 w 172"/>
                <a:gd name="T3" fmla="*/ 230850 h 10"/>
                <a:gd name="T4" fmla="*/ 1501775 w 172"/>
                <a:gd name="T5" fmla="*/ 230850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89" name="Freeform 35"/>
            <p:cNvSpPr>
              <a:spLocks/>
            </p:cNvSpPr>
            <p:nvPr/>
          </p:nvSpPr>
          <p:spPr bwMode="auto">
            <a:xfrm>
              <a:off x="5711911" y="1265182"/>
              <a:ext cx="1501775" cy="256033"/>
            </a:xfrm>
            <a:custGeom>
              <a:avLst/>
              <a:gdLst>
                <a:gd name="T0" fmla="*/ 0 w 172"/>
                <a:gd name="T1" fmla="*/ 256033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90" name="Freeform 36"/>
            <p:cNvSpPr>
              <a:spLocks/>
            </p:cNvSpPr>
            <p:nvPr/>
          </p:nvSpPr>
          <p:spPr bwMode="auto">
            <a:xfrm>
              <a:off x="4357774" y="1521213"/>
              <a:ext cx="1354138" cy="461698"/>
            </a:xfrm>
            <a:custGeom>
              <a:avLst/>
              <a:gdLst>
                <a:gd name="T0" fmla="*/ 0 w 155"/>
                <a:gd name="T1" fmla="*/ 461698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91" name="Freeform 37"/>
            <p:cNvSpPr>
              <a:spLocks/>
            </p:cNvSpPr>
            <p:nvPr/>
          </p:nvSpPr>
          <p:spPr bwMode="auto">
            <a:xfrm>
              <a:off x="3013161" y="1982911"/>
              <a:ext cx="1344613" cy="713532"/>
            </a:xfrm>
            <a:custGeom>
              <a:avLst/>
              <a:gdLst>
                <a:gd name="T0" fmla="*/ 0 w 154"/>
                <a:gd name="T1" fmla="*/ 713532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26662" name="Freeform 34"/>
          <p:cNvSpPr>
            <a:spLocks/>
          </p:cNvSpPr>
          <p:nvPr/>
        </p:nvSpPr>
        <p:spPr bwMode="auto">
          <a:xfrm>
            <a:off x="3409950" y="2995613"/>
            <a:ext cx="666750" cy="947737"/>
          </a:xfrm>
          <a:custGeom>
            <a:avLst/>
            <a:gdLst>
              <a:gd name="T0" fmla="*/ 0 w 172"/>
              <a:gd name="T1" fmla="*/ 0 h 10"/>
              <a:gd name="T2" fmla="*/ 0 w 172"/>
              <a:gd name="T3" fmla="*/ 947236 h 10"/>
              <a:gd name="T4" fmla="*/ 666281 w 172"/>
              <a:gd name="T5" fmla="*/ 947236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63" name="Freeform 35"/>
          <p:cNvSpPr>
            <a:spLocks/>
          </p:cNvSpPr>
          <p:nvPr/>
        </p:nvSpPr>
        <p:spPr bwMode="auto">
          <a:xfrm>
            <a:off x="3421063" y="2132013"/>
            <a:ext cx="665162" cy="831850"/>
          </a:xfrm>
          <a:custGeom>
            <a:avLst/>
            <a:gdLst>
              <a:gd name="T0" fmla="*/ 0 w 172"/>
              <a:gd name="T1" fmla="*/ 832216 h 11"/>
              <a:gd name="T2" fmla="*/ 0 w 172"/>
              <a:gd name="T3" fmla="*/ 0 h 11"/>
              <a:gd name="T4" fmla="*/ 666281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664" name="TextBox 69"/>
          <p:cNvSpPr txBox="1">
            <a:spLocks noChangeArrowheads="1"/>
          </p:cNvSpPr>
          <p:nvPr/>
        </p:nvSpPr>
        <p:spPr bwMode="auto">
          <a:xfrm>
            <a:off x="3409950" y="2854325"/>
            <a:ext cx="43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CA" altLang="en-US" baseline="-25000"/>
              <a:t>0</a:t>
            </a:r>
          </a:p>
        </p:txBody>
      </p:sp>
      <p:sp>
        <p:nvSpPr>
          <p:cNvPr id="26665" name="TextBox 70"/>
          <p:cNvSpPr txBox="1">
            <a:spLocks noChangeArrowheads="1"/>
          </p:cNvSpPr>
          <p:nvPr/>
        </p:nvSpPr>
        <p:spPr bwMode="auto">
          <a:xfrm>
            <a:off x="4116388" y="1954213"/>
            <a:ext cx="43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1</a:t>
            </a:r>
            <a:endParaRPr lang="en-CA" altLang="en-US" baseline="-25000"/>
          </a:p>
        </p:txBody>
      </p:sp>
      <p:sp>
        <p:nvSpPr>
          <p:cNvPr id="26666" name="TextBox 71"/>
          <p:cNvSpPr txBox="1">
            <a:spLocks noChangeArrowheads="1"/>
          </p:cNvSpPr>
          <p:nvPr/>
        </p:nvSpPr>
        <p:spPr bwMode="auto">
          <a:xfrm>
            <a:off x="5430838" y="1468438"/>
            <a:ext cx="43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2</a:t>
            </a:r>
            <a:endParaRPr lang="en-CA" altLang="en-US" baseline="-25000"/>
          </a:p>
        </p:txBody>
      </p:sp>
      <p:sp>
        <p:nvSpPr>
          <p:cNvPr id="26667" name="TextBox 72"/>
          <p:cNvSpPr txBox="1">
            <a:spLocks noChangeArrowheads="1"/>
          </p:cNvSpPr>
          <p:nvPr/>
        </p:nvSpPr>
        <p:spPr bwMode="auto">
          <a:xfrm>
            <a:off x="4071938" y="3779838"/>
            <a:ext cx="43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1</a:t>
            </a:r>
            <a:r>
              <a:rPr lang="en-US" altLang="zh-CN">
                <a:ea typeface="SimSun" panose="02010600030101010101" pitchFamily="2" charset="-122"/>
              </a:rPr>
              <a:t>'</a:t>
            </a:r>
            <a:endParaRPr lang="en-CA" altLang="en-US"/>
          </a:p>
        </p:txBody>
      </p:sp>
      <p:sp>
        <p:nvSpPr>
          <p:cNvPr id="26668" name="TextBox 73"/>
          <p:cNvSpPr txBox="1">
            <a:spLocks noChangeArrowheads="1"/>
          </p:cNvSpPr>
          <p:nvPr/>
        </p:nvSpPr>
        <p:spPr bwMode="auto">
          <a:xfrm>
            <a:off x="5368925" y="3348038"/>
            <a:ext cx="479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zh-CN" baseline="-25000">
                <a:ea typeface="SimSun" panose="02010600030101010101" pitchFamily="2" charset="-122"/>
              </a:rPr>
              <a:t>2</a:t>
            </a:r>
            <a:r>
              <a:rPr lang="en-US" altLang="zh-CN">
                <a:ea typeface="SimSun" panose="02010600030101010101" pitchFamily="2" charset="-122"/>
              </a:rPr>
              <a:t>'</a:t>
            </a:r>
            <a:endParaRPr lang="en-CA" altLang="en-US" baseline="30000"/>
          </a:p>
        </p:txBody>
      </p:sp>
      <p:sp>
        <p:nvSpPr>
          <p:cNvPr id="26669" name="TextBox 74"/>
          <p:cNvSpPr txBox="1">
            <a:spLocks noChangeArrowheads="1"/>
          </p:cNvSpPr>
          <p:nvPr/>
        </p:nvSpPr>
        <p:spPr bwMode="auto">
          <a:xfrm>
            <a:off x="6784975" y="1181100"/>
            <a:ext cx="43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3</a:t>
            </a:r>
            <a:endParaRPr lang="en-CA" altLang="en-US" baseline="-25000"/>
          </a:p>
        </p:txBody>
      </p:sp>
      <p:sp>
        <p:nvSpPr>
          <p:cNvPr id="26670" name="TextBox 75"/>
          <p:cNvSpPr txBox="1">
            <a:spLocks noChangeArrowheads="1"/>
          </p:cNvSpPr>
          <p:nvPr/>
        </p:nvSpPr>
        <p:spPr bwMode="auto">
          <a:xfrm>
            <a:off x="6756400" y="1782763"/>
            <a:ext cx="43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4</a:t>
            </a:r>
            <a:endParaRPr lang="en-CA" altLang="en-US" baseline="-25000"/>
          </a:p>
        </p:txBody>
      </p:sp>
      <p:sp>
        <p:nvSpPr>
          <p:cNvPr id="26671" name="TextBox 76"/>
          <p:cNvSpPr txBox="1">
            <a:spLocks noChangeArrowheads="1"/>
          </p:cNvSpPr>
          <p:nvPr/>
        </p:nvSpPr>
        <p:spPr bwMode="auto">
          <a:xfrm>
            <a:off x="6784975" y="2365375"/>
            <a:ext cx="43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5</a:t>
            </a:r>
            <a:endParaRPr lang="en-CA" altLang="en-US" baseline="-25000"/>
          </a:p>
        </p:txBody>
      </p:sp>
      <p:sp>
        <p:nvSpPr>
          <p:cNvPr id="26672" name="TextBox 77"/>
          <p:cNvSpPr txBox="1">
            <a:spLocks noChangeArrowheads="1"/>
          </p:cNvSpPr>
          <p:nvPr/>
        </p:nvSpPr>
        <p:spPr bwMode="auto">
          <a:xfrm>
            <a:off x="6735763" y="3005138"/>
            <a:ext cx="43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3</a:t>
            </a:r>
            <a:r>
              <a:rPr lang="en-US" altLang="zh-CN">
                <a:ea typeface="SimSun" panose="02010600030101010101" pitchFamily="2" charset="-122"/>
              </a:rPr>
              <a:t>'</a:t>
            </a:r>
            <a:endParaRPr lang="en-CA" altLang="en-US" baseline="30000"/>
          </a:p>
        </p:txBody>
      </p:sp>
      <p:sp>
        <p:nvSpPr>
          <p:cNvPr id="26673" name="TextBox 78"/>
          <p:cNvSpPr txBox="1">
            <a:spLocks noChangeArrowheads="1"/>
          </p:cNvSpPr>
          <p:nvPr/>
        </p:nvSpPr>
        <p:spPr bwMode="auto">
          <a:xfrm>
            <a:off x="6732588" y="3644900"/>
            <a:ext cx="43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4</a:t>
            </a:r>
            <a:r>
              <a:rPr lang="en-US" altLang="zh-CN">
                <a:ea typeface="SimSun" panose="02010600030101010101" pitchFamily="2" charset="-122"/>
              </a:rPr>
              <a:t>'</a:t>
            </a:r>
            <a:endParaRPr lang="en-CA" altLang="en-US" baseline="30000"/>
          </a:p>
        </p:txBody>
      </p:sp>
      <p:sp>
        <p:nvSpPr>
          <p:cNvPr id="26674" name="TextBox 79"/>
          <p:cNvSpPr txBox="1">
            <a:spLocks noChangeArrowheads="1"/>
          </p:cNvSpPr>
          <p:nvPr/>
        </p:nvSpPr>
        <p:spPr bwMode="auto">
          <a:xfrm>
            <a:off x="6735763" y="4292600"/>
            <a:ext cx="43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a:t>
            </a:r>
            <a:r>
              <a:rPr lang="en-US" altLang="en-US" baseline="-25000"/>
              <a:t>5</a:t>
            </a:r>
            <a:r>
              <a:rPr lang="en-US" altLang="zh-CN">
                <a:ea typeface="SimSun" panose="02010600030101010101" pitchFamily="2" charset="-122"/>
              </a:rPr>
              <a:t>'</a:t>
            </a:r>
            <a:endParaRPr lang="en-CA" altLang="en-US" baseline="30000"/>
          </a:p>
        </p:txBody>
      </p:sp>
      <p:sp>
        <p:nvSpPr>
          <p:cNvPr id="47" name="TextBox 46"/>
          <p:cNvSpPr txBox="1"/>
          <p:nvPr/>
        </p:nvSpPr>
        <p:spPr>
          <a:xfrm>
            <a:off x="107950" y="1125538"/>
            <a:ext cx="2625725" cy="4276725"/>
          </a:xfrm>
          <a:prstGeom prst="rect">
            <a:avLst/>
          </a:prstGeom>
          <a:noFill/>
        </p:spPr>
        <p:txBody>
          <a:bodyPr>
            <a:spAutoFit/>
          </a:bodyPr>
          <a:lstStyle/>
          <a:p>
            <a:pPr>
              <a:defRPr/>
            </a:pPr>
            <a:r>
              <a:rPr lang="en-CA" dirty="0" err="1"/>
              <a:t>T</a:t>
            </a:r>
            <a:r>
              <a:rPr lang="en-CA" baseline="-25000" dirty="0" err="1"/>
              <a:t>i</a:t>
            </a:r>
            <a:r>
              <a:rPr lang="en-CA" dirty="0"/>
              <a:t> and </a:t>
            </a:r>
            <a:r>
              <a:rPr lang="en-CA" dirty="0" err="1"/>
              <a:t>T</a:t>
            </a:r>
            <a:r>
              <a:rPr lang="en-CA" baseline="-25000" dirty="0" err="1"/>
              <a:t>i</a:t>
            </a:r>
            <a:r>
              <a:rPr lang="en-CA" dirty="0"/>
              <a:t>' can be estimated with either nonsynonymous substitutions or synonymous substitutions, designated </a:t>
            </a:r>
            <a:r>
              <a:rPr lang="en-CA" dirty="0" err="1"/>
              <a:t>T</a:t>
            </a:r>
            <a:r>
              <a:rPr lang="en-CA" baseline="-25000" dirty="0" err="1"/>
              <a:t>i.N</a:t>
            </a:r>
            <a:r>
              <a:rPr lang="en-CA" dirty="0"/>
              <a:t> and </a:t>
            </a:r>
            <a:r>
              <a:rPr lang="en-CA" dirty="0" err="1"/>
              <a:t>T</a:t>
            </a:r>
            <a:r>
              <a:rPr lang="en-CA" baseline="-25000" dirty="0" err="1"/>
              <a:t>i.N</a:t>
            </a:r>
            <a:r>
              <a:rPr lang="en-CA" dirty="0"/>
              <a:t>', and </a:t>
            </a:r>
            <a:r>
              <a:rPr lang="en-CA" dirty="0" err="1"/>
              <a:t>T</a:t>
            </a:r>
            <a:r>
              <a:rPr lang="en-CA" baseline="-25000" dirty="0" err="1"/>
              <a:t>i.S</a:t>
            </a:r>
            <a:r>
              <a:rPr lang="en-CA" baseline="-25000" dirty="0"/>
              <a:t> </a:t>
            </a:r>
            <a:r>
              <a:rPr lang="en-CA" dirty="0"/>
              <a:t>and </a:t>
            </a:r>
            <a:r>
              <a:rPr lang="en-CA" dirty="0" err="1"/>
              <a:t>T</a:t>
            </a:r>
            <a:r>
              <a:rPr lang="en-CA" baseline="-25000" dirty="0" err="1"/>
              <a:t>i.S</a:t>
            </a:r>
            <a:r>
              <a:rPr lang="en-CA" dirty="0"/>
              <a:t>'</a:t>
            </a:r>
          </a:p>
          <a:p>
            <a:pPr>
              <a:defRPr/>
            </a:pPr>
            <a:r>
              <a:rPr lang="en-CA" dirty="0"/>
              <a:t>Ideally, both paralogous genes conform to molecular clock and </a:t>
            </a:r>
            <a:r>
              <a:rPr lang="en-CA" dirty="0" err="1"/>
              <a:t>T</a:t>
            </a:r>
            <a:r>
              <a:rPr lang="en-CA" baseline="-25000" dirty="0" err="1"/>
              <a:t>i</a:t>
            </a:r>
            <a:r>
              <a:rPr lang="en-CA" dirty="0"/>
              <a:t> = </a:t>
            </a:r>
            <a:r>
              <a:rPr lang="en-CA" dirty="0" err="1"/>
              <a:t>T</a:t>
            </a:r>
            <a:r>
              <a:rPr lang="en-CA" baseline="-25000" dirty="0" err="1"/>
              <a:t>i</a:t>
            </a:r>
            <a:r>
              <a:rPr lang="en-CA" dirty="0"/>
              <a:t>', </a:t>
            </a:r>
            <a:r>
              <a:rPr lang="en-CA" dirty="0" err="1"/>
              <a:t>i</a:t>
            </a:r>
            <a:r>
              <a:rPr lang="en-CA" dirty="0"/>
              <a:t> = 1..5. :</a:t>
            </a:r>
          </a:p>
          <a:p>
            <a:pPr>
              <a:defRPr/>
            </a:pPr>
            <a:endParaRPr lang="en-CA" dirty="0"/>
          </a:p>
          <a:p>
            <a:pPr marL="342900" indent="-342900">
              <a:buFontTx/>
              <a:buAutoNum type="arabicPeriod"/>
              <a:defRPr/>
            </a:pPr>
            <a:r>
              <a:rPr lang="en-CA" dirty="0" err="1"/>
              <a:t>T</a:t>
            </a:r>
            <a:r>
              <a:rPr lang="en-CA" baseline="-25000" dirty="0" err="1"/>
              <a:t>i.N</a:t>
            </a:r>
            <a:r>
              <a:rPr lang="en-CA" dirty="0"/>
              <a:t> </a:t>
            </a:r>
            <a:r>
              <a:rPr lang="en-CA" dirty="0">
                <a:sym typeface="Symbol" panose="05050102010706020507" pitchFamily="18" charset="2"/>
              </a:rPr>
              <a:t></a:t>
            </a:r>
            <a:r>
              <a:rPr lang="en-CA" dirty="0"/>
              <a:t> </a:t>
            </a:r>
            <a:r>
              <a:rPr lang="en-CA" dirty="0" err="1"/>
              <a:t>T</a:t>
            </a:r>
            <a:r>
              <a:rPr lang="en-CA" baseline="-25000" dirty="0" err="1"/>
              <a:t>i.N</a:t>
            </a:r>
            <a:r>
              <a:rPr lang="en-CA" dirty="0"/>
              <a:t>', and </a:t>
            </a:r>
            <a:r>
              <a:rPr lang="en-CA" dirty="0" err="1"/>
              <a:t>T</a:t>
            </a:r>
            <a:r>
              <a:rPr lang="en-CA" baseline="-25000" dirty="0" err="1"/>
              <a:t>i.S</a:t>
            </a:r>
            <a:r>
              <a:rPr lang="en-CA" dirty="0"/>
              <a:t> </a:t>
            </a:r>
            <a:r>
              <a:rPr lang="en-CA" dirty="0">
                <a:sym typeface="Symbol" panose="05050102010706020507" pitchFamily="18" charset="2"/>
              </a:rPr>
              <a:t> </a:t>
            </a:r>
            <a:r>
              <a:rPr lang="en-CA" dirty="0" err="1"/>
              <a:t>T</a:t>
            </a:r>
            <a:r>
              <a:rPr lang="en-CA" baseline="-25000" dirty="0" err="1"/>
              <a:t>i.S</a:t>
            </a:r>
            <a:r>
              <a:rPr lang="en-CA" dirty="0"/>
              <a:t>': Rare.</a:t>
            </a:r>
          </a:p>
          <a:p>
            <a:pPr marL="342900" indent="-342900">
              <a:buFontTx/>
              <a:buAutoNum type="arabicPeriod"/>
              <a:defRPr/>
            </a:pPr>
            <a:r>
              <a:rPr lang="en-CA" dirty="0" err="1"/>
              <a:t>T</a:t>
            </a:r>
            <a:r>
              <a:rPr lang="en-CA" baseline="-25000" dirty="0" err="1"/>
              <a:t>i.N</a:t>
            </a:r>
            <a:r>
              <a:rPr lang="en-CA" dirty="0"/>
              <a:t> </a:t>
            </a:r>
            <a:r>
              <a:rPr lang="en-CA" dirty="0">
                <a:sym typeface="Symbol" panose="05050102010706020507" pitchFamily="18" charset="2"/>
              </a:rPr>
              <a:t></a:t>
            </a:r>
            <a:r>
              <a:rPr lang="en-CA" dirty="0"/>
              <a:t> </a:t>
            </a:r>
            <a:r>
              <a:rPr lang="en-CA" dirty="0" err="1"/>
              <a:t>T</a:t>
            </a:r>
            <a:r>
              <a:rPr lang="en-CA" baseline="-25000" dirty="0" err="1"/>
              <a:t>i.N</a:t>
            </a:r>
            <a:r>
              <a:rPr lang="en-CA" dirty="0"/>
              <a:t>', and </a:t>
            </a:r>
            <a:r>
              <a:rPr lang="en-CA" dirty="0" err="1"/>
              <a:t>T</a:t>
            </a:r>
            <a:r>
              <a:rPr lang="en-CA" baseline="-25000" dirty="0" err="1"/>
              <a:t>i.S</a:t>
            </a:r>
            <a:r>
              <a:rPr lang="en-CA" dirty="0"/>
              <a:t> </a:t>
            </a:r>
            <a:r>
              <a:rPr lang="en-CA" dirty="0">
                <a:sym typeface="Symbol" panose="05050102010706020507" pitchFamily="18" charset="2"/>
              </a:rPr>
              <a:t></a:t>
            </a:r>
            <a:r>
              <a:rPr lang="en-CA" dirty="0"/>
              <a:t> </a:t>
            </a:r>
            <a:r>
              <a:rPr lang="en-CA" dirty="0" err="1"/>
              <a:t>T</a:t>
            </a:r>
            <a:r>
              <a:rPr lang="en-CA" baseline="-25000" dirty="0" err="1"/>
              <a:t>i.S</a:t>
            </a:r>
            <a:r>
              <a:rPr lang="en-CA" dirty="0"/>
              <a:t>': Very rare</a:t>
            </a:r>
          </a:p>
          <a:p>
            <a:pPr marL="342900" indent="-342900">
              <a:buFontTx/>
              <a:buAutoNum type="arabicPeriod"/>
              <a:defRPr/>
            </a:pPr>
            <a:r>
              <a:rPr lang="en-CA" dirty="0" err="1"/>
              <a:t>T</a:t>
            </a:r>
            <a:r>
              <a:rPr lang="en-CA" baseline="-25000" dirty="0" err="1"/>
              <a:t>i.N</a:t>
            </a:r>
            <a:r>
              <a:rPr lang="en-CA" dirty="0"/>
              <a:t> </a:t>
            </a:r>
            <a:r>
              <a:rPr lang="en-CA" dirty="0">
                <a:sym typeface="Symbol" panose="05050102010706020507" pitchFamily="18" charset="2"/>
              </a:rPr>
              <a:t></a:t>
            </a:r>
            <a:r>
              <a:rPr lang="en-CA" dirty="0"/>
              <a:t> </a:t>
            </a:r>
            <a:r>
              <a:rPr lang="en-CA" dirty="0" err="1"/>
              <a:t>T</a:t>
            </a:r>
            <a:r>
              <a:rPr lang="en-CA" baseline="-25000" dirty="0" err="1"/>
              <a:t>i.N</a:t>
            </a:r>
            <a:r>
              <a:rPr lang="en-CA" dirty="0"/>
              <a:t>', and </a:t>
            </a:r>
            <a:r>
              <a:rPr lang="en-CA" dirty="0" err="1"/>
              <a:t>T</a:t>
            </a:r>
            <a:r>
              <a:rPr lang="en-CA" baseline="-25000" dirty="0" err="1"/>
              <a:t>i.S</a:t>
            </a:r>
            <a:r>
              <a:rPr lang="en-CA" dirty="0"/>
              <a:t> </a:t>
            </a:r>
            <a:r>
              <a:rPr lang="en-CA" dirty="0">
                <a:sym typeface="Symbol" panose="05050102010706020507" pitchFamily="18" charset="2"/>
              </a:rPr>
              <a:t></a:t>
            </a:r>
            <a:r>
              <a:rPr lang="en-CA" dirty="0"/>
              <a:t> </a:t>
            </a:r>
            <a:r>
              <a:rPr lang="en-CA" dirty="0" err="1"/>
              <a:t>T</a:t>
            </a:r>
            <a:r>
              <a:rPr lang="en-CA" baseline="-25000" dirty="0" err="1"/>
              <a:t>i.S</a:t>
            </a:r>
            <a:r>
              <a:rPr lang="en-CA" dirty="0"/>
              <a:t>': Common</a:t>
            </a:r>
          </a:p>
          <a:p>
            <a:pPr marL="342900" indent="-342900">
              <a:buFontTx/>
              <a:buAutoNum type="arabicPeriod"/>
              <a:defRPr/>
            </a:pPr>
            <a:r>
              <a:rPr lang="en-CA" dirty="0" err="1"/>
              <a:t>T</a:t>
            </a:r>
            <a:r>
              <a:rPr lang="en-CA" baseline="-25000" dirty="0" err="1"/>
              <a:t>i.N</a:t>
            </a:r>
            <a:r>
              <a:rPr lang="en-CA" dirty="0"/>
              <a:t> </a:t>
            </a:r>
            <a:r>
              <a:rPr lang="en-CA" dirty="0">
                <a:sym typeface="Symbol" panose="05050102010706020507" pitchFamily="18" charset="2"/>
              </a:rPr>
              <a:t></a:t>
            </a:r>
            <a:r>
              <a:rPr lang="en-CA" dirty="0"/>
              <a:t> </a:t>
            </a:r>
            <a:r>
              <a:rPr lang="en-CA" dirty="0" err="1"/>
              <a:t>T</a:t>
            </a:r>
            <a:r>
              <a:rPr lang="en-CA" baseline="-25000" dirty="0" err="1"/>
              <a:t>i.N</a:t>
            </a:r>
            <a:r>
              <a:rPr lang="en-CA" dirty="0"/>
              <a:t>', and </a:t>
            </a:r>
            <a:r>
              <a:rPr lang="en-CA" dirty="0" err="1"/>
              <a:t>T</a:t>
            </a:r>
            <a:r>
              <a:rPr lang="en-CA" baseline="-25000" dirty="0" err="1"/>
              <a:t>i.S</a:t>
            </a:r>
            <a:r>
              <a:rPr lang="en-CA" dirty="0"/>
              <a:t> </a:t>
            </a:r>
            <a:r>
              <a:rPr lang="en-CA" dirty="0">
                <a:sym typeface="Symbol" panose="05050102010706020507" pitchFamily="18" charset="2"/>
              </a:rPr>
              <a:t></a:t>
            </a:r>
            <a:r>
              <a:rPr lang="en-CA" dirty="0"/>
              <a:t> </a:t>
            </a:r>
            <a:r>
              <a:rPr lang="en-CA" dirty="0" err="1"/>
              <a:t>T</a:t>
            </a:r>
            <a:r>
              <a:rPr lang="en-CA" baseline="-25000" dirty="0" err="1"/>
              <a:t>i.S</a:t>
            </a:r>
            <a:r>
              <a:rPr lang="en-CA" dirty="0"/>
              <a:t>': Most </a:t>
            </a:r>
            <a:r>
              <a:rPr lang="en-CA"/>
              <a:t>common.</a:t>
            </a:r>
            <a:endParaRPr lang="en-CA" dirty="0"/>
          </a:p>
        </p:txBody>
      </p:sp>
    </p:spTree>
    <p:extLst>
      <p:ext uri="{BB962C8B-B14F-4D97-AF65-F5344CB8AC3E}">
        <p14:creationId xmlns:p14="http://schemas.microsoft.com/office/powerpoint/2010/main" val="1149299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CA" altLang="en-US" smtClean="0"/>
              <a:t>Dating gene duplication</a:t>
            </a:r>
          </a:p>
        </p:txBody>
      </p:sp>
      <p:grpSp>
        <p:nvGrpSpPr>
          <p:cNvPr id="27651" name="Group 41"/>
          <p:cNvGrpSpPr>
            <a:grpSpLocks/>
          </p:cNvGrpSpPr>
          <p:nvPr/>
        </p:nvGrpSpPr>
        <p:grpSpPr bwMode="auto">
          <a:xfrm>
            <a:off x="2733675" y="1268413"/>
            <a:ext cx="5942013" cy="5329237"/>
            <a:chOff x="2805460" y="1124744"/>
            <a:chExt cx="5942264" cy="4690784"/>
          </a:xfrm>
        </p:grpSpPr>
        <p:sp>
          <p:nvSpPr>
            <p:cNvPr id="27672" name="Rectangle 5"/>
            <p:cNvSpPr>
              <a:spLocks noChangeArrowheads="1"/>
            </p:cNvSpPr>
            <p:nvPr/>
          </p:nvSpPr>
          <p:spPr bwMode="auto">
            <a:xfrm>
              <a:off x="8393460" y="5646250"/>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S11A</a:t>
              </a:r>
              <a:endParaRPr lang="en-US" altLang="en-US"/>
            </a:p>
          </p:txBody>
        </p:sp>
        <p:sp>
          <p:nvSpPr>
            <p:cNvPr id="27673" name="Rectangle 6"/>
            <p:cNvSpPr>
              <a:spLocks noChangeArrowheads="1"/>
            </p:cNvSpPr>
            <p:nvPr/>
          </p:nvSpPr>
          <p:spPr bwMode="auto">
            <a:xfrm>
              <a:off x="8393460" y="5242544"/>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S12A</a:t>
              </a:r>
              <a:endParaRPr lang="en-US" altLang="en-US"/>
            </a:p>
          </p:txBody>
        </p:sp>
        <p:sp>
          <p:nvSpPr>
            <p:cNvPr id="27674" name="Rectangle 7"/>
            <p:cNvSpPr>
              <a:spLocks noChangeArrowheads="1"/>
            </p:cNvSpPr>
            <p:nvPr/>
          </p:nvSpPr>
          <p:spPr bwMode="auto">
            <a:xfrm>
              <a:off x="8393460" y="4820489"/>
              <a:ext cx="35426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S10A</a:t>
              </a:r>
              <a:endParaRPr lang="en-US" altLang="en-US"/>
            </a:p>
          </p:txBody>
        </p:sp>
        <p:sp>
          <p:nvSpPr>
            <p:cNvPr id="27675" name="Rectangle 8"/>
            <p:cNvSpPr>
              <a:spLocks noChangeArrowheads="1"/>
            </p:cNvSpPr>
            <p:nvPr/>
          </p:nvSpPr>
          <p:spPr bwMode="auto">
            <a:xfrm>
              <a:off x="8393460" y="4416783"/>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S9A</a:t>
              </a:r>
              <a:endParaRPr lang="en-US" altLang="en-US"/>
            </a:p>
          </p:txBody>
        </p:sp>
        <p:sp>
          <p:nvSpPr>
            <p:cNvPr id="27676" name="Rectangle 9"/>
            <p:cNvSpPr>
              <a:spLocks noChangeArrowheads="1"/>
            </p:cNvSpPr>
            <p:nvPr/>
          </p:nvSpPr>
          <p:spPr bwMode="auto">
            <a:xfrm>
              <a:off x="8393460" y="4013077"/>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S8A</a:t>
              </a:r>
              <a:endParaRPr lang="en-US" altLang="en-US"/>
            </a:p>
          </p:txBody>
        </p:sp>
        <p:sp>
          <p:nvSpPr>
            <p:cNvPr id="27677" name="Rectangle 10"/>
            <p:cNvSpPr>
              <a:spLocks noChangeArrowheads="1"/>
            </p:cNvSpPr>
            <p:nvPr/>
          </p:nvSpPr>
          <p:spPr bwMode="auto">
            <a:xfrm>
              <a:off x="8393460" y="3587351"/>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S7A</a:t>
              </a:r>
              <a:endParaRPr lang="en-US" altLang="en-US"/>
            </a:p>
          </p:txBody>
        </p:sp>
        <p:sp>
          <p:nvSpPr>
            <p:cNvPr id="27678" name="Rectangle 11"/>
            <p:cNvSpPr>
              <a:spLocks noChangeArrowheads="1"/>
            </p:cNvSpPr>
            <p:nvPr/>
          </p:nvSpPr>
          <p:spPr bwMode="auto">
            <a:xfrm>
              <a:off x="8393460" y="3183645"/>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S6A</a:t>
              </a:r>
              <a:endParaRPr lang="en-US" altLang="en-US"/>
            </a:p>
          </p:txBody>
        </p:sp>
        <p:sp>
          <p:nvSpPr>
            <p:cNvPr id="27679" name="Rectangle 12"/>
            <p:cNvSpPr>
              <a:spLocks noChangeArrowheads="1"/>
            </p:cNvSpPr>
            <p:nvPr/>
          </p:nvSpPr>
          <p:spPr bwMode="auto">
            <a:xfrm>
              <a:off x="8393460" y="2761588"/>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S5A</a:t>
              </a:r>
              <a:endParaRPr lang="en-US" altLang="en-US"/>
            </a:p>
          </p:txBody>
        </p:sp>
        <p:sp>
          <p:nvSpPr>
            <p:cNvPr id="27680" name="Rectangle 13"/>
            <p:cNvSpPr>
              <a:spLocks noChangeArrowheads="1"/>
            </p:cNvSpPr>
            <p:nvPr/>
          </p:nvSpPr>
          <p:spPr bwMode="auto">
            <a:xfrm>
              <a:off x="8393460" y="2357882"/>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S4A</a:t>
              </a:r>
              <a:endParaRPr lang="en-US" altLang="en-US"/>
            </a:p>
          </p:txBody>
        </p:sp>
        <p:sp>
          <p:nvSpPr>
            <p:cNvPr id="27681" name="Rectangle 14"/>
            <p:cNvSpPr>
              <a:spLocks noChangeArrowheads="1"/>
            </p:cNvSpPr>
            <p:nvPr/>
          </p:nvSpPr>
          <p:spPr bwMode="auto">
            <a:xfrm>
              <a:off x="8393460" y="1954176"/>
              <a:ext cx="2757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S3A</a:t>
              </a:r>
              <a:endParaRPr lang="en-US" altLang="en-US"/>
            </a:p>
          </p:txBody>
        </p:sp>
        <p:sp>
          <p:nvSpPr>
            <p:cNvPr id="27682" name="Rectangle 15"/>
            <p:cNvSpPr>
              <a:spLocks noChangeArrowheads="1"/>
            </p:cNvSpPr>
            <p:nvPr/>
          </p:nvSpPr>
          <p:spPr bwMode="auto">
            <a:xfrm>
              <a:off x="8393460" y="1528450"/>
              <a:ext cx="279400" cy="38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S1A</a:t>
              </a:r>
              <a:endParaRPr lang="en-US" altLang="en-US"/>
            </a:p>
          </p:txBody>
        </p:sp>
        <p:sp>
          <p:nvSpPr>
            <p:cNvPr id="27683" name="Rectangle 16"/>
            <p:cNvSpPr>
              <a:spLocks noChangeArrowheads="1"/>
            </p:cNvSpPr>
            <p:nvPr/>
          </p:nvSpPr>
          <p:spPr bwMode="auto">
            <a:xfrm>
              <a:off x="8393460" y="1124744"/>
              <a:ext cx="279400" cy="38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000000"/>
                  </a:solidFill>
                  <a:latin typeface="System" charset="0"/>
                </a:rPr>
                <a:t>S2A</a:t>
              </a:r>
              <a:endParaRPr lang="en-US" altLang="en-US"/>
            </a:p>
          </p:txBody>
        </p:sp>
        <p:sp>
          <p:nvSpPr>
            <p:cNvPr id="27684" name="Freeform 17"/>
            <p:cNvSpPr>
              <a:spLocks/>
            </p:cNvSpPr>
            <p:nvPr/>
          </p:nvSpPr>
          <p:spPr bwMode="auto">
            <a:xfrm>
              <a:off x="6856760" y="5505201"/>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85" name="Freeform 18"/>
            <p:cNvSpPr>
              <a:spLocks/>
            </p:cNvSpPr>
            <p:nvPr/>
          </p:nvSpPr>
          <p:spPr bwMode="auto">
            <a:xfrm>
              <a:off x="6856760" y="5281329"/>
              <a:ext cx="1501775" cy="223874"/>
            </a:xfrm>
            <a:custGeom>
              <a:avLst/>
              <a:gdLst>
                <a:gd name="T0" fmla="*/ 0 w 172"/>
                <a:gd name="T1" fmla="*/ 223874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86" name="Freeform 19"/>
            <p:cNvSpPr>
              <a:spLocks/>
            </p:cNvSpPr>
            <p:nvPr/>
          </p:nvSpPr>
          <p:spPr bwMode="auto">
            <a:xfrm>
              <a:off x="5502623" y="5079475"/>
              <a:ext cx="1354138" cy="425726"/>
            </a:xfrm>
            <a:custGeom>
              <a:avLst/>
              <a:gdLst>
                <a:gd name="T0" fmla="*/ 0 w 155"/>
                <a:gd name="T1" fmla="*/ 0 h 21"/>
                <a:gd name="T2" fmla="*/ 0 w 155"/>
                <a:gd name="T3" fmla="*/ 425726 h 21"/>
                <a:gd name="T4" fmla="*/ 1354138 w 155"/>
                <a:gd name="T5" fmla="*/ 425726 h 21"/>
                <a:gd name="T6" fmla="*/ 0 60000 65536"/>
                <a:gd name="T7" fmla="*/ 0 60000 65536"/>
                <a:gd name="T8" fmla="*/ 0 60000 65536"/>
              </a:gdLst>
              <a:ahLst/>
              <a:cxnLst>
                <a:cxn ang="T6">
                  <a:pos x="T0" y="T1"/>
                </a:cxn>
                <a:cxn ang="T7">
                  <a:pos x="T2" y="T3"/>
                </a:cxn>
                <a:cxn ang="T8">
                  <a:pos x="T4" y="T5"/>
                </a:cxn>
              </a:cxnLst>
              <a:rect l="0" t="0" r="r" b="b"/>
              <a:pathLst>
                <a:path w="155" h="21">
                  <a:moveTo>
                    <a:pt x="0" y="0"/>
                  </a:moveTo>
                  <a:lnTo>
                    <a:pt x="0" y="21"/>
                  </a:lnTo>
                  <a:lnTo>
                    <a:pt x="155" y="2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87" name="Freeform 20"/>
            <p:cNvSpPr>
              <a:spLocks/>
            </p:cNvSpPr>
            <p:nvPr/>
          </p:nvSpPr>
          <p:spPr bwMode="auto">
            <a:xfrm>
              <a:off x="6856760" y="4675769"/>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88" name="Freeform 21"/>
            <p:cNvSpPr>
              <a:spLocks/>
            </p:cNvSpPr>
            <p:nvPr/>
          </p:nvSpPr>
          <p:spPr bwMode="auto">
            <a:xfrm>
              <a:off x="6856760" y="4473917"/>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89" name="Freeform 22"/>
            <p:cNvSpPr>
              <a:spLocks/>
            </p:cNvSpPr>
            <p:nvPr/>
          </p:nvSpPr>
          <p:spPr bwMode="auto">
            <a:xfrm>
              <a:off x="5502623" y="4675769"/>
              <a:ext cx="1354138" cy="403706"/>
            </a:xfrm>
            <a:custGeom>
              <a:avLst/>
              <a:gdLst>
                <a:gd name="T0" fmla="*/ 0 w 155"/>
                <a:gd name="T1" fmla="*/ 403706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0" name="Freeform 23"/>
            <p:cNvSpPr>
              <a:spLocks/>
            </p:cNvSpPr>
            <p:nvPr/>
          </p:nvSpPr>
          <p:spPr bwMode="auto">
            <a:xfrm>
              <a:off x="4158010" y="4473917"/>
              <a:ext cx="1344613" cy="605560"/>
            </a:xfrm>
            <a:custGeom>
              <a:avLst/>
              <a:gdLst>
                <a:gd name="T0" fmla="*/ 0 w 154"/>
                <a:gd name="T1" fmla="*/ 0 h 30"/>
                <a:gd name="T2" fmla="*/ 0 w 154"/>
                <a:gd name="T3" fmla="*/ 605560 h 30"/>
                <a:gd name="T4" fmla="*/ 1344613 w 154"/>
                <a:gd name="T5" fmla="*/ 605560 h 30"/>
                <a:gd name="T6" fmla="*/ 0 60000 65536"/>
                <a:gd name="T7" fmla="*/ 0 60000 65536"/>
                <a:gd name="T8" fmla="*/ 0 60000 65536"/>
              </a:gdLst>
              <a:ahLst/>
              <a:cxnLst>
                <a:cxn ang="T6">
                  <a:pos x="T0" y="T1"/>
                </a:cxn>
                <a:cxn ang="T7">
                  <a:pos x="T2" y="T3"/>
                </a:cxn>
                <a:cxn ang="T8">
                  <a:pos x="T4" y="T5"/>
                </a:cxn>
              </a:cxnLst>
              <a:rect l="0" t="0" r="r" b="b"/>
              <a:pathLst>
                <a:path w="154" h="30">
                  <a:moveTo>
                    <a:pt x="0" y="0"/>
                  </a:moveTo>
                  <a:lnTo>
                    <a:pt x="0" y="30"/>
                  </a:lnTo>
                  <a:lnTo>
                    <a:pt x="154"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1" name="Freeform 24"/>
            <p:cNvSpPr>
              <a:spLocks/>
            </p:cNvSpPr>
            <p:nvPr/>
          </p:nvSpPr>
          <p:spPr bwMode="auto">
            <a:xfrm>
              <a:off x="6856760" y="3850008"/>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2" name="Freeform 25"/>
            <p:cNvSpPr>
              <a:spLocks/>
            </p:cNvSpPr>
            <p:nvPr/>
          </p:nvSpPr>
          <p:spPr bwMode="auto">
            <a:xfrm>
              <a:off x="6856760" y="3648154"/>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3" name="Freeform 26"/>
            <p:cNvSpPr>
              <a:spLocks/>
            </p:cNvSpPr>
            <p:nvPr/>
          </p:nvSpPr>
          <p:spPr bwMode="auto">
            <a:xfrm>
              <a:off x="4158010" y="3850008"/>
              <a:ext cx="2698750" cy="623909"/>
            </a:xfrm>
            <a:custGeom>
              <a:avLst/>
              <a:gdLst>
                <a:gd name="T0" fmla="*/ 0 w 309"/>
                <a:gd name="T1" fmla="*/ 623909 h 31"/>
                <a:gd name="T2" fmla="*/ 0 w 309"/>
                <a:gd name="T3" fmla="*/ 0 h 31"/>
                <a:gd name="T4" fmla="*/ 2698750 w 309"/>
                <a:gd name="T5" fmla="*/ 0 h 31"/>
                <a:gd name="T6" fmla="*/ 0 60000 65536"/>
                <a:gd name="T7" fmla="*/ 0 60000 65536"/>
                <a:gd name="T8" fmla="*/ 0 60000 65536"/>
              </a:gdLst>
              <a:ahLst/>
              <a:cxnLst>
                <a:cxn ang="T6">
                  <a:pos x="T0" y="T1"/>
                </a:cxn>
                <a:cxn ang="T7">
                  <a:pos x="T2" y="T3"/>
                </a:cxn>
                <a:cxn ang="T8">
                  <a:pos x="T4" y="T5"/>
                </a:cxn>
              </a:cxnLst>
              <a:rect l="0" t="0" r="r" b="b"/>
              <a:pathLst>
                <a:path w="309" h="31">
                  <a:moveTo>
                    <a:pt x="0" y="31"/>
                  </a:moveTo>
                  <a:lnTo>
                    <a:pt x="0" y="0"/>
                  </a:lnTo>
                  <a:lnTo>
                    <a:pt x="309"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4" name="Freeform 27"/>
            <p:cNvSpPr>
              <a:spLocks/>
            </p:cNvSpPr>
            <p:nvPr/>
          </p:nvSpPr>
          <p:spPr bwMode="auto">
            <a:xfrm>
              <a:off x="2805460" y="3446302"/>
              <a:ext cx="1352550" cy="1027615"/>
            </a:xfrm>
            <a:custGeom>
              <a:avLst/>
              <a:gdLst>
                <a:gd name="T0" fmla="*/ 0 w 155"/>
                <a:gd name="T1" fmla="*/ 0 h 51"/>
                <a:gd name="T2" fmla="*/ 0 w 155"/>
                <a:gd name="T3" fmla="*/ 1027615 h 51"/>
                <a:gd name="T4" fmla="*/ 1352550 w 155"/>
                <a:gd name="T5" fmla="*/ 1027615 h 51"/>
                <a:gd name="T6" fmla="*/ 0 60000 65536"/>
                <a:gd name="T7" fmla="*/ 0 60000 65536"/>
                <a:gd name="T8" fmla="*/ 0 60000 65536"/>
              </a:gdLst>
              <a:ahLst/>
              <a:cxnLst>
                <a:cxn ang="T6">
                  <a:pos x="T0" y="T1"/>
                </a:cxn>
                <a:cxn ang="T7">
                  <a:pos x="T2" y="T3"/>
                </a:cxn>
                <a:cxn ang="T8">
                  <a:pos x="T4" y="T5"/>
                </a:cxn>
              </a:cxnLst>
              <a:rect l="0" t="0" r="r" b="b"/>
              <a:pathLst>
                <a:path w="155" h="51">
                  <a:moveTo>
                    <a:pt x="0" y="0"/>
                  </a:moveTo>
                  <a:lnTo>
                    <a:pt x="0" y="51"/>
                  </a:lnTo>
                  <a:lnTo>
                    <a:pt x="155" y="5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5" name="Freeform 28"/>
            <p:cNvSpPr>
              <a:spLocks/>
            </p:cNvSpPr>
            <p:nvPr/>
          </p:nvSpPr>
          <p:spPr bwMode="auto">
            <a:xfrm>
              <a:off x="6856760" y="3020576"/>
              <a:ext cx="1501775" cy="223874"/>
            </a:xfrm>
            <a:custGeom>
              <a:avLst/>
              <a:gdLst>
                <a:gd name="T0" fmla="*/ 0 w 172"/>
                <a:gd name="T1" fmla="*/ 0 h 11"/>
                <a:gd name="T2" fmla="*/ 0 w 172"/>
                <a:gd name="T3" fmla="*/ 223874 h 11"/>
                <a:gd name="T4" fmla="*/ 1501775 w 172"/>
                <a:gd name="T5" fmla="*/ 223874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6" name="Freeform 29"/>
            <p:cNvSpPr>
              <a:spLocks/>
            </p:cNvSpPr>
            <p:nvPr/>
          </p:nvSpPr>
          <p:spPr bwMode="auto">
            <a:xfrm>
              <a:off x="6856760" y="2818722"/>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7" name="Freeform 30"/>
            <p:cNvSpPr>
              <a:spLocks/>
            </p:cNvSpPr>
            <p:nvPr/>
          </p:nvSpPr>
          <p:spPr bwMode="auto">
            <a:xfrm>
              <a:off x="4158010" y="2415016"/>
              <a:ext cx="2698750" cy="605560"/>
            </a:xfrm>
            <a:custGeom>
              <a:avLst/>
              <a:gdLst>
                <a:gd name="T0" fmla="*/ 0 w 309"/>
                <a:gd name="T1" fmla="*/ 0 h 30"/>
                <a:gd name="T2" fmla="*/ 0 w 309"/>
                <a:gd name="T3" fmla="*/ 605560 h 30"/>
                <a:gd name="T4" fmla="*/ 2698750 w 309"/>
                <a:gd name="T5" fmla="*/ 605560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8" name="Freeform 31"/>
            <p:cNvSpPr>
              <a:spLocks/>
            </p:cNvSpPr>
            <p:nvPr/>
          </p:nvSpPr>
          <p:spPr bwMode="auto">
            <a:xfrm>
              <a:off x="6856760" y="2194813"/>
              <a:ext cx="1501775" cy="220203"/>
            </a:xfrm>
            <a:custGeom>
              <a:avLst/>
              <a:gdLst>
                <a:gd name="T0" fmla="*/ 0 w 172"/>
                <a:gd name="T1" fmla="*/ 0 h 11"/>
                <a:gd name="T2" fmla="*/ 0 w 172"/>
                <a:gd name="T3" fmla="*/ 220203 h 11"/>
                <a:gd name="T4" fmla="*/ 1501775 w 172"/>
                <a:gd name="T5" fmla="*/ 220203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99" name="Freeform 32"/>
            <p:cNvSpPr>
              <a:spLocks/>
            </p:cNvSpPr>
            <p:nvPr/>
          </p:nvSpPr>
          <p:spPr bwMode="auto">
            <a:xfrm>
              <a:off x="6856760" y="1992961"/>
              <a:ext cx="1501775" cy="201854"/>
            </a:xfrm>
            <a:custGeom>
              <a:avLst/>
              <a:gdLst>
                <a:gd name="T0" fmla="*/ 0 w 172"/>
                <a:gd name="T1" fmla="*/ 201854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0" name="Freeform 33"/>
            <p:cNvSpPr>
              <a:spLocks/>
            </p:cNvSpPr>
            <p:nvPr/>
          </p:nvSpPr>
          <p:spPr bwMode="auto">
            <a:xfrm>
              <a:off x="5502623" y="1791107"/>
              <a:ext cx="1354138" cy="403706"/>
            </a:xfrm>
            <a:custGeom>
              <a:avLst/>
              <a:gdLst>
                <a:gd name="T0" fmla="*/ 0 w 155"/>
                <a:gd name="T1" fmla="*/ 0 h 20"/>
                <a:gd name="T2" fmla="*/ 0 w 155"/>
                <a:gd name="T3" fmla="*/ 403706 h 20"/>
                <a:gd name="T4" fmla="*/ 1354138 w 155"/>
                <a:gd name="T5" fmla="*/ 403706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1" name="Freeform 34"/>
            <p:cNvSpPr>
              <a:spLocks/>
            </p:cNvSpPr>
            <p:nvPr/>
          </p:nvSpPr>
          <p:spPr bwMode="auto">
            <a:xfrm>
              <a:off x="6856760" y="1387401"/>
              <a:ext cx="1501775" cy="201854"/>
            </a:xfrm>
            <a:custGeom>
              <a:avLst/>
              <a:gdLst>
                <a:gd name="T0" fmla="*/ 0 w 172"/>
                <a:gd name="T1" fmla="*/ 0 h 10"/>
                <a:gd name="T2" fmla="*/ 0 w 172"/>
                <a:gd name="T3" fmla="*/ 201854 h 10"/>
                <a:gd name="T4" fmla="*/ 1501775 w 172"/>
                <a:gd name="T5" fmla="*/ 201854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2" name="Freeform 35"/>
            <p:cNvSpPr>
              <a:spLocks/>
            </p:cNvSpPr>
            <p:nvPr/>
          </p:nvSpPr>
          <p:spPr bwMode="auto">
            <a:xfrm>
              <a:off x="6856760" y="1163529"/>
              <a:ext cx="1501775" cy="223874"/>
            </a:xfrm>
            <a:custGeom>
              <a:avLst/>
              <a:gdLst>
                <a:gd name="T0" fmla="*/ 0 w 172"/>
                <a:gd name="T1" fmla="*/ 223874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3" name="Freeform 36"/>
            <p:cNvSpPr>
              <a:spLocks/>
            </p:cNvSpPr>
            <p:nvPr/>
          </p:nvSpPr>
          <p:spPr bwMode="auto">
            <a:xfrm>
              <a:off x="5502623" y="1387401"/>
              <a:ext cx="1354138" cy="403706"/>
            </a:xfrm>
            <a:custGeom>
              <a:avLst/>
              <a:gdLst>
                <a:gd name="T0" fmla="*/ 0 w 155"/>
                <a:gd name="T1" fmla="*/ 403706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4" name="Freeform 37"/>
            <p:cNvSpPr>
              <a:spLocks/>
            </p:cNvSpPr>
            <p:nvPr/>
          </p:nvSpPr>
          <p:spPr bwMode="auto">
            <a:xfrm>
              <a:off x="4158010" y="1791107"/>
              <a:ext cx="1344613" cy="623909"/>
            </a:xfrm>
            <a:custGeom>
              <a:avLst/>
              <a:gdLst>
                <a:gd name="T0" fmla="*/ 0 w 154"/>
                <a:gd name="T1" fmla="*/ 623909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705" name="Freeform 38"/>
            <p:cNvSpPr>
              <a:spLocks/>
            </p:cNvSpPr>
            <p:nvPr/>
          </p:nvSpPr>
          <p:spPr bwMode="auto">
            <a:xfrm>
              <a:off x="2805460" y="2415016"/>
              <a:ext cx="1352550" cy="1031286"/>
            </a:xfrm>
            <a:custGeom>
              <a:avLst/>
              <a:gdLst>
                <a:gd name="T0" fmla="*/ 0 w 155"/>
                <a:gd name="T1" fmla="*/ 1031286 h 51"/>
                <a:gd name="T2" fmla="*/ 0 w 155"/>
                <a:gd name="T3" fmla="*/ 0 h 51"/>
                <a:gd name="T4" fmla="*/ 1352550 w 155"/>
                <a:gd name="T5" fmla="*/ 0 h 51"/>
                <a:gd name="T6" fmla="*/ 0 60000 65536"/>
                <a:gd name="T7" fmla="*/ 0 60000 65536"/>
                <a:gd name="T8" fmla="*/ 0 60000 65536"/>
              </a:gdLst>
              <a:ahLst/>
              <a:cxnLst>
                <a:cxn ang="T6">
                  <a:pos x="T0" y="T1"/>
                </a:cxn>
                <a:cxn ang="T7">
                  <a:pos x="T2" y="T3"/>
                </a:cxn>
                <a:cxn ang="T8">
                  <a:pos x="T4" y="T5"/>
                </a:cxn>
              </a:cxnLst>
              <a:rect l="0" t="0" r="r" b="b"/>
              <a:pathLst>
                <a:path w="155" h="51">
                  <a:moveTo>
                    <a:pt x="0" y="51"/>
                  </a:moveTo>
                  <a:lnTo>
                    <a:pt x="0" y="0"/>
                  </a:lnTo>
                  <a:lnTo>
                    <a:pt x="15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27652" name="Rectangle 11"/>
          <p:cNvSpPr>
            <a:spLocks noChangeArrowheads="1"/>
          </p:cNvSpPr>
          <p:nvPr/>
        </p:nvSpPr>
        <p:spPr bwMode="auto">
          <a:xfrm>
            <a:off x="8356600" y="34798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S6B</a:t>
            </a:r>
            <a:endParaRPr lang="en-US" altLang="en-US">
              <a:solidFill>
                <a:srgbClr val="FF0000"/>
              </a:solidFill>
            </a:endParaRPr>
          </a:p>
        </p:txBody>
      </p:sp>
      <p:sp>
        <p:nvSpPr>
          <p:cNvPr id="27653" name="Rectangle 12"/>
          <p:cNvSpPr>
            <a:spLocks noChangeArrowheads="1"/>
          </p:cNvSpPr>
          <p:nvPr/>
        </p:nvSpPr>
        <p:spPr bwMode="auto">
          <a:xfrm>
            <a:off x="8356600" y="29972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S5B</a:t>
            </a:r>
            <a:endParaRPr lang="en-US" altLang="en-US">
              <a:solidFill>
                <a:srgbClr val="FF0000"/>
              </a:solidFill>
            </a:endParaRPr>
          </a:p>
        </p:txBody>
      </p:sp>
      <p:sp>
        <p:nvSpPr>
          <p:cNvPr id="27654" name="Rectangle 13"/>
          <p:cNvSpPr>
            <a:spLocks noChangeArrowheads="1"/>
          </p:cNvSpPr>
          <p:nvPr/>
        </p:nvSpPr>
        <p:spPr bwMode="auto">
          <a:xfrm>
            <a:off x="8356600" y="2535238"/>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S4B</a:t>
            </a:r>
            <a:endParaRPr lang="en-US" altLang="en-US">
              <a:solidFill>
                <a:srgbClr val="FF0000"/>
              </a:solidFill>
            </a:endParaRPr>
          </a:p>
        </p:txBody>
      </p:sp>
      <p:sp>
        <p:nvSpPr>
          <p:cNvPr id="27655" name="Rectangle 14"/>
          <p:cNvSpPr>
            <a:spLocks noChangeArrowheads="1"/>
          </p:cNvSpPr>
          <p:nvPr/>
        </p:nvSpPr>
        <p:spPr bwMode="auto">
          <a:xfrm>
            <a:off x="8356600" y="2073275"/>
            <a:ext cx="2762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S3B</a:t>
            </a:r>
            <a:endParaRPr lang="en-US" altLang="en-US">
              <a:solidFill>
                <a:srgbClr val="FF0000"/>
              </a:solidFill>
            </a:endParaRPr>
          </a:p>
        </p:txBody>
      </p:sp>
      <p:sp>
        <p:nvSpPr>
          <p:cNvPr id="27656" name="Rectangle 15"/>
          <p:cNvSpPr>
            <a:spLocks noChangeArrowheads="1"/>
          </p:cNvSpPr>
          <p:nvPr/>
        </p:nvSpPr>
        <p:spPr bwMode="auto">
          <a:xfrm>
            <a:off x="8356600" y="1585913"/>
            <a:ext cx="2762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S1B</a:t>
            </a:r>
            <a:endParaRPr lang="en-US" altLang="en-US">
              <a:solidFill>
                <a:srgbClr val="FF0000"/>
              </a:solidFill>
            </a:endParaRPr>
          </a:p>
        </p:txBody>
      </p:sp>
      <p:sp>
        <p:nvSpPr>
          <p:cNvPr id="27657" name="Rectangle 16"/>
          <p:cNvSpPr>
            <a:spLocks noChangeArrowheads="1"/>
          </p:cNvSpPr>
          <p:nvPr/>
        </p:nvSpPr>
        <p:spPr bwMode="auto">
          <a:xfrm>
            <a:off x="8356600" y="1125538"/>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100" b="1">
                <a:solidFill>
                  <a:srgbClr val="FF0000"/>
                </a:solidFill>
                <a:latin typeface="System" charset="0"/>
              </a:rPr>
              <a:t>S2B</a:t>
            </a:r>
            <a:endParaRPr lang="en-US" altLang="en-US">
              <a:solidFill>
                <a:srgbClr val="FF0000"/>
              </a:solidFill>
            </a:endParaRPr>
          </a:p>
        </p:txBody>
      </p:sp>
      <p:sp>
        <p:nvSpPr>
          <p:cNvPr id="27658" name="Freeform 28"/>
          <p:cNvSpPr>
            <a:spLocks/>
          </p:cNvSpPr>
          <p:nvPr/>
        </p:nvSpPr>
        <p:spPr bwMode="auto">
          <a:xfrm>
            <a:off x="6819900" y="3344863"/>
            <a:ext cx="1501775" cy="255587"/>
          </a:xfrm>
          <a:custGeom>
            <a:avLst/>
            <a:gdLst>
              <a:gd name="T0" fmla="*/ 0 w 172"/>
              <a:gd name="T1" fmla="*/ 0 h 11"/>
              <a:gd name="T2" fmla="*/ 0 w 172"/>
              <a:gd name="T3" fmla="*/ 256033 h 11"/>
              <a:gd name="T4" fmla="*/ 1501775 w 172"/>
              <a:gd name="T5" fmla="*/ 256033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59" name="Freeform 29"/>
          <p:cNvSpPr>
            <a:spLocks/>
          </p:cNvSpPr>
          <p:nvPr/>
        </p:nvSpPr>
        <p:spPr bwMode="auto">
          <a:xfrm>
            <a:off x="6819900" y="3114675"/>
            <a:ext cx="1501775" cy="230188"/>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0" name="Freeform 30"/>
          <p:cNvSpPr>
            <a:spLocks/>
          </p:cNvSpPr>
          <p:nvPr/>
        </p:nvSpPr>
        <p:spPr bwMode="auto">
          <a:xfrm>
            <a:off x="4121150" y="2652713"/>
            <a:ext cx="2698750" cy="692150"/>
          </a:xfrm>
          <a:custGeom>
            <a:avLst/>
            <a:gdLst>
              <a:gd name="T0" fmla="*/ 0 w 309"/>
              <a:gd name="T1" fmla="*/ 0 h 30"/>
              <a:gd name="T2" fmla="*/ 0 w 309"/>
              <a:gd name="T3" fmla="*/ 692548 h 30"/>
              <a:gd name="T4" fmla="*/ 2698750 w 309"/>
              <a:gd name="T5" fmla="*/ 692548 h 30"/>
              <a:gd name="T6" fmla="*/ 0 60000 65536"/>
              <a:gd name="T7" fmla="*/ 0 60000 65536"/>
              <a:gd name="T8" fmla="*/ 0 60000 65536"/>
            </a:gdLst>
            <a:ahLst/>
            <a:cxnLst>
              <a:cxn ang="T6">
                <a:pos x="T0" y="T1"/>
              </a:cxn>
              <a:cxn ang="T7">
                <a:pos x="T2" y="T3"/>
              </a:cxn>
              <a:cxn ang="T8">
                <a:pos x="T4" y="T5"/>
              </a:cxn>
            </a:cxnLst>
            <a:rect l="0" t="0" r="r" b="b"/>
            <a:pathLst>
              <a:path w="309" h="30">
                <a:moveTo>
                  <a:pt x="0" y="0"/>
                </a:moveTo>
                <a:lnTo>
                  <a:pt x="0" y="30"/>
                </a:lnTo>
                <a:lnTo>
                  <a:pt x="309" y="30"/>
                </a:lnTo>
              </a:path>
            </a:pathLst>
          </a:custGeom>
          <a:noFill/>
          <a:ln w="254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1" name="Freeform 31"/>
          <p:cNvSpPr>
            <a:spLocks/>
          </p:cNvSpPr>
          <p:nvPr/>
        </p:nvSpPr>
        <p:spPr bwMode="auto">
          <a:xfrm>
            <a:off x="6819900" y="2400300"/>
            <a:ext cx="1501775" cy="252413"/>
          </a:xfrm>
          <a:custGeom>
            <a:avLst/>
            <a:gdLst>
              <a:gd name="T0" fmla="*/ 0 w 172"/>
              <a:gd name="T1" fmla="*/ 0 h 11"/>
              <a:gd name="T2" fmla="*/ 0 w 172"/>
              <a:gd name="T3" fmla="*/ 251835 h 11"/>
              <a:gd name="T4" fmla="*/ 1501775 w 172"/>
              <a:gd name="T5" fmla="*/ 251835 h 11"/>
              <a:gd name="T6" fmla="*/ 0 60000 65536"/>
              <a:gd name="T7" fmla="*/ 0 60000 65536"/>
              <a:gd name="T8" fmla="*/ 0 60000 65536"/>
            </a:gdLst>
            <a:ahLst/>
            <a:cxnLst>
              <a:cxn ang="T6">
                <a:pos x="T0" y="T1"/>
              </a:cxn>
              <a:cxn ang="T7">
                <a:pos x="T2" y="T3"/>
              </a:cxn>
              <a:cxn ang="T8">
                <a:pos x="T4" y="T5"/>
              </a:cxn>
            </a:cxnLst>
            <a:rect l="0" t="0" r="r" b="b"/>
            <a:pathLst>
              <a:path w="172" h="11">
                <a:moveTo>
                  <a:pt x="0" y="0"/>
                </a:moveTo>
                <a:lnTo>
                  <a:pt x="0" y="11"/>
                </a:lnTo>
                <a:lnTo>
                  <a:pt x="172" y="11"/>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2" name="Freeform 32"/>
          <p:cNvSpPr>
            <a:spLocks/>
          </p:cNvSpPr>
          <p:nvPr/>
        </p:nvSpPr>
        <p:spPr bwMode="auto">
          <a:xfrm>
            <a:off x="6819900" y="2170113"/>
            <a:ext cx="1501775" cy="230187"/>
          </a:xfrm>
          <a:custGeom>
            <a:avLst/>
            <a:gdLst>
              <a:gd name="T0" fmla="*/ 0 w 172"/>
              <a:gd name="T1" fmla="*/ 230850 h 10"/>
              <a:gd name="T2" fmla="*/ 0 w 172"/>
              <a:gd name="T3" fmla="*/ 0 h 10"/>
              <a:gd name="T4" fmla="*/ 1501775 w 172"/>
              <a:gd name="T5" fmla="*/ 0 h 10"/>
              <a:gd name="T6" fmla="*/ 0 60000 65536"/>
              <a:gd name="T7" fmla="*/ 0 60000 65536"/>
              <a:gd name="T8" fmla="*/ 0 60000 65536"/>
            </a:gdLst>
            <a:ahLst/>
            <a:cxnLst>
              <a:cxn ang="T6">
                <a:pos x="T0" y="T1"/>
              </a:cxn>
              <a:cxn ang="T7">
                <a:pos x="T2" y="T3"/>
              </a:cxn>
              <a:cxn ang="T8">
                <a:pos x="T4" y="T5"/>
              </a:cxn>
            </a:cxnLst>
            <a:rect l="0" t="0" r="r" b="b"/>
            <a:pathLst>
              <a:path w="172" h="10">
                <a:moveTo>
                  <a:pt x="0" y="10"/>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3" name="Freeform 33"/>
          <p:cNvSpPr>
            <a:spLocks/>
          </p:cNvSpPr>
          <p:nvPr/>
        </p:nvSpPr>
        <p:spPr bwMode="auto">
          <a:xfrm>
            <a:off x="5465763" y="1938338"/>
            <a:ext cx="1354137" cy="461962"/>
          </a:xfrm>
          <a:custGeom>
            <a:avLst/>
            <a:gdLst>
              <a:gd name="T0" fmla="*/ 0 w 155"/>
              <a:gd name="T1" fmla="*/ 0 h 20"/>
              <a:gd name="T2" fmla="*/ 0 w 155"/>
              <a:gd name="T3" fmla="*/ 461698 h 20"/>
              <a:gd name="T4" fmla="*/ 1354138 w 155"/>
              <a:gd name="T5" fmla="*/ 461698 h 20"/>
              <a:gd name="T6" fmla="*/ 0 60000 65536"/>
              <a:gd name="T7" fmla="*/ 0 60000 65536"/>
              <a:gd name="T8" fmla="*/ 0 60000 65536"/>
            </a:gdLst>
            <a:ahLst/>
            <a:cxnLst>
              <a:cxn ang="T6">
                <a:pos x="T0" y="T1"/>
              </a:cxn>
              <a:cxn ang="T7">
                <a:pos x="T2" y="T3"/>
              </a:cxn>
              <a:cxn ang="T8">
                <a:pos x="T4" y="T5"/>
              </a:cxn>
            </a:cxnLst>
            <a:rect l="0" t="0" r="r" b="b"/>
            <a:pathLst>
              <a:path w="155" h="20">
                <a:moveTo>
                  <a:pt x="0" y="0"/>
                </a:moveTo>
                <a:lnTo>
                  <a:pt x="0" y="20"/>
                </a:lnTo>
                <a:lnTo>
                  <a:pt x="155" y="2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4" name="Freeform 34"/>
          <p:cNvSpPr>
            <a:spLocks/>
          </p:cNvSpPr>
          <p:nvPr/>
        </p:nvSpPr>
        <p:spPr bwMode="auto">
          <a:xfrm>
            <a:off x="6819900" y="1477963"/>
            <a:ext cx="1501775" cy="230187"/>
          </a:xfrm>
          <a:custGeom>
            <a:avLst/>
            <a:gdLst>
              <a:gd name="T0" fmla="*/ 0 w 172"/>
              <a:gd name="T1" fmla="*/ 0 h 10"/>
              <a:gd name="T2" fmla="*/ 0 w 172"/>
              <a:gd name="T3" fmla="*/ 230850 h 10"/>
              <a:gd name="T4" fmla="*/ 1501775 w 172"/>
              <a:gd name="T5" fmla="*/ 230850 h 10"/>
              <a:gd name="T6" fmla="*/ 0 60000 65536"/>
              <a:gd name="T7" fmla="*/ 0 60000 65536"/>
              <a:gd name="T8" fmla="*/ 0 60000 65536"/>
            </a:gdLst>
            <a:ahLst/>
            <a:cxnLst>
              <a:cxn ang="T6">
                <a:pos x="T0" y="T1"/>
              </a:cxn>
              <a:cxn ang="T7">
                <a:pos x="T2" y="T3"/>
              </a:cxn>
              <a:cxn ang="T8">
                <a:pos x="T4" y="T5"/>
              </a:cxn>
            </a:cxnLst>
            <a:rect l="0" t="0" r="r" b="b"/>
            <a:pathLst>
              <a:path w="172" h="10">
                <a:moveTo>
                  <a:pt x="0" y="0"/>
                </a:moveTo>
                <a:lnTo>
                  <a:pt x="0" y="10"/>
                </a:lnTo>
                <a:lnTo>
                  <a:pt x="172" y="1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5" name="Freeform 35"/>
          <p:cNvSpPr>
            <a:spLocks/>
          </p:cNvSpPr>
          <p:nvPr/>
        </p:nvSpPr>
        <p:spPr bwMode="auto">
          <a:xfrm>
            <a:off x="6819900" y="1220788"/>
            <a:ext cx="1501775" cy="257175"/>
          </a:xfrm>
          <a:custGeom>
            <a:avLst/>
            <a:gdLst>
              <a:gd name="T0" fmla="*/ 0 w 172"/>
              <a:gd name="T1" fmla="*/ 256033 h 11"/>
              <a:gd name="T2" fmla="*/ 0 w 172"/>
              <a:gd name="T3" fmla="*/ 0 h 11"/>
              <a:gd name="T4" fmla="*/ 1501775 w 172"/>
              <a:gd name="T5" fmla="*/ 0 h 11"/>
              <a:gd name="T6" fmla="*/ 0 60000 65536"/>
              <a:gd name="T7" fmla="*/ 0 60000 65536"/>
              <a:gd name="T8" fmla="*/ 0 60000 65536"/>
            </a:gdLst>
            <a:ahLst/>
            <a:cxnLst>
              <a:cxn ang="T6">
                <a:pos x="T0" y="T1"/>
              </a:cxn>
              <a:cxn ang="T7">
                <a:pos x="T2" y="T3"/>
              </a:cxn>
              <a:cxn ang="T8">
                <a:pos x="T4" y="T5"/>
              </a:cxn>
            </a:cxnLst>
            <a:rect l="0" t="0" r="r" b="b"/>
            <a:pathLst>
              <a:path w="172" h="11">
                <a:moveTo>
                  <a:pt x="0" y="11"/>
                </a:moveTo>
                <a:lnTo>
                  <a:pt x="0" y="0"/>
                </a:lnTo>
                <a:lnTo>
                  <a:pt x="172"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6" name="Freeform 36"/>
          <p:cNvSpPr>
            <a:spLocks/>
          </p:cNvSpPr>
          <p:nvPr/>
        </p:nvSpPr>
        <p:spPr bwMode="auto">
          <a:xfrm>
            <a:off x="5465763" y="1477963"/>
            <a:ext cx="1354137" cy="460375"/>
          </a:xfrm>
          <a:custGeom>
            <a:avLst/>
            <a:gdLst>
              <a:gd name="T0" fmla="*/ 0 w 155"/>
              <a:gd name="T1" fmla="*/ 461698 h 20"/>
              <a:gd name="T2" fmla="*/ 0 w 155"/>
              <a:gd name="T3" fmla="*/ 0 h 20"/>
              <a:gd name="T4" fmla="*/ 1354138 w 155"/>
              <a:gd name="T5" fmla="*/ 0 h 20"/>
              <a:gd name="T6" fmla="*/ 0 60000 65536"/>
              <a:gd name="T7" fmla="*/ 0 60000 65536"/>
              <a:gd name="T8" fmla="*/ 0 60000 65536"/>
            </a:gdLst>
            <a:ahLst/>
            <a:cxnLst>
              <a:cxn ang="T6">
                <a:pos x="T0" y="T1"/>
              </a:cxn>
              <a:cxn ang="T7">
                <a:pos x="T2" y="T3"/>
              </a:cxn>
              <a:cxn ang="T8">
                <a:pos x="T4" y="T5"/>
              </a:cxn>
            </a:cxnLst>
            <a:rect l="0" t="0" r="r" b="b"/>
            <a:pathLst>
              <a:path w="155" h="20">
                <a:moveTo>
                  <a:pt x="0" y="20"/>
                </a:moveTo>
                <a:lnTo>
                  <a:pt x="0" y="0"/>
                </a:lnTo>
                <a:lnTo>
                  <a:pt x="155"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7" name="Freeform 37"/>
          <p:cNvSpPr>
            <a:spLocks/>
          </p:cNvSpPr>
          <p:nvPr/>
        </p:nvSpPr>
        <p:spPr bwMode="auto">
          <a:xfrm>
            <a:off x="4121150" y="1938338"/>
            <a:ext cx="1344613" cy="714375"/>
          </a:xfrm>
          <a:custGeom>
            <a:avLst/>
            <a:gdLst>
              <a:gd name="T0" fmla="*/ 0 w 154"/>
              <a:gd name="T1" fmla="*/ 713532 h 31"/>
              <a:gd name="T2" fmla="*/ 0 w 154"/>
              <a:gd name="T3" fmla="*/ 0 h 31"/>
              <a:gd name="T4" fmla="*/ 1344613 w 154"/>
              <a:gd name="T5" fmla="*/ 0 h 31"/>
              <a:gd name="T6" fmla="*/ 0 60000 65536"/>
              <a:gd name="T7" fmla="*/ 0 60000 65536"/>
              <a:gd name="T8" fmla="*/ 0 60000 65536"/>
            </a:gdLst>
            <a:ahLst/>
            <a:cxnLst>
              <a:cxn ang="T6">
                <a:pos x="T0" y="T1"/>
              </a:cxn>
              <a:cxn ang="T7">
                <a:pos x="T2" y="T3"/>
              </a:cxn>
              <a:cxn ang="T8">
                <a:pos x="T4" y="T5"/>
              </a:cxn>
            </a:cxnLst>
            <a:rect l="0" t="0" r="r" b="b"/>
            <a:pathLst>
              <a:path w="154" h="31">
                <a:moveTo>
                  <a:pt x="0" y="31"/>
                </a:moveTo>
                <a:lnTo>
                  <a:pt x="0" y="0"/>
                </a:lnTo>
                <a:lnTo>
                  <a:pt x="154" y="0"/>
                </a:lnTo>
              </a:path>
            </a:pathLst>
          </a:custGeom>
          <a:noFill/>
          <a:ln w="2540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7668" name="Oval 111"/>
          <p:cNvSpPr>
            <a:spLocks noChangeArrowheads="1"/>
          </p:cNvSpPr>
          <p:nvPr/>
        </p:nvSpPr>
        <p:spPr bwMode="auto">
          <a:xfrm>
            <a:off x="5307013" y="1838325"/>
            <a:ext cx="249237" cy="2413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en-CA" altLang="en-US" sz="1400"/>
              <a:t>N</a:t>
            </a:r>
          </a:p>
        </p:txBody>
      </p:sp>
      <p:sp>
        <p:nvSpPr>
          <p:cNvPr id="27669" name="TextBox 112"/>
          <p:cNvSpPr txBox="1">
            <a:spLocks noChangeArrowheads="1"/>
          </p:cNvSpPr>
          <p:nvPr/>
        </p:nvSpPr>
        <p:spPr bwMode="auto">
          <a:xfrm>
            <a:off x="34925" y="1220788"/>
            <a:ext cx="28225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CA" altLang="en-US"/>
              <a:t>The loss of the paralogous lineage leading to S5B and S6B (or S5A and S6A) leads to an underestimate of the gene duplication time, shifting from Node M to Node N.</a:t>
            </a:r>
          </a:p>
          <a:p>
            <a:endParaRPr lang="en-CA" altLang="en-US"/>
          </a:p>
          <a:p>
            <a:r>
              <a:rPr lang="en-CA" altLang="en-US"/>
              <a:t>Failing to sample the lineage leading to S5B and S6B has the same effect.</a:t>
            </a:r>
          </a:p>
        </p:txBody>
      </p:sp>
      <p:cxnSp>
        <p:nvCxnSpPr>
          <p:cNvPr id="27670" name="Straight Arrow Connector 114"/>
          <p:cNvCxnSpPr>
            <a:cxnSpLocks noChangeShapeType="1"/>
          </p:cNvCxnSpPr>
          <p:nvPr/>
        </p:nvCxnSpPr>
        <p:spPr bwMode="auto">
          <a:xfrm>
            <a:off x="3779838" y="1797050"/>
            <a:ext cx="1400175" cy="46038"/>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1" name="Oval 60"/>
          <p:cNvSpPr>
            <a:spLocks noChangeArrowheads="1"/>
          </p:cNvSpPr>
          <p:nvPr/>
        </p:nvSpPr>
        <p:spPr bwMode="auto">
          <a:xfrm>
            <a:off x="3924300" y="2574925"/>
            <a:ext cx="360363" cy="38893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en-CA" altLang="en-US"/>
              <a:t>M</a:t>
            </a:r>
          </a:p>
        </p:txBody>
      </p:sp>
    </p:spTree>
    <p:extLst>
      <p:ext uri="{BB962C8B-B14F-4D97-AF65-F5344CB8AC3E}">
        <p14:creationId xmlns:p14="http://schemas.microsoft.com/office/powerpoint/2010/main" val="325103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ltLang="en-US"/>
              <a:t>Xuhua Xia</a:t>
            </a:r>
          </a:p>
        </p:txBody>
      </p:sp>
      <p:sp>
        <p:nvSpPr>
          <p:cNvPr id="13" name="Footer Placeholder 4"/>
          <p:cNvSpPr>
            <a:spLocks noGrp="1"/>
          </p:cNvSpPr>
          <p:nvPr>
            <p:ph type="ftr" sz="quarter" idx="11"/>
          </p:nvPr>
        </p:nvSpPr>
        <p:spPr/>
        <p:txBody>
          <a:bodyPr/>
          <a:lstStyle/>
          <a:p>
            <a:r>
              <a:rPr lang="en-US" altLang="en-US"/>
              <a:t>Slide </a:t>
            </a:r>
            <a:fld id="{66445B5D-A6B4-4942-880C-5EF6AC00D32C}" type="slidenum">
              <a:rPr lang="en-US" altLang="en-US"/>
              <a:pPr/>
              <a:t>6</a:t>
            </a:fld>
            <a:endParaRPr lang="en-US" altLang="en-US"/>
          </a:p>
        </p:txBody>
      </p:sp>
      <p:sp>
        <p:nvSpPr>
          <p:cNvPr id="514050" name="Rectangle 2"/>
          <p:cNvSpPr>
            <a:spLocks noGrp="1" noChangeArrowheads="1"/>
          </p:cNvSpPr>
          <p:nvPr>
            <p:ph type="title"/>
          </p:nvPr>
        </p:nvSpPr>
        <p:spPr/>
        <p:txBody>
          <a:bodyPr/>
          <a:lstStyle/>
          <a:p>
            <a:r>
              <a:rPr lang="en-US" altLang="en-US"/>
              <a:t>Calculation of K</a:t>
            </a:r>
            <a:r>
              <a:rPr lang="en-US" altLang="en-US" baseline="-25000"/>
              <a:t>JC69</a:t>
            </a:r>
          </a:p>
        </p:txBody>
      </p:sp>
      <p:graphicFrame>
        <p:nvGraphicFramePr>
          <p:cNvPr id="514051" name="Object 3"/>
          <p:cNvGraphicFramePr>
            <a:graphicFrameLocks noGrp="1" noChangeAspect="1"/>
          </p:cNvGraphicFramePr>
          <p:nvPr>
            <p:ph idx="1"/>
          </p:nvPr>
        </p:nvGraphicFramePr>
        <p:xfrm>
          <a:off x="684213" y="2566988"/>
          <a:ext cx="2232025" cy="790575"/>
        </p:xfrm>
        <a:graphic>
          <a:graphicData uri="http://schemas.openxmlformats.org/presentationml/2006/ole">
            <mc:AlternateContent xmlns:mc="http://schemas.openxmlformats.org/markup-compatibility/2006">
              <mc:Choice xmlns:v="urn:schemas-microsoft-com:vml" Requires="v">
                <p:oleObj spid="_x0000_s514065" name="Equation" r:id="rId3" imgW="1218960" imgH="431640" progId="Equation.DSMT4">
                  <p:embed/>
                </p:oleObj>
              </mc:Choice>
              <mc:Fallback>
                <p:oleObj name="Equation" r:id="rId3" imgW="1218960" imgH="431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66988"/>
                        <a:ext cx="223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4052" name="Group 4"/>
          <p:cNvGrpSpPr>
            <a:grpSpLocks/>
          </p:cNvGrpSpPr>
          <p:nvPr/>
        </p:nvGrpSpPr>
        <p:grpSpPr bwMode="auto">
          <a:xfrm>
            <a:off x="541338" y="1196975"/>
            <a:ext cx="5616575" cy="1069975"/>
            <a:chOff x="295" y="2795"/>
            <a:chExt cx="3538" cy="674"/>
          </a:xfrm>
        </p:grpSpPr>
        <p:sp>
          <p:nvSpPr>
            <p:cNvPr id="514053" name="Text Box 5"/>
            <p:cNvSpPr txBox="1">
              <a:spLocks noChangeArrowheads="1"/>
            </p:cNvSpPr>
            <p:nvPr/>
          </p:nvSpPr>
          <p:spPr bwMode="auto">
            <a:xfrm>
              <a:off x="295" y="2795"/>
              <a:ext cx="353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AACGACGATCG: Species 1</a:t>
              </a:r>
            </a:p>
            <a:p>
              <a:pPr>
                <a:spcBef>
                  <a:spcPct val="50000"/>
                </a:spcBef>
              </a:pPr>
              <a:r>
                <a:rPr lang="en-US" altLang="en-US"/>
                <a:t>AACGACGATCG</a:t>
              </a:r>
            </a:p>
            <a:p>
              <a:pPr>
                <a:spcBef>
                  <a:spcPct val="50000"/>
                </a:spcBef>
              </a:pPr>
              <a:r>
                <a:rPr lang="en-US" altLang="en-US"/>
                <a:t>			 AACGACGATCG: Species 2</a:t>
              </a:r>
            </a:p>
          </p:txBody>
        </p:sp>
        <p:sp>
          <p:nvSpPr>
            <p:cNvPr id="514054" name="Line 6"/>
            <p:cNvSpPr>
              <a:spLocks noChangeShapeType="1"/>
            </p:cNvSpPr>
            <p:nvPr/>
          </p:nvSpPr>
          <p:spPr bwMode="auto">
            <a:xfrm flipV="1">
              <a:off x="1338" y="2931"/>
              <a:ext cx="771"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4055" name="Line 7"/>
            <p:cNvSpPr>
              <a:spLocks noChangeShapeType="1"/>
            </p:cNvSpPr>
            <p:nvPr/>
          </p:nvSpPr>
          <p:spPr bwMode="auto">
            <a:xfrm>
              <a:off x="1338" y="3158"/>
              <a:ext cx="771"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4056" name="Text Box 8"/>
            <p:cNvSpPr txBox="1">
              <a:spLocks noChangeArrowheads="1"/>
            </p:cNvSpPr>
            <p:nvPr/>
          </p:nvSpPr>
          <p:spPr bwMode="auto">
            <a:xfrm>
              <a:off x="1700" y="279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p>
          </p:txBody>
        </p:sp>
        <p:sp>
          <p:nvSpPr>
            <p:cNvPr id="514057" name="Text Box 9"/>
            <p:cNvSpPr txBox="1">
              <a:spLocks noChangeArrowheads="1"/>
            </p:cNvSpPr>
            <p:nvPr/>
          </p:nvSpPr>
          <p:spPr bwMode="auto">
            <a:xfrm>
              <a:off x="1700" y="3082"/>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p>
          </p:txBody>
        </p:sp>
      </p:grpSp>
      <p:sp>
        <p:nvSpPr>
          <p:cNvPr id="514058" name="Text Box 10"/>
          <p:cNvSpPr txBox="1">
            <a:spLocks noChangeArrowheads="1"/>
          </p:cNvSpPr>
          <p:nvPr/>
        </p:nvSpPr>
        <p:spPr bwMode="auto">
          <a:xfrm>
            <a:off x="6516688" y="1268413"/>
            <a:ext cx="2089150" cy="925512"/>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The time is 2t between Species 1 to Species 2</a:t>
            </a:r>
          </a:p>
        </p:txBody>
      </p:sp>
      <p:sp>
        <p:nvSpPr>
          <p:cNvPr id="514059" name="Text Box 11"/>
          <p:cNvSpPr txBox="1">
            <a:spLocks noChangeArrowheads="1"/>
          </p:cNvSpPr>
          <p:nvPr/>
        </p:nvSpPr>
        <p:spPr bwMode="auto">
          <a:xfrm>
            <a:off x="684213" y="3573463"/>
            <a:ext cx="48768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urier New" panose="02070309020205020404" pitchFamily="49" charset="0"/>
              </a:rPr>
              <a:t>Sp1: AAG CCT CGG GGC CCT TAT TTT TTG</a:t>
            </a:r>
          </a:p>
          <a:p>
            <a:pPr>
              <a:spcBef>
                <a:spcPct val="50000"/>
              </a:spcBef>
            </a:pPr>
            <a:r>
              <a:rPr lang="en-US" altLang="en-US">
                <a:latin typeface="Courier New" panose="02070309020205020404" pitchFamily="49" charset="0"/>
              </a:rPr>
              <a:t>     ||  |   ||| ||| |   ||| ||| ||</a:t>
            </a:r>
          </a:p>
          <a:p>
            <a:pPr>
              <a:spcBef>
                <a:spcPct val="50000"/>
              </a:spcBef>
            </a:pPr>
            <a:r>
              <a:rPr lang="en-US" altLang="en-US">
                <a:latin typeface="Courier New" panose="02070309020205020404" pitchFamily="49" charset="0"/>
              </a:rPr>
              <a:t>Sp2: AAT CTC CGG GGC CTC TAT TTT TTT</a:t>
            </a:r>
          </a:p>
          <a:p>
            <a:pPr>
              <a:spcBef>
                <a:spcPct val="50000"/>
              </a:spcBef>
            </a:pPr>
            <a:r>
              <a:rPr lang="en-US" altLang="en-US">
                <a:latin typeface="Courier New" panose="02070309020205020404" pitchFamily="49" charset="0"/>
              </a:rPr>
              <a:t>p = 6/24 = 0.25</a:t>
            </a:r>
          </a:p>
          <a:p>
            <a:pPr>
              <a:spcBef>
                <a:spcPct val="50000"/>
              </a:spcBef>
            </a:pPr>
            <a:r>
              <a:rPr lang="en-US" altLang="en-US">
                <a:latin typeface="Courier New" panose="02070309020205020404" pitchFamily="49" charset="0"/>
              </a:rPr>
              <a:t>K = 0.304099 </a:t>
            </a:r>
          </a:p>
          <a:p>
            <a:pPr>
              <a:spcBef>
                <a:spcPct val="50000"/>
              </a:spcBef>
            </a:pPr>
            <a:r>
              <a:rPr lang="en-US" altLang="en-US">
                <a:latin typeface="Courier New" panose="02070309020205020404" pitchFamily="49" charset="0"/>
              </a:rPr>
              <a:t>Genetic distances are scaled to be the number of substitutions per site.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ltLang="en-US"/>
              <a:t>Xuhua Xia</a:t>
            </a:r>
          </a:p>
        </p:txBody>
      </p:sp>
      <p:sp>
        <p:nvSpPr>
          <p:cNvPr id="7" name="Footer Placeholder 4"/>
          <p:cNvSpPr>
            <a:spLocks noGrp="1"/>
          </p:cNvSpPr>
          <p:nvPr>
            <p:ph type="ftr" sz="quarter" idx="11"/>
          </p:nvPr>
        </p:nvSpPr>
        <p:spPr/>
        <p:txBody>
          <a:bodyPr/>
          <a:lstStyle/>
          <a:p>
            <a:r>
              <a:rPr lang="en-US" altLang="en-US"/>
              <a:t>Slide </a:t>
            </a:r>
            <a:fld id="{BAEAD3F2-4167-4EA9-B3C8-D246CD96EF0B}" type="slidenum">
              <a:rPr lang="en-US" altLang="en-US"/>
              <a:pPr/>
              <a:t>7</a:t>
            </a:fld>
            <a:endParaRPr lang="en-US" altLang="en-US"/>
          </a:p>
        </p:txBody>
      </p:sp>
      <p:sp>
        <p:nvSpPr>
          <p:cNvPr id="515074" name="Rectangle 2"/>
          <p:cNvSpPr>
            <a:spLocks noGrp="1" noChangeArrowheads="1"/>
          </p:cNvSpPr>
          <p:nvPr>
            <p:ph type="title"/>
          </p:nvPr>
        </p:nvSpPr>
        <p:spPr/>
        <p:txBody>
          <a:bodyPr/>
          <a:lstStyle/>
          <a:p>
            <a:r>
              <a:rPr lang="en-US" altLang="en-US"/>
              <a:t>Numerical Illustration</a:t>
            </a:r>
          </a:p>
        </p:txBody>
      </p:sp>
      <p:sp>
        <p:nvSpPr>
          <p:cNvPr id="515075" name="Text Box 3"/>
          <p:cNvSpPr txBox="1">
            <a:spLocks noChangeArrowheads="1"/>
          </p:cNvSpPr>
          <p:nvPr/>
        </p:nvSpPr>
        <p:spPr bwMode="auto">
          <a:xfrm>
            <a:off x="1908175" y="1196975"/>
            <a:ext cx="4876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urier New" panose="02070309020205020404" pitchFamily="49" charset="0"/>
              </a:rPr>
              <a:t>Sp1: AAG CCT CGG GGC CCT TAT TTT TTG</a:t>
            </a:r>
          </a:p>
          <a:p>
            <a:pPr>
              <a:spcBef>
                <a:spcPct val="50000"/>
              </a:spcBef>
            </a:pPr>
            <a:r>
              <a:rPr lang="en-US" altLang="en-US">
                <a:latin typeface="Courier New" panose="02070309020205020404" pitchFamily="49" charset="0"/>
              </a:rPr>
              <a:t>     ||  |   ||| ||| |   ||| ||| ||</a:t>
            </a:r>
          </a:p>
          <a:p>
            <a:pPr>
              <a:spcBef>
                <a:spcPct val="50000"/>
              </a:spcBef>
            </a:pPr>
            <a:r>
              <a:rPr lang="en-US" altLang="en-US">
                <a:latin typeface="Courier New" panose="02070309020205020404" pitchFamily="49" charset="0"/>
              </a:rPr>
              <a:t>Sp2: AAT CTC CGG GGC CTC TAT TTT TTT</a:t>
            </a:r>
          </a:p>
          <a:p>
            <a:pPr>
              <a:spcBef>
                <a:spcPct val="50000"/>
              </a:spcBef>
            </a:pPr>
            <a:r>
              <a:rPr lang="en-US" altLang="en-US">
                <a:latin typeface="Courier New" panose="02070309020205020404" pitchFamily="49" charset="0"/>
              </a:rPr>
              <a:t>What are P and Q?</a:t>
            </a:r>
          </a:p>
          <a:p>
            <a:pPr>
              <a:spcBef>
                <a:spcPct val="50000"/>
              </a:spcBef>
            </a:pPr>
            <a:r>
              <a:rPr lang="en-US" altLang="en-US">
                <a:latin typeface="Courier New" panose="02070309020205020404" pitchFamily="49" charset="0"/>
              </a:rPr>
              <a:t>P = 4/24, Q = 2/24</a:t>
            </a:r>
          </a:p>
        </p:txBody>
      </p:sp>
      <p:graphicFrame>
        <p:nvGraphicFramePr>
          <p:cNvPr id="515076" name="Object 4"/>
          <p:cNvGraphicFramePr>
            <a:graphicFrameLocks noGrp="1" noChangeAspect="1"/>
          </p:cNvGraphicFramePr>
          <p:nvPr>
            <p:ph idx="1"/>
          </p:nvPr>
        </p:nvGraphicFramePr>
        <p:xfrm>
          <a:off x="1979613" y="3441700"/>
          <a:ext cx="4392612" cy="584200"/>
        </p:xfrm>
        <a:graphic>
          <a:graphicData uri="http://schemas.openxmlformats.org/presentationml/2006/ole">
            <mc:AlternateContent xmlns:mc="http://schemas.openxmlformats.org/markup-compatibility/2006">
              <mc:Choice xmlns:v="urn:schemas-microsoft-com:vml" Requires="v">
                <p:oleObj spid="_x0000_s515083" name="Equation" r:id="rId3" imgW="3149280" imgH="419040" progId="Equation.DSMT4">
                  <p:embed/>
                </p:oleObj>
              </mc:Choice>
              <mc:Fallback>
                <p:oleObj name="Equation" r:id="rId3" imgW="3149280" imgH="419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441700"/>
                        <a:ext cx="4392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077" name="Text Box 5"/>
          <p:cNvSpPr txBox="1">
            <a:spLocks noChangeArrowheads="1"/>
          </p:cNvSpPr>
          <p:nvPr/>
        </p:nvSpPr>
        <p:spPr bwMode="auto">
          <a:xfrm>
            <a:off x="1908175" y="4221163"/>
            <a:ext cx="48958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Comparison of distances:</a:t>
            </a:r>
          </a:p>
          <a:p>
            <a:pPr>
              <a:spcBef>
                <a:spcPct val="50000"/>
              </a:spcBef>
            </a:pPr>
            <a:r>
              <a:rPr lang="en-US" altLang="en-US"/>
              <a:t>P = 0.25</a:t>
            </a:r>
          </a:p>
          <a:p>
            <a:pPr>
              <a:spcBef>
                <a:spcPct val="50000"/>
              </a:spcBef>
            </a:pPr>
            <a:r>
              <a:rPr lang="en-US" altLang="en-US"/>
              <a:t>Poisson P = -ln(1-p) = 0.288</a:t>
            </a:r>
          </a:p>
          <a:p>
            <a:pPr>
              <a:spcBef>
                <a:spcPct val="50000"/>
              </a:spcBef>
            </a:pPr>
            <a:r>
              <a:rPr lang="en-US" altLang="en-US"/>
              <a:t>K</a:t>
            </a:r>
            <a:r>
              <a:rPr lang="en-US" altLang="en-US" baseline="-25000"/>
              <a:t>JC69</a:t>
            </a:r>
            <a:r>
              <a:rPr lang="en-US" altLang="en-US"/>
              <a:t> = 0.304099</a:t>
            </a:r>
          </a:p>
          <a:p>
            <a:pPr>
              <a:spcBef>
                <a:spcPct val="50000"/>
              </a:spcBef>
            </a:pPr>
            <a:r>
              <a:rPr lang="en-US" altLang="en-US"/>
              <a:t>K</a:t>
            </a:r>
            <a:r>
              <a:rPr lang="en-US" altLang="en-US" baseline="-25000"/>
              <a:t>K80</a:t>
            </a:r>
            <a:r>
              <a:rPr lang="en-US" altLang="en-US"/>
              <a:t> = 0.3150786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altLang="en-US"/>
              <a:t>Xuhua Xia</a:t>
            </a:r>
          </a:p>
        </p:txBody>
      </p:sp>
      <p:sp>
        <p:nvSpPr>
          <p:cNvPr id="20" name="Footer Placeholder 3"/>
          <p:cNvSpPr>
            <a:spLocks noGrp="1"/>
          </p:cNvSpPr>
          <p:nvPr>
            <p:ph type="ftr" sz="quarter" idx="11"/>
          </p:nvPr>
        </p:nvSpPr>
        <p:spPr/>
        <p:txBody>
          <a:bodyPr/>
          <a:lstStyle/>
          <a:p>
            <a:r>
              <a:rPr lang="en-US" altLang="en-US"/>
              <a:t>Slide </a:t>
            </a:r>
            <a:fld id="{83D1DD42-BE18-4831-9F57-3F0E54F8AFDE}" type="slidenum">
              <a:rPr lang="en-US" altLang="en-US"/>
              <a:pPr/>
              <a:t>8</a:t>
            </a:fld>
            <a:endParaRPr lang="en-US" altLang="en-US"/>
          </a:p>
        </p:txBody>
      </p:sp>
      <p:sp>
        <p:nvSpPr>
          <p:cNvPr id="409602" name="Rectangle 2"/>
          <p:cNvSpPr>
            <a:spLocks noGrp="1" noChangeArrowheads="1"/>
          </p:cNvSpPr>
          <p:nvPr>
            <p:ph type="title"/>
          </p:nvPr>
        </p:nvSpPr>
        <p:spPr/>
        <p:txBody>
          <a:bodyPr/>
          <a:lstStyle/>
          <a:p>
            <a:r>
              <a:rPr lang="en-US" altLang="en-US" sz="3200">
                <a:solidFill>
                  <a:schemeClr val="tx1"/>
                </a:solidFill>
              </a:rPr>
              <a:t>A Star Tree (Completely Unresolved Tree)</a:t>
            </a:r>
            <a:endParaRPr lang="en-US" altLang="en-US">
              <a:solidFill>
                <a:schemeClr val="tx1"/>
              </a:solidFill>
            </a:endParaRPr>
          </a:p>
        </p:txBody>
      </p:sp>
      <p:grpSp>
        <p:nvGrpSpPr>
          <p:cNvPr id="409603" name="Group 3"/>
          <p:cNvGrpSpPr>
            <a:grpSpLocks/>
          </p:cNvGrpSpPr>
          <p:nvPr/>
        </p:nvGrpSpPr>
        <p:grpSpPr bwMode="auto">
          <a:xfrm>
            <a:off x="457200" y="1219200"/>
            <a:ext cx="6105525" cy="4768850"/>
            <a:chOff x="912" y="768"/>
            <a:chExt cx="4294" cy="3004"/>
          </a:xfrm>
        </p:grpSpPr>
        <p:sp>
          <p:nvSpPr>
            <p:cNvPr id="409604" name="Line 4"/>
            <p:cNvSpPr>
              <a:spLocks noChangeShapeType="1"/>
            </p:cNvSpPr>
            <p:nvPr/>
          </p:nvSpPr>
          <p:spPr bwMode="auto">
            <a:xfrm flipH="1">
              <a:off x="912" y="800"/>
              <a:ext cx="3251" cy="1406"/>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9605" name="Rectangle 5"/>
            <p:cNvSpPr>
              <a:spLocks noChangeArrowheads="1"/>
            </p:cNvSpPr>
            <p:nvPr/>
          </p:nvSpPr>
          <p:spPr bwMode="auto">
            <a:xfrm>
              <a:off x="4203" y="768"/>
              <a:ext cx="5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2000">
                  <a:latin typeface="Arial" panose="020B0604020202020204" pitchFamily="34" charset="0"/>
                </a:rPr>
                <a:t>Human</a:t>
              </a:r>
              <a:endParaRPr lang="en-US" altLang="en-US" sz="2000"/>
            </a:p>
          </p:txBody>
        </p:sp>
        <p:sp>
          <p:nvSpPr>
            <p:cNvPr id="409606" name="Line 6"/>
            <p:cNvSpPr>
              <a:spLocks noChangeShapeType="1"/>
            </p:cNvSpPr>
            <p:nvPr/>
          </p:nvSpPr>
          <p:spPr bwMode="auto">
            <a:xfrm flipH="1">
              <a:off x="912" y="1503"/>
              <a:ext cx="3251" cy="703"/>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9607" name="Rectangle 7"/>
            <p:cNvSpPr>
              <a:spLocks noChangeArrowheads="1"/>
            </p:cNvSpPr>
            <p:nvPr/>
          </p:nvSpPr>
          <p:spPr bwMode="auto">
            <a:xfrm>
              <a:off x="4203" y="1471"/>
              <a:ext cx="10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2000">
                  <a:latin typeface="Arial" panose="020B0604020202020204" pitchFamily="34" charset="0"/>
                </a:rPr>
                <a:t>Chimpanzee</a:t>
              </a:r>
              <a:endParaRPr lang="en-US" altLang="en-US" sz="2000"/>
            </a:p>
          </p:txBody>
        </p:sp>
        <p:sp>
          <p:nvSpPr>
            <p:cNvPr id="409608" name="Line 8"/>
            <p:cNvSpPr>
              <a:spLocks noChangeShapeType="1"/>
            </p:cNvSpPr>
            <p:nvPr/>
          </p:nvSpPr>
          <p:spPr bwMode="auto">
            <a:xfrm flipH="1">
              <a:off x="912" y="2206"/>
              <a:ext cx="3251" cy="1"/>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9609" name="Rectangle 9"/>
            <p:cNvSpPr>
              <a:spLocks noChangeArrowheads="1"/>
            </p:cNvSpPr>
            <p:nvPr/>
          </p:nvSpPr>
          <p:spPr bwMode="auto">
            <a:xfrm>
              <a:off x="4203" y="2174"/>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2000">
                  <a:latin typeface="Arial" panose="020B0604020202020204" pitchFamily="34" charset="0"/>
                </a:rPr>
                <a:t>Gorilla</a:t>
              </a:r>
              <a:endParaRPr lang="en-US" altLang="en-US" sz="2000"/>
            </a:p>
          </p:txBody>
        </p:sp>
        <p:sp>
          <p:nvSpPr>
            <p:cNvPr id="409610" name="Line 10"/>
            <p:cNvSpPr>
              <a:spLocks noChangeShapeType="1"/>
            </p:cNvSpPr>
            <p:nvPr/>
          </p:nvSpPr>
          <p:spPr bwMode="auto">
            <a:xfrm flipH="1" flipV="1">
              <a:off x="912" y="2206"/>
              <a:ext cx="3251" cy="702"/>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9611" name="Rectangle 11"/>
            <p:cNvSpPr>
              <a:spLocks noChangeArrowheads="1"/>
            </p:cNvSpPr>
            <p:nvPr/>
          </p:nvSpPr>
          <p:spPr bwMode="auto">
            <a:xfrm>
              <a:off x="4201" y="2877"/>
              <a:ext cx="8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2000">
                  <a:latin typeface="Arial" panose="020B0604020202020204" pitchFamily="34" charset="0"/>
                </a:rPr>
                <a:t>Orangutan</a:t>
              </a:r>
              <a:endParaRPr lang="en-US" altLang="en-US" sz="2000"/>
            </a:p>
          </p:txBody>
        </p:sp>
        <p:sp>
          <p:nvSpPr>
            <p:cNvPr id="409612" name="Line 12"/>
            <p:cNvSpPr>
              <a:spLocks noChangeShapeType="1"/>
            </p:cNvSpPr>
            <p:nvPr/>
          </p:nvSpPr>
          <p:spPr bwMode="auto">
            <a:xfrm flipH="1" flipV="1">
              <a:off x="912" y="2206"/>
              <a:ext cx="3251" cy="1405"/>
            </a:xfrm>
            <a:prstGeom prst="line">
              <a:avLst/>
            </a:prstGeom>
            <a:noFill/>
            <a:ln w="23813">
              <a:solidFill>
                <a:srgbClr val="FF33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9613" name="Rectangle 13"/>
            <p:cNvSpPr>
              <a:spLocks noChangeArrowheads="1"/>
            </p:cNvSpPr>
            <p:nvPr/>
          </p:nvSpPr>
          <p:spPr bwMode="auto">
            <a:xfrm>
              <a:off x="4203" y="3580"/>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txBody>
            <a:bodyPr wrap="none" lIns="0" tIns="0" rIns="0" bIns="0">
              <a:spAutoFit/>
            </a:bodyPr>
            <a:lstStyle/>
            <a:p>
              <a:r>
                <a:rPr lang="en-US" altLang="en-US" sz="2000">
                  <a:latin typeface="Arial" panose="020B0604020202020204" pitchFamily="34" charset="0"/>
                </a:rPr>
                <a:t>Gibbon</a:t>
              </a:r>
              <a:endParaRPr lang="en-US" altLang="en-US" sz="2000"/>
            </a:p>
          </p:txBody>
        </p:sp>
      </p:grpSp>
      <p:graphicFrame>
        <p:nvGraphicFramePr>
          <p:cNvPr id="409614" name="Object 14"/>
          <p:cNvGraphicFramePr>
            <a:graphicFrameLocks noChangeAspect="1"/>
          </p:cNvGraphicFramePr>
          <p:nvPr/>
        </p:nvGraphicFramePr>
        <p:xfrm>
          <a:off x="5940425" y="3141663"/>
          <a:ext cx="1004888" cy="898525"/>
        </p:xfrm>
        <a:graphic>
          <a:graphicData uri="http://schemas.openxmlformats.org/presentationml/2006/ole">
            <mc:AlternateContent xmlns:mc="http://schemas.openxmlformats.org/markup-compatibility/2006">
              <mc:Choice xmlns:v="urn:schemas-microsoft-com:vml" Requires="v">
                <p:oleObj spid="_x0000_s409644" name="Photo Editor Photo" r:id="rId3" imgW="2066667" imgH="1848108" progId="MSPhotoEd.3">
                  <p:embed/>
                </p:oleObj>
              </mc:Choice>
              <mc:Fallback>
                <p:oleObj name="Photo Editor Photo" r:id="rId3" imgW="2066667" imgH="1848108" progId="MSPhotoEd.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141663"/>
                        <a:ext cx="100488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15" name="Object 15"/>
          <p:cNvGraphicFramePr>
            <a:graphicFrameLocks noChangeAspect="1"/>
          </p:cNvGraphicFramePr>
          <p:nvPr/>
        </p:nvGraphicFramePr>
        <p:xfrm>
          <a:off x="6934200" y="1905000"/>
          <a:ext cx="1166813" cy="1038225"/>
        </p:xfrm>
        <a:graphic>
          <a:graphicData uri="http://schemas.openxmlformats.org/presentationml/2006/ole">
            <mc:AlternateContent xmlns:mc="http://schemas.openxmlformats.org/markup-compatibility/2006">
              <mc:Choice xmlns:v="urn:schemas-microsoft-com:vml" Requires="v">
                <p:oleObj spid="_x0000_s409645" name="Photo Editor Photo" r:id="rId5" imgW="2066667" imgH="1838095" progId="MSPhotoEd.3">
                  <p:embed/>
                </p:oleObj>
              </mc:Choice>
              <mc:Fallback>
                <p:oleObj name="Photo Editor Photo" r:id="rId5" imgW="2066667" imgH="1838095" progId="MSPhotoEd.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905000"/>
                        <a:ext cx="116681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16" name="Object 16"/>
          <p:cNvGraphicFramePr>
            <a:graphicFrameLocks noChangeAspect="1"/>
          </p:cNvGraphicFramePr>
          <p:nvPr/>
        </p:nvGraphicFramePr>
        <p:xfrm>
          <a:off x="6516688" y="4292600"/>
          <a:ext cx="1079500" cy="969963"/>
        </p:xfrm>
        <a:graphic>
          <a:graphicData uri="http://schemas.openxmlformats.org/presentationml/2006/ole">
            <mc:AlternateContent xmlns:mc="http://schemas.openxmlformats.org/markup-compatibility/2006">
              <mc:Choice xmlns:v="urn:schemas-microsoft-com:vml" Requires="v">
                <p:oleObj spid="_x0000_s409646" name="Photo Editor Photo" r:id="rId7" imgW="2048161" imgH="1838095" progId="MSPhotoEd.3">
                  <p:embed/>
                </p:oleObj>
              </mc:Choice>
              <mc:Fallback>
                <p:oleObj name="Photo Editor Photo" r:id="rId7" imgW="2048161" imgH="1838095" progId="MSPhotoEd.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4292600"/>
                        <a:ext cx="10795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17" name="Object 17"/>
          <p:cNvGraphicFramePr>
            <a:graphicFrameLocks noChangeAspect="1"/>
          </p:cNvGraphicFramePr>
          <p:nvPr/>
        </p:nvGraphicFramePr>
        <p:xfrm>
          <a:off x="6019800" y="5373688"/>
          <a:ext cx="549275" cy="969962"/>
        </p:xfrm>
        <a:graphic>
          <a:graphicData uri="http://schemas.openxmlformats.org/presentationml/2006/ole">
            <mc:AlternateContent xmlns:mc="http://schemas.openxmlformats.org/markup-compatibility/2006">
              <mc:Choice xmlns:v="urn:schemas-microsoft-com:vml" Requires="v">
                <p:oleObj spid="_x0000_s409647" name="Photo Editor Photo" r:id="rId9" imgW="1047619" imgH="1848108" progId="MSPhotoEd.3">
                  <p:embed/>
                </p:oleObj>
              </mc:Choice>
              <mc:Fallback>
                <p:oleObj name="Photo Editor Photo" r:id="rId9" imgW="1047619" imgH="1848108" progId="MSPhotoEd.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5373688"/>
                        <a:ext cx="5492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18" name="Object 18"/>
          <p:cNvGraphicFramePr>
            <a:graphicFrameLocks noChangeAspect="1"/>
          </p:cNvGraphicFramePr>
          <p:nvPr/>
        </p:nvGraphicFramePr>
        <p:xfrm>
          <a:off x="6019800" y="990600"/>
          <a:ext cx="1000125" cy="768350"/>
        </p:xfrm>
        <a:graphic>
          <a:graphicData uri="http://schemas.openxmlformats.org/presentationml/2006/ole">
            <mc:AlternateContent xmlns:mc="http://schemas.openxmlformats.org/markup-compatibility/2006">
              <mc:Choice xmlns:v="urn:schemas-microsoft-com:vml" Requires="v">
                <p:oleObj spid="_x0000_s409648" name="Clip" r:id="rId11" imgW="4519440" imgH="3466800" progId="MS_ClipArt_Gallery.2">
                  <p:embed/>
                </p:oleObj>
              </mc:Choice>
              <mc:Fallback>
                <p:oleObj name="Clip" r:id="rId11" imgW="4519440" imgH="3466800" progId="MS_ClipArt_Gallery.2">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990600"/>
                        <a:ext cx="1000125"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Xuhua Xia</a:t>
            </a:r>
          </a:p>
        </p:txBody>
      </p:sp>
      <p:sp>
        <p:nvSpPr>
          <p:cNvPr id="5" name="Footer Placeholder 4"/>
          <p:cNvSpPr>
            <a:spLocks noGrp="1"/>
          </p:cNvSpPr>
          <p:nvPr>
            <p:ph type="ftr" sz="quarter" idx="11"/>
          </p:nvPr>
        </p:nvSpPr>
        <p:spPr/>
        <p:txBody>
          <a:bodyPr/>
          <a:lstStyle/>
          <a:p>
            <a:r>
              <a:rPr lang="en-US" altLang="en-US"/>
              <a:t>Slide </a:t>
            </a:r>
            <a:fld id="{9C136C68-34EF-4E7E-A8D5-6AD473019A46}" type="slidenum">
              <a:rPr lang="en-US" altLang="en-US"/>
              <a:pPr/>
              <a:t>9</a:t>
            </a:fld>
            <a:endParaRPr lang="en-US" altLang="en-US"/>
          </a:p>
        </p:txBody>
      </p:sp>
      <p:sp>
        <p:nvSpPr>
          <p:cNvPr id="410626" name="Rectangle 2"/>
          <p:cNvSpPr>
            <a:spLocks noGrp="1" noChangeArrowheads="1"/>
          </p:cNvSpPr>
          <p:nvPr>
            <p:ph type="title"/>
          </p:nvPr>
        </p:nvSpPr>
        <p:spPr>
          <a:xfrm>
            <a:off x="762000" y="228600"/>
            <a:ext cx="7772400" cy="647700"/>
          </a:xfrm>
        </p:spPr>
        <p:txBody>
          <a:bodyPr/>
          <a:lstStyle/>
          <a:p>
            <a:r>
              <a:rPr lang="en-US" altLang="en-US" sz="3200" b="1">
                <a:solidFill>
                  <a:schemeClr val="tx1"/>
                </a:solidFill>
              </a:rPr>
              <a:t>Genetic Distance Matrix</a:t>
            </a:r>
          </a:p>
        </p:txBody>
      </p:sp>
      <p:sp>
        <p:nvSpPr>
          <p:cNvPr id="410627" name="Rectangle 3"/>
          <p:cNvSpPr>
            <a:spLocks noGrp="1" noChangeArrowheads="1"/>
          </p:cNvSpPr>
          <p:nvPr>
            <p:ph type="body" idx="1"/>
          </p:nvPr>
        </p:nvSpPr>
        <p:spPr>
          <a:xfrm>
            <a:off x="1219200" y="1130300"/>
            <a:ext cx="7086600" cy="5035550"/>
          </a:xfrm>
        </p:spPr>
        <p:txBody>
          <a:bodyPr/>
          <a:lstStyle/>
          <a:p>
            <a:pPr>
              <a:buFontTx/>
              <a:buNone/>
            </a:pPr>
            <a:r>
              <a:rPr lang="en-US" altLang="en-US">
                <a:solidFill>
                  <a:schemeClr val="tx1"/>
                </a:solidFill>
              </a:rPr>
              <a:t>Matrix of Genetic distances (D</a:t>
            </a:r>
            <a:r>
              <a:rPr lang="en-US" altLang="en-US" baseline="-25000">
                <a:solidFill>
                  <a:schemeClr val="tx1"/>
                </a:solidFill>
              </a:rPr>
              <a:t>ij</a:t>
            </a:r>
            <a:r>
              <a:rPr lang="en-US" altLang="en-US">
                <a:solidFill>
                  <a:schemeClr val="tx1"/>
                </a:solidFill>
              </a:rPr>
              <a:t>):</a:t>
            </a:r>
            <a:br>
              <a:rPr lang="en-US" altLang="en-US">
                <a:solidFill>
                  <a:schemeClr val="tx1"/>
                </a:solidFill>
              </a:rPr>
            </a:br>
            <a:r>
              <a:rPr lang="en-US" altLang="en-US" sz="1800">
                <a:solidFill>
                  <a:schemeClr val="tx1"/>
                </a:solidFill>
              </a:rPr>
              <a:t/>
            </a:r>
            <a:br>
              <a:rPr lang="en-US" altLang="en-US" sz="1800">
                <a:solidFill>
                  <a:schemeClr val="tx1"/>
                </a:solidFill>
              </a:rPr>
            </a:br>
            <a:r>
              <a:rPr lang="en-US" altLang="en-US" sz="1800">
                <a:solidFill>
                  <a:schemeClr val="tx1"/>
                </a:solidFill>
              </a:rPr>
              <a:t>		Human	Chimp	Gorilla	Orang	Gibbon</a:t>
            </a:r>
            <a:br>
              <a:rPr lang="en-US" altLang="en-US" sz="1800">
                <a:solidFill>
                  <a:schemeClr val="tx1"/>
                </a:solidFill>
              </a:rPr>
            </a:br>
            <a:r>
              <a:rPr lang="en-US" altLang="en-US" sz="1800">
                <a:solidFill>
                  <a:schemeClr val="tx1"/>
                </a:solidFill>
              </a:rPr>
              <a:t>Human		0.015	0.045	0.143	0.198</a:t>
            </a:r>
            <a:br>
              <a:rPr lang="en-US" altLang="en-US" sz="1800">
                <a:solidFill>
                  <a:schemeClr val="tx1"/>
                </a:solidFill>
              </a:rPr>
            </a:br>
            <a:r>
              <a:rPr lang="en-US" altLang="en-US" sz="1800">
                <a:solidFill>
                  <a:schemeClr val="tx1"/>
                </a:solidFill>
              </a:rPr>
              <a:t>Chimp			0.030	0.126	0.179</a:t>
            </a:r>
            <a:br>
              <a:rPr lang="en-US" altLang="en-US" sz="1800">
                <a:solidFill>
                  <a:schemeClr val="tx1"/>
                </a:solidFill>
              </a:rPr>
            </a:br>
            <a:r>
              <a:rPr lang="en-US" altLang="en-US" sz="1800">
                <a:solidFill>
                  <a:schemeClr val="tx1"/>
                </a:solidFill>
              </a:rPr>
              <a:t>Gorilla				0.092	0.179</a:t>
            </a:r>
            <a:br>
              <a:rPr lang="en-US" altLang="en-US" sz="1800">
                <a:solidFill>
                  <a:schemeClr val="tx1"/>
                </a:solidFill>
              </a:rPr>
            </a:br>
            <a:r>
              <a:rPr lang="en-US" altLang="en-US" sz="1800">
                <a:solidFill>
                  <a:schemeClr val="tx1"/>
                </a:solidFill>
              </a:rPr>
              <a:t>Orang					0.179</a:t>
            </a:r>
            <a:br>
              <a:rPr lang="en-US" altLang="en-US" sz="1800">
                <a:solidFill>
                  <a:schemeClr val="tx1"/>
                </a:solidFill>
              </a:rPr>
            </a:br>
            <a:r>
              <a:rPr lang="en-US" altLang="en-US" sz="1800">
                <a:solidFill>
                  <a:schemeClr val="tx1"/>
                </a:solidFill>
              </a:rPr>
              <a:t>Gibbon					</a:t>
            </a:r>
            <a:endParaRPr lang="en-US" altLang="en-US">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Xia">
  <a:themeElements>
    <a:clrScheme name="Xi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Xi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Xi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Xi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Xi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Xi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Xi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Xi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Xi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Designs\Xia.pot</Template>
  <TotalTime>12542</TotalTime>
  <Words>3777</Words>
  <Application>Microsoft Office PowerPoint</Application>
  <PresentationFormat>On-screen Show (4:3)</PresentationFormat>
  <Paragraphs>1089</Paragraphs>
  <Slides>58</Slides>
  <Notes>7</Notes>
  <HiddenSlides>9</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6</vt:i4>
      </vt:variant>
      <vt:variant>
        <vt:lpstr>Slide Titles</vt:lpstr>
      </vt:variant>
      <vt:variant>
        <vt:i4>58</vt:i4>
      </vt:variant>
    </vt:vector>
  </HeadingPairs>
  <TitlesOfParts>
    <vt:vector size="71" baseType="lpstr">
      <vt:lpstr>SimSun</vt:lpstr>
      <vt:lpstr>System</vt:lpstr>
      <vt:lpstr>Arial</vt:lpstr>
      <vt:lpstr>Courier New</vt:lpstr>
      <vt:lpstr>Symbol</vt:lpstr>
      <vt:lpstr>Times New Roman</vt:lpstr>
      <vt:lpstr>Xia</vt:lpstr>
      <vt:lpstr>Equation</vt:lpstr>
      <vt:lpstr>Photo Editor Photo</vt:lpstr>
      <vt:lpstr>Clip</vt:lpstr>
      <vt:lpstr>Chart</vt:lpstr>
      <vt:lpstr>Document</vt:lpstr>
      <vt:lpstr>Slide</vt:lpstr>
      <vt:lpstr>Phylogenetic methods: distance-based, MP, ML</vt:lpstr>
      <vt:lpstr>Distance-based methods</vt:lpstr>
      <vt:lpstr>A simple way: JC69</vt:lpstr>
      <vt:lpstr>Substitution Models: JC69</vt:lpstr>
      <vt:lpstr>Genetic Distances</vt:lpstr>
      <vt:lpstr>Calculation of KJC69</vt:lpstr>
      <vt:lpstr>Numerical Illustration</vt:lpstr>
      <vt:lpstr>A Star Tree (Completely Unresolved Tree)</vt:lpstr>
      <vt:lpstr>Genetic Distance Matrix</vt:lpstr>
      <vt:lpstr>UPGMA</vt:lpstr>
      <vt:lpstr>UPGMA</vt:lpstr>
      <vt:lpstr>Phylogenetic Relationship from UPGMA</vt:lpstr>
      <vt:lpstr>Branch Lengths</vt:lpstr>
      <vt:lpstr>Final UPGMA Tree</vt:lpstr>
      <vt:lpstr>Distance-based method</vt:lpstr>
      <vt:lpstr>For three OTUs</vt:lpstr>
      <vt:lpstr>Least-square method</vt:lpstr>
      <vt:lpstr>The LS method in linear regression</vt:lpstr>
      <vt:lpstr>Least-square method</vt:lpstr>
      <vt:lpstr>Least-squares method</vt:lpstr>
      <vt:lpstr>Least-squares method</vt:lpstr>
      <vt:lpstr>Minimum Evolution Criterion</vt:lpstr>
      <vt:lpstr>Molecular clock</vt:lpstr>
      <vt:lpstr>The Origin of Darwin’s Fox</vt:lpstr>
      <vt:lpstr>Dusicyon fulvipes</vt:lpstr>
      <vt:lpstr>Conventional Hypothesis</vt:lpstr>
      <vt:lpstr>How Does a Molecular Clock Tick?</vt:lpstr>
      <vt:lpstr>Divergence from a Common Ancestor</vt:lpstr>
      <vt:lpstr>Sedimentary Rocks and Fossils</vt:lpstr>
      <vt:lpstr>Calibration of the Molecular Clock: I</vt:lpstr>
      <vt:lpstr>The Challenge to the Hypothesis</vt:lpstr>
      <vt:lpstr>Conclusions</vt:lpstr>
      <vt:lpstr>Divergence time</vt:lpstr>
      <vt:lpstr>Testing the Molecular Clock</vt:lpstr>
      <vt:lpstr>Relative-rate tests</vt:lpstr>
      <vt:lpstr>Tree-based tests</vt:lpstr>
      <vt:lpstr>Tree-based tests</vt:lpstr>
      <vt:lpstr>Dating</vt:lpstr>
      <vt:lpstr>Rationale</vt:lpstr>
      <vt:lpstr>The LS method in linear regression</vt:lpstr>
      <vt:lpstr>The rational of the LS method</vt:lpstr>
      <vt:lpstr>Multiple calibration points</vt:lpstr>
      <vt:lpstr>PowerPoint Presentation</vt:lpstr>
      <vt:lpstr>PowerPoint Presentation</vt:lpstr>
      <vt:lpstr>PowerPoint Presentation</vt:lpstr>
      <vt:lpstr>Method comparison</vt:lpstr>
      <vt:lpstr>PowerPoint Presentation</vt:lpstr>
      <vt:lpstr>PowerPoint Presentation</vt:lpstr>
      <vt:lpstr>PowerPoint Presentation</vt:lpstr>
      <vt:lpstr>Rationale of Tip-Dating</vt:lpstr>
      <vt:lpstr>Final dated tree</vt:lpstr>
      <vt:lpstr>Dating and cospeciation</vt:lpstr>
      <vt:lpstr>Dating and cospeciation</vt:lpstr>
      <vt:lpstr>PowerPoint Presentation</vt:lpstr>
      <vt:lpstr>PowerPoint Presentation</vt:lpstr>
      <vt:lpstr>Dating gene duplication</vt:lpstr>
      <vt:lpstr>Estimating T0</vt:lpstr>
      <vt:lpstr>Dating gene duplication</vt:lpstr>
    </vt:vector>
  </TitlesOfParts>
  <Company>HKU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Evolution of Pasteurella multocida During Vaccine Development</dc:title>
  <dc:creator>X. Xia</dc:creator>
  <cp:lastModifiedBy>Xuhua Xia</cp:lastModifiedBy>
  <cp:revision>121</cp:revision>
  <dcterms:created xsi:type="dcterms:W3CDTF">1999-07-07T07:21:34Z</dcterms:created>
  <dcterms:modified xsi:type="dcterms:W3CDTF">2016-11-02T14:49:53Z</dcterms:modified>
</cp:coreProperties>
</file>