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7"/>
  </p:notesMasterIdLst>
  <p:handoutMasterIdLst>
    <p:handoutMasterId r:id="rId28"/>
  </p:handoutMasterIdLst>
  <p:sldIdLst>
    <p:sldId id="286" r:id="rId2"/>
    <p:sldId id="259" r:id="rId3"/>
    <p:sldId id="304" r:id="rId4"/>
    <p:sldId id="306" r:id="rId5"/>
    <p:sldId id="298" r:id="rId6"/>
    <p:sldId id="258" r:id="rId7"/>
    <p:sldId id="285" r:id="rId8"/>
    <p:sldId id="291" r:id="rId9"/>
    <p:sldId id="257" r:id="rId10"/>
    <p:sldId id="262" r:id="rId11"/>
    <p:sldId id="299" r:id="rId12"/>
    <p:sldId id="307" r:id="rId13"/>
    <p:sldId id="310" r:id="rId14"/>
    <p:sldId id="311" r:id="rId15"/>
    <p:sldId id="312" r:id="rId16"/>
    <p:sldId id="309" r:id="rId17"/>
    <p:sldId id="301" r:id="rId18"/>
    <p:sldId id="302" r:id="rId19"/>
    <p:sldId id="303" r:id="rId20"/>
    <p:sldId id="293" r:id="rId21"/>
    <p:sldId id="300" r:id="rId22"/>
    <p:sldId id="313" r:id="rId23"/>
    <p:sldId id="273" r:id="rId24"/>
    <p:sldId id="280" r:id="rId25"/>
    <p:sldId id="305" r:id="rId26"/>
  </p:sldIdLst>
  <p:sldSz cx="9144000" cy="6858000" type="screen4x3"/>
  <p:notesSz cx="6858000" cy="9144000"/>
  <p:defaultTextStyle>
    <a:defPPr>
      <a:defRPr lang="en-US"/>
    </a:defPPr>
    <a:lvl1pPr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5pPr>
    <a:lvl6pPr marL="2286000" algn="l" defTabSz="914400" rtl="0" eaLnBrk="1" latinLnBrk="0" hangingPunct="1">
      <a:defRPr sz="1600" kern="1200">
        <a:solidFill>
          <a:schemeClr val="tx1"/>
        </a:solidFill>
        <a:latin typeface="Times New Roman" panose="02020603050405020304" pitchFamily="18" charset="0"/>
        <a:ea typeface="+mn-ea"/>
        <a:cs typeface="+mn-cs"/>
      </a:defRPr>
    </a:lvl6pPr>
    <a:lvl7pPr marL="2743200" algn="l" defTabSz="914400" rtl="0" eaLnBrk="1" latinLnBrk="0" hangingPunct="1">
      <a:defRPr sz="1600" kern="1200">
        <a:solidFill>
          <a:schemeClr val="tx1"/>
        </a:solidFill>
        <a:latin typeface="Times New Roman" panose="02020603050405020304" pitchFamily="18" charset="0"/>
        <a:ea typeface="+mn-ea"/>
        <a:cs typeface="+mn-cs"/>
      </a:defRPr>
    </a:lvl7pPr>
    <a:lvl8pPr marL="3200400" algn="l" defTabSz="914400" rtl="0" eaLnBrk="1" latinLnBrk="0" hangingPunct="1">
      <a:defRPr sz="1600" kern="1200">
        <a:solidFill>
          <a:schemeClr val="tx1"/>
        </a:solidFill>
        <a:latin typeface="Times New Roman" panose="02020603050405020304" pitchFamily="18" charset="0"/>
        <a:ea typeface="+mn-ea"/>
        <a:cs typeface="+mn-cs"/>
      </a:defRPr>
    </a:lvl8pPr>
    <a:lvl9pPr marL="3657600" algn="l" defTabSz="914400" rtl="0" eaLnBrk="1" latinLnBrk="0" hangingPunct="1">
      <a:defRPr sz="16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40000"/>
    <a:srgbClr val="FFFF66"/>
    <a:srgbClr val="6699FF"/>
    <a:srgbClr val="CCFF33"/>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8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7.wmf"/><Relationship Id="rId1" Type="http://schemas.openxmlformats.org/officeDocument/2006/relationships/image" Target="../media/image8.emf"/><Relationship Id="rId5" Type="http://schemas.openxmlformats.org/officeDocument/2006/relationships/image" Target="../media/image11.wmf"/><Relationship Id="rId4"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9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89730" tIns="44865" rIns="89730" bIns="44865" numCol="1" anchor="t" anchorCtr="0" compatLnSpc="1">
            <a:prstTxWarp prst="textNoShape">
              <a:avLst/>
            </a:prstTxWarp>
          </a:bodyPr>
          <a:lstStyle>
            <a:lvl1pPr defTabSz="896938">
              <a:defRPr sz="1200"/>
            </a:lvl1pPr>
          </a:lstStyle>
          <a:p>
            <a:pPr>
              <a:defRPr/>
            </a:pPr>
            <a:endParaRPr lang="en-US"/>
          </a:p>
        </p:txBody>
      </p:sp>
      <p:sp>
        <p:nvSpPr>
          <p:cNvPr id="2590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89730" tIns="44865" rIns="89730" bIns="44865" numCol="1" anchor="t" anchorCtr="0" compatLnSpc="1">
            <a:prstTxWarp prst="textNoShape">
              <a:avLst/>
            </a:prstTxWarp>
          </a:bodyPr>
          <a:lstStyle>
            <a:lvl1pPr algn="r" defTabSz="896938">
              <a:defRPr sz="1200"/>
            </a:lvl1pPr>
          </a:lstStyle>
          <a:p>
            <a:pPr>
              <a:defRPr/>
            </a:pPr>
            <a:endParaRPr lang="en-US"/>
          </a:p>
        </p:txBody>
      </p:sp>
      <p:sp>
        <p:nvSpPr>
          <p:cNvPr id="2590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89730" tIns="44865" rIns="89730" bIns="44865" numCol="1" anchor="b" anchorCtr="0" compatLnSpc="1">
            <a:prstTxWarp prst="textNoShape">
              <a:avLst/>
            </a:prstTxWarp>
          </a:bodyPr>
          <a:lstStyle>
            <a:lvl1pPr defTabSz="896938">
              <a:defRPr sz="1200"/>
            </a:lvl1pPr>
          </a:lstStyle>
          <a:p>
            <a:pPr>
              <a:defRPr/>
            </a:pPr>
            <a:endParaRPr lang="en-US"/>
          </a:p>
        </p:txBody>
      </p:sp>
      <p:sp>
        <p:nvSpPr>
          <p:cNvPr id="2590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89730" tIns="44865" rIns="89730" bIns="44865" numCol="1" anchor="b" anchorCtr="0" compatLnSpc="1">
            <a:prstTxWarp prst="textNoShape">
              <a:avLst/>
            </a:prstTxWarp>
          </a:bodyPr>
          <a:lstStyle>
            <a:lvl1pPr algn="r" defTabSz="896938">
              <a:defRPr sz="1200" smtClean="0"/>
            </a:lvl1pPr>
          </a:lstStyle>
          <a:p>
            <a:pPr>
              <a:defRPr/>
            </a:pPr>
            <a:fld id="{BDE1ECDD-8635-4F8B-95A0-82E51E9AE9D5}" type="slidenum">
              <a:rPr lang="en-US" altLang="en-US"/>
              <a:pPr>
                <a:defRPr/>
              </a:pPr>
              <a:t>‹#›</a:t>
            </a:fld>
            <a:endParaRPr lang="en-US" altLang="en-US"/>
          </a:p>
        </p:txBody>
      </p:sp>
    </p:spTree>
    <p:extLst>
      <p:ext uri="{BB962C8B-B14F-4D97-AF65-F5344CB8AC3E}">
        <p14:creationId xmlns:p14="http://schemas.microsoft.com/office/powerpoint/2010/main" val="21654511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847960C-713B-4538-AD25-F8E06060C139}" type="datetimeFigureOut">
              <a:rPr lang="en-CA"/>
              <a:pPr>
                <a:defRPr/>
              </a:pPr>
              <a:t>2018-04-29</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485029B3-96F9-4CF0-8A76-8C290B129435}" type="slidenum">
              <a:rPr lang="en-CA" altLang="en-US"/>
              <a:pPr>
                <a:defRPr/>
              </a:pPr>
              <a:t>‹#›</a:t>
            </a:fld>
            <a:endParaRPr lang="en-CA" altLang="en-US"/>
          </a:p>
        </p:txBody>
      </p:sp>
    </p:spTree>
    <p:extLst>
      <p:ext uri="{BB962C8B-B14F-4D97-AF65-F5344CB8AC3E}">
        <p14:creationId xmlns:p14="http://schemas.microsoft.com/office/powerpoint/2010/main" val="10552362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TEX2: testis-expressed. Membrane protein. May be involved in speciation.</a:t>
            </a:r>
            <a:endParaRPr lang="en-CA" altLang="en-US" smtClean="0"/>
          </a:p>
        </p:txBody>
      </p:sp>
    </p:spTree>
    <p:extLst>
      <p:ext uri="{BB962C8B-B14F-4D97-AF65-F5344CB8AC3E}">
        <p14:creationId xmlns:p14="http://schemas.microsoft.com/office/powerpoint/2010/main" val="3386860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Fig. 1. Illustrations of poor alignment (in red) in the sequence data from the supplementary file (nature08742-s2.nex) in Regier et al. (2010) for a subset of six species (a), with the shared gaps deleted. The proper alignment of the red-colored sequences is shown in (b). The top alignment was said to be aligned by MAFFT.</a:t>
            </a:r>
          </a:p>
          <a:p>
            <a:pPr eaLnBrk="1" hangingPunct="1"/>
            <a:endParaRPr lang="en-US" altLang="en-US"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AE35261C-6EB6-406C-8EBA-731D8C4515C6}" type="slidenum">
              <a:rPr lang="en-US" altLang="en-US" sz="1200"/>
              <a:pPr/>
              <a:t>4</a:t>
            </a:fld>
            <a:endParaRPr lang="en-US" altLang="en-US" sz="1200"/>
          </a:p>
        </p:txBody>
      </p:sp>
    </p:spTree>
    <p:extLst>
      <p:ext uri="{BB962C8B-B14F-4D97-AF65-F5344CB8AC3E}">
        <p14:creationId xmlns:p14="http://schemas.microsoft.com/office/powerpoint/2010/main" val="2039950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D159139-0092-4B9A-8A11-DA3762E9C9D7}" type="slidenum">
              <a:rPr lang="en-CA" altLang="en-US" smtClean="0"/>
              <a:pPr/>
              <a:t>13</a:t>
            </a:fld>
            <a:endParaRPr lang="en-CA" altLang="en-US"/>
          </a:p>
        </p:txBody>
      </p:sp>
    </p:spTree>
    <p:extLst>
      <p:ext uri="{BB962C8B-B14F-4D97-AF65-F5344CB8AC3E}">
        <p14:creationId xmlns:p14="http://schemas.microsoft.com/office/powerpoint/2010/main" val="2934948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D159139-0092-4B9A-8A11-DA3762E9C9D7}" type="slidenum">
              <a:rPr lang="en-CA" altLang="en-US" smtClean="0"/>
              <a:pPr/>
              <a:t>14</a:t>
            </a:fld>
            <a:endParaRPr lang="en-CA" altLang="en-US"/>
          </a:p>
        </p:txBody>
      </p:sp>
    </p:spTree>
    <p:extLst>
      <p:ext uri="{BB962C8B-B14F-4D97-AF65-F5344CB8AC3E}">
        <p14:creationId xmlns:p14="http://schemas.microsoft.com/office/powerpoint/2010/main" val="1688661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Note the ‘&lt;=‘ in obtaining</a:t>
            </a:r>
            <a:r>
              <a:rPr lang="en-CA" baseline="0" dirty="0" smtClean="0"/>
              <a:t> backtrack matrices. If we separate ‘&lt;=‘ into ‘&lt;‘ and ‘=‘, then B matrices may have cell entries with two values.</a:t>
            </a:r>
          </a:p>
          <a:p>
            <a:r>
              <a:rPr lang="en-CA" sz="1200" kern="1200" dirty="0" smtClean="0">
                <a:solidFill>
                  <a:schemeClr val="tx1"/>
                </a:solidFill>
                <a:effectLst/>
                <a:latin typeface="+mn-lt"/>
                <a:ea typeface="+mn-ea"/>
                <a:cs typeface="+mn-cs"/>
              </a:rPr>
              <a:t>The sequence alignment is obtained with sequences x (row</a:t>
            </a:r>
            <a:r>
              <a:rPr lang="en-CA" sz="1200" kern="1200" baseline="0" dirty="0" smtClean="0">
                <a:solidFill>
                  <a:schemeClr val="tx1"/>
                </a:solidFill>
                <a:effectLst/>
                <a:latin typeface="+mn-lt"/>
                <a:ea typeface="+mn-ea"/>
                <a:cs typeface="+mn-cs"/>
              </a:rPr>
              <a:t> sequence </a:t>
            </a:r>
            <a:r>
              <a:rPr lang="en-CA" sz="1200" kern="1200" dirty="0" err="1" smtClean="0">
                <a:solidFill>
                  <a:schemeClr val="tx1"/>
                </a:solidFill>
                <a:effectLst/>
                <a:latin typeface="+mn-lt"/>
                <a:ea typeface="+mn-ea"/>
                <a:cs typeface="+mn-cs"/>
              </a:rPr>
              <a:t>ACGT,n</a:t>
            </a:r>
            <a:r>
              <a:rPr lang="en-CA" sz="1200" kern="1200" dirty="0" smtClean="0">
                <a:solidFill>
                  <a:schemeClr val="tx1"/>
                </a:solidFill>
                <a:effectLst/>
                <a:latin typeface="+mn-lt"/>
                <a:ea typeface="+mn-ea"/>
                <a:cs typeface="+mn-cs"/>
              </a:rPr>
              <a:t>=4) and y (</a:t>
            </a:r>
            <a:r>
              <a:rPr lang="en-CA" sz="1200" kern="1200" dirty="0" err="1" smtClean="0">
                <a:solidFill>
                  <a:schemeClr val="tx1"/>
                </a:solidFill>
                <a:effectLst/>
                <a:latin typeface="+mn-lt"/>
                <a:ea typeface="+mn-ea"/>
                <a:cs typeface="+mn-cs"/>
              </a:rPr>
              <a:t>columm</a:t>
            </a:r>
            <a:r>
              <a:rPr lang="en-CA" sz="1200" kern="1200" dirty="0" smtClean="0">
                <a:solidFill>
                  <a:schemeClr val="tx1"/>
                </a:solidFill>
                <a:effectLst/>
                <a:latin typeface="+mn-lt"/>
                <a:ea typeface="+mn-ea"/>
                <a:cs typeface="+mn-cs"/>
              </a:rPr>
              <a:t> sequence ACGGCT,</a:t>
            </a:r>
            <a:r>
              <a:rPr lang="en-CA" sz="1200" kern="1200" baseline="0" dirty="0" smtClean="0">
                <a:solidFill>
                  <a:schemeClr val="tx1"/>
                </a:solidFill>
                <a:effectLst/>
                <a:latin typeface="+mn-lt"/>
                <a:ea typeface="+mn-ea"/>
                <a:cs typeface="+mn-cs"/>
              </a:rPr>
              <a:t> m=6</a:t>
            </a:r>
            <a:r>
              <a:rPr lang="en-CA" sz="1200" kern="1200" dirty="0" smtClean="0">
                <a:solidFill>
                  <a:schemeClr val="tx1"/>
                </a:solidFill>
                <a:effectLst/>
                <a:latin typeface="+mn-lt"/>
                <a:ea typeface="+mn-ea"/>
                <a:cs typeface="+mn-cs"/>
              </a:rPr>
              <a:t>) and the three backtrack matrices B</a:t>
            </a:r>
            <a:r>
              <a:rPr lang="en-CA" sz="1200" kern="1200" baseline="-25000" dirty="0" smtClean="0">
                <a:solidFill>
                  <a:schemeClr val="tx1"/>
                </a:solidFill>
                <a:effectLst/>
                <a:latin typeface="+mn-lt"/>
                <a:ea typeface="+mn-ea"/>
                <a:cs typeface="+mn-cs"/>
              </a:rPr>
              <a:t>0</a:t>
            </a:r>
            <a:r>
              <a:rPr lang="en-CA" sz="1200" kern="1200" dirty="0" smtClean="0">
                <a:solidFill>
                  <a:schemeClr val="tx1"/>
                </a:solidFill>
                <a:effectLst/>
                <a:latin typeface="+mn-lt"/>
                <a:ea typeface="+mn-ea"/>
                <a:cs typeface="+mn-cs"/>
              </a:rPr>
              <a:t>, B</a:t>
            </a:r>
            <a:r>
              <a:rPr lang="en-CA" sz="1200" kern="1200" baseline="-25000" dirty="0" smtClean="0">
                <a:solidFill>
                  <a:schemeClr val="tx1"/>
                </a:solidFill>
                <a:effectLst/>
                <a:latin typeface="+mn-lt"/>
                <a:ea typeface="+mn-ea"/>
                <a:cs typeface="+mn-cs"/>
              </a:rPr>
              <a:t>1</a:t>
            </a:r>
            <a:r>
              <a:rPr lang="en-CA" sz="1200" kern="1200" dirty="0" smtClean="0">
                <a:solidFill>
                  <a:schemeClr val="tx1"/>
                </a:solidFill>
                <a:effectLst/>
                <a:latin typeface="+mn-lt"/>
                <a:ea typeface="+mn-ea"/>
                <a:cs typeface="+mn-cs"/>
              </a:rPr>
              <a:t> and B</a:t>
            </a:r>
            <a:r>
              <a:rPr lang="en-CA" sz="1200" kern="1200" baseline="-25000" dirty="0" smtClean="0">
                <a:solidFill>
                  <a:schemeClr val="tx1"/>
                </a:solidFill>
                <a:effectLst/>
                <a:latin typeface="+mn-lt"/>
                <a:ea typeface="+mn-ea"/>
                <a:cs typeface="+mn-cs"/>
              </a:rPr>
              <a:t>2</a:t>
            </a:r>
            <a:r>
              <a:rPr lang="en-CA" sz="1200" kern="1200" baseline="0" dirty="0" smtClean="0">
                <a:solidFill>
                  <a:schemeClr val="tx1"/>
                </a:solidFill>
                <a:effectLst/>
                <a:latin typeface="+mn-lt"/>
                <a:ea typeface="+mn-ea"/>
                <a:cs typeface="+mn-cs"/>
              </a:rPr>
              <a:t> (no need for </a:t>
            </a:r>
            <a:r>
              <a:rPr lang="en-CA" sz="1200" kern="1200" dirty="0" smtClean="0">
                <a:solidFill>
                  <a:schemeClr val="tx1"/>
                </a:solidFill>
                <a:effectLst/>
                <a:latin typeface="+mn-lt"/>
                <a:ea typeface="+mn-ea"/>
                <a:cs typeface="+mn-cs"/>
              </a:rPr>
              <a:t>score matrices G, E, F, and V).</a:t>
            </a:r>
          </a:p>
          <a:p>
            <a:r>
              <a:rPr lang="en-CA" sz="1200" kern="1200" dirty="0" smtClean="0">
                <a:solidFill>
                  <a:schemeClr val="tx1"/>
                </a:solidFill>
                <a:effectLst/>
                <a:latin typeface="+mn-lt"/>
                <a:ea typeface="+mn-ea"/>
                <a:cs typeface="+mn-cs"/>
              </a:rPr>
              <a:t>1. Checking the value of B</a:t>
            </a:r>
            <a:r>
              <a:rPr lang="en-CA" sz="1200" kern="1200" baseline="-25000" dirty="0" smtClean="0">
                <a:solidFill>
                  <a:schemeClr val="tx1"/>
                </a:solidFill>
                <a:effectLst/>
                <a:latin typeface="+mn-lt"/>
                <a:ea typeface="+mn-ea"/>
                <a:cs typeface="+mn-cs"/>
              </a:rPr>
              <a:t>0</a:t>
            </a:r>
            <a:r>
              <a:rPr lang="en-CA" sz="1200" kern="1200" dirty="0" smtClean="0">
                <a:solidFill>
                  <a:schemeClr val="tx1"/>
                </a:solidFill>
                <a:effectLst/>
                <a:latin typeface="+mn-lt"/>
                <a:ea typeface="+mn-ea"/>
                <a:cs typeface="+mn-cs"/>
              </a:rPr>
              <a:t>(</a:t>
            </a:r>
            <a:r>
              <a:rPr lang="en-CA" sz="1200" kern="1200" dirty="0" err="1" smtClean="0">
                <a:solidFill>
                  <a:schemeClr val="tx1"/>
                </a:solidFill>
                <a:effectLst/>
                <a:latin typeface="+mn-lt"/>
                <a:ea typeface="+mn-ea"/>
                <a:cs typeface="+mn-cs"/>
              </a:rPr>
              <a:t>m,n</a:t>
            </a:r>
            <a:r>
              <a:rPr lang="en-CA" sz="1200" kern="1200" dirty="0" smtClean="0">
                <a:solidFill>
                  <a:schemeClr val="tx1"/>
                </a:solidFill>
                <a:effectLst/>
                <a:latin typeface="+mn-lt"/>
                <a:ea typeface="+mn-ea"/>
                <a:cs typeface="+mn-cs"/>
              </a:rPr>
              <a:t>). If it is 0, then we align x(n) against y(m), and move </a:t>
            </a:r>
            <a:r>
              <a:rPr lang="en-CA" sz="1200" kern="1200" dirty="0" err="1" smtClean="0">
                <a:solidFill>
                  <a:schemeClr val="tx1"/>
                </a:solidFill>
                <a:effectLst/>
                <a:latin typeface="+mn-lt"/>
                <a:ea typeface="+mn-ea"/>
                <a:cs typeface="+mn-cs"/>
              </a:rPr>
              <a:t>upleft</a:t>
            </a:r>
            <a:r>
              <a:rPr lang="en-CA" sz="1200" kern="1200" dirty="0" smtClean="0">
                <a:solidFill>
                  <a:schemeClr val="tx1"/>
                </a:solidFill>
                <a:effectLst/>
                <a:latin typeface="+mn-lt"/>
                <a:ea typeface="+mn-ea"/>
                <a:cs typeface="+mn-cs"/>
              </a:rPr>
              <a:t> to align x(n-1) against y(m-1), x(n-2) against y(m-2), ……, until B</a:t>
            </a:r>
            <a:r>
              <a:rPr lang="en-CA" sz="1200" kern="1200" baseline="-25000" dirty="0" smtClean="0">
                <a:solidFill>
                  <a:schemeClr val="tx1"/>
                </a:solidFill>
                <a:effectLst/>
                <a:latin typeface="+mn-lt"/>
                <a:ea typeface="+mn-ea"/>
                <a:cs typeface="+mn-cs"/>
              </a:rPr>
              <a:t>0</a:t>
            </a:r>
            <a:r>
              <a:rPr lang="en-CA" sz="1200" kern="1200" dirty="0" smtClean="0">
                <a:solidFill>
                  <a:schemeClr val="tx1"/>
                </a:solidFill>
                <a:effectLst/>
                <a:latin typeface="+mn-lt"/>
                <a:ea typeface="+mn-ea"/>
                <a:cs typeface="+mn-cs"/>
              </a:rPr>
              <a:t>(</a:t>
            </a:r>
            <a:r>
              <a:rPr lang="en-CA" sz="1200" kern="1200" dirty="0" err="1" smtClean="0">
                <a:solidFill>
                  <a:schemeClr val="tx1"/>
                </a:solidFill>
                <a:effectLst/>
                <a:latin typeface="+mn-lt"/>
                <a:ea typeface="+mn-ea"/>
                <a:cs typeface="+mn-cs"/>
              </a:rPr>
              <a:t>i,j</a:t>
            </a:r>
            <a:r>
              <a:rPr lang="en-CA" sz="1200" kern="1200" dirty="0" smtClean="0">
                <a:solidFill>
                  <a:schemeClr val="tx1"/>
                </a:solidFill>
                <a:effectLst/>
                <a:latin typeface="+mn-lt"/>
                <a:ea typeface="+mn-ea"/>
                <a:cs typeface="+mn-cs"/>
              </a:rPr>
              <a:t>) &lt;&gt;0. </a:t>
            </a:r>
          </a:p>
          <a:p>
            <a:r>
              <a:rPr lang="en-CA" sz="1200" kern="1200" dirty="0" smtClean="0">
                <a:solidFill>
                  <a:schemeClr val="tx1"/>
                </a:solidFill>
                <a:effectLst/>
                <a:latin typeface="+mn-lt"/>
                <a:ea typeface="+mn-ea"/>
                <a:cs typeface="+mn-cs"/>
              </a:rPr>
              <a:t>2. If B</a:t>
            </a:r>
            <a:r>
              <a:rPr lang="en-CA" sz="1200" kern="1200" baseline="-25000" dirty="0" smtClean="0">
                <a:solidFill>
                  <a:schemeClr val="tx1"/>
                </a:solidFill>
                <a:effectLst/>
                <a:latin typeface="+mn-lt"/>
                <a:ea typeface="+mn-ea"/>
                <a:cs typeface="+mn-cs"/>
              </a:rPr>
              <a:t>0</a:t>
            </a:r>
            <a:r>
              <a:rPr lang="en-CA" sz="1200" kern="1200" dirty="0" smtClean="0">
                <a:solidFill>
                  <a:schemeClr val="tx1"/>
                </a:solidFill>
                <a:effectLst/>
                <a:latin typeface="+mn-lt"/>
                <a:ea typeface="+mn-ea"/>
                <a:cs typeface="+mn-cs"/>
              </a:rPr>
              <a:t>(</a:t>
            </a:r>
            <a:r>
              <a:rPr lang="en-CA" sz="1200" kern="1200" dirty="0" err="1" smtClean="0">
                <a:solidFill>
                  <a:schemeClr val="tx1"/>
                </a:solidFill>
                <a:effectLst/>
                <a:latin typeface="+mn-lt"/>
                <a:ea typeface="+mn-ea"/>
                <a:cs typeface="+mn-cs"/>
              </a:rPr>
              <a:t>i,j</a:t>
            </a:r>
            <a:r>
              <a:rPr lang="en-CA" sz="1200" kern="1200" dirty="0" smtClean="0">
                <a:solidFill>
                  <a:schemeClr val="tx1"/>
                </a:solidFill>
                <a:effectLst/>
                <a:latin typeface="+mn-lt"/>
                <a:ea typeface="+mn-ea"/>
                <a:cs typeface="+mn-cs"/>
              </a:rPr>
              <a:t>) = 1, then we move to matrix B</a:t>
            </a:r>
            <a:r>
              <a:rPr lang="en-CA" sz="1200" kern="1200" baseline="-25000" dirty="0" smtClean="0">
                <a:solidFill>
                  <a:schemeClr val="tx1"/>
                </a:solidFill>
                <a:effectLst/>
                <a:latin typeface="+mn-lt"/>
                <a:ea typeface="+mn-ea"/>
                <a:cs typeface="+mn-cs"/>
              </a:rPr>
              <a:t>1</a:t>
            </a:r>
            <a:r>
              <a:rPr lang="en-CA" sz="1200" kern="1200" dirty="0" smtClean="0">
                <a:solidFill>
                  <a:schemeClr val="tx1"/>
                </a:solidFill>
                <a:effectLst/>
                <a:latin typeface="+mn-lt"/>
                <a:ea typeface="+mn-ea"/>
                <a:cs typeface="+mn-cs"/>
              </a:rPr>
              <a:t>, align a gap character “-” against x(j) and move to the left cell indexed by (</a:t>
            </a:r>
            <a:r>
              <a:rPr lang="en-CA" sz="1200" kern="1200" dirty="0" err="1" smtClean="0">
                <a:solidFill>
                  <a:schemeClr val="tx1"/>
                </a:solidFill>
                <a:effectLst/>
                <a:latin typeface="+mn-lt"/>
                <a:ea typeface="+mn-ea"/>
                <a:cs typeface="+mn-cs"/>
              </a:rPr>
              <a:t>i</a:t>
            </a:r>
            <a:r>
              <a:rPr lang="en-CA" sz="1200" kern="1200" dirty="0" smtClean="0">
                <a:solidFill>
                  <a:schemeClr val="tx1"/>
                </a:solidFill>
                <a:effectLst/>
                <a:latin typeface="+mn-lt"/>
                <a:ea typeface="+mn-ea"/>
                <a:cs typeface="+mn-cs"/>
              </a:rPr>
              <a:t>, j-1). We continue to align the gap character against x(j) until we have B</a:t>
            </a:r>
            <a:r>
              <a:rPr lang="en-CA" sz="1200" kern="1200" baseline="-25000" dirty="0" smtClean="0">
                <a:solidFill>
                  <a:schemeClr val="tx1"/>
                </a:solidFill>
                <a:effectLst/>
                <a:latin typeface="+mn-lt"/>
                <a:ea typeface="+mn-ea"/>
                <a:cs typeface="+mn-cs"/>
              </a:rPr>
              <a:t>1</a:t>
            </a:r>
            <a:r>
              <a:rPr lang="en-CA" sz="1200" kern="1200" dirty="0" smtClean="0">
                <a:solidFill>
                  <a:schemeClr val="tx1"/>
                </a:solidFill>
                <a:effectLst/>
                <a:latin typeface="+mn-lt"/>
                <a:ea typeface="+mn-ea"/>
                <a:cs typeface="+mn-cs"/>
              </a:rPr>
              <a:t>(</a:t>
            </a:r>
            <a:r>
              <a:rPr lang="en-CA" sz="1200" kern="1200" dirty="0" err="1" smtClean="0">
                <a:solidFill>
                  <a:schemeClr val="tx1"/>
                </a:solidFill>
                <a:effectLst/>
                <a:latin typeface="+mn-lt"/>
                <a:ea typeface="+mn-ea"/>
                <a:cs typeface="+mn-cs"/>
              </a:rPr>
              <a:t>i,j</a:t>
            </a:r>
            <a:r>
              <a:rPr lang="en-CA" sz="1200" kern="1200" dirty="0" smtClean="0">
                <a:solidFill>
                  <a:schemeClr val="tx1"/>
                </a:solidFill>
                <a:effectLst/>
                <a:latin typeface="+mn-lt"/>
                <a:ea typeface="+mn-ea"/>
                <a:cs typeface="+mn-cs"/>
              </a:rPr>
              <a:t>) = 1 which means that we have encountered a gap open event signalling the end of the block. At this point we jump back to the corresponding cell in B</a:t>
            </a:r>
            <a:r>
              <a:rPr lang="en-CA" sz="1200" kern="1200" baseline="-25000" dirty="0" smtClean="0">
                <a:solidFill>
                  <a:schemeClr val="tx1"/>
                </a:solidFill>
                <a:effectLst/>
                <a:latin typeface="+mn-lt"/>
                <a:ea typeface="+mn-ea"/>
                <a:cs typeface="+mn-cs"/>
              </a:rPr>
              <a:t>0</a:t>
            </a:r>
            <a:r>
              <a:rPr lang="en-CA" sz="1200" kern="1200" dirty="0" smtClean="0">
                <a:solidFill>
                  <a:schemeClr val="tx1"/>
                </a:solidFill>
                <a:effectLst/>
                <a:latin typeface="+mn-lt"/>
                <a:ea typeface="+mn-ea"/>
                <a:cs typeface="+mn-cs"/>
              </a:rPr>
              <a:t>, check to see if it is equal to 0, 1 or 2 and repeat the process.</a:t>
            </a:r>
          </a:p>
          <a:p>
            <a:r>
              <a:rPr lang="en-CA" sz="1200" kern="1200" dirty="0" smtClean="0">
                <a:solidFill>
                  <a:schemeClr val="tx1"/>
                </a:solidFill>
                <a:effectLst/>
                <a:latin typeface="+mn-lt"/>
                <a:ea typeface="+mn-ea"/>
                <a:cs typeface="+mn-cs"/>
              </a:rPr>
              <a:t>3. If B</a:t>
            </a:r>
            <a:r>
              <a:rPr lang="en-CA" sz="1200" kern="1200" baseline="-25000" dirty="0" smtClean="0">
                <a:solidFill>
                  <a:schemeClr val="tx1"/>
                </a:solidFill>
                <a:effectLst/>
                <a:latin typeface="+mn-lt"/>
                <a:ea typeface="+mn-ea"/>
                <a:cs typeface="+mn-cs"/>
              </a:rPr>
              <a:t>0</a:t>
            </a:r>
            <a:r>
              <a:rPr lang="en-CA" sz="1200" kern="1200" dirty="0" smtClean="0">
                <a:solidFill>
                  <a:schemeClr val="tx1"/>
                </a:solidFill>
                <a:effectLst/>
                <a:latin typeface="+mn-lt"/>
                <a:ea typeface="+mn-ea"/>
                <a:cs typeface="+mn-cs"/>
              </a:rPr>
              <a:t>(</a:t>
            </a:r>
            <a:r>
              <a:rPr lang="en-CA" sz="1200" kern="1200" dirty="0" err="1" smtClean="0">
                <a:solidFill>
                  <a:schemeClr val="tx1"/>
                </a:solidFill>
                <a:effectLst/>
                <a:latin typeface="+mn-lt"/>
                <a:ea typeface="+mn-ea"/>
                <a:cs typeface="+mn-cs"/>
              </a:rPr>
              <a:t>i,j</a:t>
            </a:r>
            <a:r>
              <a:rPr lang="en-CA" sz="1200" kern="1200" dirty="0" smtClean="0">
                <a:solidFill>
                  <a:schemeClr val="tx1"/>
                </a:solidFill>
                <a:effectLst/>
                <a:latin typeface="+mn-lt"/>
                <a:ea typeface="+mn-ea"/>
                <a:cs typeface="+mn-cs"/>
              </a:rPr>
              <a:t>) = 2, then we move to matrix B</a:t>
            </a:r>
            <a:r>
              <a:rPr lang="en-CA" sz="1200" kern="1200" baseline="-25000" dirty="0" smtClean="0">
                <a:solidFill>
                  <a:schemeClr val="tx1"/>
                </a:solidFill>
                <a:effectLst/>
                <a:latin typeface="+mn-lt"/>
                <a:ea typeface="+mn-ea"/>
                <a:cs typeface="+mn-cs"/>
              </a:rPr>
              <a:t>2</a:t>
            </a:r>
            <a:r>
              <a:rPr lang="en-CA" sz="1200" kern="1200" dirty="0" smtClean="0">
                <a:solidFill>
                  <a:schemeClr val="tx1"/>
                </a:solidFill>
                <a:effectLst/>
                <a:latin typeface="+mn-lt"/>
                <a:ea typeface="+mn-ea"/>
                <a:cs typeface="+mn-cs"/>
              </a:rPr>
              <a:t>, align a gap character against y(</a:t>
            </a:r>
            <a:r>
              <a:rPr lang="en-CA" sz="1200" kern="1200" dirty="0" err="1" smtClean="0">
                <a:solidFill>
                  <a:schemeClr val="tx1"/>
                </a:solidFill>
                <a:effectLst/>
                <a:latin typeface="+mn-lt"/>
                <a:ea typeface="+mn-ea"/>
                <a:cs typeface="+mn-cs"/>
              </a:rPr>
              <a:t>i</a:t>
            </a:r>
            <a:r>
              <a:rPr lang="en-CA" sz="1200" kern="1200" dirty="0" smtClean="0">
                <a:solidFill>
                  <a:schemeClr val="tx1"/>
                </a:solidFill>
                <a:effectLst/>
                <a:latin typeface="+mn-lt"/>
                <a:ea typeface="+mn-ea"/>
                <a:cs typeface="+mn-cs"/>
              </a:rPr>
              <a:t>), and move up the matrix. We continue to align the gap character against y(</a:t>
            </a:r>
            <a:r>
              <a:rPr lang="en-CA" sz="1200" kern="1200" dirty="0" err="1" smtClean="0">
                <a:solidFill>
                  <a:schemeClr val="tx1"/>
                </a:solidFill>
                <a:effectLst/>
                <a:latin typeface="+mn-lt"/>
                <a:ea typeface="+mn-ea"/>
                <a:cs typeface="+mn-cs"/>
              </a:rPr>
              <a:t>i</a:t>
            </a:r>
            <a:r>
              <a:rPr lang="en-CA" sz="1200" kern="1200" dirty="0" smtClean="0">
                <a:solidFill>
                  <a:schemeClr val="tx1"/>
                </a:solidFill>
                <a:effectLst/>
                <a:latin typeface="+mn-lt"/>
                <a:ea typeface="+mn-ea"/>
                <a:cs typeface="+mn-cs"/>
              </a:rPr>
              <a:t>) until we have B</a:t>
            </a:r>
            <a:r>
              <a:rPr lang="en-CA" sz="1200" kern="1200" baseline="-25000" dirty="0" smtClean="0">
                <a:solidFill>
                  <a:schemeClr val="tx1"/>
                </a:solidFill>
                <a:effectLst/>
                <a:latin typeface="+mn-lt"/>
                <a:ea typeface="+mn-ea"/>
                <a:cs typeface="+mn-cs"/>
              </a:rPr>
              <a:t>2</a:t>
            </a:r>
            <a:r>
              <a:rPr lang="en-CA" sz="1200" kern="1200" dirty="0" smtClean="0">
                <a:solidFill>
                  <a:schemeClr val="tx1"/>
                </a:solidFill>
                <a:effectLst/>
                <a:latin typeface="+mn-lt"/>
                <a:ea typeface="+mn-ea"/>
                <a:cs typeface="+mn-cs"/>
              </a:rPr>
              <a:t>(</a:t>
            </a:r>
            <a:r>
              <a:rPr lang="en-CA" sz="1200" kern="1200" dirty="0" err="1" smtClean="0">
                <a:solidFill>
                  <a:schemeClr val="tx1"/>
                </a:solidFill>
                <a:effectLst/>
                <a:latin typeface="+mn-lt"/>
                <a:ea typeface="+mn-ea"/>
                <a:cs typeface="+mn-cs"/>
              </a:rPr>
              <a:t>i,j</a:t>
            </a:r>
            <a:r>
              <a:rPr lang="en-CA" sz="1200" kern="1200" dirty="0" smtClean="0">
                <a:solidFill>
                  <a:schemeClr val="tx1"/>
                </a:solidFill>
                <a:effectLst/>
                <a:latin typeface="+mn-lt"/>
                <a:ea typeface="+mn-ea"/>
                <a:cs typeface="+mn-cs"/>
              </a:rPr>
              <a:t>) = 1 which signals the end of the indel events. At this point we jump back to the corresponding cell in B</a:t>
            </a:r>
            <a:r>
              <a:rPr lang="en-CA" sz="1200" kern="1200" baseline="-25000" dirty="0" smtClean="0">
                <a:solidFill>
                  <a:schemeClr val="tx1"/>
                </a:solidFill>
                <a:effectLst/>
                <a:latin typeface="+mn-lt"/>
                <a:ea typeface="+mn-ea"/>
                <a:cs typeface="+mn-cs"/>
              </a:rPr>
              <a:t>0</a:t>
            </a:r>
            <a:r>
              <a:rPr lang="en-CA" sz="1200" kern="1200" dirty="0" smtClean="0">
                <a:solidFill>
                  <a:schemeClr val="tx1"/>
                </a:solidFill>
                <a:effectLst/>
                <a:latin typeface="+mn-lt"/>
                <a:ea typeface="+mn-ea"/>
                <a:cs typeface="+mn-cs"/>
              </a:rPr>
              <a:t>, check to see if it is equal to 0, 1 or 2 and repeat the process.</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What</a:t>
            </a:r>
            <a:r>
              <a:rPr lang="en-CA" sz="1200" kern="1200" baseline="0" dirty="0" smtClean="0">
                <a:solidFill>
                  <a:schemeClr val="tx1"/>
                </a:solidFill>
                <a:effectLst/>
                <a:latin typeface="+mn-lt"/>
                <a:ea typeface="+mn-ea"/>
                <a:cs typeface="+mn-cs"/>
              </a:rPr>
              <a:t> might be confusing is that when we encountered 1 in B1 and B2, we will still align a nucleotide with a gap before jumping back to the cell in B0 corresponding to the next unaligned nucleotides.</a:t>
            </a:r>
            <a:endParaRPr lang="en-C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D159139-0092-4B9A-8A11-DA3762E9C9D7}" type="slidenum">
              <a:rPr lang="en-CA" altLang="en-US" smtClean="0"/>
              <a:pPr/>
              <a:t>15</a:t>
            </a:fld>
            <a:endParaRPr lang="en-CA" altLang="en-US"/>
          </a:p>
        </p:txBody>
      </p:sp>
    </p:spTree>
    <p:extLst>
      <p:ext uri="{BB962C8B-B14F-4D97-AF65-F5344CB8AC3E}">
        <p14:creationId xmlns:p14="http://schemas.microsoft.com/office/powerpoint/2010/main" val="1945852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The two ways of counting gap extension</a:t>
            </a:r>
            <a:endParaRPr lang="en-CA" altLang="en-US" smtClean="0"/>
          </a:p>
        </p:txBody>
      </p:sp>
    </p:spTree>
    <p:extLst>
      <p:ext uri="{BB962C8B-B14F-4D97-AF65-F5344CB8AC3E}">
        <p14:creationId xmlns:p14="http://schemas.microsoft.com/office/powerpoint/2010/main" val="2411358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CA" altLang="en-US" smtClean="0"/>
              <a:t>Alignment 1: 10*1 – 2*3 – 5 – 2*2 =  10 – 6 – 5 – 4 =-5</a:t>
            </a:r>
          </a:p>
          <a:p>
            <a:pPr eaLnBrk="1" hangingPunct="1">
              <a:spcBef>
                <a:spcPct val="0"/>
              </a:spcBef>
            </a:pPr>
            <a:r>
              <a:rPr lang="en-CA" altLang="en-US" smtClean="0"/>
              <a:t>Alignment 2: 12*1 – 0*3 – 2*5 – 1*2 = 12 – 10 – 2 =0</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0BD24BE1-DD44-4A63-876B-77EB3FCDD912}" type="slidenum">
              <a:rPr lang="en-CA" altLang="en-US" sz="1200"/>
              <a:pPr/>
              <a:t>25</a:t>
            </a:fld>
            <a:endParaRPr lang="en-CA" altLang="en-US" sz="1200"/>
          </a:p>
        </p:txBody>
      </p:sp>
    </p:spTree>
    <p:extLst>
      <p:ext uri="{BB962C8B-B14F-4D97-AF65-F5344CB8AC3E}">
        <p14:creationId xmlns:p14="http://schemas.microsoft.com/office/powerpoint/2010/main" val="473291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a:t>Xuhua Xia</a:t>
            </a:r>
          </a:p>
        </p:txBody>
      </p:sp>
      <p:sp>
        <p:nvSpPr>
          <p:cNvPr id="5" name="Rectangle 12"/>
          <p:cNvSpPr>
            <a:spLocks noGrp="1" noChangeArrowheads="1"/>
          </p:cNvSpPr>
          <p:nvPr>
            <p:ph type="ftr" sz="quarter" idx="11"/>
          </p:nvPr>
        </p:nvSpPr>
        <p:spPr>
          <a:ln/>
        </p:spPr>
        <p:txBody>
          <a:bodyPr/>
          <a:lstStyle>
            <a:lvl1pPr>
              <a:defRPr/>
            </a:lvl1pPr>
          </a:lstStyle>
          <a:p>
            <a:pPr>
              <a:defRPr/>
            </a:pPr>
            <a:r>
              <a:rPr lang="en-US" altLang="en-US"/>
              <a:t>Slide </a:t>
            </a:r>
            <a:fld id="{3596CDB2-58AE-4F2A-AEEB-AC7D8EF3BE89}" type="slidenum">
              <a:rPr lang="en-US" altLang="en-US"/>
              <a:pPr>
                <a:defRPr/>
              </a:pPr>
              <a:t>‹#›</a:t>
            </a:fld>
            <a:endParaRPr lang="en-US" altLang="en-US"/>
          </a:p>
        </p:txBody>
      </p:sp>
    </p:spTree>
    <p:extLst>
      <p:ext uri="{BB962C8B-B14F-4D97-AF65-F5344CB8AC3E}">
        <p14:creationId xmlns:p14="http://schemas.microsoft.com/office/powerpoint/2010/main" val="1885726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a:t>Xuhua Xia</a:t>
            </a:r>
          </a:p>
        </p:txBody>
      </p:sp>
      <p:sp>
        <p:nvSpPr>
          <p:cNvPr id="5" name="Rectangle 12"/>
          <p:cNvSpPr>
            <a:spLocks noGrp="1" noChangeArrowheads="1"/>
          </p:cNvSpPr>
          <p:nvPr>
            <p:ph type="ftr" sz="quarter" idx="11"/>
          </p:nvPr>
        </p:nvSpPr>
        <p:spPr>
          <a:ln/>
        </p:spPr>
        <p:txBody>
          <a:bodyPr/>
          <a:lstStyle>
            <a:lvl1pPr>
              <a:defRPr/>
            </a:lvl1pPr>
          </a:lstStyle>
          <a:p>
            <a:pPr>
              <a:defRPr/>
            </a:pPr>
            <a:r>
              <a:rPr lang="en-US" altLang="en-US"/>
              <a:t>Slide </a:t>
            </a:r>
            <a:fld id="{725B9E54-1BF3-4DAF-9570-73552C0A13BE}" type="slidenum">
              <a:rPr lang="en-US" altLang="en-US"/>
              <a:pPr>
                <a:defRPr/>
              </a:pPr>
              <a:t>‹#›</a:t>
            </a:fld>
            <a:endParaRPr lang="en-US" altLang="en-US"/>
          </a:p>
        </p:txBody>
      </p:sp>
    </p:spTree>
    <p:extLst>
      <p:ext uri="{BB962C8B-B14F-4D97-AF65-F5344CB8AC3E}">
        <p14:creationId xmlns:p14="http://schemas.microsoft.com/office/powerpoint/2010/main" val="3316101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0"/>
            <a:ext cx="2038350" cy="60960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533400" y="0"/>
            <a:ext cx="59626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a:t>Xuhua Xia</a:t>
            </a:r>
          </a:p>
        </p:txBody>
      </p:sp>
      <p:sp>
        <p:nvSpPr>
          <p:cNvPr id="5" name="Rectangle 12"/>
          <p:cNvSpPr>
            <a:spLocks noGrp="1" noChangeArrowheads="1"/>
          </p:cNvSpPr>
          <p:nvPr>
            <p:ph type="ftr" sz="quarter" idx="11"/>
          </p:nvPr>
        </p:nvSpPr>
        <p:spPr>
          <a:ln/>
        </p:spPr>
        <p:txBody>
          <a:bodyPr/>
          <a:lstStyle>
            <a:lvl1pPr>
              <a:defRPr/>
            </a:lvl1pPr>
          </a:lstStyle>
          <a:p>
            <a:pPr>
              <a:defRPr/>
            </a:pPr>
            <a:r>
              <a:rPr lang="en-US" altLang="en-US"/>
              <a:t>Slide </a:t>
            </a:r>
            <a:fld id="{CD77E2ED-F1FC-4168-B21F-875108A45754}" type="slidenum">
              <a:rPr lang="en-US" altLang="en-US"/>
              <a:pPr>
                <a:defRPr/>
              </a:pPr>
              <a:t>‹#›</a:t>
            </a:fld>
            <a:endParaRPr lang="en-US" altLang="en-US"/>
          </a:p>
        </p:txBody>
      </p:sp>
    </p:spTree>
    <p:extLst>
      <p:ext uri="{BB962C8B-B14F-4D97-AF65-F5344CB8AC3E}">
        <p14:creationId xmlns:p14="http://schemas.microsoft.com/office/powerpoint/2010/main" val="3742157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a:t>Xuhua Xia</a:t>
            </a:r>
          </a:p>
        </p:txBody>
      </p:sp>
      <p:sp>
        <p:nvSpPr>
          <p:cNvPr id="5" name="Rectangle 12"/>
          <p:cNvSpPr>
            <a:spLocks noGrp="1" noChangeArrowheads="1"/>
          </p:cNvSpPr>
          <p:nvPr>
            <p:ph type="ftr" sz="quarter" idx="11"/>
          </p:nvPr>
        </p:nvSpPr>
        <p:spPr>
          <a:ln/>
        </p:spPr>
        <p:txBody>
          <a:bodyPr/>
          <a:lstStyle>
            <a:lvl1pPr>
              <a:defRPr/>
            </a:lvl1pPr>
          </a:lstStyle>
          <a:p>
            <a:pPr>
              <a:defRPr/>
            </a:pPr>
            <a:r>
              <a:rPr lang="en-US" altLang="en-US"/>
              <a:t>Slide </a:t>
            </a:r>
            <a:fld id="{83E115A4-FF26-41C1-B6C7-C2D80E1A36C5}" type="slidenum">
              <a:rPr lang="en-US" altLang="en-US"/>
              <a:pPr>
                <a:defRPr/>
              </a:pPr>
              <a:t>‹#›</a:t>
            </a:fld>
            <a:endParaRPr lang="en-US" altLang="en-US"/>
          </a:p>
        </p:txBody>
      </p:sp>
    </p:spTree>
    <p:extLst>
      <p:ext uri="{BB962C8B-B14F-4D97-AF65-F5344CB8AC3E}">
        <p14:creationId xmlns:p14="http://schemas.microsoft.com/office/powerpoint/2010/main" val="759179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Xuhua Xia</a:t>
            </a:r>
          </a:p>
        </p:txBody>
      </p:sp>
      <p:sp>
        <p:nvSpPr>
          <p:cNvPr id="5" name="Rectangle 12"/>
          <p:cNvSpPr>
            <a:spLocks noGrp="1" noChangeArrowheads="1"/>
          </p:cNvSpPr>
          <p:nvPr>
            <p:ph type="ftr" sz="quarter" idx="11"/>
          </p:nvPr>
        </p:nvSpPr>
        <p:spPr>
          <a:ln/>
        </p:spPr>
        <p:txBody>
          <a:bodyPr/>
          <a:lstStyle>
            <a:lvl1pPr>
              <a:defRPr/>
            </a:lvl1pPr>
          </a:lstStyle>
          <a:p>
            <a:pPr>
              <a:defRPr/>
            </a:pPr>
            <a:r>
              <a:rPr lang="en-US" altLang="en-US"/>
              <a:t>Slide </a:t>
            </a:r>
            <a:fld id="{E1ECB4F7-64EC-4AD7-B6D2-91847B6BE152}" type="slidenum">
              <a:rPr lang="en-US" altLang="en-US"/>
              <a:pPr>
                <a:defRPr/>
              </a:pPr>
              <a:t>‹#›</a:t>
            </a:fld>
            <a:endParaRPr lang="en-US" altLang="en-US"/>
          </a:p>
        </p:txBody>
      </p:sp>
    </p:spTree>
    <p:extLst>
      <p:ext uri="{BB962C8B-B14F-4D97-AF65-F5344CB8AC3E}">
        <p14:creationId xmlns:p14="http://schemas.microsoft.com/office/powerpoint/2010/main" val="1406374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533400" y="990600"/>
            <a:ext cx="40005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86300" y="990600"/>
            <a:ext cx="40005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a:t>Xuhua Xia</a:t>
            </a:r>
          </a:p>
        </p:txBody>
      </p:sp>
      <p:sp>
        <p:nvSpPr>
          <p:cNvPr id="6" name="Rectangle 12"/>
          <p:cNvSpPr>
            <a:spLocks noGrp="1" noChangeArrowheads="1"/>
          </p:cNvSpPr>
          <p:nvPr>
            <p:ph type="ftr" sz="quarter" idx="11"/>
          </p:nvPr>
        </p:nvSpPr>
        <p:spPr>
          <a:ln/>
        </p:spPr>
        <p:txBody>
          <a:bodyPr/>
          <a:lstStyle>
            <a:lvl1pPr>
              <a:defRPr/>
            </a:lvl1pPr>
          </a:lstStyle>
          <a:p>
            <a:pPr>
              <a:defRPr/>
            </a:pPr>
            <a:r>
              <a:rPr lang="en-US" altLang="en-US"/>
              <a:t>Slide </a:t>
            </a:r>
            <a:fld id="{5CC62EDD-3A7A-4C42-B354-5A52BC68C5AD}" type="slidenum">
              <a:rPr lang="en-US" altLang="en-US"/>
              <a:pPr>
                <a:defRPr/>
              </a:pPr>
              <a:t>‹#›</a:t>
            </a:fld>
            <a:endParaRPr lang="en-US" altLang="en-US"/>
          </a:p>
        </p:txBody>
      </p:sp>
    </p:spTree>
    <p:extLst>
      <p:ext uri="{BB962C8B-B14F-4D97-AF65-F5344CB8AC3E}">
        <p14:creationId xmlns:p14="http://schemas.microsoft.com/office/powerpoint/2010/main" val="4160965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a:t>Xuhua Xia</a:t>
            </a:r>
          </a:p>
        </p:txBody>
      </p:sp>
      <p:sp>
        <p:nvSpPr>
          <p:cNvPr id="8" name="Rectangle 12"/>
          <p:cNvSpPr>
            <a:spLocks noGrp="1" noChangeArrowheads="1"/>
          </p:cNvSpPr>
          <p:nvPr>
            <p:ph type="ftr" sz="quarter" idx="11"/>
          </p:nvPr>
        </p:nvSpPr>
        <p:spPr>
          <a:ln/>
        </p:spPr>
        <p:txBody>
          <a:bodyPr/>
          <a:lstStyle>
            <a:lvl1pPr>
              <a:defRPr/>
            </a:lvl1pPr>
          </a:lstStyle>
          <a:p>
            <a:pPr>
              <a:defRPr/>
            </a:pPr>
            <a:r>
              <a:rPr lang="en-US" altLang="en-US"/>
              <a:t>Slide </a:t>
            </a:r>
            <a:fld id="{E0989166-EE4D-4D55-B52A-B2470E42F225}" type="slidenum">
              <a:rPr lang="en-US" altLang="en-US"/>
              <a:pPr>
                <a:defRPr/>
              </a:pPr>
              <a:t>‹#›</a:t>
            </a:fld>
            <a:endParaRPr lang="en-US" altLang="en-US"/>
          </a:p>
        </p:txBody>
      </p:sp>
    </p:spTree>
    <p:extLst>
      <p:ext uri="{BB962C8B-B14F-4D97-AF65-F5344CB8AC3E}">
        <p14:creationId xmlns:p14="http://schemas.microsoft.com/office/powerpoint/2010/main" val="651271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r>
              <a:rPr lang="en-US"/>
              <a:t>Xuhua Xia</a:t>
            </a:r>
          </a:p>
        </p:txBody>
      </p:sp>
      <p:sp>
        <p:nvSpPr>
          <p:cNvPr id="4" name="Rectangle 12"/>
          <p:cNvSpPr>
            <a:spLocks noGrp="1" noChangeArrowheads="1"/>
          </p:cNvSpPr>
          <p:nvPr>
            <p:ph type="ftr" sz="quarter" idx="11"/>
          </p:nvPr>
        </p:nvSpPr>
        <p:spPr>
          <a:ln/>
        </p:spPr>
        <p:txBody>
          <a:bodyPr/>
          <a:lstStyle>
            <a:lvl1pPr>
              <a:defRPr/>
            </a:lvl1pPr>
          </a:lstStyle>
          <a:p>
            <a:pPr>
              <a:defRPr/>
            </a:pPr>
            <a:r>
              <a:rPr lang="en-US" altLang="en-US"/>
              <a:t>Slide </a:t>
            </a:r>
            <a:fld id="{A2A6A943-8732-4B09-92D0-1E472CA8BEAB}" type="slidenum">
              <a:rPr lang="en-US" altLang="en-US"/>
              <a:pPr>
                <a:defRPr/>
              </a:pPr>
              <a:t>‹#›</a:t>
            </a:fld>
            <a:endParaRPr lang="en-US" altLang="en-US"/>
          </a:p>
        </p:txBody>
      </p:sp>
    </p:spTree>
    <p:extLst>
      <p:ext uri="{BB962C8B-B14F-4D97-AF65-F5344CB8AC3E}">
        <p14:creationId xmlns:p14="http://schemas.microsoft.com/office/powerpoint/2010/main" val="551770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Xuhua Xia</a:t>
            </a:r>
          </a:p>
        </p:txBody>
      </p:sp>
      <p:sp>
        <p:nvSpPr>
          <p:cNvPr id="3" name="Rectangle 12"/>
          <p:cNvSpPr>
            <a:spLocks noGrp="1" noChangeArrowheads="1"/>
          </p:cNvSpPr>
          <p:nvPr>
            <p:ph type="ftr" sz="quarter" idx="11"/>
          </p:nvPr>
        </p:nvSpPr>
        <p:spPr>
          <a:ln/>
        </p:spPr>
        <p:txBody>
          <a:bodyPr/>
          <a:lstStyle>
            <a:lvl1pPr>
              <a:defRPr/>
            </a:lvl1pPr>
          </a:lstStyle>
          <a:p>
            <a:pPr>
              <a:defRPr/>
            </a:pPr>
            <a:r>
              <a:rPr lang="en-US" altLang="en-US"/>
              <a:t>Slide </a:t>
            </a:r>
            <a:fld id="{C8D458A6-5358-48DB-A031-CE364EE36A2C}" type="slidenum">
              <a:rPr lang="en-US" altLang="en-US"/>
              <a:pPr>
                <a:defRPr/>
              </a:pPr>
              <a:t>‹#›</a:t>
            </a:fld>
            <a:endParaRPr lang="en-US" altLang="en-US"/>
          </a:p>
        </p:txBody>
      </p:sp>
    </p:spTree>
    <p:extLst>
      <p:ext uri="{BB962C8B-B14F-4D97-AF65-F5344CB8AC3E}">
        <p14:creationId xmlns:p14="http://schemas.microsoft.com/office/powerpoint/2010/main" val="192522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Xuhua Xia</a:t>
            </a:r>
          </a:p>
        </p:txBody>
      </p:sp>
      <p:sp>
        <p:nvSpPr>
          <p:cNvPr id="6" name="Rectangle 12"/>
          <p:cNvSpPr>
            <a:spLocks noGrp="1" noChangeArrowheads="1"/>
          </p:cNvSpPr>
          <p:nvPr>
            <p:ph type="ftr" sz="quarter" idx="11"/>
          </p:nvPr>
        </p:nvSpPr>
        <p:spPr>
          <a:ln/>
        </p:spPr>
        <p:txBody>
          <a:bodyPr/>
          <a:lstStyle>
            <a:lvl1pPr>
              <a:defRPr/>
            </a:lvl1pPr>
          </a:lstStyle>
          <a:p>
            <a:pPr>
              <a:defRPr/>
            </a:pPr>
            <a:r>
              <a:rPr lang="en-US" altLang="en-US"/>
              <a:t>Slide </a:t>
            </a:r>
            <a:fld id="{D79800A2-1F4E-4BBC-8C86-4E386EB7C7A2}" type="slidenum">
              <a:rPr lang="en-US" altLang="en-US"/>
              <a:pPr>
                <a:defRPr/>
              </a:pPr>
              <a:t>‹#›</a:t>
            </a:fld>
            <a:endParaRPr lang="en-US" altLang="en-US"/>
          </a:p>
        </p:txBody>
      </p:sp>
    </p:spTree>
    <p:extLst>
      <p:ext uri="{BB962C8B-B14F-4D97-AF65-F5344CB8AC3E}">
        <p14:creationId xmlns:p14="http://schemas.microsoft.com/office/powerpoint/2010/main" val="3490437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Xuhua Xia</a:t>
            </a:r>
          </a:p>
        </p:txBody>
      </p:sp>
      <p:sp>
        <p:nvSpPr>
          <p:cNvPr id="6" name="Rectangle 12"/>
          <p:cNvSpPr>
            <a:spLocks noGrp="1" noChangeArrowheads="1"/>
          </p:cNvSpPr>
          <p:nvPr>
            <p:ph type="ftr" sz="quarter" idx="11"/>
          </p:nvPr>
        </p:nvSpPr>
        <p:spPr>
          <a:ln/>
        </p:spPr>
        <p:txBody>
          <a:bodyPr/>
          <a:lstStyle>
            <a:lvl1pPr>
              <a:defRPr/>
            </a:lvl1pPr>
          </a:lstStyle>
          <a:p>
            <a:pPr>
              <a:defRPr/>
            </a:pPr>
            <a:r>
              <a:rPr lang="en-US" altLang="en-US"/>
              <a:t>Slide </a:t>
            </a:r>
            <a:fld id="{B5C68592-F4B5-4F59-9A3F-C5D6E0E759CE}" type="slidenum">
              <a:rPr lang="en-US" altLang="en-US"/>
              <a:pPr>
                <a:defRPr/>
              </a:pPr>
              <a:t>‹#›</a:t>
            </a:fld>
            <a:endParaRPr lang="en-US" altLang="en-US"/>
          </a:p>
        </p:txBody>
      </p:sp>
    </p:spTree>
    <p:extLst>
      <p:ext uri="{BB962C8B-B14F-4D97-AF65-F5344CB8AC3E}">
        <p14:creationId xmlns:p14="http://schemas.microsoft.com/office/powerpoint/2010/main" val="3559871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33400" y="990600"/>
            <a:ext cx="81534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5124" name="Rectangle 4"/>
          <p:cNvSpPr>
            <a:spLocks noGrp="1" noChangeArrowheads="1"/>
          </p:cNvSpPr>
          <p:nvPr>
            <p:ph type="dt" sz="half" idx="2"/>
          </p:nvPr>
        </p:nvSpPr>
        <p:spPr bwMode="auto">
          <a:xfrm>
            <a:off x="609600" y="64008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66"/>
                </a:solidFill>
              </a:defRPr>
            </a:lvl1pPr>
          </a:lstStyle>
          <a:p>
            <a:pPr>
              <a:defRPr/>
            </a:pPr>
            <a:r>
              <a:rPr lang="en-US"/>
              <a:t>Xuhua Xia</a:t>
            </a:r>
          </a:p>
        </p:txBody>
      </p:sp>
      <p:grpSp>
        <p:nvGrpSpPr>
          <p:cNvPr id="1029" name="Group 6"/>
          <p:cNvGrpSpPr>
            <a:grpSpLocks/>
          </p:cNvGrpSpPr>
          <p:nvPr/>
        </p:nvGrpSpPr>
        <p:grpSpPr bwMode="auto">
          <a:xfrm>
            <a:off x="0" y="838200"/>
            <a:ext cx="9132888" cy="152400"/>
            <a:chOff x="0" y="900"/>
            <a:chExt cx="5753" cy="96"/>
          </a:xfrm>
        </p:grpSpPr>
        <p:sp>
          <p:nvSpPr>
            <p:cNvPr id="1033" name="Rectangle 7"/>
            <p:cNvSpPr>
              <a:spLocks noChangeArrowheads="1"/>
            </p:cNvSpPr>
            <p:nvPr/>
          </p:nvSpPr>
          <p:spPr bwMode="auto">
            <a:xfrm>
              <a:off x="0" y="900"/>
              <a:ext cx="5753" cy="47"/>
            </a:xfrm>
            <a:prstGeom prst="rect">
              <a:avLst/>
            </a:prstGeom>
            <a:gradFill rotWithShape="0">
              <a:gsLst>
                <a:gs pos="0">
                  <a:srgbClr val="006060"/>
                </a:gs>
                <a:gs pos="50000">
                  <a:srgbClr val="00C0C0"/>
                </a:gs>
                <a:gs pos="100000">
                  <a:srgbClr val="006060"/>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endParaRPr lang="en-CA" altLang="en-US"/>
            </a:p>
          </p:txBody>
        </p:sp>
        <p:sp>
          <p:nvSpPr>
            <p:cNvPr id="1034" name="Rectangle 8"/>
            <p:cNvSpPr>
              <a:spLocks noChangeArrowheads="1"/>
            </p:cNvSpPr>
            <p:nvPr/>
          </p:nvSpPr>
          <p:spPr bwMode="auto">
            <a:xfrm>
              <a:off x="0" y="972"/>
              <a:ext cx="5753" cy="24"/>
            </a:xfrm>
            <a:prstGeom prst="rect">
              <a:avLst/>
            </a:prstGeom>
            <a:gradFill rotWithShape="0">
              <a:gsLst>
                <a:gs pos="0">
                  <a:srgbClr val="B200B2"/>
                </a:gs>
                <a:gs pos="50000">
                  <a:srgbClr val="FF00FF"/>
                </a:gs>
                <a:gs pos="100000">
                  <a:srgbClr val="B200B2"/>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endParaRPr lang="en-CA" altLang="en-US"/>
            </a:p>
          </p:txBody>
        </p:sp>
      </p:grpSp>
      <p:sp>
        <p:nvSpPr>
          <p:cNvPr id="1030" name="AutoShape 9">
            <a:hlinkClick r:id="" action="ppaction://hlinkshowjump?jump=previousslide" highlightClick="1"/>
          </p:cNvPr>
          <p:cNvSpPr>
            <a:spLocks noChangeArrowheads="1"/>
          </p:cNvSpPr>
          <p:nvPr/>
        </p:nvSpPr>
        <p:spPr bwMode="auto">
          <a:xfrm>
            <a:off x="152400" y="152400"/>
            <a:ext cx="457200" cy="457200"/>
          </a:xfrm>
          <a:prstGeom prst="actionButtonBackPrevious">
            <a:avLst/>
          </a:prstGeom>
          <a:solidFill>
            <a:schemeClr val="accent1"/>
          </a:solidFill>
          <a:ln w="9525">
            <a:solidFill>
              <a:schemeClr val="tx1"/>
            </a:solidFill>
            <a:miter lim="800000"/>
            <a:headEnd/>
            <a:tailEnd/>
          </a:ln>
        </p:spPr>
        <p:txBody>
          <a:bodyPr wrap="none" anchor="ct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endParaRPr lang="en-CA" altLang="en-US"/>
          </a:p>
        </p:txBody>
      </p:sp>
      <p:sp>
        <p:nvSpPr>
          <p:cNvPr id="1031" name="AutoShape 10">
            <a:hlinkClick r:id="" action="ppaction://hlinkshowjump?jump=nextslide" highlightClick="1"/>
          </p:cNvPr>
          <p:cNvSpPr>
            <a:spLocks noChangeArrowheads="1"/>
          </p:cNvSpPr>
          <p:nvPr/>
        </p:nvSpPr>
        <p:spPr bwMode="auto">
          <a:xfrm>
            <a:off x="8610600" y="152400"/>
            <a:ext cx="457200" cy="457200"/>
          </a:xfrm>
          <a:prstGeom prst="actionButtonForwardNext">
            <a:avLst/>
          </a:prstGeom>
          <a:solidFill>
            <a:schemeClr val="accent1"/>
          </a:solidFill>
          <a:ln w="9525">
            <a:solidFill>
              <a:schemeClr val="tx1"/>
            </a:solidFill>
            <a:miter lim="800000"/>
            <a:headEnd/>
            <a:tailEnd/>
          </a:ln>
        </p:spPr>
        <p:txBody>
          <a:bodyPr wrap="none" anchor="ct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endParaRPr lang="en-CA" altLang="en-US"/>
          </a:p>
        </p:txBody>
      </p:sp>
      <p:sp>
        <p:nvSpPr>
          <p:cNvPr id="5132" name="Rectangle 12"/>
          <p:cNvSpPr>
            <a:spLocks noGrp="1" noChangeArrowheads="1"/>
          </p:cNvSpPr>
          <p:nvPr>
            <p:ph type="ftr" sz="quarter" idx="3"/>
          </p:nvPr>
        </p:nvSpPr>
        <p:spPr bwMode="auto">
          <a:xfrm>
            <a:off x="7162800" y="6324600"/>
            <a:ext cx="1828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r>
              <a:rPr lang="en-US" altLang="en-US"/>
              <a:t>Slide </a:t>
            </a:r>
            <a:fld id="{1CABBC08-6296-4C6B-9BA5-82A6C9A4049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p:txStyles>
    <p:titleStyle>
      <a:lvl1pPr algn="ctr" rtl="0" eaLnBrk="0" fontAlgn="base" hangingPunct="0">
        <a:spcBef>
          <a:spcPct val="0"/>
        </a:spcBef>
        <a:spcAft>
          <a:spcPct val="0"/>
        </a:spcAft>
        <a:defRPr sz="4000">
          <a:solidFill>
            <a:srgbClr val="000066"/>
          </a:solidFill>
          <a:latin typeface="+mj-lt"/>
          <a:ea typeface="+mj-ea"/>
          <a:cs typeface="+mj-cs"/>
        </a:defRPr>
      </a:lvl1pPr>
      <a:lvl2pPr algn="ctr" rtl="0" eaLnBrk="0" fontAlgn="base" hangingPunct="0">
        <a:spcBef>
          <a:spcPct val="0"/>
        </a:spcBef>
        <a:spcAft>
          <a:spcPct val="0"/>
        </a:spcAft>
        <a:defRPr sz="4000">
          <a:solidFill>
            <a:srgbClr val="000066"/>
          </a:solidFill>
          <a:latin typeface="Times New Roman" pitchFamily="18" charset="0"/>
        </a:defRPr>
      </a:lvl2pPr>
      <a:lvl3pPr algn="ctr" rtl="0" eaLnBrk="0" fontAlgn="base" hangingPunct="0">
        <a:spcBef>
          <a:spcPct val="0"/>
        </a:spcBef>
        <a:spcAft>
          <a:spcPct val="0"/>
        </a:spcAft>
        <a:defRPr sz="4000">
          <a:solidFill>
            <a:srgbClr val="000066"/>
          </a:solidFill>
          <a:latin typeface="Times New Roman" pitchFamily="18" charset="0"/>
        </a:defRPr>
      </a:lvl3pPr>
      <a:lvl4pPr algn="ctr" rtl="0" eaLnBrk="0" fontAlgn="base" hangingPunct="0">
        <a:spcBef>
          <a:spcPct val="0"/>
        </a:spcBef>
        <a:spcAft>
          <a:spcPct val="0"/>
        </a:spcAft>
        <a:defRPr sz="4000">
          <a:solidFill>
            <a:srgbClr val="000066"/>
          </a:solidFill>
          <a:latin typeface="Times New Roman" pitchFamily="18" charset="0"/>
        </a:defRPr>
      </a:lvl4pPr>
      <a:lvl5pPr algn="ctr" rtl="0" eaLnBrk="0" fontAlgn="base" hangingPunct="0">
        <a:spcBef>
          <a:spcPct val="0"/>
        </a:spcBef>
        <a:spcAft>
          <a:spcPct val="0"/>
        </a:spcAft>
        <a:defRPr sz="4000">
          <a:solidFill>
            <a:srgbClr val="000066"/>
          </a:solidFill>
          <a:latin typeface="Times New Roman" pitchFamily="18" charset="0"/>
        </a:defRPr>
      </a:lvl5pPr>
      <a:lvl6pPr marL="457200" algn="ctr" rtl="0" eaLnBrk="0" fontAlgn="base" hangingPunct="0">
        <a:spcBef>
          <a:spcPct val="0"/>
        </a:spcBef>
        <a:spcAft>
          <a:spcPct val="0"/>
        </a:spcAft>
        <a:defRPr sz="4000">
          <a:solidFill>
            <a:srgbClr val="000066"/>
          </a:solidFill>
          <a:latin typeface="Times New Roman" pitchFamily="18" charset="0"/>
        </a:defRPr>
      </a:lvl6pPr>
      <a:lvl7pPr marL="914400" algn="ctr" rtl="0" eaLnBrk="0" fontAlgn="base" hangingPunct="0">
        <a:spcBef>
          <a:spcPct val="0"/>
        </a:spcBef>
        <a:spcAft>
          <a:spcPct val="0"/>
        </a:spcAft>
        <a:defRPr sz="4000">
          <a:solidFill>
            <a:srgbClr val="000066"/>
          </a:solidFill>
          <a:latin typeface="Times New Roman" pitchFamily="18" charset="0"/>
        </a:defRPr>
      </a:lvl7pPr>
      <a:lvl8pPr marL="1371600" algn="ctr" rtl="0" eaLnBrk="0" fontAlgn="base" hangingPunct="0">
        <a:spcBef>
          <a:spcPct val="0"/>
        </a:spcBef>
        <a:spcAft>
          <a:spcPct val="0"/>
        </a:spcAft>
        <a:defRPr sz="4000">
          <a:solidFill>
            <a:srgbClr val="000066"/>
          </a:solidFill>
          <a:latin typeface="Times New Roman" pitchFamily="18" charset="0"/>
        </a:defRPr>
      </a:lvl8pPr>
      <a:lvl9pPr marL="1828800" algn="ctr" rtl="0" eaLnBrk="0" fontAlgn="base" hangingPunct="0">
        <a:spcBef>
          <a:spcPct val="0"/>
        </a:spcBef>
        <a:spcAft>
          <a:spcPct val="0"/>
        </a:spcAft>
        <a:defRPr sz="4000">
          <a:solidFill>
            <a:srgbClr val="000066"/>
          </a:solidFill>
          <a:latin typeface="Times New Roman" pitchFamily="18" charset="0"/>
        </a:defRPr>
      </a:lvl9pPr>
    </p:titleStyle>
    <p:bodyStyle>
      <a:lvl1pPr marL="342900" indent="-342900" algn="l" rtl="0" eaLnBrk="0" fontAlgn="base" hangingPunct="0">
        <a:spcBef>
          <a:spcPct val="40000"/>
        </a:spcBef>
        <a:spcAft>
          <a:spcPct val="0"/>
        </a:spcAft>
        <a:buChar char="•"/>
        <a:defRPr sz="2800">
          <a:solidFill>
            <a:srgbClr val="000066"/>
          </a:solidFill>
          <a:latin typeface="+mn-lt"/>
          <a:ea typeface="+mn-ea"/>
          <a:cs typeface="+mn-cs"/>
        </a:defRPr>
      </a:lvl1pPr>
      <a:lvl2pPr marL="742950" indent="-285750" algn="l" rtl="0" eaLnBrk="0" fontAlgn="base" hangingPunct="0">
        <a:spcBef>
          <a:spcPct val="20000"/>
        </a:spcBef>
        <a:spcAft>
          <a:spcPct val="10000"/>
        </a:spcAft>
        <a:buChar char="–"/>
        <a:defRPr sz="2400">
          <a:solidFill>
            <a:srgbClr val="000066"/>
          </a:solidFill>
          <a:latin typeface="+mn-lt"/>
        </a:defRPr>
      </a:lvl2pPr>
      <a:lvl3pPr marL="1143000" indent="-228600" algn="l" rtl="0" eaLnBrk="0" fontAlgn="base" hangingPunct="0">
        <a:spcBef>
          <a:spcPct val="20000"/>
        </a:spcBef>
        <a:spcAft>
          <a:spcPct val="0"/>
        </a:spcAft>
        <a:buChar char="•"/>
        <a:defRPr sz="2000">
          <a:solidFill>
            <a:srgbClr val="000066"/>
          </a:solidFill>
          <a:latin typeface="+mn-lt"/>
        </a:defRPr>
      </a:lvl3pPr>
      <a:lvl4pPr marL="1600200" indent="-228600" algn="l" rtl="0" eaLnBrk="0" fontAlgn="base" hangingPunct="0">
        <a:spcBef>
          <a:spcPct val="20000"/>
        </a:spcBef>
        <a:spcAft>
          <a:spcPct val="0"/>
        </a:spcAft>
        <a:buChar char="–"/>
        <a:defRPr>
          <a:solidFill>
            <a:srgbClr val="000066"/>
          </a:solidFill>
          <a:latin typeface="+mn-lt"/>
        </a:defRPr>
      </a:lvl4pPr>
      <a:lvl5pPr marL="2057400" indent="-228600" algn="l" rtl="0" eaLnBrk="0" fontAlgn="base" hangingPunct="0">
        <a:spcBef>
          <a:spcPct val="20000"/>
        </a:spcBef>
        <a:spcAft>
          <a:spcPct val="0"/>
        </a:spcAft>
        <a:buChar char="»"/>
        <a:defRPr sz="2000">
          <a:solidFill>
            <a:srgbClr val="000066"/>
          </a:solidFill>
          <a:latin typeface="+mn-lt"/>
        </a:defRPr>
      </a:lvl5pPr>
      <a:lvl6pPr marL="2514600" indent="-228600" algn="l" rtl="0" eaLnBrk="0" fontAlgn="base" hangingPunct="0">
        <a:spcBef>
          <a:spcPct val="20000"/>
        </a:spcBef>
        <a:spcAft>
          <a:spcPct val="0"/>
        </a:spcAft>
        <a:buChar char="»"/>
        <a:defRPr sz="2000">
          <a:solidFill>
            <a:srgbClr val="000066"/>
          </a:solidFill>
          <a:latin typeface="+mn-lt"/>
        </a:defRPr>
      </a:lvl6pPr>
      <a:lvl7pPr marL="2971800" indent="-228600" algn="l" rtl="0" eaLnBrk="0" fontAlgn="base" hangingPunct="0">
        <a:spcBef>
          <a:spcPct val="20000"/>
        </a:spcBef>
        <a:spcAft>
          <a:spcPct val="0"/>
        </a:spcAft>
        <a:buChar char="»"/>
        <a:defRPr sz="2000">
          <a:solidFill>
            <a:srgbClr val="000066"/>
          </a:solidFill>
          <a:latin typeface="+mn-lt"/>
        </a:defRPr>
      </a:lvl7pPr>
      <a:lvl8pPr marL="3429000" indent="-228600" algn="l" rtl="0" eaLnBrk="0" fontAlgn="base" hangingPunct="0">
        <a:spcBef>
          <a:spcPct val="20000"/>
        </a:spcBef>
        <a:spcAft>
          <a:spcPct val="0"/>
        </a:spcAft>
        <a:buChar char="»"/>
        <a:defRPr sz="2000">
          <a:solidFill>
            <a:srgbClr val="000066"/>
          </a:solidFill>
          <a:latin typeface="+mn-lt"/>
        </a:defRPr>
      </a:lvl8pPr>
      <a:lvl9pPr marL="3886200" indent="-228600" algn="l" rtl="0" eaLnBrk="0" fontAlgn="base" hangingPunct="0">
        <a:spcBef>
          <a:spcPct val="20000"/>
        </a:spcBef>
        <a:spcAft>
          <a:spcPct val="0"/>
        </a:spcAft>
        <a:buChar char="»"/>
        <a:defRPr sz="20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package" Target="../embeddings/Microsoft_Excel_Worksheet1.xlsx"/></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image" Target="../media/image6.emf"/><Relationship Id="rId4" Type="http://schemas.openxmlformats.org/officeDocument/2006/relationships/package" Target="../embeddings/Microsoft_Excel_Worksheet2.xlsx"/></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11.wmf"/><Relationship Id="rId3" Type="http://schemas.openxmlformats.org/officeDocument/2006/relationships/notesSlide" Target="../notesSlides/notesSlide5.xml"/><Relationship Id="rId7" Type="http://schemas.openxmlformats.org/officeDocument/2006/relationships/image" Target="../media/image7.wmf"/><Relationship Id="rId12"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5.bin"/><Relationship Id="rId11" Type="http://schemas.openxmlformats.org/officeDocument/2006/relationships/image" Target="../media/image10.wmf"/><Relationship Id="rId5" Type="http://schemas.openxmlformats.org/officeDocument/2006/relationships/image" Target="../media/image8.emf"/><Relationship Id="rId10" Type="http://schemas.openxmlformats.org/officeDocument/2006/relationships/oleObject" Target="../embeddings/oleObject7.bin"/><Relationship Id="rId4" Type="http://schemas.openxmlformats.org/officeDocument/2006/relationships/package" Target="../embeddings/Microsoft_Excel_Worksheet3.xlsx"/><Relationship Id="rId9" Type="http://schemas.openxmlformats.org/officeDocument/2006/relationships/image" Target="../media/image9.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6.xml"/><Relationship Id="rId1" Type="http://schemas.openxmlformats.org/officeDocument/2006/relationships/vmlDrawing" Target="../drawings/vmlDrawing7.vml"/><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11188" y="1341438"/>
            <a:ext cx="7772400" cy="1143000"/>
          </a:xfrm>
        </p:spPr>
        <p:txBody>
          <a:bodyPr/>
          <a:lstStyle/>
          <a:p>
            <a:r>
              <a:rPr lang="en-CA" altLang="en-US" smtClean="0"/>
              <a:t>Sequence </a:t>
            </a:r>
            <a:r>
              <a:rPr lang="en-CA" altLang="en-US"/>
              <a:t>a</a:t>
            </a:r>
            <a:r>
              <a:rPr lang="en-CA" altLang="en-US" smtClean="0"/>
              <a:t>lignment with constant and Affine function gap penalties</a:t>
            </a:r>
            <a:endParaRPr lang="en-US" altLang="en-US" smtClean="0">
              <a:solidFill>
                <a:schemeClr val="bg1"/>
              </a:solidFill>
            </a:endParaRPr>
          </a:p>
        </p:txBody>
      </p:sp>
      <p:sp>
        <p:nvSpPr>
          <p:cNvPr id="4099" name="Rectangle 3"/>
          <p:cNvSpPr>
            <a:spLocks noGrp="1" noChangeArrowheads="1"/>
          </p:cNvSpPr>
          <p:nvPr>
            <p:ph type="subTitle" idx="1"/>
          </p:nvPr>
        </p:nvSpPr>
        <p:spPr>
          <a:xfrm>
            <a:off x="1447800" y="3836988"/>
            <a:ext cx="6400800" cy="1752600"/>
          </a:xfrm>
        </p:spPr>
        <p:txBody>
          <a:bodyPr/>
          <a:lstStyle/>
          <a:p>
            <a:r>
              <a:rPr lang="en-US" altLang="en-US" smtClean="0"/>
              <a:t>Xuhua Xia</a:t>
            </a:r>
          </a:p>
          <a:p>
            <a:r>
              <a:rPr lang="en-US" altLang="en-US" smtClean="0"/>
              <a:t>xxia@uottawa.ca</a:t>
            </a:r>
          </a:p>
          <a:p>
            <a:r>
              <a:rPr lang="en-US" altLang="en-US" smtClean="0"/>
              <a:t>http://dambe.bio.uottawa.ca</a:t>
            </a:r>
          </a:p>
        </p:txBody>
      </p:sp>
      <p:grpSp>
        <p:nvGrpSpPr>
          <p:cNvPr id="4100" name="Group 4"/>
          <p:cNvGrpSpPr>
            <a:grpSpLocks/>
          </p:cNvGrpSpPr>
          <p:nvPr/>
        </p:nvGrpSpPr>
        <p:grpSpPr bwMode="auto">
          <a:xfrm>
            <a:off x="0" y="3068638"/>
            <a:ext cx="9132888" cy="152400"/>
            <a:chOff x="0" y="900"/>
            <a:chExt cx="5753" cy="96"/>
          </a:xfrm>
        </p:grpSpPr>
        <p:sp>
          <p:nvSpPr>
            <p:cNvPr id="4101" name="Rectangle 5"/>
            <p:cNvSpPr>
              <a:spLocks noChangeArrowheads="1"/>
            </p:cNvSpPr>
            <p:nvPr/>
          </p:nvSpPr>
          <p:spPr bwMode="auto">
            <a:xfrm>
              <a:off x="0" y="900"/>
              <a:ext cx="5753" cy="47"/>
            </a:xfrm>
            <a:prstGeom prst="rect">
              <a:avLst/>
            </a:prstGeom>
            <a:gradFill rotWithShape="0">
              <a:gsLst>
                <a:gs pos="0">
                  <a:srgbClr val="006060"/>
                </a:gs>
                <a:gs pos="50000">
                  <a:srgbClr val="00C0C0"/>
                </a:gs>
                <a:gs pos="100000">
                  <a:srgbClr val="006060"/>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endParaRPr lang="en-CA" altLang="en-US" sz="1600">
                <a:solidFill>
                  <a:schemeClr val="tx1"/>
                </a:solidFill>
              </a:endParaRPr>
            </a:p>
          </p:txBody>
        </p:sp>
        <p:sp>
          <p:nvSpPr>
            <p:cNvPr id="4102" name="Rectangle 6"/>
            <p:cNvSpPr>
              <a:spLocks noChangeArrowheads="1"/>
            </p:cNvSpPr>
            <p:nvPr/>
          </p:nvSpPr>
          <p:spPr bwMode="auto">
            <a:xfrm>
              <a:off x="0" y="972"/>
              <a:ext cx="5753" cy="24"/>
            </a:xfrm>
            <a:prstGeom prst="rect">
              <a:avLst/>
            </a:prstGeom>
            <a:gradFill rotWithShape="0">
              <a:gsLst>
                <a:gs pos="0">
                  <a:srgbClr val="B200B2"/>
                </a:gs>
                <a:gs pos="50000">
                  <a:srgbClr val="FF00FF"/>
                </a:gs>
                <a:gs pos="100000">
                  <a:srgbClr val="B200B2"/>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endParaRPr lang="en-CA" altLang="en-US" sz="1600">
                <a:solidFill>
                  <a:schemeClr val="tx1"/>
                </a:solidFill>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400" smtClean="0"/>
              <a:t>Xuhua Xia</a:t>
            </a:r>
          </a:p>
        </p:txBody>
      </p:sp>
      <p:sp>
        <p:nvSpPr>
          <p:cNvPr id="1536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400">
                <a:solidFill>
                  <a:schemeClr val="tx1"/>
                </a:solidFill>
              </a:rPr>
              <a:t>Slide </a:t>
            </a:r>
            <a:fld id="{8552EE22-2B9F-46F2-AB97-E0435F11E1F9}" type="slidenum">
              <a:rPr lang="en-US" altLang="en-US" sz="1400">
                <a:solidFill>
                  <a:schemeClr val="tx1"/>
                </a:solidFill>
              </a:rPr>
              <a:pPr>
                <a:spcBef>
                  <a:spcPct val="0"/>
                </a:spcBef>
                <a:buFontTx/>
                <a:buNone/>
              </a:pPr>
              <a:t>10</a:t>
            </a:fld>
            <a:endParaRPr lang="en-US" altLang="en-US" sz="1400">
              <a:solidFill>
                <a:schemeClr val="tx1"/>
              </a:solidFill>
            </a:endParaRPr>
          </a:p>
        </p:txBody>
      </p:sp>
      <p:sp>
        <p:nvSpPr>
          <p:cNvPr id="15364" name="Rectangle 2"/>
          <p:cNvSpPr>
            <a:spLocks noGrp="1" noChangeArrowheads="1"/>
          </p:cNvSpPr>
          <p:nvPr>
            <p:ph type="title"/>
          </p:nvPr>
        </p:nvSpPr>
        <p:spPr/>
        <p:txBody>
          <a:bodyPr/>
          <a:lstStyle/>
          <a:p>
            <a:r>
              <a:rPr lang="en-US" altLang="en-US" smtClean="0"/>
              <a:t>Importance of scoring schemes</a:t>
            </a:r>
          </a:p>
        </p:txBody>
      </p:sp>
      <p:sp>
        <p:nvSpPr>
          <p:cNvPr id="15365" name="Rectangle 3"/>
          <p:cNvSpPr>
            <a:spLocks noGrp="1" noChangeArrowheads="1"/>
          </p:cNvSpPr>
          <p:nvPr>
            <p:ph type="body" idx="1"/>
          </p:nvPr>
        </p:nvSpPr>
        <p:spPr>
          <a:xfrm>
            <a:off x="533400" y="990600"/>
            <a:ext cx="8153400" cy="5391150"/>
          </a:xfrm>
        </p:spPr>
        <p:txBody>
          <a:bodyPr/>
          <a:lstStyle/>
          <a:p>
            <a:pPr>
              <a:lnSpc>
                <a:spcPct val="90000"/>
              </a:lnSpc>
            </a:pPr>
            <a:r>
              <a:rPr lang="en-US" altLang="en-US" sz="2400" smtClean="0"/>
              <a:t>Two alternative alignments:</a:t>
            </a:r>
            <a:br>
              <a:rPr lang="en-US" altLang="en-US" sz="2400" smtClean="0"/>
            </a:br>
            <a:r>
              <a:rPr lang="en-US" altLang="en-US" sz="1800" smtClean="0"/>
              <a:t/>
            </a:r>
            <a:br>
              <a:rPr lang="en-US" altLang="en-US" sz="1800" smtClean="0"/>
            </a:br>
            <a:r>
              <a:rPr lang="en-US" altLang="en-US" sz="1800" smtClean="0">
                <a:latin typeface="Courier New" panose="02070309020205020404" pitchFamily="49" charset="0"/>
              </a:rPr>
              <a:t>Alignment 1: ACCCAGGGCTTA</a:t>
            </a:r>
            <a:br>
              <a:rPr lang="en-US" altLang="en-US" sz="1800" smtClean="0">
                <a:latin typeface="Courier New" panose="02070309020205020404" pitchFamily="49" charset="0"/>
              </a:rPr>
            </a:br>
            <a:r>
              <a:rPr lang="en-US" altLang="en-US" sz="1800" smtClean="0">
                <a:latin typeface="Courier New" panose="02070309020205020404" pitchFamily="49" charset="0"/>
              </a:rPr>
              <a:t>             ACCCGGGCTTAG</a:t>
            </a:r>
            <a:br>
              <a:rPr lang="en-US" altLang="en-US" sz="1800" smtClean="0">
                <a:latin typeface="Courier New" panose="02070309020205020404" pitchFamily="49" charset="0"/>
              </a:rPr>
            </a:br>
            <a:r>
              <a:rPr lang="en-US" altLang="en-US" sz="1800" smtClean="0">
                <a:latin typeface="Courier New" panose="02070309020205020404" pitchFamily="49" charset="0"/>
              </a:rPr>
              <a:t/>
            </a:r>
            <a:br>
              <a:rPr lang="en-US" altLang="en-US" sz="1800" smtClean="0">
                <a:latin typeface="Courier New" panose="02070309020205020404" pitchFamily="49" charset="0"/>
              </a:rPr>
            </a:br>
            <a:r>
              <a:rPr lang="en-US" altLang="en-US" sz="1800" smtClean="0">
                <a:latin typeface="Courier New" panose="02070309020205020404" pitchFamily="49" charset="0"/>
              </a:rPr>
              <a:t>Alignment 2: ACCCAGGGCTTA-</a:t>
            </a:r>
            <a:br>
              <a:rPr lang="en-US" altLang="en-US" sz="1800" smtClean="0">
                <a:latin typeface="Courier New" panose="02070309020205020404" pitchFamily="49" charset="0"/>
              </a:rPr>
            </a:br>
            <a:r>
              <a:rPr lang="en-US" altLang="en-US" sz="1800" smtClean="0">
                <a:latin typeface="Courier New" panose="02070309020205020404" pitchFamily="49" charset="0"/>
              </a:rPr>
              <a:t>             ACCC-GGGCTTAG</a:t>
            </a:r>
          </a:p>
          <a:p>
            <a:pPr>
              <a:lnSpc>
                <a:spcPct val="90000"/>
              </a:lnSpc>
            </a:pPr>
            <a:r>
              <a:rPr lang="en-US" altLang="en-US" sz="2400" smtClean="0"/>
              <a:t>Scoring scheme 1: Match: 2, mismatch: 0, gap: -5</a:t>
            </a:r>
          </a:p>
          <a:p>
            <a:pPr>
              <a:lnSpc>
                <a:spcPct val="90000"/>
              </a:lnSpc>
            </a:pPr>
            <a:r>
              <a:rPr lang="en-US" altLang="en-US" sz="2400" smtClean="0"/>
              <a:t>Scoring scheme 2: Match: 2, mismatch: -1, gap: -2</a:t>
            </a:r>
          </a:p>
          <a:p>
            <a:pPr>
              <a:lnSpc>
                <a:spcPct val="90000"/>
              </a:lnSpc>
            </a:pPr>
            <a:r>
              <a:rPr lang="en-US" altLang="en-US" sz="2400" smtClean="0"/>
              <a:t>Which of the two is the optimal alignment according to scoring scheme 1? Which according to scoring scheme 2?</a:t>
            </a:r>
          </a:p>
          <a:p>
            <a:pPr>
              <a:lnSpc>
                <a:spcPct val="90000"/>
              </a:lnSpc>
            </a:pPr>
            <a:endParaRPr lang="en-US" altLang="en-US" sz="2400" smtClean="0"/>
          </a:p>
          <a:p>
            <a:pPr>
              <a:lnSpc>
                <a:spcPct val="90000"/>
              </a:lnSpc>
            </a:pPr>
            <a:endParaRPr lang="en-US" altLang="en-US" sz="2400" smtClean="0"/>
          </a:p>
          <a:p>
            <a:pPr>
              <a:lnSpc>
                <a:spcPct val="90000"/>
              </a:lnSpc>
            </a:pPr>
            <a:r>
              <a:rPr lang="en-US" altLang="en-US" sz="2400" smtClean="0"/>
              <a:t>Importance of biological input concerning scoring schemes</a:t>
            </a:r>
          </a:p>
        </p:txBody>
      </p:sp>
      <p:graphicFrame>
        <p:nvGraphicFramePr>
          <p:cNvPr id="2" name="Table 1"/>
          <p:cNvGraphicFramePr>
            <a:graphicFrameLocks noGrp="1"/>
          </p:cNvGraphicFramePr>
          <p:nvPr>
            <p:extLst>
              <p:ext uri="{D42A27DB-BD31-4B8C-83A1-F6EECF244321}">
                <p14:modId xmlns:p14="http://schemas.microsoft.com/office/powerpoint/2010/main" val="3085117694"/>
              </p:ext>
            </p:extLst>
          </p:nvPr>
        </p:nvGraphicFramePr>
        <p:xfrm>
          <a:off x="1597638" y="4725144"/>
          <a:ext cx="4737100" cy="851535"/>
        </p:xfrm>
        <a:graphic>
          <a:graphicData uri="http://schemas.openxmlformats.org/drawingml/2006/table">
            <a:tbl>
              <a:tblPr>
                <a:tableStyleId>{5C22544A-7EE6-4342-B048-85BDC9FD1C3A}</a:tableStyleId>
              </a:tblPr>
              <a:tblGrid>
                <a:gridCol w="1060450"/>
                <a:gridCol w="666750"/>
                <a:gridCol w="996950"/>
                <a:gridCol w="463550"/>
                <a:gridCol w="774700"/>
                <a:gridCol w="774700"/>
              </a:tblGrid>
              <a:tr h="161925">
                <a:tc>
                  <a:txBody>
                    <a:bodyPr/>
                    <a:lstStyle/>
                    <a:p>
                      <a:pPr algn="l" fontAlgn="b"/>
                      <a:r>
                        <a:rPr lang="en-US" sz="1800" u="none" strike="noStrike">
                          <a:effectLst/>
                        </a:rPr>
                        <a:t>Alignment</a:t>
                      </a:r>
                      <a:endParaRPr lang="en-US" sz="1800" b="0" i="0" u="none" strike="noStrike">
                        <a:effectLst/>
                        <a:latin typeface="Arial" panose="020B0604020202020204" pitchFamily="34" charset="0"/>
                      </a:endParaRPr>
                    </a:p>
                  </a:txBody>
                  <a:tcPr marL="9525" marR="9525" marT="9525" marB="0" anchor="b"/>
                </a:tc>
                <a:tc>
                  <a:txBody>
                    <a:bodyPr/>
                    <a:lstStyle/>
                    <a:p>
                      <a:pPr algn="r" fontAlgn="b"/>
                      <a:r>
                        <a:rPr lang="en-US" sz="1800" u="none" strike="noStrike">
                          <a:effectLst/>
                        </a:rPr>
                        <a:t>Match</a:t>
                      </a:r>
                      <a:endParaRPr lang="en-US" sz="1800" b="0" i="0" u="none" strike="noStrike">
                        <a:effectLst/>
                        <a:latin typeface="Arial" panose="020B0604020202020204" pitchFamily="34" charset="0"/>
                      </a:endParaRPr>
                    </a:p>
                  </a:txBody>
                  <a:tcPr marL="9525" marR="9525" marT="9525" marB="0" anchor="b"/>
                </a:tc>
                <a:tc>
                  <a:txBody>
                    <a:bodyPr/>
                    <a:lstStyle/>
                    <a:p>
                      <a:pPr algn="r" fontAlgn="b"/>
                      <a:r>
                        <a:rPr lang="en-US" sz="1800" u="none" strike="noStrike">
                          <a:effectLst/>
                        </a:rPr>
                        <a:t>Mismatch</a:t>
                      </a:r>
                      <a:endParaRPr lang="en-US" sz="1800" b="0" i="0" u="none" strike="noStrike">
                        <a:effectLst/>
                        <a:latin typeface="Arial" panose="020B0604020202020204" pitchFamily="34" charset="0"/>
                      </a:endParaRPr>
                    </a:p>
                  </a:txBody>
                  <a:tcPr marL="9525" marR="9525" marT="9525" marB="0" anchor="b"/>
                </a:tc>
                <a:tc>
                  <a:txBody>
                    <a:bodyPr/>
                    <a:lstStyle/>
                    <a:p>
                      <a:pPr algn="r" fontAlgn="b"/>
                      <a:r>
                        <a:rPr lang="en-US" sz="1800" u="none" strike="noStrike">
                          <a:effectLst/>
                        </a:rPr>
                        <a:t>Gap</a:t>
                      </a:r>
                      <a:endParaRPr lang="en-US" sz="1800" b="0" i="0" u="none" strike="noStrike">
                        <a:effectLst/>
                        <a:latin typeface="Arial" panose="020B0604020202020204" pitchFamily="34" charset="0"/>
                      </a:endParaRPr>
                    </a:p>
                  </a:txBody>
                  <a:tcPr marL="9525" marR="9525" marT="9525" marB="0" anchor="b"/>
                </a:tc>
                <a:tc>
                  <a:txBody>
                    <a:bodyPr/>
                    <a:lstStyle/>
                    <a:p>
                      <a:pPr algn="r" fontAlgn="b"/>
                      <a:r>
                        <a:rPr lang="en-US" sz="1800" u="none" strike="noStrike">
                          <a:effectLst/>
                        </a:rPr>
                        <a:t>Score 1</a:t>
                      </a:r>
                      <a:endParaRPr lang="en-US" sz="1800" b="0" i="0" u="none" strike="noStrike">
                        <a:effectLst/>
                        <a:latin typeface="Arial" panose="020B0604020202020204" pitchFamily="34" charset="0"/>
                      </a:endParaRPr>
                    </a:p>
                  </a:txBody>
                  <a:tcPr marL="9525" marR="9525" marT="9525" marB="0" anchor="b"/>
                </a:tc>
                <a:tc>
                  <a:txBody>
                    <a:bodyPr/>
                    <a:lstStyle/>
                    <a:p>
                      <a:pPr algn="r" fontAlgn="b"/>
                      <a:r>
                        <a:rPr lang="en-US" sz="1800" u="none" strike="noStrike">
                          <a:effectLst/>
                        </a:rPr>
                        <a:t>Score 2</a:t>
                      </a:r>
                      <a:endParaRPr lang="en-US" sz="1800" b="0" i="0" u="none" strike="noStrike">
                        <a:effectLst/>
                        <a:latin typeface="Arial" panose="020B0604020202020204" pitchFamily="34" charset="0"/>
                      </a:endParaRPr>
                    </a:p>
                  </a:txBody>
                  <a:tcPr marL="9525" marR="9525" marT="9525" marB="0" anchor="b"/>
                </a:tc>
              </a:tr>
              <a:tr h="161925">
                <a:tc>
                  <a:txBody>
                    <a:bodyPr/>
                    <a:lstStyle/>
                    <a:p>
                      <a:pPr algn="r" fontAlgn="b"/>
                      <a:r>
                        <a:rPr lang="en-US" sz="1800" u="none" strike="noStrike">
                          <a:effectLst/>
                        </a:rPr>
                        <a:t>1</a:t>
                      </a:r>
                      <a:endParaRPr lang="en-US" sz="1800" b="0" i="0" u="none" strike="noStrike">
                        <a:effectLst/>
                        <a:latin typeface="Arial" panose="020B0604020202020204" pitchFamily="34" charset="0"/>
                      </a:endParaRPr>
                    </a:p>
                  </a:txBody>
                  <a:tcPr marL="9525" marR="9525" marT="9525" marB="0" anchor="b"/>
                </a:tc>
                <a:tc>
                  <a:txBody>
                    <a:bodyPr/>
                    <a:lstStyle/>
                    <a:p>
                      <a:pPr algn="r" fontAlgn="b"/>
                      <a:r>
                        <a:rPr lang="en-US" sz="1800" u="none" strike="noStrike">
                          <a:effectLst/>
                        </a:rPr>
                        <a:t>7</a:t>
                      </a:r>
                      <a:endParaRPr lang="en-US" sz="1800" b="0" i="0" u="none" strike="noStrike">
                        <a:effectLst/>
                        <a:latin typeface="Arial" panose="020B0604020202020204" pitchFamily="34" charset="0"/>
                      </a:endParaRPr>
                    </a:p>
                  </a:txBody>
                  <a:tcPr marL="9525" marR="9525" marT="9525" marB="0" anchor="b"/>
                </a:tc>
                <a:tc>
                  <a:txBody>
                    <a:bodyPr/>
                    <a:lstStyle/>
                    <a:p>
                      <a:pPr algn="r" fontAlgn="b"/>
                      <a:r>
                        <a:rPr lang="en-US" sz="1800" u="none" strike="noStrike">
                          <a:effectLst/>
                        </a:rPr>
                        <a:t>5</a:t>
                      </a:r>
                      <a:endParaRPr lang="en-US" sz="1800" b="0" i="0" u="none" strike="noStrike">
                        <a:effectLst/>
                        <a:latin typeface="Arial" panose="020B0604020202020204" pitchFamily="34" charset="0"/>
                      </a:endParaRPr>
                    </a:p>
                  </a:txBody>
                  <a:tcPr marL="9525" marR="9525" marT="9525" marB="0" anchor="b"/>
                </a:tc>
                <a:tc>
                  <a:txBody>
                    <a:bodyPr/>
                    <a:lstStyle/>
                    <a:p>
                      <a:pPr algn="r" fontAlgn="b"/>
                      <a:r>
                        <a:rPr lang="en-US" sz="1800" u="none" strike="noStrike">
                          <a:effectLst/>
                        </a:rPr>
                        <a:t>0</a:t>
                      </a:r>
                      <a:endParaRPr lang="en-US" sz="1800" b="0" i="0" u="none" strike="noStrike">
                        <a:effectLst/>
                        <a:latin typeface="Arial" panose="020B0604020202020204" pitchFamily="34" charset="0"/>
                      </a:endParaRPr>
                    </a:p>
                  </a:txBody>
                  <a:tcPr marL="9525" marR="9525" marT="9525" marB="0" anchor="b"/>
                </a:tc>
                <a:tc>
                  <a:txBody>
                    <a:bodyPr/>
                    <a:lstStyle/>
                    <a:p>
                      <a:pPr algn="r" fontAlgn="b"/>
                      <a:r>
                        <a:rPr lang="en-US" sz="1800" u="none" strike="noStrike">
                          <a:effectLst/>
                        </a:rPr>
                        <a:t>14</a:t>
                      </a:r>
                      <a:endParaRPr lang="en-US" sz="1800" b="0" i="0" u="none" strike="noStrike">
                        <a:effectLst/>
                        <a:latin typeface="Arial" panose="020B0604020202020204" pitchFamily="34" charset="0"/>
                      </a:endParaRPr>
                    </a:p>
                  </a:txBody>
                  <a:tcPr marL="9525" marR="9525" marT="9525" marB="0" anchor="b"/>
                </a:tc>
                <a:tc>
                  <a:txBody>
                    <a:bodyPr/>
                    <a:lstStyle/>
                    <a:p>
                      <a:pPr algn="r" fontAlgn="b"/>
                      <a:r>
                        <a:rPr lang="en-US" sz="1800" u="none" strike="noStrike">
                          <a:effectLst/>
                        </a:rPr>
                        <a:t>9</a:t>
                      </a:r>
                      <a:endParaRPr lang="en-US" sz="1800" b="0" i="0" u="none" strike="noStrike">
                        <a:effectLst/>
                        <a:latin typeface="Arial" panose="020B0604020202020204" pitchFamily="34" charset="0"/>
                      </a:endParaRPr>
                    </a:p>
                  </a:txBody>
                  <a:tcPr marL="9525" marR="9525" marT="9525" marB="0" anchor="b"/>
                </a:tc>
              </a:tr>
              <a:tr h="161925">
                <a:tc>
                  <a:txBody>
                    <a:bodyPr/>
                    <a:lstStyle/>
                    <a:p>
                      <a:pPr algn="r" fontAlgn="b"/>
                      <a:r>
                        <a:rPr lang="en-US" sz="1800" u="none" strike="noStrike">
                          <a:effectLst/>
                        </a:rPr>
                        <a:t>2</a:t>
                      </a:r>
                      <a:endParaRPr lang="en-US" sz="1800" b="0" i="0" u="none" strike="noStrike">
                        <a:effectLst/>
                        <a:latin typeface="Arial" panose="020B0604020202020204" pitchFamily="34" charset="0"/>
                      </a:endParaRPr>
                    </a:p>
                  </a:txBody>
                  <a:tcPr marL="9525" marR="9525" marT="9525" marB="0" anchor="b"/>
                </a:tc>
                <a:tc>
                  <a:txBody>
                    <a:bodyPr/>
                    <a:lstStyle/>
                    <a:p>
                      <a:pPr algn="r" fontAlgn="b"/>
                      <a:r>
                        <a:rPr lang="en-US" sz="1800" u="none" strike="noStrike">
                          <a:effectLst/>
                        </a:rPr>
                        <a:t>11</a:t>
                      </a:r>
                      <a:endParaRPr lang="en-US" sz="1800" b="0" i="0" u="none" strike="noStrike">
                        <a:effectLst/>
                        <a:latin typeface="Arial" panose="020B0604020202020204" pitchFamily="34" charset="0"/>
                      </a:endParaRPr>
                    </a:p>
                  </a:txBody>
                  <a:tcPr marL="9525" marR="9525" marT="9525" marB="0" anchor="b"/>
                </a:tc>
                <a:tc>
                  <a:txBody>
                    <a:bodyPr/>
                    <a:lstStyle/>
                    <a:p>
                      <a:pPr algn="r" fontAlgn="b"/>
                      <a:r>
                        <a:rPr lang="en-US" sz="1800" u="none" strike="noStrike">
                          <a:effectLst/>
                        </a:rPr>
                        <a:t>0</a:t>
                      </a:r>
                      <a:endParaRPr lang="en-US" sz="1800" b="0" i="0" u="none" strike="noStrike">
                        <a:effectLst/>
                        <a:latin typeface="Arial" panose="020B0604020202020204" pitchFamily="34" charset="0"/>
                      </a:endParaRPr>
                    </a:p>
                  </a:txBody>
                  <a:tcPr marL="9525" marR="9525" marT="9525" marB="0" anchor="b"/>
                </a:tc>
                <a:tc>
                  <a:txBody>
                    <a:bodyPr/>
                    <a:lstStyle/>
                    <a:p>
                      <a:pPr algn="r" fontAlgn="b"/>
                      <a:r>
                        <a:rPr lang="en-US" sz="1800" u="none" strike="noStrike">
                          <a:effectLst/>
                        </a:rPr>
                        <a:t>2</a:t>
                      </a:r>
                      <a:endParaRPr lang="en-US" sz="1800" b="0" i="0" u="none" strike="noStrike">
                        <a:effectLst/>
                        <a:latin typeface="Arial" panose="020B0604020202020204" pitchFamily="34" charset="0"/>
                      </a:endParaRPr>
                    </a:p>
                  </a:txBody>
                  <a:tcPr marL="9525" marR="9525" marT="9525" marB="0" anchor="b"/>
                </a:tc>
                <a:tc>
                  <a:txBody>
                    <a:bodyPr/>
                    <a:lstStyle/>
                    <a:p>
                      <a:pPr algn="r" fontAlgn="b"/>
                      <a:r>
                        <a:rPr lang="en-US" sz="1800" u="none" strike="noStrike">
                          <a:effectLst/>
                        </a:rPr>
                        <a:t>12</a:t>
                      </a:r>
                      <a:endParaRPr lang="en-US" sz="1800" b="0" i="0" u="none" strike="noStrike">
                        <a:effectLst/>
                        <a:latin typeface="Arial" panose="020B0604020202020204" pitchFamily="34" charset="0"/>
                      </a:endParaRPr>
                    </a:p>
                  </a:txBody>
                  <a:tcPr marL="9525" marR="9525" marT="9525" marB="0" anchor="b"/>
                </a:tc>
                <a:tc>
                  <a:txBody>
                    <a:bodyPr/>
                    <a:lstStyle/>
                    <a:p>
                      <a:pPr algn="r" fontAlgn="b"/>
                      <a:r>
                        <a:rPr lang="en-CA" sz="1800" b="0" i="0" u="none" strike="noStrike" smtClean="0">
                          <a:effectLst/>
                          <a:latin typeface="Arial" panose="020B0604020202020204" pitchFamily="34" charset="0"/>
                        </a:rPr>
                        <a:t>18</a:t>
                      </a:r>
                      <a:endParaRPr lang="en-US" sz="1800" b="0" i="0" u="none" strike="noStrike">
                        <a:effectLst/>
                        <a:latin typeface="Arial" panose="020B0604020202020204" pitchFamily="34" charset="0"/>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400" smtClean="0"/>
              <a:t>Xuhua Xia</a:t>
            </a:r>
          </a:p>
        </p:txBody>
      </p:sp>
      <p:sp>
        <p:nvSpPr>
          <p:cNvPr id="16387"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400">
                <a:solidFill>
                  <a:schemeClr val="tx1"/>
                </a:solidFill>
              </a:rPr>
              <a:t>Slide </a:t>
            </a:r>
            <a:fld id="{1F45D048-E62A-4926-9FAF-BF909722C056}" type="slidenum">
              <a:rPr lang="en-US" altLang="en-US" sz="1400">
                <a:solidFill>
                  <a:schemeClr val="tx1"/>
                </a:solidFill>
              </a:rPr>
              <a:pPr>
                <a:spcBef>
                  <a:spcPct val="0"/>
                </a:spcBef>
                <a:buFontTx/>
                <a:buNone/>
              </a:pPr>
              <a:t>11</a:t>
            </a:fld>
            <a:endParaRPr lang="en-US" altLang="en-US" sz="1400">
              <a:solidFill>
                <a:schemeClr val="tx1"/>
              </a:solidFill>
            </a:endParaRPr>
          </a:p>
        </p:txBody>
      </p:sp>
      <p:sp>
        <p:nvSpPr>
          <p:cNvPr id="16388" name="Rectangle 4"/>
          <p:cNvSpPr>
            <a:spLocks noGrp="1" noChangeArrowheads="1"/>
          </p:cNvSpPr>
          <p:nvPr>
            <p:ph type="title"/>
          </p:nvPr>
        </p:nvSpPr>
        <p:spPr/>
        <p:txBody>
          <a:bodyPr/>
          <a:lstStyle/>
          <a:p>
            <a:r>
              <a:rPr lang="en-US" altLang="en-US" smtClean="0"/>
              <a:t>Dynamic Programming</a:t>
            </a:r>
            <a:endParaRPr lang="en-CA" altLang="en-US" smtClean="0"/>
          </a:p>
        </p:txBody>
      </p:sp>
      <p:sp>
        <p:nvSpPr>
          <p:cNvPr id="16393" name="AutoShape 7"/>
          <p:cNvSpPr>
            <a:spLocks noChangeAspect="1" noChangeArrowheads="1"/>
          </p:cNvSpPr>
          <p:nvPr/>
        </p:nvSpPr>
        <p:spPr bwMode="auto">
          <a:xfrm>
            <a:off x="4652963" y="1052513"/>
            <a:ext cx="3879850"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endParaRPr lang="en-CA" altLang="en-US" sz="1600">
              <a:solidFill>
                <a:schemeClr val="tx1"/>
              </a:solidFill>
            </a:endParaRPr>
          </a:p>
        </p:txBody>
      </p:sp>
      <p:graphicFrame>
        <p:nvGraphicFramePr>
          <p:cNvPr id="16394" name="Object 8"/>
          <p:cNvGraphicFramePr>
            <a:graphicFrameLocks noChangeAspect="1"/>
          </p:cNvGraphicFramePr>
          <p:nvPr/>
        </p:nvGraphicFramePr>
        <p:xfrm>
          <a:off x="4652963" y="1052513"/>
          <a:ext cx="3879850" cy="5256212"/>
        </p:xfrm>
        <a:graphic>
          <a:graphicData uri="http://schemas.openxmlformats.org/presentationml/2006/ole">
            <mc:AlternateContent xmlns:mc="http://schemas.openxmlformats.org/markup-compatibility/2006">
              <mc:Choice xmlns:v="urn:schemas-microsoft-com:vml" Requires="v">
                <p:oleObj spid="_x0000_s16446" name="Worksheet" r:id="rId3" imgW="1438136" imgH="1914432" progId="Excel.Sheet.8">
                  <p:embed/>
                </p:oleObj>
              </mc:Choice>
              <mc:Fallback>
                <p:oleObj name="Worksheet" r:id="rId3" imgW="1438136" imgH="1914432" progId="Excel.Sheet.8">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2963" y="1052513"/>
                        <a:ext cx="3879850" cy="5256212"/>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395" name="Line 9"/>
          <p:cNvSpPr>
            <a:spLocks noChangeShapeType="1"/>
          </p:cNvSpPr>
          <p:nvPr/>
        </p:nvSpPr>
        <p:spPr bwMode="auto">
          <a:xfrm flipH="1" flipV="1">
            <a:off x="5876888" y="2481004"/>
            <a:ext cx="307884" cy="30628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6396" name="Line 10"/>
          <p:cNvSpPr>
            <a:spLocks noChangeShapeType="1"/>
          </p:cNvSpPr>
          <p:nvPr/>
        </p:nvSpPr>
        <p:spPr bwMode="auto">
          <a:xfrm flipH="1">
            <a:off x="6593311" y="2686031"/>
            <a:ext cx="407693"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6397" name="Line 11"/>
          <p:cNvSpPr>
            <a:spLocks noChangeShapeType="1"/>
          </p:cNvSpPr>
          <p:nvPr/>
        </p:nvSpPr>
        <p:spPr bwMode="auto">
          <a:xfrm flipH="1" flipV="1">
            <a:off x="6593311" y="3194832"/>
            <a:ext cx="307884" cy="30628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6399" name="Line 13"/>
          <p:cNvSpPr>
            <a:spLocks noChangeShapeType="1"/>
          </p:cNvSpPr>
          <p:nvPr/>
        </p:nvSpPr>
        <p:spPr bwMode="auto">
          <a:xfrm flipH="1" flipV="1">
            <a:off x="7286051" y="3892759"/>
            <a:ext cx="308730" cy="30628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6400" name="Line 14"/>
          <p:cNvSpPr>
            <a:spLocks noChangeShapeType="1"/>
          </p:cNvSpPr>
          <p:nvPr/>
        </p:nvSpPr>
        <p:spPr bwMode="auto">
          <a:xfrm flipH="1" flipV="1">
            <a:off x="7206542" y="4522065"/>
            <a:ext cx="307884" cy="30712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6401" name="Line 15"/>
          <p:cNvSpPr>
            <a:spLocks noChangeShapeType="1"/>
          </p:cNvSpPr>
          <p:nvPr/>
        </p:nvSpPr>
        <p:spPr bwMode="auto">
          <a:xfrm flipH="1" flipV="1">
            <a:off x="8023620" y="5853482"/>
            <a:ext cx="308730" cy="30628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6402" name="Line 16"/>
          <p:cNvSpPr>
            <a:spLocks noChangeShapeType="1"/>
          </p:cNvSpPr>
          <p:nvPr/>
        </p:nvSpPr>
        <p:spPr bwMode="auto">
          <a:xfrm flipV="1">
            <a:off x="6081580" y="3194832"/>
            <a:ext cx="0" cy="3087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6403" name="Line 17"/>
          <p:cNvSpPr>
            <a:spLocks noChangeShapeType="1"/>
          </p:cNvSpPr>
          <p:nvPr/>
        </p:nvSpPr>
        <p:spPr bwMode="auto">
          <a:xfrm flipV="1">
            <a:off x="6081580" y="3911169"/>
            <a:ext cx="0" cy="30963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6404" name="Line 18"/>
          <p:cNvSpPr>
            <a:spLocks noChangeShapeType="1"/>
          </p:cNvSpPr>
          <p:nvPr/>
        </p:nvSpPr>
        <p:spPr bwMode="auto">
          <a:xfrm flipV="1">
            <a:off x="7512735" y="5239239"/>
            <a:ext cx="0" cy="30795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6405" name="Line 19"/>
          <p:cNvSpPr>
            <a:spLocks noChangeShapeType="1"/>
          </p:cNvSpPr>
          <p:nvPr/>
        </p:nvSpPr>
        <p:spPr bwMode="auto">
          <a:xfrm flipV="1">
            <a:off x="7512735" y="4522065"/>
            <a:ext cx="0" cy="3087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6406" name="Line 20"/>
          <p:cNvSpPr>
            <a:spLocks noChangeShapeType="1"/>
          </p:cNvSpPr>
          <p:nvPr/>
        </p:nvSpPr>
        <p:spPr bwMode="auto">
          <a:xfrm flipH="1">
            <a:off x="7206542" y="2686031"/>
            <a:ext cx="406847"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6407" name="Line 21"/>
          <p:cNvSpPr>
            <a:spLocks noChangeShapeType="1"/>
          </p:cNvSpPr>
          <p:nvPr/>
        </p:nvSpPr>
        <p:spPr bwMode="auto">
          <a:xfrm flipH="1">
            <a:off x="7922965" y="2686031"/>
            <a:ext cx="406847"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6408" name="Line 22"/>
          <p:cNvSpPr>
            <a:spLocks noChangeShapeType="1"/>
          </p:cNvSpPr>
          <p:nvPr/>
        </p:nvSpPr>
        <p:spPr bwMode="auto">
          <a:xfrm flipV="1">
            <a:off x="6081580" y="4522065"/>
            <a:ext cx="0" cy="3087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6409" name="Line 23"/>
          <p:cNvSpPr>
            <a:spLocks noChangeShapeType="1"/>
          </p:cNvSpPr>
          <p:nvPr/>
        </p:nvSpPr>
        <p:spPr bwMode="auto">
          <a:xfrm flipV="1">
            <a:off x="6081580" y="5234218"/>
            <a:ext cx="0" cy="3087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6410" name="Line 24"/>
          <p:cNvSpPr>
            <a:spLocks noChangeShapeType="1"/>
          </p:cNvSpPr>
          <p:nvPr/>
        </p:nvSpPr>
        <p:spPr bwMode="auto">
          <a:xfrm flipV="1">
            <a:off x="6081580" y="5851809"/>
            <a:ext cx="0" cy="30795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6411" name="Line 25"/>
          <p:cNvSpPr>
            <a:spLocks noChangeShapeType="1"/>
          </p:cNvSpPr>
          <p:nvPr/>
        </p:nvSpPr>
        <p:spPr bwMode="auto">
          <a:xfrm flipV="1">
            <a:off x="6798003" y="4522065"/>
            <a:ext cx="0" cy="3087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6412" name="Line 26"/>
          <p:cNvSpPr>
            <a:spLocks noChangeShapeType="1"/>
          </p:cNvSpPr>
          <p:nvPr/>
        </p:nvSpPr>
        <p:spPr bwMode="auto">
          <a:xfrm flipV="1">
            <a:off x="6876256" y="5234218"/>
            <a:ext cx="0" cy="3087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6413" name="Line 27"/>
          <p:cNvSpPr>
            <a:spLocks noChangeShapeType="1"/>
          </p:cNvSpPr>
          <p:nvPr/>
        </p:nvSpPr>
        <p:spPr bwMode="auto">
          <a:xfrm flipV="1">
            <a:off x="6798003" y="5851809"/>
            <a:ext cx="0" cy="30795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6414" name="Line 28"/>
          <p:cNvSpPr>
            <a:spLocks noChangeShapeType="1"/>
          </p:cNvSpPr>
          <p:nvPr/>
        </p:nvSpPr>
        <p:spPr bwMode="auto">
          <a:xfrm flipV="1">
            <a:off x="6798003" y="3909496"/>
            <a:ext cx="0" cy="30795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6415" name="Line 29"/>
          <p:cNvSpPr>
            <a:spLocks noChangeShapeType="1"/>
          </p:cNvSpPr>
          <p:nvPr/>
        </p:nvSpPr>
        <p:spPr bwMode="auto">
          <a:xfrm flipH="1">
            <a:off x="7206542" y="3400695"/>
            <a:ext cx="406847"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6416" name="Line 30"/>
          <p:cNvSpPr>
            <a:spLocks noChangeShapeType="1"/>
          </p:cNvSpPr>
          <p:nvPr/>
        </p:nvSpPr>
        <p:spPr bwMode="auto">
          <a:xfrm flipH="1">
            <a:off x="7922965" y="3400695"/>
            <a:ext cx="406847"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6417" name="Line 31"/>
          <p:cNvSpPr>
            <a:spLocks noChangeShapeType="1"/>
          </p:cNvSpPr>
          <p:nvPr/>
        </p:nvSpPr>
        <p:spPr bwMode="auto">
          <a:xfrm flipH="1">
            <a:off x="7922965" y="4014938"/>
            <a:ext cx="406847"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6419" name="Line 33"/>
          <p:cNvSpPr>
            <a:spLocks noChangeShapeType="1"/>
          </p:cNvSpPr>
          <p:nvPr/>
        </p:nvSpPr>
        <p:spPr bwMode="auto">
          <a:xfrm flipV="1">
            <a:off x="7512735" y="5851809"/>
            <a:ext cx="0" cy="30795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6390" name="Text Box 34"/>
          <p:cNvSpPr txBox="1">
            <a:spLocks noChangeArrowheads="1"/>
          </p:cNvSpPr>
          <p:nvPr/>
        </p:nvSpPr>
        <p:spPr bwMode="auto">
          <a:xfrm>
            <a:off x="323850" y="1052513"/>
            <a:ext cx="3816350"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2000">
                <a:solidFill>
                  <a:schemeClr val="tx1"/>
                </a:solidFill>
              </a:rPr>
              <a:t>Constant gap penalty:</a:t>
            </a:r>
          </a:p>
          <a:p>
            <a:pPr>
              <a:spcBef>
                <a:spcPct val="0"/>
              </a:spcBef>
              <a:buFontTx/>
              <a:buNone/>
            </a:pPr>
            <a:endParaRPr lang="en-US" altLang="en-US" sz="2000">
              <a:solidFill>
                <a:schemeClr val="tx1"/>
              </a:solidFill>
            </a:endParaRPr>
          </a:p>
          <a:p>
            <a:pPr>
              <a:spcBef>
                <a:spcPct val="0"/>
              </a:spcBef>
              <a:buFontTx/>
              <a:buNone/>
            </a:pPr>
            <a:r>
              <a:rPr lang="en-US" altLang="en-US" sz="2000">
                <a:solidFill>
                  <a:schemeClr val="tx1"/>
                </a:solidFill>
              </a:rPr>
              <a:t>Scoring scheme:</a:t>
            </a:r>
          </a:p>
          <a:p>
            <a:pPr>
              <a:spcBef>
                <a:spcPct val="0"/>
              </a:spcBef>
              <a:buFontTx/>
              <a:buNone/>
            </a:pPr>
            <a:r>
              <a:rPr lang="en-US" altLang="en-US" sz="2000">
                <a:solidFill>
                  <a:schemeClr val="tx1"/>
                </a:solidFill>
              </a:rPr>
              <a:t>  Match (M): 2</a:t>
            </a:r>
            <a:br>
              <a:rPr lang="en-US" altLang="en-US" sz="2000">
                <a:solidFill>
                  <a:schemeClr val="tx1"/>
                </a:solidFill>
              </a:rPr>
            </a:br>
            <a:r>
              <a:rPr lang="en-US" altLang="en-US" sz="2000">
                <a:solidFill>
                  <a:schemeClr val="tx1"/>
                </a:solidFill>
              </a:rPr>
              <a:t>  Mismatch (MM): -1 </a:t>
            </a:r>
            <a:br>
              <a:rPr lang="en-US" altLang="en-US" sz="2000">
                <a:solidFill>
                  <a:schemeClr val="tx1"/>
                </a:solidFill>
              </a:rPr>
            </a:br>
            <a:r>
              <a:rPr lang="en-US" altLang="en-US" sz="2000">
                <a:solidFill>
                  <a:schemeClr val="tx1"/>
                </a:solidFill>
              </a:rPr>
              <a:t>  Gap (G): -2</a:t>
            </a:r>
            <a:br>
              <a:rPr lang="en-US" altLang="en-US" sz="2000">
                <a:solidFill>
                  <a:schemeClr val="tx1"/>
                </a:solidFill>
              </a:rPr>
            </a:br>
            <a:endParaRPr lang="en-US" altLang="en-US" sz="2000">
              <a:solidFill>
                <a:schemeClr val="tx1"/>
              </a:solidFill>
            </a:endParaRPr>
          </a:p>
          <a:p>
            <a:pPr>
              <a:spcBef>
                <a:spcPct val="0"/>
              </a:spcBef>
              <a:buFontTx/>
              <a:buNone/>
            </a:pPr>
            <a:r>
              <a:rPr lang="en-CA" altLang="en-US" sz="2000">
                <a:solidFill>
                  <a:schemeClr val="tx1"/>
                </a:solidFill>
              </a:rPr>
              <a:t>For each cell, compute three values:</a:t>
            </a:r>
            <a:br>
              <a:rPr lang="en-CA" altLang="en-US" sz="2000">
                <a:solidFill>
                  <a:schemeClr val="tx1"/>
                </a:solidFill>
              </a:rPr>
            </a:br>
            <a:endParaRPr lang="en-CA" altLang="en-US" sz="2000">
              <a:solidFill>
                <a:schemeClr val="tx1"/>
              </a:solidFill>
            </a:endParaRPr>
          </a:p>
          <a:p>
            <a:pPr>
              <a:spcBef>
                <a:spcPct val="0"/>
              </a:spcBef>
              <a:buFontTx/>
              <a:buNone/>
            </a:pPr>
            <a:r>
              <a:rPr lang="en-CA" altLang="en-US" sz="2000">
                <a:solidFill>
                  <a:schemeClr val="tx1"/>
                </a:solidFill>
              </a:rPr>
              <a:t>Upleft value + IF(Match, M, MM)</a:t>
            </a:r>
            <a:br>
              <a:rPr lang="en-CA" altLang="en-US" sz="2000">
                <a:solidFill>
                  <a:schemeClr val="tx1"/>
                </a:solidFill>
              </a:rPr>
            </a:br>
            <a:r>
              <a:rPr lang="en-CA" altLang="en-US" sz="2000">
                <a:solidFill>
                  <a:schemeClr val="tx1"/>
                </a:solidFill>
              </a:rPr>
              <a:t>Left value + G</a:t>
            </a:r>
            <a:br>
              <a:rPr lang="en-CA" altLang="en-US" sz="2000">
                <a:solidFill>
                  <a:schemeClr val="tx1"/>
                </a:solidFill>
              </a:rPr>
            </a:br>
            <a:r>
              <a:rPr lang="en-CA" altLang="en-US" sz="2000">
                <a:solidFill>
                  <a:schemeClr val="tx1"/>
                </a:solidFill>
              </a:rPr>
              <a:t>Up value + G</a:t>
            </a:r>
          </a:p>
        </p:txBody>
      </p:sp>
      <p:sp>
        <p:nvSpPr>
          <p:cNvPr id="16391" name="Rectangle 41"/>
          <p:cNvSpPr>
            <a:spLocks noChangeArrowheads="1"/>
          </p:cNvSpPr>
          <p:nvPr/>
        </p:nvSpPr>
        <p:spPr bwMode="auto">
          <a:xfrm>
            <a:off x="0" y="3000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endParaRPr lang="en-CA" altLang="en-US" sz="1600">
              <a:solidFill>
                <a:schemeClr val="tx1"/>
              </a:solidFill>
            </a:endParaRPr>
          </a:p>
        </p:txBody>
      </p:sp>
      <p:graphicFrame>
        <p:nvGraphicFramePr>
          <p:cNvPr id="16392" name="Object 40"/>
          <p:cNvGraphicFramePr>
            <a:graphicFrameLocks noChangeAspect="1"/>
          </p:cNvGraphicFramePr>
          <p:nvPr/>
        </p:nvGraphicFramePr>
        <p:xfrm>
          <a:off x="179388" y="5084763"/>
          <a:ext cx="3455987" cy="1746250"/>
        </p:xfrm>
        <a:graphic>
          <a:graphicData uri="http://schemas.openxmlformats.org/presentationml/2006/ole">
            <mc:AlternateContent xmlns:mc="http://schemas.openxmlformats.org/markup-compatibility/2006">
              <mc:Choice xmlns:v="urn:schemas-microsoft-com:vml" Requires="v">
                <p:oleObj spid="_x0000_s16447" name="Slide" r:id="rId5" imgW="1431110" imgH="716348" progId="PowerPoint.Slide.8">
                  <p:embed/>
                </p:oleObj>
              </mc:Choice>
              <mc:Fallback>
                <p:oleObj name="Slide" r:id="rId5" imgW="1431110" imgH="716348" progId="PowerPoint.Slide.8">
                  <p:embed/>
                  <p:pic>
                    <p:nvPicPr>
                      <p:cNvPr id="0" name="Object 4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5084763"/>
                        <a:ext cx="3455987"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6" name="Line 13"/>
          <p:cNvSpPr>
            <a:spLocks noChangeShapeType="1"/>
          </p:cNvSpPr>
          <p:nvPr/>
        </p:nvSpPr>
        <p:spPr bwMode="auto">
          <a:xfrm flipH="1" flipV="1">
            <a:off x="7972023" y="4512226"/>
            <a:ext cx="308730" cy="30628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37" name="Line 14"/>
          <p:cNvSpPr>
            <a:spLocks noChangeShapeType="1"/>
          </p:cNvSpPr>
          <p:nvPr/>
        </p:nvSpPr>
        <p:spPr bwMode="auto">
          <a:xfrm flipH="1" flipV="1">
            <a:off x="6568372" y="5243829"/>
            <a:ext cx="307884" cy="30712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38" name="Line 19"/>
          <p:cNvSpPr>
            <a:spLocks noChangeShapeType="1"/>
          </p:cNvSpPr>
          <p:nvPr/>
        </p:nvSpPr>
        <p:spPr bwMode="auto">
          <a:xfrm flipV="1">
            <a:off x="8241870" y="5231278"/>
            <a:ext cx="0" cy="3087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Three kinds of </a:t>
            </a:r>
            <a:r>
              <a:rPr lang="en-CA" dirty="0" smtClean="0"/>
              <a:t>alignment blocks</a:t>
            </a:r>
            <a:endParaRPr lang="en-CA" dirty="0"/>
          </a:p>
        </p:txBody>
      </p:sp>
      <p:sp>
        <p:nvSpPr>
          <p:cNvPr id="3" name="Date Placeholder 2"/>
          <p:cNvSpPr>
            <a:spLocks noGrp="1"/>
          </p:cNvSpPr>
          <p:nvPr>
            <p:ph type="dt" sz="half" idx="10"/>
          </p:nvPr>
        </p:nvSpPr>
        <p:spPr/>
        <p:txBody>
          <a:bodyPr/>
          <a:lstStyle/>
          <a:p>
            <a:pPr>
              <a:defRPr/>
            </a:pPr>
            <a:r>
              <a:rPr lang="en-US" smtClean="0"/>
              <a:t>Xuhua Xia</a:t>
            </a:r>
            <a:endParaRPr lang="en-US"/>
          </a:p>
        </p:txBody>
      </p:sp>
      <p:sp>
        <p:nvSpPr>
          <p:cNvPr id="4" name="Footer Placeholder 3"/>
          <p:cNvSpPr>
            <a:spLocks noGrp="1"/>
          </p:cNvSpPr>
          <p:nvPr>
            <p:ph type="ftr" sz="quarter" idx="11"/>
          </p:nvPr>
        </p:nvSpPr>
        <p:spPr/>
        <p:txBody>
          <a:bodyPr/>
          <a:lstStyle/>
          <a:p>
            <a:r>
              <a:rPr lang="en-US" altLang="en-US" smtClean="0"/>
              <a:t>Slide </a:t>
            </a:r>
            <a:fld id="{4D356D47-16E3-46AF-ABB0-EB82867F264E}" type="slidenum">
              <a:rPr lang="en-US" altLang="en-US" smtClean="0"/>
              <a:pPr/>
              <a:t>12</a:t>
            </a:fld>
            <a:endParaRPr lang="en-US" alt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graphicFrame>
        <p:nvGraphicFramePr>
          <p:cNvPr id="6" name="Object 5"/>
          <p:cNvGraphicFramePr>
            <a:graphicFrameLocks noChangeAspect="1"/>
          </p:cNvGraphicFramePr>
          <p:nvPr>
            <p:extLst/>
          </p:nvPr>
        </p:nvGraphicFramePr>
        <p:xfrm>
          <a:off x="107503" y="1340768"/>
          <a:ext cx="8940399" cy="2736304"/>
        </p:xfrm>
        <a:graphic>
          <a:graphicData uri="http://schemas.openxmlformats.org/presentationml/2006/ole">
            <mc:AlternateContent xmlns:mc="http://schemas.openxmlformats.org/markup-compatibility/2006">
              <mc:Choice xmlns:v="urn:schemas-microsoft-com:vml" Requires="v">
                <p:oleObj spid="_x0000_s25613" name="Slide" r:id="rId3" imgW="3239939" imgH="990698" progId="PowerPoint.Slide.8">
                  <p:embed/>
                </p:oleObj>
              </mc:Choice>
              <mc:Fallback>
                <p:oleObj name="Slide" r:id="rId3" imgW="3239939" imgH="990698" progId="PowerPoint.Slid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3" y="1340768"/>
                        <a:ext cx="8940399" cy="2736304"/>
                      </a:xfrm>
                      <a:prstGeom prst="rect">
                        <a:avLst/>
                      </a:prstGeom>
                      <a:noFill/>
                    </p:spPr>
                  </p:pic>
                </p:oleObj>
              </mc:Fallback>
            </mc:AlternateContent>
          </a:graphicData>
        </a:graphic>
      </p:graphicFrame>
      <p:sp>
        <p:nvSpPr>
          <p:cNvPr id="7" name="Rectangle 3"/>
          <p:cNvSpPr>
            <a:spLocks noChangeArrowheads="1"/>
          </p:cNvSpPr>
          <p:nvPr/>
        </p:nvSpPr>
        <p:spPr bwMode="auto">
          <a:xfrm>
            <a:off x="0" y="1924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Tree>
    <p:extLst>
      <p:ext uri="{BB962C8B-B14F-4D97-AF65-F5344CB8AC3E}">
        <p14:creationId xmlns:p14="http://schemas.microsoft.com/office/powerpoint/2010/main" val="36145494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nvPr>
        </p:nvGraphicFramePr>
        <p:xfrm>
          <a:off x="-14457" y="33349"/>
          <a:ext cx="7843112" cy="6347979"/>
        </p:xfrm>
        <a:graphic>
          <a:graphicData uri="http://schemas.openxmlformats.org/presentationml/2006/ole">
            <mc:AlternateContent xmlns:mc="http://schemas.openxmlformats.org/markup-compatibility/2006">
              <mc:Choice xmlns:v="urn:schemas-microsoft-com:vml" Requires="v">
                <p:oleObj spid="_x0000_s28684" name="Worksheet" r:id="rId4" imgW="5896162" imgH="4772212" progId="Excel.Sheet.12">
                  <p:embed/>
                </p:oleObj>
              </mc:Choice>
              <mc:Fallback>
                <p:oleObj name="Worksheet" r:id="rId4" imgW="5896162" imgH="4772212" progId="Excel.Sheet.12">
                  <p:embed/>
                  <p:pic>
                    <p:nvPicPr>
                      <p:cNvPr id="0" name=""/>
                      <p:cNvPicPr/>
                      <p:nvPr/>
                    </p:nvPicPr>
                    <p:blipFill>
                      <a:blip r:embed="rId5"/>
                      <a:stretch>
                        <a:fillRect/>
                      </a:stretch>
                    </p:blipFill>
                    <p:spPr>
                      <a:xfrm>
                        <a:off x="-14457" y="33349"/>
                        <a:ext cx="7843112" cy="6347979"/>
                      </a:xfrm>
                      <a:prstGeom prst="rect">
                        <a:avLst/>
                      </a:prstGeom>
                    </p:spPr>
                  </p:pic>
                </p:oleObj>
              </mc:Fallback>
            </mc:AlternateContent>
          </a:graphicData>
        </a:graphic>
      </p:graphicFrame>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
        <p:nvSpPr>
          <p:cNvPr id="10"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
        <p:nvSpPr>
          <p:cNvPr id="12"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
        <p:nvSpPr>
          <p:cNvPr id="14"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
        <p:nvSpPr>
          <p:cNvPr id="16" name="Rectangle 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
        <p:nvSpPr>
          <p:cNvPr id="2" name="TextBox 1"/>
          <p:cNvSpPr txBox="1"/>
          <p:nvPr/>
        </p:nvSpPr>
        <p:spPr>
          <a:xfrm>
            <a:off x="5796136" y="5085184"/>
            <a:ext cx="3024336" cy="830997"/>
          </a:xfrm>
          <a:prstGeom prst="rect">
            <a:avLst/>
          </a:prstGeom>
          <a:solidFill>
            <a:schemeClr val="bg1"/>
          </a:solidFill>
        </p:spPr>
        <p:txBody>
          <a:bodyPr wrap="square" rtlCol="0">
            <a:spAutoFit/>
          </a:bodyPr>
          <a:lstStyle/>
          <a:p>
            <a:r>
              <a:rPr lang="en-CA" sz="2400" dirty="0" smtClean="0"/>
              <a:t>Initialization based on the scoring scheme</a:t>
            </a:r>
            <a:endParaRPr lang="en-US" sz="2400" dirty="0"/>
          </a:p>
        </p:txBody>
      </p:sp>
    </p:spTree>
    <p:extLst>
      <p:ext uri="{BB962C8B-B14F-4D97-AF65-F5344CB8AC3E}">
        <p14:creationId xmlns:p14="http://schemas.microsoft.com/office/powerpoint/2010/main" val="42022344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nvPr>
        </p:nvGraphicFramePr>
        <p:xfrm>
          <a:off x="-14288" y="33338"/>
          <a:ext cx="7778751" cy="6348412"/>
        </p:xfrm>
        <a:graphic>
          <a:graphicData uri="http://schemas.openxmlformats.org/presentationml/2006/ole">
            <mc:AlternateContent xmlns:mc="http://schemas.openxmlformats.org/markup-compatibility/2006">
              <mc:Choice xmlns:v="urn:schemas-microsoft-com:vml" Requires="v">
                <p:oleObj spid="_x0000_s29718" name="Worksheet" r:id="rId4" imgW="5848350" imgH="4772212" progId="Excel.Sheet.12">
                  <p:embed/>
                </p:oleObj>
              </mc:Choice>
              <mc:Fallback>
                <p:oleObj name="Worksheet" r:id="rId4" imgW="5848350" imgH="4772212" progId="Excel.Sheet.12">
                  <p:embed/>
                  <p:pic>
                    <p:nvPicPr>
                      <p:cNvPr id="0" name=""/>
                      <p:cNvPicPr/>
                      <p:nvPr/>
                    </p:nvPicPr>
                    <p:blipFill>
                      <a:blip r:embed="rId5"/>
                      <a:stretch>
                        <a:fillRect/>
                      </a:stretch>
                    </p:blipFill>
                    <p:spPr>
                      <a:xfrm>
                        <a:off x="-14288" y="33338"/>
                        <a:ext cx="7778751" cy="6348412"/>
                      </a:xfrm>
                      <a:prstGeom prst="rect">
                        <a:avLst/>
                      </a:prstGeom>
                    </p:spPr>
                  </p:pic>
                </p:oleObj>
              </mc:Fallback>
            </mc:AlternateContent>
          </a:graphicData>
        </a:graphic>
      </p:graphicFrame>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
        <p:nvSpPr>
          <p:cNvPr id="10"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graphicFrame>
        <p:nvGraphicFramePr>
          <p:cNvPr id="11" name="Object 10"/>
          <p:cNvGraphicFramePr>
            <a:graphicFrameLocks noChangeAspect="1"/>
          </p:cNvGraphicFramePr>
          <p:nvPr>
            <p:extLst/>
          </p:nvPr>
        </p:nvGraphicFramePr>
        <p:xfrm>
          <a:off x="5796136" y="2564904"/>
          <a:ext cx="3096344" cy="1080120"/>
        </p:xfrm>
        <a:graphic>
          <a:graphicData uri="http://schemas.openxmlformats.org/presentationml/2006/ole">
            <mc:AlternateContent xmlns:mc="http://schemas.openxmlformats.org/markup-compatibility/2006">
              <mc:Choice xmlns:v="urn:schemas-microsoft-com:vml" Requires="v">
                <p:oleObj spid="_x0000_s29719" r:id="rId6" imgW="2844800" imgH="914400" progId="Equation.DSMT4">
                  <p:embed/>
                </p:oleObj>
              </mc:Choice>
              <mc:Fallback>
                <p:oleObj r:id="rId6" imgW="2844800" imgH="9144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96136" y="2564904"/>
                        <a:ext cx="3096344" cy="1080120"/>
                      </a:xfrm>
                      <a:prstGeom prst="rect">
                        <a:avLst/>
                      </a:prstGeom>
                      <a:solidFill>
                        <a:srgbClr val="00B0F0"/>
                      </a:solidFill>
                    </p:spPr>
                  </p:pic>
                </p:oleObj>
              </mc:Fallback>
            </mc:AlternateContent>
          </a:graphicData>
        </a:graphic>
      </p:graphicFrame>
      <p:sp>
        <p:nvSpPr>
          <p:cNvPr id="12"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
        <p:nvSpPr>
          <p:cNvPr id="14"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
        <p:nvSpPr>
          <p:cNvPr id="16" name="Rectangle 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
        <p:nvSpPr>
          <p:cNvPr id="6" name="Rectangle 5"/>
          <p:cNvSpPr/>
          <p:nvPr/>
        </p:nvSpPr>
        <p:spPr bwMode="auto">
          <a:xfrm>
            <a:off x="1066486" y="836712"/>
            <a:ext cx="1512168" cy="216024"/>
          </a:xfrm>
          <a:prstGeom prst="rect">
            <a:avLst/>
          </a:prstGeom>
          <a:solidFill>
            <a:srgbClr val="FF0000">
              <a:alpha val="27843"/>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600" b="0" i="0" u="none" strike="noStrike" cap="none" normalizeH="0" baseline="0" smtClean="0">
              <a:ln>
                <a:noFill/>
              </a:ln>
              <a:solidFill>
                <a:schemeClr val="tx1"/>
              </a:solidFill>
              <a:effectLst/>
              <a:latin typeface="Times New Roman" pitchFamily="18" charset="0"/>
            </a:endParaRPr>
          </a:p>
        </p:txBody>
      </p:sp>
      <p:sp>
        <p:nvSpPr>
          <p:cNvPr id="20" name="Rectangle 19"/>
          <p:cNvSpPr/>
          <p:nvPr/>
        </p:nvSpPr>
        <p:spPr bwMode="auto">
          <a:xfrm>
            <a:off x="1028546" y="3113348"/>
            <a:ext cx="432084" cy="216024"/>
          </a:xfrm>
          <a:prstGeom prst="rect">
            <a:avLst/>
          </a:prstGeom>
          <a:solidFill>
            <a:srgbClr val="FF0000">
              <a:alpha val="27843"/>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600" b="0" i="0" u="none" strike="noStrike" cap="none" normalizeH="0" baseline="0" smtClean="0">
              <a:ln>
                <a:noFill/>
              </a:ln>
              <a:solidFill>
                <a:schemeClr val="tx1"/>
              </a:solidFill>
              <a:effectLst/>
              <a:latin typeface="Times New Roman" pitchFamily="18" charset="0"/>
            </a:endParaRPr>
          </a:p>
        </p:txBody>
      </p:sp>
      <p:sp>
        <p:nvSpPr>
          <p:cNvPr id="21" name="Rectangle 20"/>
          <p:cNvSpPr/>
          <p:nvPr/>
        </p:nvSpPr>
        <p:spPr bwMode="auto">
          <a:xfrm>
            <a:off x="3663281" y="836712"/>
            <a:ext cx="414943" cy="216024"/>
          </a:xfrm>
          <a:prstGeom prst="rect">
            <a:avLst/>
          </a:prstGeom>
          <a:solidFill>
            <a:srgbClr val="FF0000">
              <a:alpha val="27843"/>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600" b="0" i="0" u="none" strike="noStrike" cap="none" normalizeH="0" baseline="0" smtClean="0">
              <a:ln>
                <a:noFill/>
              </a:ln>
              <a:solidFill>
                <a:schemeClr val="tx1"/>
              </a:solidFill>
              <a:effectLst/>
              <a:latin typeface="Times New Roman" pitchFamily="18" charset="0"/>
            </a:endParaRPr>
          </a:p>
        </p:txBody>
      </p:sp>
      <p:sp>
        <p:nvSpPr>
          <p:cNvPr id="22" name="Rectangle 21"/>
          <p:cNvSpPr/>
          <p:nvPr/>
        </p:nvSpPr>
        <p:spPr bwMode="auto">
          <a:xfrm>
            <a:off x="3635896" y="3113348"/>
            <a:ext cx="432084" cy="216024"/>
          </a:xfrm>
          <a:prstGeom prst="rect">
            <a:avLst/>
          </a:prstGeom>
          <a:solidFill>
            <a:srgbClr val="FF0000">
              <a:alpha val="27843"/>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600" b="0" i="0" u="none" strike="noStrike" cap="none" normalizeH="0" baseline="0" smtClean="0">
              <a:ln>
                <a:noFill/>
              </a:ln>
              <a:solidFill>
                <a:schemeClr val="tx1"/>
              </a:solidFill>
              <a:effectLst/>
              <a:latin typeface="Times New Roman" pitchFamily="18" charset="0"/>
            </a:endParaRPr>
          </a:p>
        </p:txBody>
      </p:sp>
      <p:sp>
        <p:nvSpPr>
          <p:cNvPr id="23" name="Rectangle 22"/>
          <p:cNvSpPr/>
          <p:nvPr/>
        </p:nvSpPr>
        <p:spPr bwMode="auto">
          <a:xfrm>
            <a:off x="1388550" y="3113348"/>
            <a:ext cx="432084" cy="216024"/>
          </a:xfrm>
          <a:prstGeom prst="rect">
            <a:avLst/>
          </a:prstGeom>
          <a:solidFill>
            <a:srgbClr val="FF0000">
              <a:alpha val="27843"/>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600" b="0" i="0" u="none" strike="noStrike" cap="none" normalizeH="0" baseline="0" smtClean="0">
              <a:ln>
                <a:noFill/>
              </a:ln>
              <a:solidFill>
                <a:schemeClr val="tx1"/>
              </a:solidFill>
              <a:effectLst/>
              <a:latin typeface="Times New Roman" pitchFamily="18" charset="0"/>
            </a:endParaRPr>
          </a:p>
        </p:txBody>
      </p:sp>
      <p:sp>
        <p:nvSpPr>
          <p:cNvPr id="24" name="Rectangle 23"/>
          <p:cNvSpPr/>
          <p:nvPr/>
        </p:nvSpPr>
        <p:spPr bwMode="auto">
          <a:xfrm>
            <a:off x="4078224" y="841248"/>
            <a:ext cx="349760" cy="211488"/>
          </a:xfrm>
          <a:prstGeom prst="rect">
            <a:avLst/>
          </a:prstGeom>
          <a:solidFill>
            <a:srgbClr val="FF0000">
              <a:alpha val="27843"/>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600" b="0" i="0" u="none" strike="noStrike" cap="none" normalizeH="0" baseline="0" smtClean="0">
              <a:ln>
                <a:noFill/>
              </a:ln>
              <a:solidFill>
                <a:schemeClr val="tx1"/>
              </a:solidFill>
              <a:effectLst/>
              <a:latin typeface="Times New Roman" pitchFamily="18" charset="0"/>
            </a:endParaRPr>
          </a:p>
        </p:txBody>
      </p:sp>
      <p:sp>
        <p:nvSpPr>
          <p:cNvPr id="25" name="Rectangle 24"/>
          <p:cNvSpPr/>
          <p:nvPr/>
        </p:nvSpPr>
        <p:spPr bwMode="auto">
          <a:xfrm>
            <a:off x="3995900" y="3113348"/>
            <a:ext cx="432084" cy="216024"/>
          </a:xfrm>
          <a:prstGeom prst="rect">
            <a:avLst/>
          </a:prstGeom>
          <a:solidFill>
            <a:srgbClr val="FF0000">
              <a:alpha val="27843"/>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6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586793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0" grpId="0" animBg="1"/>
      <p:bldP spid="21" grpId="0" animBg="1"/>
      <p:bldP spid="22" grpId="0" animBg="1"/>
      <p:bldP spid="23" grpId="0" animBg="1"/>
      <p:bldP spid="24" grpId="0" animBg="1"/>
      <p:bldP spid="25"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3165450621"/>
              </p:ext>
            </p:extLst>
          </p:nvPr>
        </p:nvGraphicFramePr>
        <p:xfrm>
          <a:off x="0" y="-5288"/>
          <a:ext cx="7842251" cy="6348412"/>
        </p:xfrm>
        <a:graphic>
          <a:graphicData uri="http://schemas.openxmlformats.org/presentationml/2006/ole">
            <mc:AlternateContent xmlns:mc="http://schemas.openxmlformats.org/markup-compatibility/2006">
              <mc:Choice xmlns:v="urn:schemas-microsoft-com:vml" Requires="v">
                <p:oleObj spid="_x0000_s30777" name="Worksheet" r:id="rId4" imgW="5896162" imgH="4772212" progId="Excel.Sheet.12">
                  <p:embed/>
                </p:oleObj>
              </mc:Choice>
              <mc:Fallback>
                <p:oleObj name="Worksheet" r:id="rId4" imgW="5896162" imgH="4772212" progId="Excel.Sheet.12">
                  <p:embed/>
                  <p:pic>
                    <p:nvPicPr>
                      <p:cNvPr id="0" name=""/>
                      <p:cNvPicPr/>
                      <p:nvPr/>
                    </p:nvPicPr>
                    <p:blipFill>
                      <a:blip r:embed="rId5"/>
                      <a:stretch>
                        <a:fillRect/>
                      </a:stretch>
                    </p:blipFill>
                    <p:spPr>
                      <a:xfrm>
                        <a:off x="0" y="-5288"/>
                        <a:ext cx="7842251" cy="6348412"/>
                      </a:xfrm>
                      <a:prstGeom prst="rect">
                        <a:avLst/>
                      </a:prstGeom>
                    </p:spPr>
                  </p:pic>
                </p:oleObj>
              </mc:Fallback>
            </mc:AlternateContent>
          </a:graphicData>
        </a:graphic>
      </p:graphicFrame>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
        <p:nvSpPr>
          <p:cNvPr id="10"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graphicFrame>
        <p:nvGraphicFramePr>
          <p:cNvPr id="11" name="Object 10"/>
          <p:cNvGraphicFramePr>
            <a:graphicFrameLocks noChangeAspect="1"/>
          </p:cNvGraphicFramePr>
          <p:nvPr>
            <p:extLst>
              <p:ext uri="{D42A27DB-BD31-4B8C-83A1-F6EECF244321}">
                <p14:modId xmlns:p14="http://schemas.microsoft.com/office/powerpoint/2010/main" val="2061578133"/>
              </p:ext>
            </p:extLst>
          </p:nvPr>
        </p:nvGraphicFramePr>
        <p:xfrm>
          <a:off x="5796136" y="2492896"/>
          <a:ext cx="3096344" cy="1080120"/>
        </p:xfrm>
        <a:graphic>
          <a:graphicData uri="http://schemas.openxmlformats.org/presentationml/2006/ole">
            <mc:AlternateContent xmlns:mc="http://schemas.openxmlformats.org/markup-compatibility/2006">
              <mc:Choice xmlns:v="urn:schemas-microsoft-com:vml" Requires="v">
                <p:oleObj spid="_x0000_s30778" r:id="rId6" imgW="2844800" imgH="914400" progId="Equation.DSMT4">
                  <p:embed/>
                </p:oleObj>
              </mc:Choice>
              <mc:Fallback>
                <p:oleObj r:id="rId6" imgW="2844800" imgH="9144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96136" y="2492896"/>
                        <a:ext cx="3096344" cy="1080120"/>
                      </a:xfrm>
                      <a:prstGeom prst="rect">
                        <a:avLst/>
                      </a:prstGeom>
                      <a:solidFill>
                        <a:srgbClr val="00B0F0"/>
                      </a:solidFill>
                    </p:spPr>
                  </p:pic>
                </p:oleObj>
              </mc:Fallback>
            </mc:AlternateContent>
          </a:graphicData>
        </a:graphic>
      </p:graphicFrame>
      <p:sp>
        <p:nvSpPr>
          <p:cNvPr id="12"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graphicFrame>
        <p:nvGraphicFramePr>
          <p:cNvPr id="13" name="Object 12"/>
          <p:cNvGraphicFramePr>
            <a:graphicFrameLocks noChangeAspect="1"/>
          </p:cNvGraphicFramePr>
          <p:nvPr>
            <p:extLst/>
          </p:nvPr>
        </p:nvGraphicFramePr>
        <p:xfrm>
          <a:off x="5613005" y="4725144"/>
          <a:ext cx="3530995" cy="732656"/>
        </p:xfrm>
        <a:graphic>
          <a:graphicData uri="http://schemas.openxmlformats.org/presentationml/2006/ole">
            <mc:AlternateContent xmlns:mc="http://schemas.openxmlformats.org/markup-compatibility/2006">
              <mc:Choice xmlns:v="urn:schemas-microsoft-com:vml" Requires="v">
                <p:oleObj spid="_x0000_s30779" r:id="rId8" imgW="3302000" imgH="685800" progId="Equation.DSMT4">
                  <p:embed/>
                </p:oleObj>
              </mc:Choice>
              <mc:Fallback>
                <p:oleObj r:id="rId8" imgW="3302000" imgH="6858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13005" y="4725144"/>
                        <a:ext cx="3530995" cy="732656"/>
                      </a:xfrm>
                      <a:prstGeom prst="rect">
                        <a:avLst/>
                      </a:prstGeom>
                      <a:noFill/>
                    </p:spPr>
                  </p:pic>
                </p:oleObj>
              </mc:Fallback>
            </mc:AlternateContent>
          </a:graphicData>
        </a:graphic>
      </p:graphicFrame>
      <p:sp>
        <p:nvSpPr>
          <p:cNvPr id="14"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graphicFrame>
        <p:nvGraphicFramePr>
          <p:cNvPr id="15" name="Object 14"/>
          <p:cNvGraphicFramePr>
            <a:graphicFrameLocks noChangeAspect="1"/>
          </p:cNvGraphicFramePr>
          <p:nvPr>
            <p:extLst/>
          </p:nvPr>
        </p:nvGraphicFramePr>
        <p:xfrm>
          <a:off x="5652120" y="5589240"/>
          <a:ext cx="3444383" cy="504056"/>
        </p:xfrm>
        <a:graphic>
          <a:graphicData uri="http://schemas.openxmlformats.org/presentationml/2006/ole">
            <mc:AlternateContent xmlns:mc="http://schemas.openxmlformats.org/markup-compatibility/2006">
              <mc:Choice xmlns:v="urn:schemas-microsoft-com:vml" Requires="v">
                <p:oleObj spid="_x0000_s30780" r:id="rId10" imgW="3124200" imgH="457200" progId="Equation.DSMT4">
                  <p:embed/>
                </p:oleObj>
              </mc:Choice>
              <mc:Fallback>
                <p:oleObj r:id="rId10" imgW="3124200" imgH="4572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652120" y="5589240"/>
                        <a:ext cx="3444383" cy="504056"/>
                      </a:xfrm>
                      <a:prstGeom prst="rect">
                        <a:avLst/>
                      </a:prstGeom>
                      <a:noFill/>
                    </p:spPr>
                  </p:pic>
                </p:oleObj>
              </mc:Fallback>
            </mc:AlternateContent>
          </a:graphicData>
        </a:graphic>
      </p:graphicFrame>
      <p:sp>
        <p:nvSpPr>
          <p:cNvPr id="16" name="Rectangle 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graphicFrame>
        <p:nvGraphicFramePr>
          <p:cNvPr id="17" name="Object 16"/>
          <p:cNvGraphicFramePr>
            <a:graphicFrameLocks noChangeAspect="1"/>
          </p:cNvGraphicFramePr>
          <p:nvPr>
            <p:extLst/>
          </p:nvPr>
        </p:nvGraphicFramePr>
        <p:xfrm>
          <a:off x="5652120" y="6165304"/>
          <a:ext cx="3475886" cy="504056"/>
        </p:xfrm>
        <a:graphic>
          <a:graphicData uri="http://schemas.openxmlformats.org/presentationml/2006/ole">
            <mc:AlternateContent xmlns:mc="http://schemas.openxmlformats.org/markup-compatibility/2006">
              <mc:Choice xmlns:v="urn:schemas-microsoft-com:vml" Requires="v">
                <p:oleObj spid="_x0000_s30781" r:id="rId12" imgW="3149600" imgH="457200" progId="Equation.DSMT4">
                  <p:embed/>
                </p:oleObj>
              </mc:Choice>
              <mc:Fallback>
                <p:oleObj r:id="rId12" imgW="3149600" imgH="4572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652120" y="6165304"/>
                        <a:ext cx="3475886" cy="504056"/>
                      </a:xfrm>
                      <a:prstGeom prst="rect">
                        <a:avLst/>
                      </a:prstGeom>
                      <a:noFill/>
                    </p:spPr>
                  </p:pic>
                </p:oleObj>
              </mc:Fallback>
            </mc:AlternateContent>
          </a:graphicData>
        </a:graphic>
      </p:graphicFrame>
      <p:sp>
        <p:nvSpPr>
          <p:cNvPr id="9" name="TextBox 8"/>
          <p:cNvSpPr txBox="1"/>
          <p:nvPr/>
        </p:nvSpPr>
        <p:spPr>
          <a:xfrm>
            <a:off x="7884368" y="3573016"/>
            <a:ext cx="648072" cy="523220"/>
          </a:xfrm>
          <a:prstGeom prst="rect">
            <a:avLst/>
          </a:prstGeom>
          <a:noFill/>
        </p:spPr>
        <p:txBody>
          <a:bodyPr wrap="square" rtlCol="0">
            <a:spAutoFit/>
          </a:bodyPr>
          <a:lstStyle/>
          <a:p>
            <a:r>
              <a:rPr lang="en-CA" sz="1400" dirty="0" err="1" smtClean="0"/>
              <a:t>SeqX</a:t>
            </a:r>
            <a:endParaRPr lang="en-CA" sz="1400" dirty="0" smtClean="0"/>
          </a:p>
          <a:p>
            <a:r>
              <a:rPr lang="en-CA" sz="1400" dirty="0" err="1" smtClean="0"/>
              <a:t>SeqY</a:t>
            </a:r>
            <a:endParaRPr lang="en-CA" sz="1400" dirty="0"/>
          </a:p>
        </p:txBody>
      </p:sp>
      <p:sp>
        <p:nvSpPr>
          <p:cNvPr id="27" name="Left Arrow 26"/>
          <p:cNvSpPr/>
          <p:nvPr/>
        </p:nvSpPr>
        <p:spPr bwMode="auto">
          <a:xfrm>
            <a:off x="2915816" y="6453336"/>
            <a:ext cx="486217" cy="216024"/>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600" b="0" i="0" u="none" strike="noStrike" cap="none" normalizeH="0" baseline="0" smtClean="0">
              <a:ln>
                <a:noFill/>
              </a:ln>
              <a:solidFill>
                <a:schemeClr val="tx1"/>
              </a:solidFill>
              <a:effectLst/>
              <a:latin typeface="Times New Roman" pitchFamily="18" charset="0"/>
            </a:endParaRPr>
          </a:p>
        </p:txBody>
      </p:sp>
      <p:sp>
        <p:nvSpPr>
          <p:cNvPr id="28" name="Up Arrow 27"/>
          <p:cNvSpPr/>
          <p:nvPr/>
        </p:nvSpPr>
        <p:spPr bwMode="auto">
          <a:xfrm>
            <a:off x="4572000" y="6381328"/>
            <a:ext cx="216024" cy="288032"/>
          </a:xfrm>
          <a:prstGeom prst="up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6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650314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628277" y="123788"/>
          <a:ext cx="4159747" cy="6734208"/>
        </p:xfrm>
        <a:graphic>
          <a:graphicData uri="http://schemas.openxmlformats.org/drawingml/2006/table">
            <a:tbl>
              <a:tblPr firstRow="1" firstCol="1" bandRow="1" bandCol="1">
                <a:tableStyleId>{5C22544A-7EE6-4342-B048-85BDC9FD1C3A}</a:tableStyleId>
              </a:tblPr>
              <a:tblGrid>
                <a:gridCol w="608745"/>
                <a:gridCol w="253643"/>
                <a:gridCol w="253643"/>
                <a:gridCol w="253643"/>
                <a:gridCol w="253643"/>
                <a:gridCol w="253643"/>
                <a:gridCol w="253643"/>
                <a:gridCol w="253643"/>
                <a:gridCol w="253643"/>
                <a:gridCol w="253643"/>
                <a:gridCol w="253643"/>
                <a:gridCol w="253643"/>
                <a:gridCol w="253643"/>
                <a:gridCol w="253643"/>
                <a:gridCol w="253643"/>
              </a:tblGrid>
              <a:tr h="172672">
                <a:tc>
                  <a:txBody>
                    <a:bodyPr/>
                    <a:lstStyle/>
                    <a:p>
                      <a:pPr algn="just">
                        <a:spcAft>
                          <a:spcPts val="0"/>
                        </a:spcAft>
                      </a:pPr>
                      <a:r>
                        <a:rPr lang="en-CA" sz="1100" dirty="0" smtClean="0">
                          <a:effectLst/>
                        </a:rPr>
                        <a:t>x\y</a:t>
                      </a:r>
                      <a:endParaRPr lang="en-CA" sz="1100" dirty="0">
                        <a:effectLst/>
                        <a:latin typeface="Times New Roman"/>
                        <a:ea typeface="SimSun"/>
                      </a:endParaRPr>
                    </a:p>
                  </a:txBody>
                  <a:tcPr marL="55443" marR="55443" marT="0" marB="0"/>
                </a:tc>
                <a:tc>
                  <a:txBody>
                    <a:bodyPr/>
                    <a:lstStyle/>
                    <a:p>
                      <a:pPr algn="r">
                        <a:spcAft>
                          <a:spcPts val="0"/>
                        </a:spcAft>
                      </a:pPr>
                      <a:r>
                        <a:rPr lang="en-CA" sz="1100">
                          <a:effectLst/>
                        </a:rPr>
                        <a:t>A</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C</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C</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G</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T</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C</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G</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C</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G</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G</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A</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T</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T</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C</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G</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T</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A</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C</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C</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G</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T</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T</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G</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C</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A</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T</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0</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 </a:t>
                      </a:r>
                      <a:endParaRPr lang="en-CA" sz="1100">
                        <a:effectLst/>
                        <a:latin typeface="Times New Roman"/>
                        <a:ea typeface="SimSun"/>
                      </a:endParaRPr>
                    </a:p>
                  </a:txBody>
                  <a:tcPr marL="55443" marR="55443" marT="0" marB="0"/>
                </a:tc>
                <a:tc>
                  <a:txBody>
                    <a:bodyPr/>
                    <a:lstStyle/>
                    <a:p>
                      <a:pPr algn="just">
                        <a:spcAft>
                          <a:spcPts val="0"/>
                        </a:spcAft>
                      </a:pPr>
                      <a:r>
                        <a:rPr lang="en-CA" sz="1100">
                          <a:effectLst/>
                        </a:rPr>
                        <a:t> </a:t>
                      </a:r>
                      <a:endParaRPr lang="en-CA" sz="1100">
                        <a:effectLst/>
                        <a:latin typeface="Times New Roman"/>
                        <a:ea typeface="SimSun"/>
                      </a:endParaRPr>
                    </a:p>
                  </a:txBody>
                  <a:tcPr marL="55443" marR="55443" marT="0" marB="0"/>
                </a:tc>
                <a:tc>
                  <a:txBody>
                    <a:bodyPr/>
                    <a:lstStyle/>
                    <a:p>
                      <a:pPr algn="just">
                        <a:spcAft>
                          <a:spcPts val="0"/>
                        </a:spcAft>
                      </a:pPr>
                      <a:r>
                        <a:rPr lang="en-CA" sz="1100">
                          <a:effectLst/>
                        </a:rPr>
                        <a:t> </a:t>
                      </a:r>
                      <a:endParaRPr lang="en-CA" sz="1100">
                        <a:effectLst/>
                        <a:latin typeface="Times New Roman"/>
                        <a:ea typeface="SimSun"/>
                      </a:endParaRPr>
                    </a:p>
                  </a:txBody>
                  <a:tcPr marL="55443" marR="55443" marT="0" marB="0"/>
                </a:tc>
                <a:tc>
                  <a:txBody>
                    <a:bodyPr/>
                    <a:lstStyle/>
                    <a:p>
                      <a:pPr algn="just">
                        <a:spcAft>
                          <a:spcPts val="0"/>
                        </a:spcAft>
                      </a:pPr>
                      <a:r>
                        <a:rPr lang="en-CA" sz="1100">
                          <a:effectLst/>
                        </a:rPr>
                        <a:t> </a:t>
                      </a:r>
                      <a:endParaRPr lang="en-CA" sz="1100">
                        <a:effectLst/>
                        <a:latin typeface="Times New Roman"/>
                        <a:ea typeface="SimSun"/>
                      </a:endParaRPr>
                    </a:p>
                  </a:txBody>
                  <a:tcPr marL="55443" marR="55443" marT="0" marB="0"/>
                </a:tc>
                <a:tc>
                  <a:txBody>
                    <a:bodyPr/>
                    <a:lstStyle/>
                    <a:p>
                      <a:pPr algn="just">
                        <a:spcAft>
                          <a:spcPts val="0"/>
                        </a:spcAft>
                      </a:pPr>
                      <a:r>
                        <a:rPr lang="en-CA" sz="1100">
                          <a:effectLst/>
                        </a:rPr>
                        <a:t> </a:t>
                      </a:r>
                      <a:endParaRPr lang="en-CA" sz="1100">
                        <a:effectLst/>
                        <a:latin typeface="Times New Roman"/>
                        <a:ea typeface="SimSun"/>
                      </a:endParaRPr>
                    </a:p>
                  </a:txBody>
                  <a:tcPr marL="55443" marR="55443" marT="0" marB="0"/>
                </a:tc>
                <a:tc>
                  <a:txBody>
                    <a:bodyPr/>
                    <a:lstStyle/>
                    <a:p>
                      <a:pPr algn="just">
                        <a:spcAft>
                          <a:spcPts val="0"/>
                        </a:spcAft>
                      </a:pPr>
                      <a:r>
                        <a:rPr lang="en-CA" sz="1100">
                          <a:effectLst/>
                        </a:rPr>
                        <a:t> </a:t>
                      </a:r>
                      <a:endParaRPr lang="en-CA" sz="1100">
                        <a:effectLst/>
                        <a:latin typeface="Times New Roman"/>
                        <a:ea typeface="SimSun"/>
                      </a:endParaRPr>
                    </a:p>
                  </a:txBody>
                  <a:tcPr marL="55443" marR="55443" marT="0" marB="0"/>
                </a:tc>
                <a:tc>
                  <a:txBody>
                    <a:bodyPr/>
                    <a:lstStyle/>
                    <a:p>
                      <a:pPr algn="just">
                        <a:spcAft>
                          <a:spcPts val="0"/>
                        </a:spcAft>
                      </a:pPr>
                      <a:r>
                        <a:rPr lang="en-CA" sz="1100">
                          <a:effectLst/>
                        </a:rPr>
                        <a:t> </a:t>
                      </a:r>
                      <a:endParaRPr lang="en-CA" sz="1100">
                        <a:effectLst/>
                        <a:latin typeface="Times New Roman"/>
                        <a:ea typeface="SimSun"/>
                      </a:endParaRPr>
                    </a:p>
                  </a:txBody>
                  <a:tcPr marL="55443" marR="55443" marT="0" marB="0"/>
                </a:tc>
                <a:tc>
                  <a:txBody>
                    <a:bodyPr/>
                    <a:lstStyle/>
                    <a:p>
                      <a:pPr algn="just">
                        <a:spcAft>
                          <a:spcPts val="0"/>
                        </a:spcAft>
                      </a:pPr>
                      <a:r>
                        <a:rPr lang="en-CA" sz="1100">
                          <a:effectLst/>
                        </a:rPr>
                        <a:t> </a:t>
                      </a:r>
                      <a:endParaRPr lang="en-CA" sz="1100">
                        <a:effectLst/>
                        <a:latin typeface="Times New Roman"/>
                        <a:ea typeface="SimSun"/>
                      </a:endParaRPr>
                    </a:p>
                  </a:txBody>
                  <a:tcPr marL="55443" marR="55443" marT="0" marB="0"/>
                </a:tc>
                <a:tc>
                  <a:txBody>
                    <a:bodyPr/>
                    <a:lstStyle/>
                    <a:p>
                      <a:pPr algn="just">
                        <a:spcAft>
                          <a:spcPts val="0"/>
                        </a:spcAft>
                      </a:pPr>
                      <a:r>
                        <a:rPr lang="en-CA" sz="1100">
                          <a:effectLst/>
                        </a:rPr>
                        <a:t> </a:t>
                      </a:r>
                      <a:endParaRPr lang="en-CA" sz="1100">
                        <a:effectLst/>
                        <a:latin typeface="Times New Roman"/>
                        <a:ea typeface="SimSun"/>
                      </a:endParaRPr>
                    </a:p>
                  </a:txBody>
                  <a:tcPr marL="55443" marR="55443" marT="0" marB="0"/>
                </a:tc>
                <a:tc>
                  <a:txBody>
                    <a:bodyPr/>
                    <a:lstStyle/>
                    <a:p>
                      <a:pPr algn="just">
                        <a:spcAft>
                          <a:spcPts val="0"/>
                        </a:spcAft>
                      </a:pPr>
                      <a:r>
                        <a:rPr lang="en-CA" sz="1100">
                          <a:effectLst/>
                        </a:rPr>
                        <a:t> </a:t>
                      </a:r>
                      <a:endParaRPr lang="en-CA" sz="1100">
                        <a:effectLst/>
                        <a:latin typeface="Times New Roman"/>
                        <a:ea typeface="SimSun"/>
                      </a:endParaRPr>
                    </a:p>
                  </a:txBody>
                  <a:tcPr marL="55443" marR="55443" marT="0" marB="0"/>
                </a:tc>
                <a:tc>
                  <a:txBody>
                    <a:bodyPr/>
                    <a:lstStyle/>
                    <a:p>
                      <a:pPr algn="just">
                        <a:spcAft>
                          <a:spcPts val="0"/>
                        </a:spcAft>
                      </a:pPr>
                      <a:r>
                        <a:rPr lang="en-CA" sz="1100">
                          <a:effectLst/>
                        </a:rPr>
                        <a:t> </a:t>
                      </a:r>
                      <a:endParaRPr lang="en-CA" sz="1100">
                        <a:effectLst/>
                        <a:latin typeface="Times New Roman"/>
                        <a:ea typeface="SimSun"/>
                      </a:endParaRPr>
                    </a:p>
                  </a:txBody>
                  <a:tcPr marL="55443" marR="55443" marT="0" marB="0"/>
                </a:tc>
                <a:tc>
                  <a:txBody>
                    <a:bodyPr/>
                    <a:lstStyle/>
                    <a:p>
                      <a:pPr algn="just">
                        <a:spcAft>
                          <a:spcPts val="0"/>
                        </a:spcAft>
                      </a:pPr>
                      <a:r>
                        <a:rPr lang="en-CA" sz="1100">
                          <a:effectLst/>
                        </a:rPr>
                        <a:t> </a:t>
                      </a:r>
                      <a:endParaRPr lang="en-CA" sz="1100">
                        <a:effectLst/>
                        <a:latin typeface="Times New Roman"/>
                        <a:ea typeface="SimSun"/>
                      </a:endParaRPr>
                    </a:p>
                  </a:txBody>
                  <a:tcPr marL="55443" marR="55443" marT="0" marB="0"/>
                </a:tc>
                <a:tc>
                  <a:txBody>
                    <a:bodyPr/>
                    <a:lstStyle/>
                    <a:p>
                      <a:pPr algn="just">
                        <a:spcAft>
                          <a:spcPts val="0"/>
                        </a:spcAft>
                      </a:pPr>
                      <a:r>
                        <a:rPr lang="en-CA" sz="1100">
                          <a:effectLst/>
                        </a:rPr>
                        <a:t> </a:t>
                      </a:r>
                      <a:endParaRPr lang="en-CA" sz="1100">
                        <a:effectLst/>
                        <a:latin typeface="Times New Roman"/>
                        <a:ea typeface="SimSun"/>
                      </a:endParaRPr>
                    </a:p>
                  </a:txBody>
                  <a:tcPr marL="55443" marR="55443" marT="0" marB="0"/>
                </a:tc>
                <a:tc>
                  <a:txBody>
                    <a:bodyPr/>
                    <a:lstStyle/>
                    <a:p>
                      <a:pPr algn="just">
                        <a:spcAft>
                          <a:spcPts val="0"/>
                        </a:spcAft>
                      </a:pPr>
                      <a:r>
                        <a:rPr lang="en-CA" sz="1100">
                          <a:effectLst/>
                        </a:rPr>
                        <a:t> </a:t>
                      </a:r>
                      <a:endParaRPr lang="en-CA" sz="1100">
                        <a:effectLst/>
                        <a:latin typeface="Times New Roman"/>
                        <a:ea typeface="SimSun"/>
                      </a:endParaRPr>
                    </a:p>
                  </a:txBody>
                  <a:tcPr marL="55443" marR="55443" marT="0" marB="0"/>
                </a:tc>
                <a:tc>
                  <a:txBody>
                    <a:bodyPr/>
                    <a:lstStyle/>
                    <a:p>
                      <a:pPr algn="just">
                        <a:spcAft>
                          <a:spcPts val="0"/>
                        </a:spcAft>
                      </a:pPr>
                      <a:r>
                        <a:rPr lang="en-CA" sz="1100">
                          <a:effectLst/>
                        </a:rPr>
                        <a:t> </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G</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T</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A</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C</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C</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G</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T</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T</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G</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C</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A</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T</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 </a:t>
                      </a:r>
                      <a:endParaRPr lang="en-CA" sz="1100">
                        <a:effectLst/>
                        <a:latin typeface="Times New Roman"/>
                        <a:ea typeface="SimSun"/>
                      </a:endParaRPr>
                    </a:p>
                  </a:txBody>
                  <a:tcPr marL="55443" marR="55443" marT="0" marB="0"/>
                </a:tc>
                <a:tc>
                  <a:txBody>
                    <a:bodyPr/>
                    <a:lstStyle/>
                    <a:p>
                      <a:pPr algn="just">
                        <a:spcAft>
                          <a:spcPts val="0"/>
                        </a:spcAft>
                      </a:pPr>
                      <a:r>
                        <a:rPr lang="en-CA" sz="1100">
                          <a:effectLst/>
                        </a:rPr>
                        <a:t> </a:t>
                      </a:r>
                      <a:endParaRPr lang="en-CA" sz="1100">
                        <a:effectLst/>
                        <a:latin typeface="Times New Roman"/>
                        <a:ea typeface="SimSun"/>
                      </a:endParaRPr>
                    </a:p>
                  </a:txBody>
                  <a:tcPr marL="55443" marR="55443" marT="0" marB="0"/>
                </a:tc>
                <a:tc>
                  <a:txBody>
                    <a:bodyPr/>
                    <a:lstStyle/>
                    <a:p>
                      <a:pPr algn="just">
                        <a:spcAft>
                          <a:spcPts val="0"/>
                        </a:spcAft>
                      </a:pPr>
                      <a:r>
                        <a:rPr lang="en-CA" sz="1100">
                          <a:effectLst/>
                        </a:rPr>
                        <a:t> </a:t>
                      </a:r>
                      <a:endParaRPr lang="en-CA" sz="1100">
                        <a:effectLst/>
                        <a:latin typeface="Times New Roman"/>
                        <a:ea typeface="SimSun"/>
                      </a:endParaRPr>
                    </a:p>
                  </a:txBody>
                  <a:tcPr marL="55443" marR="55443" marT="0" marB="0"/>
                </a:tc>
                <a:tc>
                  <a:txBody>
                    <a:bodyPr/>
                    <a:lstStyle/>
                    <a:p>
                      <a:pPr algn="just">
                        <a:spcAft>
                          <a:spcPts val="0"/>
                        </a:spcAft>
                      </a:pPr>
                      <a:r>
                        <a:rPr lang="en-CA" sz="1100">
                          <a:effectLst/>
                        </a:rPr>
                        <a:t> </a:t>
                      </a:r>
                      <a:endParaRPr lang="en-CA" sz="1100">
                        <a:effectLst/>
                        <a:latin typeface="Times New Roman"/>
                        <a:ea typeface="SimSun"/>
                      </a:endParaRPr>
                    </a:p>
                  </a:txBody>
                  <a:tcPr marL="55443" marR="55443" marT="0" marB="0"/>
                </a:tc>
                <a:tc>
                  <a:txBody>
                    <a:bodyPr/>
                    <a:lstStyle/>
                    <a:p>
                      <a:pPr algn="just">
                        <a:spcAft>
                          <a:spcPts val="0"/>
                        </a:spcAft>
                      </a:pPr>
                      <a:r>
                        <a:rPr lang="en-CA" sz="1100">
                          <a:effectLst/>
                        </a:rPr>
                        <a:t> </a:t>
                      </a:r>
                      <a:endParaRPr lang="en-CA" sz="1100">
                        <a:effectLst/>
                        <a:latin typeface="Times New Roman"/>
                        <a:ea typeface="SimSun"/>
                      </a:endParaRPr>
                    </a:p>
                  </a:txBody>
                  <a:tcPr marL="55443" marR="55443" marT="0" marB="0"/>
                </a:tc>
                <a:tc>
                  <a:txBody>
                    <a:bodyPr/>
                    <a:lstStyle/>
                    <a:p>
                      <a:pPr algn="just">
                        <a:spcAft>
                          <a:spcPts val="0"/>
                        </a:spcAft>
                      </a:pPr>
                      <a:r>
                        <a:rPr lang="en-CA" sz="1100">
                          <a:effectLst/>
                        </a:rPr>
                        <a:t> </a:t>
                      </a:r>
                      <a:endParaRPr lang="en-CA" sz="1100">
                        <a:effectLst/>
                        <a:latin typeface="Times New Roman"/>
                        <a:ea typeface="SimSun"/>
                      </a:endParaRPr>
                    </a:p>
                  </a:txBody>
                  <a:tcPr marL="55443" marR="55443" marT="0" marB="0"/>
                </a:tc>
                <a:tc>
                  <a:txBody>
                    <a:bodyPr/>
                    <a:lstStyle/>
                    <a:p>
                      <a:pPr algn="just">
                        <a:spcAft>
                          <a:spcPts val="0"/>
                        </a:spcAft>
                      </a:pPr>
                      <a:r>
                        <a:rPr lang="en-CA" sz="1100">
                          <a:effectLst/>
                        </a:rPr>
                        <a:t> </a:t>
                      </a:r>
                      <a:endParaRPr lang="en-CA" sz="1100">
                        <a:effectLst/>
                        <a:latin typeface="Times New Roman"/>
                        <a:ea typeface="SimSun"/>
                      </a:endParaRPr>
                    </a:p>
                  </a:txBody>
                  <a:tcPr marL="55443" marR="55443" marT="0" marB="0"/>
                </a:tc>
                <a:tc>
                  <a:txBody>
                    <a:bodyPr/>
                    <a:lstStyle/>
                    <a:p>
                      <a:pPr algn="just">
                        <a:spcAft>
                          <a:spcPts val="0"/>
                        </a:spcAft>
                      </a:pPr>
                      <a:r>
                        <a:rPr lang="en-CA" sz="1100">
                          <a:effectLst/>
                        </a:rPr>
                        <a:t> </a:t>
                      </a:r>
                      <a:endParaRPr lang="en-CA" sz="1100">
                        <a:effectLst/>
                        <a:latin typeface="Times New Roman"/>
                        <a:ea typeface="SimSun"/>
                      </a:endParaRPr>
                    </a:p>
                  </a:txBody>
                  <a:tcPr marL="55443" marR="55443" marT="0" marB="0"/>
                </a:tc>
                <a:tc>
                  <a:txBody>
                    <a:bodyPr/>
                    <a:lstStyle/>
                    <a:p>
                      <a:pPr algn="just">
                        <a:spcAft>
                          <a:spcPts val="0"/>
                        </a:spcAft>
                      </a:pPr>
                      <a:r>
                        <a:rPr lang="en-CA" sz="1100">
                          <a:effectLst/>
                        </a:rPr>
                        <a:t> </a:t>
                      </a:r>
                      <a:endParaRPr lang="en-CA" sz="1100">
                        <a:effectLst/>
                        <a:latin typeface="Times New Roman"/>
                        <a:ea typeface="SimSun"/>
                      </a:endParaRPr>
                    </a:p>
                  </a:txBody>
                  <a:tcPr marL="55443" marR="55443" marT="0" marB="0"/>
                </a:tc>
                <a:tc>
                  <a:txBody>
                    <a:bodyPr/>
                    <a:lstStyle/>
                    <a:p>
                      <a:pPr algn="just">
                        <a:spcAft>
                          <a:spcPts val="0"/>
                        </a:spcAft>
                      </a:pPr>
                      <a:r>
                        <a:rPr lang="en-CA" sz="1100">
                          <a:effectLst/>
                        </a:rPr>
                        <a:t> </a:t>
                      </a:r>
                      <a:endParaRPr lang="en-CA" sz="1100">
                        <a:effectLst/>
                        <a:latin typeface="Times New Roman"/>
                        <a:ea typeface="SimSun"/>
                      </a:endParaRPr>
                    </a:p>
                  </a:txBody>
                  <a:tcPr marL="55443" marR="55443" marT="0" marB="0"/>
                </a:tc>
                <a:tc>
                  <a:txBody>
                    <a:bodyPr/>
                    <a:lstStyle/>
                    <a:p>
                      <a:pPr algn="just">
                        <a:spcAft>
                          <a:spcPts val="0"/>
                        </a:spcAft>
                      </a:pPr>
                      <a:r>
                        <a:rPr lang="en-CA" sz="1100">
                          <a:effectLst/>
                        </a:rPr>
                        <a:t> </a:t>
                      </a:r>
                      <a:endParaRPr lang="en-CA" sz="1100">
                        <a:effectLst/>
                        <a:latin typeface="Times New Roman"/>
                        <a:ea typeface="SimSun"/>
                      </a:endParaRPr>
                    </a:p>
                  </a:txBody>
                  <a:tcPr marL="55443" marR="55443" marT="0" marB="0"/>
                </a:tc>
                <a:tc>
                  <a:txBody>
                    <a:bodyPr/>
                    <a:lstStyle/>
                    <a:p>
                      <a:pPr algn="just">
                        <a:spcAft>
                          <a:spcPts val="0"/>
                        </a:spcAft>
                      </a:pPr>
                      <a:r>
                        <a:rPr lang="en-CA" sz="1100">
                          <a:effectLst/>
                        </a:rPr>
                        <a:t> </a:t>
                      </a:r>
                      <a:endParaRPr lang="en-CA" sz="1100">
                        <a:effectLst/>
                        <a:latin typeface="Times New Roman"/>
                        <a:ea typeface="SimSun"/>
                      </a:endParaRPr>
                    </a:p>
                  </a:txBody>
                  <a:tcPr marL="55443" marR="55443" marT="0" marB="0"/>
                </a:tc>
                <a:tc>
                  <a:txBody>
                    <a:bodyPr/>
                    <a:lstStyle/>
                    <a:p>
                      <a:pPr algn="just">
                        <a:spcAft>
                          <a:spcPts val="0"/>
                        </a:spcAft>
                      </a:pPr>
                      <a:r>
                        <a:rPr lang="en-CA" sz="1100">
                          <a:effectLst/>
                        </a:rPr>
                        <a:t> </a:t>
                      </a:r>
                      <a:endParaRPr lang="en-CA" sz="1100">
                        <a:effectLst/>
                        <a:latin typeface="Times New Roman"/>
                        <a:ea typeface="SimSun"/>
                      </a:endParaRPr>
                    </a:p>
                  </a:txBody>
                  <a:tcPr marL="55443" marR="55443" marT="0" marB="0"/>
                </a:tc>
                <a:tc>
                  <a:txBody>
                    <a:bodyPr/>
                    <a:lstStyle/>
                    <a:p>
                      <a:pPr algn="just">
                        <a:spcAft>
                          <a:spcPts val="0"/>
                        </a:spcAft>
                      </a:pPr>
                      <a:r>
                        <a:rPr lang="en-CA" sz="1100">
                          <a:effectLst/>
                        </a:rPr>
                        <a:t> </a:t>
                      </a:r>
                      <a:endParaRPr lang="en-CA" sz="1100">
                        <a:effectLst/>
                        <a:latin typeface="Times New Roman"/>
                        <a:ea typeface="SimSun"/>
                      </a:endParaRPr>
                    </a:p>
                  </a:txBody>
                  <a:tcPr marL="55443" marR="55443" marT="0" marB="0"/>
                </a:tc>
                <a:tc>
                  <a:txBody>
                    <a:bodyPr/>
                    <a:lstStyle/>
                    <a:p>
                      <a:pPr algn="just">
                        <a:spcAft>
                          <a:spcPts val="0"/>
                        </a:spcAft>
                      </a:pPr>
                      <a:r>
                        <a:rPr lang="en-CA" sz="1100">
                          <a:effectLst/>
                        </a:rPr>
                        <a:t> </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G</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T</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A</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C</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C</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G</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T</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T</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G</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C</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A</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r>
              <a:tr h="172672">
                <a:tc>
                  <a:txBody>
                    <a:bodyPr/>
                    <a:lstStyle/>
                    <a:p>
                      <a:pPr algn="just">
                        <a:spcAft>
                          <a:spcPts val="0"/>
                        </a:spcAft>
                      </a:pPr>
                      <a:r>
                        <a:rPr lang="en-CA" sz="1100">
                          <a:effectLst/>
                        </a:rPr>
                        <a:t>T</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2</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a:effectLst/>
                        </a:rPr>
                        <a:t>1</a:t>
                      </a:r>
                      <a:endParaRPr lang="en-CA" sz="1100">
                        <a:effectLst/>
                        <a:latin typeface="Times New Roman"/>
                        <a:ea typeface="SimSun"/>
                      </a:endParaRPr>
                    </a:p>
                  </a:txBody>
                  <a:tcPr marL="55443" marR="55443" marT="0" marB="0"/>
                </a:tc>
                <a:tc>
                  <a:txBody>
                    <a:bodyPr/>
                    <a:lstStyle/>
                    <a:p>
                      <a:pPr algn="r">
                        <a:spcAft>
                          <a:spcPts val="0"/>
                        </a:spcAft>
                      </a:pPr>
                      <a:r>
                        <a:rPr lang="en-CA" sz="1100" dirty="0">
                          <a:effectLst/>
                        </a:rPr>
                        <a:t>2</a:t>
                      </a:r>
                      <a:endParaRPr lang="en-CA" sz="1100" dirty="0">
                        <a:effectLst/>
                        <a:latin typeface="Times New Roman"/>
                        <a:ea typeface="SimSun"/>
                      </a:endParaRPr>
                    </a:p>
                  </a:txBody>
                  <a:tcPr marL="55443" marR="55443" marT="0" marB="0"/>
                </a:tc>
              </a:tr>
            </a:tbl>
          </a:graphicData>
        </a:graphic>
      </p:graphicFrame>
      <p:sp>
        <p:nvSpPr>
          <p:cNvPr id="5" name="Rectangle 4"/>
          <p:cNvSpPr>
            <a:spLocks noChangeArrowheads="1"/>
          </p:cNvSpPr>
          <p:nvPr/>
        </p:nvSpPr>
        <p:spPr bwMode="auto">
          <a:xfrm>
            <a:off x="5004048" y="116632"/>
            <a:ext cx="3959226"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CA" altLang="en-US" sz="2400" dirty="0">
                <a:latin typeface="Courier New" pitchFamily="49" charset="0"/>
              </a:rPr>
              <a:t>(a)               </a:t>
            </a:r>
            <a:r>
              <a:rPr lang="pl-PL" altLang="en-US" sz="2400" dirty="0">
                <a:latin typeface="Courier New" pitchFamily="49" charset="0"/>
              </a:rPr>
              <a:t>--</a:t>
            </a:r>
          </a:p>
          <a:p>
            <a:pPr algn="r"/>
            <a:r>
              <a:rPr lang="pl-PL" altLang="en-US" sz="2400" dirty="0">
                <a:latin typeface="Courier New" pitchFamily="49" charset="0"/>
              </a:rPr>
              <a:t>TC</a:t>
            </a:r>
          </a:p>
          <a:p>
            <a:pPr algn="r"/>
            <a:endParaRPr lang="en-CA" altLang="en-US" sz="2400" dirty="0">
              <a:latin typeface="Courier New" pitchFamily="49" charset="0"/>
            </a:endParaRPr>
          </a:p>
          <a:p>
            <a:pPr algn="r"/>
            <a:r>
              <a:rPr lang="en-CA" altLang="en-US" sz="2400" dirty="0">
                <a:latin typeface="Courier New" pitchFamily="49" charset="0"/>
              </a:rPr>
              <a:t>(b)             </a:t>
            </a:r>
            <a:r>
              <a:rPr lang="pl-PL" altLang="en-US" sz="2400" dirty="0">
                <a:latin typeface="Courier New" pitchFamily="49" charset="0"/>
              </a:rPr>
              <a:t>AT--</a:t>
            </a:r>
          </a:p>
          <a:p>
            <a:pPr algn="r"/>
            <a:r>
              <a:rPr lang="pl-PL" altLang="en-US" sz="2400" dirty="0">
                <a:latin typeface="Courier New" pitchFamily="49" charset="0"/>
              </a:rPr>
              <a:t>ATTC</a:t>
            </a:r>
          </a:p>
          <a:p>
            <a:pPr algn="r"/>
            <a:endParaRPr lang="en-CA" altLang="en-US" sz="2400" dirty="0">
              <a:latin typeface="Courier New" pitchFamily="49" charset="0"/>
            </a:endParaRPr>
          </a:p>
          <a:p>
            <a:pPr algn="r"/>
            <a:r>
              <a:rPr lang="en-CA" altLang="en-US" sz="2400" dirty="0">
                <a:latin typeface="Courier New" pitchFamily="49" charset="0"/>
              </a:rPr>
              <a:t>(c)           </a:t>
            </a:r>
            <a:r>
              <a:rPr lang="pl-PL" altLang="en-US" sz="2400" dirty="0">
                <a:latin typeface="Courier New" pitchFamily="49" charset="0"/>
              </a:rPr>
              <a:t>--AT--</a:t>
            </a:r>
          </a:p>
          <a:p>
            <a:pPr algn="r"/>
            <a:r>
              <a:rPr lang="pl-PL" altLang="en-US" sz="2400" dirty="0">
                <a:latin typeface="Courier New" pitchFamily="49" charset="0"/>
              </a:rPr>
              <a:t>GGATTC</a:t>
            </a:r>
          </a:p>
          <a:p>
            <a:pPr algn="r"/>
            <a:endParaRPr lang="en-CA" altLang="en-US" sz="2400" dirty="0">
              <a:latin typeface="Courier New" pitchFamily="49" charset="0"/>
            </a:endParaRPr>
          </a:p>
          <a:p>
            <a:pPr algn="r"/>
            <a:r>
              <a:rPr lang="en-CA" altLang="en-US" sz="2400" dirty="0">
                <a:latin typeface="Courier New" pitchFamily="49" charset="0"/>
              </a:rPr>
              <a:t>(d)   </a:t>
            </a:r>
            <a:r>
              <a:rPr lang="pl-PL" altLang="en-US" sz="2400" dirty="0">
                <a:latin typeface="Courier New" pitchFamily="49" charset="0"/>
              </a:rPr>
              <a:t>ACCGTTGC--AT--</a:t>
            </a:r>
          </a:p>
          <a:p>
            <a:pPr algn="r"/>
            <a:r>
              <a:rPr lang="pl-PL" altLang="en-US" sz="2400" dirty="0">
                <a:latin typeface="Courier New" pitchFamily="49" charset="0"/>
              </a:rPr>
              <a:t>ACCGTCGCGGATTC</a:t>
            </a:r>
          </a:p>
          <a:p>
            <a:pPr algn="r"/>
            <a:endParaRPr lang="en-CA" altLang="en-US" sz="2400" dirty="0">
              <a:latin typeface="Courier New" pitchFamily="49" charset="0"/>
            </a:endParaRPr>
          </a:p>
          <a:p>
            <a:pPr algn="r"/>
            <a:r>
              <a:rPr lang="en-CA" altLang="en-US" sz="2400" dirty="0">
                <a:latin typeface="Courier New" pitchFamily="49" charset="0"/>
              </a:rPr>
              <a:t>(e) </a:t>
            </a:r>
            <a:r>
              <a:rPr lang="pl-PL" altLang="en-US" sz="2400" dirty="0">
                <a:latin typeface="Courier New" pitchFamily="49" charset="0"/>
              </a:rPr>
              <a:t>GTACCGTTGC--AT--</a:t>
            </a:r>
          </a:p>
          <a:p>
            <a:pPr algn="r"/>
            <a:r>
              <a:rPr lang="pl-PL" altLang="en-US" sz="2400" dirty="0">
                <a:latin typeface="Courier New" pitchFamily="49" charset="0"/>
              </a:rPr>
              <a:t>--</a:t>
            </a:r>
            <a:r>
              <a:rPr lang="pl-PL" altLang="en-US" sz="2400" dirty="0" smtClean="0">
                <a:latin typeface="Courier New" pitchFamily="49" charset="0"/>
              </a:rPr>
              <a:t>ACCGTCGCGGATTC</a:t>
            </a:r>
            <a:endParaRPr lang="pl-PL" altLang="en-US" sz="2400" dirty="0">
              <a:latin typeface="Courier New" pitchFamily="49" charset="0"/>
            </a:endParaRPr>
          </a:p>
        </p:txBody>
      </p:sp>
      <p:sp>
        <p:nvSpPr>
          <p:cNvPr id="6" name="TextBox 5"/>
          <p:cNvSpPr txBox="1"/>
          <p:nvPr/>
        </p:nvSpPr>
        <p:spPr>
          <a:xfrm>
            <a:off x="0" y="116632"/>
            <a:ext cx="467544" cy="338554"/>
          </a:xfrm>
          <a:prstGeom prst="rect">
            <a:avLst/>
          </a:prstGeom>
          <a:noFill/>
        </p:spPr>
        <p:txBody>
          <a:bodyPr wrap="square" rtlCol="0">
            <a:spAutoFit/>
          </a:bodyPr>
          <a:lstStyle/>
          <a:p>
            <a:r>
              <a:rPr lang="en-CA" dirty="0" smtClean="0"/>
              <a:t>B</a:t>
            </a:r>
            <a:r>
              <a:rPr lang="en-CA" baseline="-25000" dirty="0" smtClean="0"/>
              <a:t>0</a:t>
            </a:r>
            <a:endParaRPr lang="en-CA" baseline="-25000" dirty="0"/>
          </a:p>
        </p:txBody>
      </p:sp>
      <p:sp>
        <p:nvSpPr>
          <p:cNvPr id="7" name="TextBox 6"/>
          <p:cNvSpPr txBox="1"/>
          <p:nvPr/>
        </p:nvSpPr>
        <p:spPr>
          <a:xfrm>
            <a:off x="0" y="2420888"/>
            <a:ext cx="467544" cy="338554"/>
          </a:xfrm>
          <a:prstGeom prst="rect">
            <a:avLst/>
          </a:prstGeom>
          <a:noFill/>
        </p:spPr>
        <p:txBody>
          <a:bodyPr wrap="square" rtlCol="0">
            <a:spAutoFit/>
          </a:bodyPr>
          <a:lstStyle/>
          <a:p>
            <a:r>
              <a:rPr lang="en-CA" dirty="0" smtClean="0"/>
              <a:t>B</a:t>
            </a:r>
            <a:r>
              <a:rPr lang="en-CA" baseline="-25000" dirty="0" smtClean="0"/>
              <a:t>1</a:t>
            </a:r>
            <a:endParaRPr lang="en-CA" baseline="-25000" dirty="0"/>
          </a:p>
        </p:txBody>
      </p:sp>
      <p:sp>
        <p:nvSpPr>
          <p:cNvPr id="8" name="TextBox 7"/>
          <p:cNvSpPr txBox="1"/>
          <p:nvPr/>
        </p:nvSpPr>
        <p:spPr>
          <a:xfrm>
            <a:off x="0" y="4797152"/>
            <a:ext cx="467544" cy="338554"/>
          </a:xfrm>
          <a:prstGeom prst="rect">
            <a:avLst/>
          </a:prstGeom>
          <a:noFill/>
        </p:spPr>
        <p:txBody>
          <a:bodyPr wrap="square" rtlCol="0">
            <a:spAutoFit/>
          </a:bodyPr>
          <a:lstStyle/>
          <a:p>
            <a:r>
              <a:rPr lang="en-CA" dirty="0" smtClean="0"/>
              <a:t>B</a:t>
            </a:r>
            <a:r>
              <a:rPr lang="en-CA" baseline="-25000" dirty="0"/>
              <a:t>2</a:t>
            </a:r>
          </a:p>
        </p:txBody>
      </p:sp>
      <p:sp>
        <p:nvSpPr>
          <p:cNvPr id="9" name="Left Arrow 8"/>
          <p:cNvSpPr/>
          <p:nvPr/>
        </p:nvSpPr>
        <p:spPr bwMode="auto">
          <a:xfrm>
            <a:off x="107504" y="3356992"/>
            <a:ext cx="360040" cy="216024"/>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600" b="0" i="0" u="none" strike="noStrike" cap="none" normalizeH="0" baseline="0" smtClean="0">
              <a:ln>
                <a:noFill/>
              </a:ln>
              <a:solidFill>
                <a:schemeClr val="tx1"/>
              </a:solidFill>
              <a:effectLst/>
              <a:latin typeface="Times New Roman" pitchFamily="18" charset="0"/>
            </a:endParaRPr>
          </a:p>
        </p:txBody>
      </p:sp>
      <p:sp>
        <p:nvSpPr>
          <p:cNvPr id="10" name="Up Arrow 9"/>
          <p:cNvSpPr/>
          <p:nvPr/>
        </p:nvSpPr>
        <p:spPr bwMode="auto">
          <a:xfrm>
            <a:off x="107504" y="5685583"/>
            <a:ext cx="180020" cy="479721"/>
          </a:xfrm>
          <a:prstGeom prst="up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1600" b="0" i="0" u="none" strike="noStrike" cap="none" normalizeH="0" baseline="0" smtClean="0">
              <a:ln>
                <a:noFill/>
              </a:ln>
              <a:solidFill>
                <a:schemeClr val="tx1"/>
              </a:solidFill>
              <a:effectLst/>
              <a:latin typeface="Times New Roman" pitchFamily="18" charset="0"/>
            </a:endParaRPr>
          </a:p>
        </p:txBody>
      </p:sp>
      <p:sp>
        <p:nvSpPr>
          <p:cNvPr id="2" name="TextBox 1"/>
          <p:cNvSpPr txBox="1"/>
          <p:nvPr/>
        </p:nvSpPr>
        <p:spPr>
          <a:xfrm>
            <a:off x="5004048" y="5379611"/>
            <a:ext cx="3959226" cy="1323439"/>
          </a:xfrm>
          <a:prstGeom prst="rect">
            <a:avLst/>
          </a:prstGeom>
          <a:noFill/>
          <a:ln>
            <a:solidFill>
              <a:schemeClr val="tx1"/>
            </a:solidFill>
          </a:ln>
        </p:spPr>
        <p:txBody>
          <a:bodyPr wrap="square" rtlCol="0">
            <a:spAutoFit/>
          </a:bodyPr>
          <a:lstStyle/>
          <a:p>
            <a:r>
              <a:rPr lang="en-CA" dirty="0"/>
              <a:t>What might be confusing is that when we encountered 1 in B1 and B2, we will still align a nucleotide with a gap before jumping back to the cell in B0 corresponding to the next unaligned nucleotides</a:t>
            </a:r>
            <a:r>
              <a:rPr lang="en-CA" dirty="0" smtClean="0"/>
              <a:t>.</a:t>
            </a:r>
            <a:endParaRPr lang="en-CA" dirty="0"/>
          </a:p>
        </p:txBody>
      </p:sp>
    </p:spTree>
    <p:extLst>
      <p:ext uri="{BB962C8B-B14F-4D97-AF65-F5344CB8AC3E}">
        <p14:creationId xmlns:p14="http://schemas.microsoft.com/office/powerpoint/2010/main" val="3292563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400" smtClean="0"/>
              <a:t>Xuhua Xia</a:t>
            </a:r>
          </a:p>
        </p:txBody>
      </p:sp>
      <p:sp>
        <p:nvSpPr>
          <p:cNvPr id="1741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400">
                <a:solidFill>
                  <a:schemeClr val="tx1"/>
                </a:solidFill>
              </a:rPr>
              <a:t>Slide </a:t>
            </a:r>
            <a:fld id="{DF8571B6-27D8-4B11-9F44-9627E2D59DE0}" type="slidenum">
              <a:rPr lang="en-US" altLang="en-US" sz="1400">
                <a:solidFill>
                  <a:schemeClr val="tx1"/>
                </a:solidFill>
              </a:rPr>
              <a:pPr>
                <a:spcBef>
                  <a:spcPct val="0"/>
                </a:spcBef>
                <a:buFontTx/>
                <a:buNone/>
              </a:pPr>
              <a:t>17</a:t>
            </a:fld>
            <a:endParaRPr lang="en-US" altLang="en-US" sz="1400">
              <a:solidFill>
                <a:schemeClr val="tx1"/>
              </a:solidFill>
            </a:endParaRPr>
          </a:p>
        </p:txBody>
      </p:sp>
      <p:sp>
        <p:nvSpPr>
          <p:cNvPr id="17412" name="Rectangle 2"/>
          <p:cNvSpPr>
            <a:spLocks noGrp="1" noChangeArrowheads="1"/>
          </p:cNvSpPr>
          <p:nvPr>
            <p:ph type="title"/>
          </p:nvPr>
        </p:nvSpPr>
        <p:spPr/>
        <p:txBody>
          <a:bodyPr/>
          <a:lstStyle/>
          <a:p>
            <a:r>
              <a:rPr lang="en-US" altLang="en-US" smtClean="0"/>
              <a:t>Scoring Schemes</a:t>
            </a:r>
          </a:p>
        </p:txBody>
      </p:sp>
      <p:sp>
        <p:nvSpPr>
          <p:cNvPr id="17413" name="Rectangle 3"/>
          <p:cNvSpPr>
            <a:spLocks noGrp="1" noChangeArrowheads="1"/>
          </p:cNvSpPr>
          <p:nvPr>
            <p:ph type="body" idx="1"/>
          </p:nvPr>
        </p:nvSpPr>
        <p:spPr/>
        <p:txBody>
          <a:bodyPr/>
          <a:lstStyle/>
          <a:p>
            <a:pPr>
              <a:lnSpc>
                <a:spcPct val="90000"/>
              </a:lnSpc>
            </a:pPr>
            <a:r>
              <a:rPr lang="en-US" altLang="en-US" smtClean="0"/>
              <a:t>We have used a very simple scoring schemes:</a:t>
            </a:r>
            <a:br>
              <a:rPr lang="en-US" altLang="en-US" smtClean="0"/>
            </a:br>
            <a:r>
              <a:rPr lang="en-US" altLang="en-US" smtClean="0"/>
              <a:t/>
            </a:r>
            <a:br>
              <a:rPr lang="en-US" altLang="en-US" smtClean="0"/>
            </a:br>
            <a:r>
              <a:rPr lang="en-US" altLang="en-US" smtClean="0"/>
              <a:t>Match (S</a:t>
            </a:r>
            <a:r>
              <a:rPr lang="en-US" altLang="en-US" baseline="-25000" smtClean="0"/>
              <a:t>m</a:t>
            </a:r>
            <a:r>
              <a:rPr lang="en-US" altLang="en-US" smtClean="0"/>
              <a:t>): 2; mismatch (S</a:t>
            </a:r>
            <a:r>
              <a:rPr lang="en-US" altLang="en-US" baseline="-25000" smtClean="0"/>
              <a:t>mm</a:t>
            </a:r>
            <a:r>
              <a:rPr lang="en-US" altLang="en-US" smtClean="0"/>
              <a:t>): -1; Gap (S</a:t>
            </a:r>
            <a:r>
              <a:rPr lang="en-US" altLang="en-US" baseline="-25000" smtClean="0"/>
              <a:t>g</a:t>
            </a:r>
            <a:r>
              <a:rPr lang="en-US" altLang="en-US" smtClean="0"/>
              <a:t>): -3</a:t>
            </a:r>
          </a:p>
          <a:p>
            <a:pPr>
              <a:lnSpc>
                <a:spcPct val="90000"/>
              </a:lnSpc>
            </a:pPr>
            <a:endParaRPr lang="en-US" altLang="en-US" smtClean="0"/>
          </a:p>
          <a:p>
            <a:pPr>
              <a:lnSpc>
                <a:spcPct val="90000"/>
              </a:lnSpc>
            </a:pPr>
            <a:r>
              <a:rPr lang="en-US" altLang="en-US" smtClean="0"/>
              <a:t>Different scoring schemes differ in two ways:</a:t>
            </a:r>
          </a:p>
          <a:p>
            <a:pPr lvl="1">
              <a:lnSpc>
                <a:spcPct val="90000"/>
              </a:lnSpc>
            </a:pPr>
            <a:r>
              <a:rPr lang="en-US" altLang="en-US" smtClean="0"/>
              <a:t>Match-mismatch matrices</a:t>
            </a:r>
          </a:p>
          <a:p>
            <a:pPr lvl="1">
              <a:lnSpc>
                <a:spcPct val="90000"/>
              </a:lnSpc>
            </a:pPr>
            <a:r>
              <a:rPr lang="en-US" altLang="en-US" smtClean="0"/>
              <a:t>Treatment of gap penalties</a:t>
            </a:r>
          </a:p>
        </p:txBody>
      </p:sp>
      <p:sp>
        <p:nvSpPr>
          <p:cNvPr id="17414" name="Rectangle 4"/>
          <p:cNvSpPr>
            <a:spLocks noChangeArrowheads="1"/>
          </p:cNvSpPr>
          <p:nvPr/>
        </p:nvSpPr>
        <p:spPr bwMode="auto">
          <a:xfrm>
            <a:off x="0" y="3219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endParaRPr lang="en-CA" altLang="en-US" sz="160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mtClean="0"/>
              <a:t>Match-Mismatch Matrices</a:t>
            </a:r>
          </a:p>
        </p:txBody>
      </p:sp>
      <p:sp>
        <p:nvSpPr>
          <p:cNvPr id="18435" name="Rectangle 3"/>
          <p:cNvSpPr>
            <a:spLocks noGrp="1" noChangeArrowheads="1"/>
          </p:cNvSpPr>
          <p:nvPr>
            <p:ph type="body" idx="1"/>
          </p:nvPr>
        </p:nvSpPr>
        <p:spPr>
          <a:xfrm>
            <a:off x="11113" y="981075"/>
            <a:ext cx="5353050" cy="4535488"/>
          </a:xfrm>
        </p:spPr>
        <p:txBody>
          <a:bodyPr/>
          <a:lstStyle/>
          <a:p>
            <a:pPr>
              <a:lnSpc>
                <a:spcPct val="90000"/>
              </a:lnSpc>
            </a:pPr>
            <a:r>
              <a:rPr lang="en-US" altLang="en-US" sz="1800" smtClean="0"/>
              <a:t>Nucleotide:</a:t>
            </a:r>
          </a:p>
          <a:p>
            <a:pPr lvl="1">
              <a:lnSpc>
                <a:spcPct val="90000"/>
              </a:lnSpc>
            </a:pPr>
            <a:r>
              <a:rPr lang="en-US" altLang="en-US" sz="1800" smtClean="0"/>
              <a:t>Identity matrix </a:t>
            </a:r>
          </a:p>
          <a:p>
            <a:pPr lvl="1">
              <a:lnSpc>
                <a:spcPct val="90000"/>
              </a:lnSpc>
            </a:pPr>
            <a:r>
              <a:rPr lang="en-US" altLang="en-US" sz="1800" smtClean="0"/>
              <a:t>International IUB matrix</a:t>
            </a:r>
          </a:p>
          <a:p>
            <a:pPr lvl="1">
              <a:lnSpc>
                <a:spcPct val="90000"/>
              </a:lnSpc>
            </a:pPr>
            <a:r>
              <a:rPr lang="en-US" altLang="en-US" sz="1800" smtClean="0"/>
              <a:t>Transition bias matrix</a:t>
            </a:r>
          </a:p>
          <a:p>
            <a:pPr>
              <a:lnSpc>
                <a:spcPct val="90000"/>
              </a:lnSpc>
            </a:pPr>
            <a:r>
              <a:rPr lang="en-US" altLang="en-US" sz="1800" smtClean="0"/>
              <a:t>Amino acid:</a:t>
            </a:r>
          </a:p>
          <a:p>
            <a:pPr lvl="1">
              <a:lnSpc>
                <a:spcPct val="90000"/>
              </a:lnSpc>
            </a:pPr>
            <a:r>
              <a:rPr lang="en-US" altLang="en-US" sz="1800" smtClean="0"/>
              <a:t>BLOSUM (BLOcks SUbstitution Matrix, Henikoff and Henikoff 1992)</a:t>
            </a:r>
          </a:p>
          <a:p>
            <a:pPr lvl="1">
              <a:lnSpc>
                <a:spcPct val="90000"/>
              </a:lnSpc>
            </a:pPr>
            <a:r>
              <a:rPr lang="en-US" altLang="en-US" sz="1800" smtClean="0"/>
              <a:t>PAM (Dayhoff 1978)</a:t>
            </a:r>
          </a:p>
          <a:p>
            <a:pPr lvl="1">
              <a:lnSpc>
                <a:spcPct val="90000"/>
              </a:lnSpc>
            </a:pPr>
            <a:r>
              <a:rPr lang="en-US" altLang="en-US" sz="1800" smtClean="0"/>
              <a:t>StadenPep</a:t>
            </a:r>
          </a:p>
          <a:p>
            <a:pPr lvl="1">
              <a:lnSpc>
                <a:spcPct val="90000"/>
              </a:lnSpc>
            </a:pPr>
            <a:r>
              <a:rPr lang="en-US" altLang="en-US" sz="1800" smtClean="0"/>
              <a:t>StructGapPep</a:t>
            </a:r>
          </a:p>
          <a:p>
            <a:pPr lvl="1">
              <a:lnSpc>
                <a:spcPct val="90000"/>
              </a:lnSpc>
            </a:pPr>
            <a:r>
              <a:rPr lang="en-US" altLang="en-US" sz="1800" smtClean="0"/>
              <a:t>Gonnet</a:t>
            </a:r>
          </a:p>
          <a:p>
            <a:pPr lvl="1">
              <a:lnSpc>
                <a:spcPct val="90000"/>
              </a:lnSpc>
            </a:pPr>
            <a:r>
              <a:rPr lang="en-US" altLang="en-US" sz="1800" smtClean="0"/>
              <a:t>JTT92</a:t>
            </a:r>
          </a:p>
          <a:p>
            <a:pPr lvl="1">
              <a:lnSpc>
                <a:spcPct val="90000"/>
              </a:lnSpc>
            </a:pPr>
            <a:r>
              <a:rPr lang="en-US" altLang="en-US" sz="1800" smtClean="0"/>
              <a:t>JohnsonOverington</a:t>
            </a:r>
          </a:p>
          <a:p>
            <a:pPr lvl="1">
              <a:lnSpc>
                <a:spcPct val="90000"/>
              </a:lnSpc>
            </a:pPr>
            <a:endParaRPr lang="en-US" altLang="en-US" sz="1800" smtClean="0"/>
          </a:p>
        </p:txBody>
      </p:sp>
      <p:graphicFrame>
        <p:nvGraphicFramePr>
          <p:cNvPr id="2" name="Table 1"/>
          <p:cNvGraphicFramePr>
            <a:graphicFrameLocks noGrp="1"/>
          </p:cNvGraphicFramePr>
          <p:nvPr/>
        </p:nvGraphicFramePr>
        <p:xfrm>
          <a:off x="3516313" y="914400"/>
          <a:ext cx="1930401" cy="1539872"/>
        </p:xfrm>
        <a:graphic>
          <a:graphicData uri="http://schemas.openxmlformats.org/drawingml/2006/table">
            <a:tbl>
              <a:tblPr>
                <a:tableStyleId>{5C22544A-7EE6-4342-B048-85BDC9FD1C3A}</a:tableStyleId>
              </a:tblPr>
              <a:tblGrid>
                <a:gridCol w="150665"/>
                <a:gridCol w="254248"/>
                <a:gridCol w="254248"/>
                <a:gridCol w="254248"/>
                <a:gridCol w="254248"/>
                <a:gridCol w="254248"/>
                <a:gridCol w="254248"/>
                <a:gridCol w="254248"/>
              </a:tblGrid>
              <a:tr h="192484">
                <a:tc>
                  <a:txBody>
                    <a:bodyPr/>
                    <a:lstStyle/>
                    <a:p>
                      <a:pPr algn="l" fontAlgn="b"/>
                      <a:endParaRPr lang="en-CA" sz="1200" b="0" i="0" u="none" strike="noStrike" dirty="0">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A</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G</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C</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T</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R</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Y</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a:t>
                      </a:r>
                      <a:endParaRPr lang="en-CA" sz="1200" b="0" i="0" u="none" strike="noStrike">
                        <a:solidFill>
                          <a:srgbClr val="000000"/>
                        </a:solidFill>
                        <a:effectLst/>
                        <a:latin typeface="Calibri" panose="020F0502020204030204" pitchFamily="34" charset="0"/>
                      </a:endParaRPr>
                    </a:p>
                  </a:txBody>
                  <a:tcPr marL="9525" marR="9525" marT="9529" marB="0" anchor="b"/>
                </a:tc>
              </a:tr>
              <a:tr h="192484">
                <a:tc>
                  <a:txBody>
                    <a:bodyPr/>
                    <a:lstStyle/>
                    <a:p>
                      <a:pPr algn="l" fontAlgn="b"/>
                      <a:r>
                        <a:rPr lang="en-CA" sz="1200" u="none" strike="noStrike">
                          <a:effectLst/>
                        </a:rPr>
                        <a:t>A</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dirty="0">
                          <a:effectLst/>
                        </a:rPr>
                        <a:t>-2</a:t>
                      </a:r>
                      <a:endParaRPr lang="en-CA" sz="1200" b="0" i="0" u="none" strike="noStrike" dirty="0">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9" marB="0" anchor="b"/>
                </a:tc>
              </a:tr>
              <a:tr h="192484">
                <a:tc>
                  <a:txBody>
                    <a:bodyPr/>
                    <a:lstStyle/>
                    <a:p>
                      <a:pPr algn="l" fontAlgn="b"/>
                      <a:r>
                        <a:rPr lang="en-CA" sz="1200" u="none" strike="noStrike">
                          <a:effectLst/>
                        </a:rPr>
                        <a:t>G</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9" marB="0" anchor="b"/>
                </a:tc>
              </a:tr>
              <a:tr h="192484">
                <a:tc>
                  <a:txBody>
                    <a:bodyPr/>
                    <a:lstStyle/>
                    <a:p>
                      <a:pPr algn="l" fontAlgn="b"/>
                      <a:r>
                        <a:rPr lang="en-CA" sz="1200" u="none" strike="noStrike">
                          <a:effectLst/>
                        </a:rPr>
                        <a:t>C</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dirty="0">
                          <a:effectLst/>
                        </a:rPr>
                        <a:t>-2</a:t>
                      </a:r>
                      <a:endParaRPr lang="en-CA" sz="1200" b="0" i="0" u="none" strike="noStrike" dirty="0">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9" marB="0" anchor="b"/>
                </a:tc>
              </a:tr>
              <a:tr h="192484">
                <a:tc>
                  <a:txBody>
                    <a:bodyPr/>
                    <a:lstStyle/>
                    <a:p>
                      <a:pPr algn="l" fontAlgn="b"/>
                      <a:r>
                        <a:rPr lang="en-CA" sz="1200" u="none" strike="noStrike">
                          <a:effectLst/>
                        </a:rPr>
                        <a:t>T</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9" marB="0" anchor="b"/>
                </a:tc>
              </a:tr>
              <a:tr h="192484">
                <a:tc>
                  <a:txBody>
                    <a:bodyPr/>
                    <a:lstStyle/>
                    <a:p>
                      <a:pPr algn="l" fontAlgn="b"/>
                      <a:r>
                        <a:rPr lang="en-CA" sz="1200" u="none" strike="noStrike">
                          <a:effectLst/>
                        </a:rPr>
                        <a:t>R</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9" marB="0" anchor="b"/>
                </a:tc>
              </a:tr>
              <a:tr h="192484">
                <a:tc>
                  <a:txBody>
                    <a:bodyPr/>
                    <a:lstStyle/>
                    <a:p>
                      <a:pPr algn="l" fontAlgn="b"/>
                      <a:r>
                        <a:rPr lang="en-CA" sz="1200" u="none" strike="noStrike">
                          <a:effectLst/>
                        </a:rPr>
                        <a:t>Y</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9" marB="0" anchor="b"/>
                </a:tc>
              </a:tr>
              <a:tr h="192484">
                <a:tc>
                  <a:txBody>
                    <a:bodyPr/>
                    <a:lstStyle/>
                    <a:p>
                      <a:pPr algn="l" fontAlgn="b"/>
                      <a:r>
                        <a:rPr lang="en-CA" sz="1200" u="none" strike="noStrike">
                          <a:effectLst/>
                        </a:rPr>
                        <a:t>…</a:t>
                      </a:r>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9" marB="0" anchor="b"/>
                </a:tc>
                <a:tc>
                  <a:txBody>
                    <a:bodyPr/>
                    <a:lstStyle/>
                    <a:p>
                      <a:pPr algn="l" fontAlgn="b"/>
                      <a:endParaRPr lang="en-CA" sz="1200" b="0" i="0" u="none" strike="noStrike" dirty="0">
                        <a:solidFill>
                          <a:srgbClr val="000000"/>
                        </a:solidFill>
                        <a:effectLst/>
                        <a:latin typeface="Calibri" panose="020F0502020204030204" pitchFamily="34" charset="0"/>
                      </a:endParaRPr>
                    </a:p>
                  </a:txBody>
                  <a:tcPr marL="9525" marR="9525" marT="9529" marB="0" anchor="b"/>
                </a:tc>
              </a:tr>
            </a:tbl>
          </a:graphicData>
        </a:graphic>
      </p:graphicFrame>
      <p:cxnSp>
        <p:nvCxnSpPr>
          <p:cNvPr id="18519" name="Straight Arrow Connector 3"/>
          <p:cNvCxnSpPr>
            <a:cxnSpLocks noChangeShapeType="1"/>
          </p:cNvCxnSpPr>
          <p:nvPr/>
        </p:nvCxnSpPr>
        <p:spPr bwMode="auto">
          <a:xfrm flipV="1">
            <a:off x="2916238" y="1916113"/>
            <a:ext cx="576262" cy="217487"/>
          </a:xfrm>
          <a:prstGeom prst="straightConnector1">
            <a:avLst/>
          </a:prstGeom>
          <a:noFill/>
          <a:ln w="9525" algn="ctr">
            <a:solidFill>
              <a:schemeClr val="tx1"/>
            </a:solidFill>
            <a:round/>
            <a:headEnd/>
            <a:tailEnd type="triangle" w="med" len="med"/>
          </a:ln>
        </p:spPr>
      </p:cxnSp>
      <p:graphicFrame>
        <p:nvGraphicFramePr>
          <p:cNvPr id="5" name="Table 4"/>
          <p:cNvGraphicFramePr>
            <a:graphicFrameLocks noGrp="1"/>
          </p:cNvGraphicFramePr>
          <p:nvPr/>
        </p:nvGraphicFramePr>
        <p:xfrm>
          <a:off x="5148263" y="2708275"/>
          <a:ext cx="3771896" cy="4041765"/>
        </p:xfrm>
        <a:graphic>
          <a:graphicData uri="http://schemas.openxmlformats.org/drawingml/2006/table">
            <a:tbl>
              <a:tblPr>
                <a:tableStyleId>{5C22544A-7EE6-4342-B048-85BDC9FD1C3A}</a:tableStyleId>
              </a:tblPr>
              <a:tblGrid>
                <a:gridCol w="187501"/>
                <a:gridCol w="178126"/>
                <a:gridCol w="178126"/>
                <a:gridCol w="178126"/>
                <a:gridCol w="178126"/>
                <a:gridCol w="178126"/>
                <a:gridCol w="178126"/>
                <a:gridCol w="178126"/>
                <a:gridCol w="178126"/>
                <a:gridCol w="178126"/>
                <a:gridCol w="178126"/>
                <a:gridCol w="178126"/>
                <a:gridCol w="178126"/>
                <a:gridCol w="178126"/>
                <a:gridCol w="178126"/>
                <a:gridCol w="178126"/>
                <a:gridCol w="178126"/>
                <a:gridCol w="178126"/>
                <a:gridCol w="200001"/>
                <a:gridCol w="178126"/>
                <a:gridCol w="178126"/>
              </a:tblGrid>
              <a:tr h="192465">
                <a:tc>
                  <a:txBody>
                    <a:bodyPr/>
                    <a:lstStyle/>
                    <a:p>
                      <a:pPr algn="l" fontAlgn="b"/>
                      <a:endParaRPr lang="en-CA" sz="1200" b="0" i="0" u="none" strike="noStrike" dirty="0">
                        <a:solidFill>
                          <a:srgbClr val="000000"/>
                        </a:solidFill>
                        <a:effectLst/>
                        <a:latin typeface="Calibri" panose="020F0502020204030204" pitchFamily="34" charset="0"/>
                      </a:endParaRPr>
                    </a:p>
                  </a:txBody>
                  <a:tcPr marL="9525" marR="9525" marT="9528" marB="0" anchor="b"/>
                </a:tc>
                <a:tc>
                  <a:txBody>
                    <a:bodyPr/>
                    <a:lstStyle/>
                    <a:p>
                      <a:pPr algn="l" fontAlgn="b"/>
                      <a:r>
                        <a:rPr lang="en-CA" sz="1200" u="none" strike="noStrike">
                          <a:effectLst/>
                        </a:rPr>
                        <a:t>A</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r>
                        <a:rPr lang="en-CA" sz="1200" u="none" strike="noStrike">
                          <a:effectLst/>
                        </a:rPr>
                        <a:t>R</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r>
                        <a:rPr lang="en-CA" sz="1200" u="none" strike="noStrike">
                          <a:effectLst/>
                        </a:rPr>
                        <a:t>N</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r>
                        <a:rPr lang="en-CA" sz="1200" u="none" strike="noStrike">
                          <a:effectLst/>
                        </a:rPr>
                        <a:t>D</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r>
                        <a:rPr lang="en-CA" sz="1200" u="none" strike="noStrike">
                          <a:effectLst/>
                        </a:rPr>
                        <a:t>C</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r>
                        <a:rPr lang="en-CA" sz="1200" u="none" strike="noStrike">
                          <a:effectLst/>
                        </a:rPr>
                        <a:t>Q</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r>
                        <a:rPr lang="en-CA" sz="1200" u="none" strike="noStrike">
                          <a:effectLst/>
                        </a:rPr>
                        <a:t>E</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r>
                        <a:rPr lang="en-CA" sz="1200" u="none" strike="noStrike">
                          <a:effectLst/>
                        </a:rPr>
                        <a:t>G</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r>
                        <a:rPr lang="en-CA" sz="1200" u="none" strike="noStrike" dirty="0">
                          <a:effectLst/>
                        </a:rPr>
                        <a:t>H</a:t>
                      </a:r>
                      <a:endParaRPr lang="en-CA" sz="1200" b="0" i="0" u="none" strike="noStrike" dirty="0">
                        <a:solidFill>
                          <a:srgbClr val="000000"/>
                        </a:solidFill>
                        <a:effectLst/>
                        <a:latin typeface="Calibri" panose="020F0502020204030204" pitchFamily="34" charset="0"/>
                      </a:endParaRPr>
                    </a:p>
                  </a:txBody>
                  <a:tcPr marL="9525" marR="9525" marT="9528" marB="0" anchor="b"/>
                </a:tc>
                <a:tc>
                  <a:txBody>
                    <a:bodyPr/>
                    <a:lstStyle/>
                    <a:p>
                      <a:pPr algn="l" fontAlgn="b"/>
                      <a:r>
                        <a:rPr lang="en-CA" sz="1200" u="none" strike="noStrike">
                          <a:effectLst/>
                        </a:rPr>
                        <a:t>I</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r>
                        <a:rPr lang="en-CA" sz="1200" u="none" strike="noStrike">
                          <a:effectLst/>
                        </a:rPr>
                        <a:t>L</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r>
                        <a:rPr lang="en-CA" sz="1200" u="none" strike="noStrike">
                          <a:effectLst/>
                        </a:rPr>
                        <a:t>K</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r>
                        <a:rPr lang="en-CA" sz="1200" u="none" strike="noStrike">
                          <a:effectLst/>
                        </a:rPr>
                        <a:t>M</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r>
                        <a:rPr lang="en-CA" sz="1200" u="none" strike="noStrike">
                          <a:effectLst/>
                        </a:rPr>
                        <a:t>F</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r>
                        <a:rPr lang="en-CA" sz="1200" u="none" strike="noStrike">
                          <a:effectLst/>
                        </a:rPr>
                        <a:t>P</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r>
                        <a:rPr lang="en-CA" sz="1200" u="none" strike="noStrike">
                          <a:effectLst/>
                        </a:rPr>
                        <a:t>S</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r>
                        <a:rPr lang="en-CA" sz="1200" u="none" strike="noStrike">
                          <a:effectLst/>
                        </a:rPr>
                        <a:t>T</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r>
                        <a:rPr lang="en-CA" sz="1200" u="none" strike="noStrike">
                          <a:effectLst/>
                        </a:rPr>
                        <a:t>W</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r>
                        <a:rPr lang="en-CA" sz="1200" u="none" strike="noStrike">
                          <a:effectLst/>
                        </a:rPr>
                        <a:t>Y</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r>
                        <a:rPr lang="en-CA" sz="1200" u="none" strike="noStrike">
                          <a:effectLst/>
                        </a:rPr>
                        <a:t>V</a:t>
                      </a:r>
                      <a:endParaRPr lang="en-CA" sz="1200" b="0" i="0" u="none" strike="noStrike">
                        <a:solidFill>
                          <a:srgbClr val="000000"/>
                        </a:solidFill>
                        <a:effectLst/>
                        <a:latin typeface="Calibri" panose="020F0502020204030204" pitchFamily="34" charset="0"/>
                      </a:endParaRPr>
                    </a:p>
                  </a:txBody>
                  <a:tcPr marL="9525" marR="9525" marT="9528" marB="0" anchor="b"/>
                </a:tc>
              </a:tr>
              <a:tr h="192465">
                <a:tc>
                  <a:txBody>
                    <a:bodyPr/>
                    <a:lstStyle/>
                    <a:p>
                      <a:pPr algn="l" fontAlgn="b"/>
                      <a:r>
                        <a:rPr lang="en-CA" sz="1200" u="none" strike="noStrike">
                          <a:effectLst/>
                        </a:rPr>
                        <a:t>A</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4</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r>
              <a:tr h="192465">
                <a:tc>
                  <a:txBody>
                    <a:bodyPr/>
                    <a:lstStyle/>
                    <a:p>
                      <a:pPr algn="l" fontAlgn="b"/>
                      <a:r>
                        <a:rPr lang="en-CA" sz="1200" u="none" strike="noStrike">
                          <a:effectLst/>
                        </a:rPr>
                        <a:t>R</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5</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r>
              <a:tr h="192465">
                <a:tc>
                  <a:txBody>
                    <a:bodyPr/>
                    <a:lstStyle/>
                    <a:p>
                      <a:pPr algn="l" fontAlgn="b"/>
                      <a:r>
                        <a:rPr lang="en-CA" sz="1200" u="none" strike="noStrike">
                          <a:effectLst/>
                        </a:rPr>
                        <a:t>N</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6</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r>
              <a:tr h="192465">
                <a:tc>
                  <a:txBody>
                    <a:bodyPr/>
                    <a:lstStyle/>
                    <a:p>
                      <a:pPr algn="l" fontAlgn="b"/>
                      <a:r>
                        <a:rPr lang="en-CA" sz="1200" u="none" strike="noStrike">
                          <a:effectLst/>
                        </a:rPr>
                        <a:t>D</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6</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r>
              <a:tr h="192465">
                <a:tc>
                  <a:txBody>
                    <a:bodyPr/>
                    <a:lstStyle/>
                    <a:p>
                      <a:pPr algn="l" fontAlgn="b"/>
                      <a:r>
                        <a:rPr lang="en-CA" sz="1200" u="none" strike="noStrike">
                          <a:effectLst/>
                        </a:rPr>
                        <a:t>C</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9</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r>
              <a:tr h="192465">
                <a:tc>
                  <a:txBody>
                    <a:bodyPr/>
                    <a:lstStyle/>
                    <a:p>
                      <a:pPr algn="l" fontAlgn="b"/>
                      <a:r>
                        <a:rPr lang="en-CA" sz="1200" u="none" strike="noStrike">
                          <a:effectLst/>
                        </a:rPr>
                        <a:t>Q</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5</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r>
              <a:tr h="192465">
                <a:tc>
                  <a:txBody>
                    <a:bodyPr/>
                    <a:lstStyle/>
                    <a:p>
                      <a:pPr algn="l" fontAlgn="b"/>
                      <a:r>
                        <a:rPr lang="en-CA" sz="1200" u="none" strike="noStrike">
                          <a:effectLst/>
                        </a:rPr>
                        <a:t>E</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-4</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5</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r>
              <a:tr h="192465">
                <a:tc>
                  <a:txBody>
                    <a:bodyPr/>
                    <a:lstStyle/>
                    <a:p>
                      <a:pPr algn="l" fontAlgn="b"/>
                      <a:r>
                        <a:rPr lang="en-CA" sz="1200" u="none" strike="noStrike">
                          <a:effectLst/>
                        </a:rPr>
                        <a:t>G</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6</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r>
              <a:tr h="192465">
                <a:tc>
                  <a:txBody>
                    <a:bodyPr/>
                    <a:lstStyle/>
                    <a:p>
                      <a:pPr algn="l" fontAlgn="b"/>
                      <a:r>
                        <a:rPr lang="en-CA" sz="1200" u="none" strike="noStrike">
                          <a:effectLst/>
                        </a:rPr>
                        <a:t>H</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8</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r>
              <a:tr h="192465">
                <a:tc>
                  <a:txBody>
                    <a:bodyPr/>
                    <a:lstStyle/>
                    <a:p>
                      <a:pPr algn="l" fontAlgn="b"/>
                      <a:r>
                        <a:rPr lang="en-CA" sz="1200" u="none" strike="noStrike">
                          <a:effectLst/>
                        </a:rPr>
                        <a:t>I</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-4</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4</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r>
              <a:tr h="192465">
                <a:tc>
                  <a:txBody>
                    <a:bodyPr/>
                    <a:lstStyle/>
                    <a:p>
                      <a:pPr algn="l" fontAlgn="b"/>
                      <a:r>
                        <a:rPr lang="en-CA" sz="1200" u="none" strike="noStrike">
                          <a:effectLst/>
                        </a:rPr>
                        <a:t>L</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-4</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-4</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4</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r>
              <a:tr h="192465">
                <a:tc>
                  <a:txBody>
                    <a:bodyPr/>
                    <a:lstStyle/>
                    <a:p>
                      <a:pPr algn="l" fontAlgn="b"/>
                      <a:r>
                        <a:rPr lang="en-CA" sz="1200" u="none" strike="noStrike">
                          <a:effectLst/>
                        </a:rPr>
                        <a:t>K</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5</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r>
              <a:tr h="192465">
                <a:tc>
                  <a:txBody>
                    <a:bodyPr/>
                    <a:lstStyle/>
                    <a:p>
                      <a:pPr algn="l" fontAlgn="b"/>
                      <a:r>
                        <a:rPr lang="en-CA" sz="1200" u="none" strike="noStrike">
                          <a:effectLst/>
                        </a:rPr>
                        <a:t>M</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5</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r>
              <a:tr h="192465">
                <a:tc>
                  <a:txBody>
                    <a:bodyPr/>
                    <a:lstStyle/>
                    <a:p>
                      <a:pPr algn="l" fontAlgn="b"/>
                      <a:r>
                        <a:rPr lang="en-CA" sz="1200" u="none" strike="noStrike">
                          <a:effectLst/>
                        </a:rPr>
                        <a:t>F</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6</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r>
              <a:tr h="192465">
                <a:tc>
                  <a:txBody>
                    <a:bodyPr/>
                    <a:lstStyle/>
                    <a:p>
                      <a:pPr algn="l" fontAlgn="b"/>
                      <a:r>
                        <a:rPr lang="en-CA" sz="1200" u="none" strike="noStrike">
                          <a:effectLst/>
                        </a:rPr>
                        <a:t>P</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-4</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7</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r>
              <a:tr h="192465">
                <a:tc>
                  <a:txBody>
                    <a:bodyPr/>
                    <a:lstStyle/>
                    <a:p>
                      <a:pPr algn="l" fontAlgn="b"/>
                      <a:r>
                        <a:rPr lang="en-CA" sz="1200" u="none" strike="noStrike">
                          <a:effectLst/>
                        </a:rPr>
                        <a:t>S</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4</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r>
              <a:tr h="192465">
                <a:tc>
                  <a:txBody>
                    <a:bodyPr/>
                    <a:lstStyle/>
                    <a:p>
                      <a:pPr algn="l" fontAlgn="b"/>
                      <a:r>
                        <a:rPr lang="en-CA" sz="1200" u="none" strike="noStrike">
                          <a:effectLst/>
                        </a:rPr>
                        <a:t>T</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5</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r>
              <a:tr h="192465">
                <a:tc>
                  <a:txBody>
                    <a:bodyPr/>
                    <a:lstStyle/>
                    <a:p>
                      <a:pPr algn="l" fontAlgn="b"/>
                      <a:r>
                        <a:rPr lang="en-CA" sz="1200" u="none" strike="noStrike">
                          <a:effectLst/>
                        </a:rPr>
                        <a:t>W</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-4</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-4</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-4</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r>
              <a:tr h="192465">
                <a:tc>
                  <a:txBody>
                    <a:bodyPr/>
                    <a:lstStyle/>
                    <a:p>
                      <a:pPr algn="l" fontAlgn="b"/>
                      <a:r>
                        <a:rPr lang="en-CA" sz="1200" u="none" strike="noStrike">
                          <a:effectLst/>
                        </a:rPr>
                        <a:t>Y</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7</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9525" marR="9525" marT="9528" marB="0" anchor="b"/>
                </a:tc>
              </a:tr>
              <a:tr h="192465">
                <a:tc>
                  <a:txBody>
                    <a:bodyPr/>
                    <a:lstStyle/>
                    <a:p>
                      <a:pPr algn="l" fontAlgn="b"/>
                      <a:r>
                        <a:rPr lang="en-CA" sz="1200" u="none" strike="noStrike">
                          <a:effectLst/>
                        </a:rPr>
                        <a:t>V</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-2</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0</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-3</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a:effectLst/>
                        </a:rPr>
                        <a:t>-1</a:t>
                      </a:r>
                      <a:endParaRPr lang="en-CA" sz="1200" b="0" i="0" u="none" strike="noStrike">
                        <a:solidFill>
                          <a:srgbClr val="000000"/>
                        </a:solidFill>
                        <a:effectLst/>
                        <a:latin typeface="Calibri" panose="020F0502020204030204" pitchFamily="34" charset="0"/>
                      </a:endParaRPr>
                    </a:p>
                  </a:txBody>
                  <a:tcPr marL="9525" marR="9525" marT="9528" marB="0" anchor="b"/>
                </a:tc>
                <a:tc>
                  <a:txBody>
                    <a:bodyPr/>
                    <a:lstStyle/>
                    <a:p>
                      <a:pPr algn="r" fontAlgn="b"/>
                      <a:r>
                        <a:rPr lang="en-CA" sz="1200" u="none" strike="noStrike" dirty="0">
                          <a:effectLst/>
                        </a:rPr>
                        <a:t>4</a:t>
                      </a:r>
                      <a:endParaRPr lang="en-CA" sz="1200" b="0" i="0" u="none" strike="noStrike" dirty="0">
                        <a:solidFill>
                          <a:srgbClr val="000000"/>
                        </a:solidFill>
                        <a:effectLst/>
                        <a:latin typeface="Calibri" panose="020F0502020204030204" pitchFamily="34" charset="0"/>
                      </a:endParaRPr>
                    </a:p>
                  </a:txBody>
                  <a:tcPr marL="9525" marR="9525" marT="9528" marB="0" anchor="b"/>
                </a:tc>
              </a:tr>
            </a:tbl>
          </a:graphicData>
        </a:graphic>
      </p:graphicFrame>
      <p:sp>
        <p:nvSpPr>
          <p:cNvPr id="19006" name="TextBox 6"/>
          <p:cNvSpPr txBox="1">
            <a:spLocks noChangeArrowheads="1"/>
          </p:cNvSpPr>
          <p:nvPr/>
        </p:nvSpPr>
        <p:spPr bwMode="auto">
          <a:xfrm>
            <a:off x="6516688" y="2420938"/>
            <a:ext cx="13684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r>
              <a:rPr lang="en-CA" altLang="en-US"/>
              <a:t>BLOSUM62</a:t>
            </a:r>
          </a:p>
        </p:txBody>
      </p:sp>
      <p:graphicFrame>
        <p:nvGraphicFramePr>
          <p:cNvPr id="8" name="Object 7"/>
          <p:cNvGraphicFramePr>
            <a:graphicFrameLocks noChangeAspect="1"/>
          </p:cNvGraphicFramePr>
          <p:nvPr>
            <p:extLst>
              <p:ext uri="{D42A27DB-BD31-4B8C-83A1-F6EECF244321}">
                <p14:modId xmlns:p14="http://schemas.microsoft.com/office/powerpoint/2010/main" val="895451572"/>
              </p:ext>
            </p:extLst>
          </p:nvPr>
        </p:nvGraphicFramePr>
        <p:xfrm>
          <a:off x="953768" y="5373216"/>
          <a:ext cx="2250601" cy="944964"/>
        </p:xfrm>
        <a:graphic>
          <a:graphicData uri="http://schemas.openxmlformats.org/presentationml/2006/ole">
            <mc:AlternateContent xmlns:mc="http://schemas.openxmlformats.org/markup-compatibility/2006">
              <mc:Choice xmlns:v="urn:schemas-microsoft-com:vml" Requires="v">
                <p:oleObj spid="_x0000_s27661" name="Photo Editor Photo" r:id="rId3" imgW="5334745" imgH="2238687" progId="MSPhotoEd.3">
                  <p:embed/>
                </p:oleObj>
              </mc:Choice>
              <mc:Fallback>
                <p:oleObj name="Photo Editor Photo" r:id="rId3" imgW="5334745" imgH="2238687"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3768" y="5373216"/>
                        <a:ext cx="2250601" cy="944964"/>
                      </a:xfrm>
                      <a:prstGeom prst="rect">
                        <a:avLst/>
                      </a:prstGeom>
                      <a:noFill/>
                      <a:ln>
                        <a:noFill/>
                      </a:ln>
                      <a:effectLst/>
                    </p:spPr>
                  </p:pic>
                </p:oleObj>
              </mc:Fallback>
            </mc:AlternateContent>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400" smtClean="0"/>
              <a:t>Xuhua Xia</a:t>
            </a:r>
          </a:p>
        </p:txBody>
      </p:sp>
      <p:sp>
        <p:nvSpPr>
          <p:cNvPr id="1945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400">
                <a:solidFill>
                  <a:schemeClr val="tx1"/>
                </a:solidFill>
              </a:rPr>
              <a:t>Slide </a:t>
            </a:r>
            <a:fld id="{5321C004-C6B4-4003-86C6-ECD0793BA2CF}" type="slidenum">
              <a:rPr lang="en-US" altLang="en-US" sz="1400">
                <a:solidFill>
                  <a:schemeClr val="tx1"/>
                </a:solidFill>
              </a:rPr>
              <a:pPr>
                <a:spcBef>
                  <a:spcPct val="0"/>
                </a:spcBef>
                <a:buFontTx/>
                <a:buNone/>
              </a:pPr>
              <a:t>19</a:t>
            </a:fld>
            <a:endParaRPr lang="en-US" altLang="en-US" sz="1400">
              <a:solidFill>
                <a:schemeClr val="tx1"/>
              </a:solidFill>
            </a:endParaRPr>
          </a:p>
        </p:txBody>
      </p:sp>
      <p:sp>
        <p:nvSpPr>
          <p:cNvPr id="19460" name="Rectangle 2"/>
          <p:cNvSpPr>
            <a:spLocks noGrp="1" noChangeArrowheads="1"/>
          </p:cNvSpPr>
          <p:nvPr>
            <p:ph type="title"/>
          </p:nvPr>
        </p:nvSpPr>
        <p:spPr/>
        <p:txBody>
          <a:bodyPr/>
          <a:lstStyle/>
          <a:p>
            <a:r>
              <a:rPr lang="en-US" altLang="en-US" smtClean="0"/>
              <a:t>Gap penalty</a:t>
            </a:r>
          </a:p>
        </p:txBody>
      </p:sp>
      <p:sp>
        <p:nvSpPr>
          <p:cNvPr id="19461" name="Rectangle 3"/>
          <p:cNvSpPr>
            <a:spLocks noGrp="1" noChangeArrowheads="1"/>
          </p:cNvSpPr>
          <p:nvPr>
            <p:ph type="body" idx="1"/>
          </p:nvPr>
        </p:nvSpPr>
        <p:spPr/>
        <p:txBody>
          <a:bodyPr/>
          <a:lstStyle/>
          <a:p>
            <a:r>
              <a:rPr lang="en-US" altLang="en-US" smtClean="0"/>
              <a:t>Different scoring schemes differ in two ways:</a:t>
            </a:r>
          </a:p>
          <a:p>
            <a:pPr lvl="1"/>
            <a:r>
              <a:rPr lang="en-US" altLang="en-US" smtClean="0"/>
              <a:t>treatment of gap penalties:</a:t>
            </a:r>
          </a:p>
          <a:p>
            <a:r>
              <a:rPr lang="en-US" altLang="en-US" smtClean="0"/>
              <a:t>Simple: </a:t>
            </a:r>
          </a:p>
          <a:p>
            <a:pPr lvl="1"/>
            <a:r>
              <a:rPr lang="en-US" altLang="en-US" smtClean="0"/>
              <a:t>Match (S</a:t>
            </a:r>
            <a:r>
              <a:rPr lang="en-US" altLang="en-US" baseline="-25000" smtClean="0"/>
              <a:t>m</a:t>
            </a:r>
            <a:r>
              <a:rPr lang="en-US" altLang="en-US" smtClean="0"/>
              <a:t>): 2; mismatch (S</a:t>
            </a:r>
            <a:r>
              <a:rPr lang="en-US" altLang="en-US" baseline="-25000" smtClean="0"/>
              <a:t>mm</a:t>
            </a:r>
            <a:r>
              <a:rPr lang="en-US" altLang="en-US" smtClean="0"/>
              <a:t>): -1; Gap (S</a:t>
            </a:r>
            <a:r>
              <a:rPr lang="en-US" altLang="en-US" baseline="-25000" smtClean="0"/>
              <a:t>g</a:t>
            </a:r>
            <a:r>
              <a:rPr lang="en-US" altLang="en-US" smtClean="0"/>
              <a:t>): -3</a:t>
            </a:r>
          </a:p>
          <a:p>
            <a:pPr lvl="1"/>
            <a:r>
              <a:rPr lang="en-US" altLang="en-US" smtClean="0"/>
              <a:t>Alignment score = N</a:t>
            </a:r>
            <a:r>
              <a:rPr lang="en-US" altLang="en-US" baseline="-25000" smtClean="0"/>
              <a:t>m</a:t>
            </a:r>
            <a:r>
              <a:rPr lang="en-US" altLang="en-US" smtClean="0"/>
              <a:t> * S</a:t>
            </a:r>
            <a:r>
              <a:rPr lang="en-US" altLang="en-US" baseline="-25000" smtClean="0"/>
              <a:t>m</a:t>
            </a:r>
            <a:r>
              <a:rPr lang="en-US" altLang="en-US" smtClean="0"/>
              <a:t> + N</a:t>
            </a:r>
            <a:r>
              <a:rPr lang="en-US" altLang="en-US" baseline="-25000" smtClean="0"/>
              <a:t>mm</a:t>
            </a:r>
            <a:r>
              <a:rPr lang="en-US" altLang="en-US" smtClean="0"/>
              <a:t> * S</a:t>
            </a:r>
            <a:r>
              <a:rPr lang="en-US" altLang="en-US" baseline="-25000" smtClean="0"/>
              <a:t>mm </a:t>
            </a:r>
            <a:r>
              <a:rPr lang="en-US" altLang="en-US" smtClean="0"/>
              <a:t>+ N</a:t>
            </a:r>
            <a:r>
              <a:rPr lang="en-US" altLang="en-US" baseline="-25000" smtClean="0"/>
              <a:t>g </a:t>
            </a:r>
            <a:r>
              <a:rPr lang="en-US" altLang="en-US" smtClean="0"/>
              <a:t> * S</a:t>
            </a:r>
            <a:r>
              <a:rPr lang="en-US" altLang="en-US" baseline="-25000" smtClean="0"/>
              <a:t>g</a:t>
            </a:r>
          </a:p>
          <a:p>
            <a:r>
              <a:rPr lang="en-US" altLang="en-US" smtClean="0"/>
              <a:t>Affine function: </a:t>
            </a:r>
          </a:p>
          <a:p>
            <a:pPr lvl="1"/>
            <a:r>
              <a:rPr lang="en-US" altLang="en-US" smtClean="0"/>
              <a:t>Gap open: q, gap extension r (q and r </a:t>
            </a:r>
            <a:r>
              <a:rPr lang="en-US" altLang="en-US" u="sng" smtClean="0"/>
              <a:t>&lt;</a:t>
            </a:r>
            <a:r>
              <a:rPr lang="en-US" altLang="en-US" smtClean="0"/>
              <a:t> 0)</a:t>
            </a:r>
          </a:p>
          <a:p>
            <a:pPr lvl="1"/>
            <a:r>
              <a:rPr lang="en-US" altLang="en-US" smtClean="0"/>
              <a:t>Gap penalty: q + N</a:t>
            </a:r>
            <a:r>
              <a:rPr lang="en-US" altLang="en-US" baseline="-25000" smtClean="0"/>
              <a:t>r</a:t>
            </a:r>
            <a:r>
              <a:rPr lang="en-US" altLang="en-US" smtClean="0"/>
              <a:t> * r</a:t>
            </a:r>
          </a:p>
          <a:p>
            <a:pPr lvl="1"/>
            <a:r>
              <a:rPr lang="en-US" altLang="en-US" smtClean="0"/>
              <a:t>Alignment score = N</a:t>
            </a:r>
            <a:r>
              <a:rPr lang="en-US" altLang="en-US" baseline="-25000" smtClean="0"/>
              <a:t>m</a:t>
            </a:r>
            <a:r>
              <a:rPr lang="en-US" altLang="en-US" smtClean="0"/>
              <a:t>*S</a:t>
            </a:r>
            <a:r>
              <a:rPr lang="en-US" altLang="en-US" baseline="-25000" smtClean="0"/>
              <a:t>m</a:t>
            </a:r>
            <a:r>
              <a:rPr lang="en-US" altLang="en-US" smtClean="0"/>
              <a:t> + N</a:t>
            </a:r>
            <a:r>
              <a:rPr lang="en-US" altLang="en-US" baseline="-25000" smtClean="0"/>
              <a:t>mm</a:t>
            </a:r>
            <a:r>
              <a:rPr lang="en-US" altLang="en-US" smtClean="0"/>
              <a:t>*S</a:t>
            </a:r>
            <a:r>
              <a:rPr lang="en-US" altLang="en-US" baseline="-25000" smtClean="0"/>
              <a:t>mm </a:t>
            </a:r>
            <a:r>
              <a:rPr lang="en-US" altLang="en-US" smtClean="0"/>
              <a:t>+ N</a:t>
            </a:r>
            <a:r>
              <a:rPr lang="en-US" altLang="en-US" baseline="-25000" smtClean="0"/>
              <a:t>q</a:t>
            </a:r>
            <a:r>
              <a:rPr lang="en-US" altLang="en-US" smtClean="0"/>
              <a:t>*q + N</a:t>
            </a:r>
            <a:r>
              <a:rPr lang="en-US" altLang="en-US" baseline="-25000" smtClean="0"/>
              <a:t>r</a:t>
            </a:r>
            <a:r>
              <a:rPr lang="en-US" altLang="en-US" smtClean="0"/>
              <a:t>*r</a:t>
            </a:r>
          </a:p>
        </p:txBody>
      </p:sp>
      <p:sp>
        <p:nvSpPr>
          <p:cNvPr id="19462" name="Rectangle 4"/>
          <p:cNvSpPr>
            <a:spLocks noChangeArrowheads="1"/>
          </p:cNvSpPr>
          <p:nvPr/>
        </p:nvSpPr>
        <p:spPr bwMode="auto">
          <a:xfrm>
            <a:off x="0" y="3219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endParaRPr lang="en-CA" altLang="en-US" sz="160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400" smtClean="0"/>
              <a:t>Xuhua Xia</a:t>
            </a:r>
          </a:p>
        </p:txBody>
      </p:sp>
      <p:sp>
        <p:nvSpPr>
          <p:cNvPr id="51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400">
                <a:solidFill>
                  <a:schemeClr val="tx1"/>
                </a:solidFill>
              </a:rPr>
              <a:t>Slide </a:t>
            </a:r>
            <a:fld id="{01E6C536-2091-47C0-9ED5-ECB174458EC7}" type="slidenum">
              <a:rPr lang="en-US" altLang="en-US" sz="1400">
                <a:solidFill>
                  <a:schemeClr val="tx1"/>
                </a:solidFill>
              </a:rPr>
              <a:pPr>
                <a:spcBef>
                  <a:spcPct val="0"/>
                </a:spcBef>
                <a:buFontTx/>
                <a:buNone/>
              </a:pPr>
              <a:t>2</a:t>
            </a:fld>
            <a:endParaRPr lang="en-US" altLang="en-US" sz="1400">
              <a:solidFill>
                <a:schemeClr val="tx1"/>
              </a:solidFill>
            </a:endParaRPr>
          </a:p>
        </p:txBody>
      </p:sp>
      <p:sp>
        <p:nvSpPr>
          <p:cNvPr id="5124" name="Rectangle 2"/>
          <p:cNvSpPr>
            <a:spLocks noGrp="1" noChangeArrowheads="1"/>
          </p:cNvSpPr>
          <p:nvPr>
            <p:ph type="title"/>
          </p:nvPr>
        </p:nvSpPr>
        <p:spPr/>
        <p:txBody>
          <a:bodyPr/>
          <a:lstStyle/>
          <a:p>
            <a:r>
              <a:rPr lang="en-US" altLang="en-US" smtClean="0"/>
              <a:t>Normal and Thalassemia HBb</a:t>
            </a:r>
          </a:p>
        </p:txBody>
      </p:sp>
      <p:sp>
        <p:nvSpPr>
          <p:cNvPr id="5125" name="Rectangle 7"/>
          <p:cNvSpPr>
            <a:spLocks noGrp="1" noChangeArrowheads="1"/>
          </p:cNvSpPr>
          <p:nvPr>
            <p:ph type="body" idx="1"/>
          </p:nvPr>
        </p:nvSpPr>
        <p:spPr>
          <a:xfrm>
            <a:off x="533400" y="4292600"/>
            <a:ext cx="8153400" cy="1803400"/>
          </a:xfrm>
        </p:spPr>
        <p:txBody>
          <a:bodyPr/>
          <a:lstStyle/>
          <a:p>
            <a:r>
              <a:rPr lang="en-US" altLang="en-US" sz="2400" smtClean="0"/>
              <a:t>Are the two genes homologous?</a:t>
            </a:r>
          </a:p>
          <a:p>
            <a:r>
              <a:rPr lang="en-US" altLang="en-US" sz="2400" smtClean="0"/>
              <a:t>What evolutionary change can you infer from the alignment? </a:t>
            </a:r>
          </a:p>
          <a:p>
            <a:r>
              <a:rPr lang="en-US" altLang="en-US" sz="2400" smtClean="0"/>
              <a:t>What is the consequence of the evolutionary change?</a:t>
            </a:r>
          </a:p>
        </p:txBody>
      </p:sp>
      <p:sp>
        <p:nvSpPr>
          <p:cNvPr id="5126" name="Rectangle 5"/>
          <p:cNvSpPr>
            <a:spLocks noChangeArrowheads="1"/>
          </p:cNvSpPr>
          <p:nvPr/>
        </p:nvSpPr>
        <p:spPr bwMode="auto">
          <a:xfrm>
            <a:off x="754063" y="981075"/>
            <a:ext cx="8066087" cy="317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50000"/>
              </a:spcBef>
              <a:buFontTx/>
              <a:buNone/>
            </a:pPr>
            <a:r>
              <a:rPr lang="en-US" altLang="en-US" sz="1400">
                <a:solidFill>
                  <a:srgbClr val="000000"/>
                </a:solidFill>
                <a:latin typeface="Courier New" panose="02070309020205020404" pitchFamily="49" charset="0"/>
              </a:rPr>
              <a:t>                 10        20        30        40        50        60   </a:t>
            </a:r>
          </a:p>
          <a:p>
            <a:pPr>
              <a:spcBef>
                <a:spcPct val="50000"/>
              </a:spcBef>
              <a:buFontTx/>
              <a:buNone/>
            </a:pPr>
            <a:r>
              <a:rPr lang="en-US" altLang="en-US" sz="1400">
                <a:solidFill>
                  <a:srgbClr val="000000"/>
                </a:solidFill>
                <a:latin typeface="Courier New" panose="02070309020205020404" pitchFamily="49" charset="0"/>
              </a:rPr>
              <a:t>         ----|----|----|----|----|----|----|----|----|----|----|----|-- </a:t>
            </a:r>
          </a:p>
          <a:p>
            <a:pPr>
              <a:spcBef>
                <a:spcPct val="50000"/>
              </a:spcBef>
              <a:buFontTx/>
              <a:buNone/>
            </a:pPr>
            <a:r>
              <a:rPr lang="en-US" altLang="en-US" sz="1400">
                <a:solidFill>
                  <a:srgbClr val="000000"/>
                </a:solidFill>
                <a:latin typeface="Courier New" panose="02070309020205020404" pitchFamily="49" charset="0"/>
              </a:rPr>
              <a:t>Normal   </a:t>
            </a:r>
            <a:r>
              <a:rPr lang="en-US" altLang="en-US" sz="1400" b="1">
                <a:solidFill>
                  <a:srgbClr val="FF0000"/>
                </a:solidFill>
                <a:latin typeface="Courier New" panose="02070309020205020404" pitchFamily="49" charset="0"/>
              </a:rPr>
              <a:t>A</a:t>
            </a:r>
            <a:r>
              <a:rPr lang="en-US" altLang="en-US" sz="1400" b="1">
                <a:solidFill>
                  <a:srgbClr val="FF00FF"/>
                </a:solidFill>
                <a:latin typeface="Courier New" panose="02070309020205020404" pitchFamily="49" charset="0"/>
              </a:rPr>
              <a:t>U</a:t>
            </a:r>
            <a:r>
              <a:rPr lang="en-US" altLang="en-US" sz="1400" b="1">
                <a:solidFill>
                  <a:srgbClr val="00FF00"/>
                </a:solidFill>
                <a:latin typeface="Courier New" panose="02070309020205020404" pitchFamily="49" charset="0"/>
              </a:rPr>
              <a:t>GG</a:t>
            </a:r>
            <a:r>
              <a:rPr lang="en-US" altLang="en-US" sz="1400" b="1">
                <a:solidFill>
                  <a:srgbClr val="FF00FF"/>
                </a:solidFill>
                <a:latin typeface="Courier New" panose="02070309020205020404" pitchFamily="49" charset="0"/>
              </a:rPr>
              <a:t>U</a:t>
            </a:r>
            <a:r>
              <a:rPr lang="en-US" altLang="en-US" sz="1400" b="1">
                <a:solidFill>
                  <a:srgbClr val="00FF00"/>
                </a:solidFill>
                <a:latin typeface="Courier New" panose="02070309020205020404" pitchFamily="49" charset="0"/>
              </a:rPr>
              <a:t>G</a:t>
            </a:r>
            <a:r>
              <a:rPr lang="en-US" altLang="en-US" sz="1400" b="1">
                <a:solidFill>
                  <a:srgbClr val="0000FF"/>
                </a:solidFill>
                <a:latin typeface="Courier New" panose="02070309020205020404" pitchFamily="49" charset="0"/>
              </a:rPr>
              <a:t>C</a:t>
            </a:r>
            <a:r>
              <a:rPr lang="en-US" altLang="en-US" sz="1400" b="1">
                <a:solidFill>
                  <a:srgbClr val="FF0000"/>
                </a:solidFill>
                <a:latin typeface="Courier New" panose="02070309020205020404" pitchFamily="49" charset="0"/>
              </a:rPr>
              <a:t>A</a:t>
            </a:r>
            <a:r>
              <a:rPr lang="en-US" altLang="en-US" sz="1400" b="1">
                <a:solidFill>
                  <a:srgbClr val="0000FF"/>
                </a:solidFill>
                <a:latin typeface="Courier New" panose="02070309020205020404" pitchFamily="49" charset="0"/>
              </a:rPr>
              <a:t>CC</a:t>
            </a:r>
            <a:r>
              <a:rPr lang="en-US" altLang="en-US" sz="1400" b="1">
                <a:solidFill>
                  <a:srgbClr val="FF00FF"/>
                </a:solidFill>
                <a:latin typeface="Courier New" panose="02070309020205020404" pitchFamily="49" charset="0"/>
              </a:rPr>
              <a:t>U</a:t>
            </a:r>
            <a:r>
              <a:rPr lang="en-US" altLang="en-US" sz="1400" b="1">
                <a:solidFill>
                  <a:srgbClr val="00FF00"/>
                </a:solidFill>
                <a:latin typeface="Courier New" panose="02070309020205020404" pitchFamily="49" charset="0"/>
              </a:rPr>
              <a:t>G</a:t>
            </a:r>
            <a:r>
              <a:rPr lang="en-US" altLang="en-US" sz="1400" b="1">
                <a:solidFill>
                  <a:srgbClr val="FF0000"/>
                </a:solidFill>
                <a:latin typeface="Courier New" panose="02070309020205020404" pitchFamily="49" charset="0"/>
              </a:rPr>
              <a:t>A</a:t>
            </a:r>
            <a:r>
              <a:rPr lang="en-US" altLang="en-US" sz="1400" b="1">
                <a:solidFill>
                  <a:srgbClr val="0000FF"/>
                </a:solidFill>
                <a:latin typeface="Courier New" panose="02070309020205020404" pitchFamily="49" charset="0"/>
              </a:rPr>
              <a:t>C</a:t>
            </a:r>
            <a:r>
              <a:rPr lang="en-US" altLang="en-US" sz="1400" b="1">
                <a:solidFill>
                  <a:srgbClr val="FF00FF"/>
                </a:solidFill>
                <a:latin typeface="Courier New" panose="02070309020205020404" pitchFamily="49" charset="0"/>
              </a:rPr>
              <a:t>U</a:t>
            </a:r>
            <a:r>
              <a:rPr lang="en-US" altLang="en-US" sz="1400" b="1">
                <a:solidFill>
                  <a:srgbClr val="0000FF"/>
                </a:solidFill>
                <a:latin typeface="Courier New" panose="02070309020205020404" pitchFamily="49" charset="0"/>
              </a:rPr>
              <a:t>CC</a:t>
            </a:r>
            <a:r>
              <a:rPr lang="en-US" altLang="en-US" sz="1400" b="1">
                <a:solidFill>
                  <a:srgbClr val="FF00FF"/>
                </a:solidFill>
                <a:latin typeface="Courier New" panose="02070309020205020404" pitchFamily="49" charset="0"/>
              </a:rPr>
              <a:t>U</a:t>
            </a:r>
            <a:r>
              <a:rPr lang="en-US" altLang="en-US" sz="1400" b="1">
                <a:solidFill>
                  <a:srgbClr val="00FF00"/>
                </a:solidFill>
                <a:latin typeface="Courier New" panose="02070309020205020404" pitchFamily="49" charset="0"/>
              </a:rPr>
              <a:t>G</a:t>
            </a:r>
            <a:r>
              <a:rPr lang="en-US" altLang="en-US" sz="1400" b="1">
                <a:solidFill>
                  <a:srgbClr val="FF0000"/>
                </a:solidFill>
                <a:latin typeface="Courier New" panose="02070309020205020404" pitchFamily="49" charset="0"/>
              </a:rPr>
              <a:t>A</a:t>
            </a:r>
            <a:r>
              <a:rPr lang="en-US" altLang="en-US" sz="1400" b="1">
                <a:solidFill>
                  <a:srgbClr val="00FF00"/>
                </a:solidFill>
                <a:latin typeface="Courier New" panose="02070309020205020404" pitchFamily="49" charset="0"/>
              </a:rPr>
              <a:t>GG</a:t>
            </a:r>
            <a:r>
              <a:rPr lang="en-US" altLang="en-US" sz="1400" b="1">
                <a:solidFill>
                  <a:srgbClr val="FF0000"/>
                </a:solidFill>
                <a:latin typeface="Courier New" panose="02070309020205020404" pitchFamily="49" charset="0"/>
              </a:rPr>
              <a:t>A</a:t>
            </a:r>
            <a:r>
              <a:rPr lang="en-US" altLang="en-US" sz="1400" b="1">
                <a:solidFill>
                  <a:srgbClr val="00FF00"/>
                </a:solidFill>
                <a:latin typeface="Courier New" panose="02070309020205020404" pitchFamily="49" charset="0"/>
              </a:rPr>
              <a:t>G</a:t>
            </a:r>
            <a:r>
              <a:rPr lang="en-US" altLang="en-US" sz="1400" b="1">
                <a:solidFill>
                  <a:srgbClr val="FF0000"/>
                </a:solidFill>
                <a:latin typeface="Courier New" panose="02070309020205020404" pitchFamily="49" charset="0"/>
              </a:rPr>
              <a:t>AA</a:t>
            </a:r>
            <a:r>
              <a:rPr lang="en-US" altLang="en-US" sz="1400" b="1">
                <a:solidFill>
                  <a:srgbClr val="00FF00"/>
                </a:solidFill>
                <a:latin typeface="Courier New" panose="02070309020205020404" pitchFamily="49" charset="0"/>
              </a:rPr>
              <a:t>G</a:t>
            </a:r>
            <a:r>
              <a:rPr lang="en-US" altLang="en-US" sz="1400" b="1">
                <a:solidFill>
                  <a:srgbClr val="FF00FF"/>
                </a:solidFill>
                <a:latin typeface="Courier New" panose="02070309020205020404" pitchFamily="49" charset="0"/>
              </a:rPr>
              <a:t>U</a:t>
            </a:r>
            <a:r>
              <a:rPr lang="en-US" altLang="en-US" sz="1400" b="1">
                <a:solidFill>
                  <a:srgbClr val="0000FF"/>
                </a:solidFill>
                <a:latin typeface="Courier New" panose="02070309020205020404" pitchFamily="49" charset="0"/>
              </a:rPr>
              <a:t>C</a:t>
            </a:r>
            <a:r>
              <a:rPr lang="en-US" altLang="en-US" sz="1400" b="1">
                <a:solidFill>
                  <a:srgbClr val="FF00FF"/>
                </a:solidFill>
                <a:latin typeface="Courier New" panose="02070309020205020404" pitchFamily="49" charset="0"/>
              </a:rPr>
              <a:t>U</a:t>
            </a:r>
            <a:r>
              <a:rPr lang="en-US" altLang="en-US" sz="1400" b="1">
                <a:solidFill>
                  <a:srgbClr val="00FF00"/>
                </a:solidFill>
                <a:latin typeface="Courier New" panose="02070309020205020404" pitchFamily="49" charset="0"/>
              </a:rPr>
              <a:t>G</a:t>
            </a:r>
            <a:r>
              <a:rPr lang="en-US" altLang="en-US" sz="1400" b="1">
                <a:solidFill>
                  <a:srgbClr val="0000FF"/>
                </a:solidFill>
                <a:latin typeface="Courier New" panose="02070309020205020404" pitchFamily="49" charset="0"/>
              </a:rPr>
              <a:t>CC</a:t>
            </a:r>
            <a:r>
              <a:rPr lang="en-US" altLang="en-US" sz="1400" b="1">
                <a:solidFill>
                  <a:srgbClr val="00FF00"/>
                </a:solidFill>
                <a:latin typeface="Courier New" panose="02070309020205020404" pitchFamily="49" charset="0"/>
              </a:rPr>
              <a:t>G</a:t>
            </a:r>
            <a:r>
              <a:rPr lang="en-US" altLang="en-US" sz="1400" b="1">
                <a:solidFill>
                  <a:srgbClr val="FF00FF"/>
                </a:solidFill>
                <a:latin typeface="Courier New" panose="02070309020205020404" pitchFamily="49" charset="0"/>
              </a:rPr>
              <a:t>UU</a:t>
            </a:r>
            <a:r>
              <a:rPr lang="en-US" altLang="en-US" sz="1400" b="1">
                <a:solidFill>
                  <a:srgbClr val="FF0000"/>
                </a:solidFill>
                <a:latin typeface="Courier New" panose="02070309020205020404" pitchFamily="49" charset="0"/>
              </a:rPr>
              <a:t>A</a:t>
            </a:r>
            <a:r>
              <a:rPr lang="en-US" altLang="en-US" sz="1400" b="1">
                <a:solidFill>
                  <a:srgbClr val="0000FF"/>
                </a:solidFill>
                <a:latin typeface="Courier New" panose="02070309020205020404" pitchFamily="49" charset="0"/>
              </a:rPr>
              <a:t>C</a:t>
            </a:r>
            <a:r>
              <a:rPr lang="en-US" altLang="en-US" sz="1400" b="1">
                <a:solidFill>
                  <a:srgbClr val="FF00FF"/>
                </a:solidFill>
                <a:latin typeface="Courier New" panose="02070309020205020404" pitchFamily="49" charset="0"/>
              </a:rPr>
              <a:t>U</a:t>
            </a:r>
            <a:r>
              <a:rPr lang="en-US" altLang="en-US" sz="1400" b="1">
                <a:solidFill>
                  <a:srgbClr val="00FF00"/>
                </a:solidFill>
                <a:latin typeface="Courier New" panose="02070309020205020404" pitchFamily="49" charset="0"/>
              </a:rPr>
              <a:t>G</a:t>
            </a:r>
            <a:r>
              <a:rPr lang="en-US" altLang="en-US" sz="1400" b="1">
                <a:solidFill>
                  <a:srgbClr val="0000FF"/>
                </a:solidFill>
                <a:latin typeface="Courier New" panose="02070309020205020404" pitchFamily="49" charset="0"/>
              </a:rPr>
              <a:t>CCC</a:t>
            </a:r>
            <a:r>
              <a:rPr lang="en-US" altLang="en-US" sz="1400" b="1">
                <a:solidFill>
                  <a:srgbClr val="FF00FF"/>
                </a:solidFill>
                <a:latin typeface="Courier New" panose="02070309020205020404" pitchFamily="49" charset="0"/>
              </a:rPr>
              <a:t>U</a:t>
            </a:r>
            <a:r>
              <a:rPr lang="en-US" altLang="en-US" sz="1400" b="1">
                <a:solidFill>
                  <a:srgbClr val="00FF00"/>
                </a:solidFill>
                <a:latin typeface="Courier New" panose="02070309020205020404" pitchFamily="49" charset="0"/>
              </a:rPr>
              <a:t>G</a:t>
            </a:r>
            <a:r>
              <a:rPr lang="en-US" altLang="en-US" sz="1400" b="1">
                <a:solidFill>
                  <a:srgbClr val="FF00FF"/>
                </a:solidFill>
                <a:latin typeface="Courier New" panose="02070309020205020404" pitchFamily="49" charset="0"/>
              </a:rPr>
              <a:t>U</a:t>
            </a:r>
            <a:r>
              <a:rPr lang="en-US" altLang="en-US" sz="1400" b="1">
                <a:solidFill>
                  <a:srgbClr val="00FF00"/>
                </a:solidFill>
                <a:latin typeface="Courier New" panose="02070309020205020404" pitchFamily="49" charset="0"/>
              </a:rPr>
              <a:t>GGGG</a:t>
            </a:r>
            <a:r>
              <a:rPr lang="en-US" altLang="en-US" sz="1400" b="1">
                <a:solidFill>
                  <a:srgbClr val="0000FF"/>
                </a:solidFill>
                <a:latin typeface="Courier New" panose="02070309020205020404" pitchFamily="49" charset="0"/>
              </a:rPr>
              <a:t>C</a:t>
            </a:r>
            <a:r>
              <a:rPr lang="en-US" altLang="en-US" sz="1400" b="1">
                <a:solidFill>
                  <a:srgbClr val="FF0000"/>
                </a:solidFill>
                <a:latin typeface="Courier New" panose="02070309020205020404" pitchFamily="49" charset="0"/>
              </a:rPr>
              <a:t>AA</a:t>
            </a:r>
            <a:r>
              <a:rPr lang="en-US" altLang="en-US" sz="1400" b="1">
                <a:solidFill>
                  <a:srgbClr val="00FF00"/>
                </a:solidFill>
                <a:latin typeface="Courier New" panose="02070309020205020404" pitchFamily="49" charset="0"/>
              </a:rPr>
              <a:t>GG</a:t>
            </a:r>
            <a:r>
              <a:rPr lang="en-US" altLang="en-US" sz="1400" b="1">
                <a:solidFill>
                  <a:srgbClr val="FF00FF"/>
                </a:solidFill>
                <a:latin typeface="Courier New" panose="02070309020205020404" pitchFamily="49" charset="0"/>
              </a:rPr>
              <a:t>U</a:t>
            </a:r>
            <a:r>
              <a:rPr lang="en-US" altLang="en-US" sz="1400" b="1">
                <a:solidFill>
                  <a:srgbClr val="00FF00"/>
                </a:solidFill>
                <a:latin typeface="Courier New" panose="02070309020205020404" pitchFamily="49" charset="0"/>
              </a:rPr>
              <a:t>G</a:t>
            </a:r>
            <a:r>
              <a:rPr lang="en-US" altLang="en-US" sz="1400" b="1">
                <a:solidFill>
                  <a:srgbClr val="FF0000"/>
                </a:solidFill>
                <a:latin typeface="Courier New" panose="02070309020205020404" pitchFamily="49" charset="0"/>
              </a:rPr>
              <a:t>AA</a:t>
            </a:r>
            <a:r>
              <a:rPr lang="en-US" altLang="en-US" sz="1400" b="1">
                <a:solidFill>
                  <a:srgbClr val="0000FF"/>
                </a:solidFill>
                <a:latin typeface="Courier New" panose="02070309020205020404" pitchFamily="49" charset="0"/>
              </a:rPr>
              <a:t>C</a:t>
            </a:r>
            <a:r>
              <a:rPr lang="en-US" altLang="en-US" sz="1400" b="1">
                <a:solidFill>
                  <a:srgbClr val="00FF00"/>
                </a:solidFill>
                <a:latin typeface="Courier New" panose="02070309020205020404" pitchFamily="49" charset="0"/>
              </a:rPr>
              <a:t>G</a:t>
            </a:r>
            <a:r>
              <a:rPr lang="en-US" altLang="en-US" sz="1400" b="1">
                <a:solidFill>
                  <a:srgbClr val="FF00FF"/>
                </a:solidFill>
                <a:latin typeface="Courier New" panose="02070309020205020404" pitchFamily="49" charset="0"/>
              </a:rPr>
              <a:t>U</a:t>
            </a:r>
            <a:r>
              <a:rPr lang="en-US" altLang="en-US" sz="1400">
                <a:solidFill>
                  <a:srgbClr val="FF00FF"/>
                </a:solidFill>
                <a:latin typeface="Courier New" panose="02070309020205020404" pitchFamily="49" charset="0"/>
              </a:rPr>
              <a:t> </a:t>
            </a:r>
          </a:p>
          <a:p>
            <a:pPr>
              <a:spcBef>
                <a:spcPct val="50000"/>
              </a:spcBef>
              <a:buFontTx/>
              <a:buNone/>
            </a:pPr>
            <a:r>
              <a:rPr lang="en-US" altLang="en-US" sz="1400">
                <a:solidFill>
                  <a:srgbClr val="000000"/>
                </a:solidFill>
                <a:latin typeface="Courier New" panose="02070309020205020404" pitchFamily="49" charset="0"/>
              </a:rPr>
              <a:t>Thalass. </a:t>
            </a:r>
            <a:r>
              <a:rPr lang="en-US" altLang="en-US" sz="1400" b="1">
                <a:solidFill>
                  <a:srgbClr val="FF0000"/>
                </a:solidFill>
                <a:latin typeface="Courier New" panose="02070309020205020404" pitchFamily="49" charset="0"/>
              </a:rPr>
              <a:t>A</a:t>
            </a:r>
            <a:r>
              <a:rPr lang="en-US" altLang="en-US" sz="1400" b="1">
                <a:solidFill>
                  <a:srgbClr val="FF00FF"/>
                </a:solidFill>
                <a:latin typeface="Courier New" panose="02070309020205020404" pitchFamily="49" charset="0"/>
              </a:rPr>
              <a:t>U</a:t>
            </a:r>
            <a:r>
              <a:rPr lang="en-US" altLang="en-US" sz="1400" b="1">
                <a:solidFill>
                  <a:srgbClr val="00FF00"/>
                </a:solidFill>
                <a:latin typeface="Courier New" panose="02070309020205020404" pitchFamily="49" charset="0"/>
              </a:rPr>
              <a:t>GG</a:t>
            </a:r>
            <a:r>
              <a:rPr lang="en-US" altLang="en-US" sz="1400" b="1">
                <a:solidFill>
                  <a:srgbClr val="FF00FF"/>
                </a:solidFill>
                <a:latin typeface="Courier New" panose="02070309020205020404" pitchFamily="49" charset="0"/>
              </a:rPr>
              <a:t>U</a:t>
            </a:r>
            <a:r>
              <a:rPr lang="en-US" altLang="en-US" sz="1400" b="1">
                <a:solidFill>
                  <a:srgbClr val="00FF00"/>
                </a:solidFill>
                <a:latin typeface="Courier New" panose="02070309020205020404" pitchFamily="49" charset="0"/>
              </a:rPr>
              <a:t>G</a:t>
            </a:r>
            <a:r>
              <a:rPr lang="en-US" altLang="en-US" sz="1400" b="1">
                <a:solidFill>
                  <a:srgbClr val="0000FF"/>
                </a:solidFill>
                <a:latin typeface="Courier New" panose="02070309020205020404" pitchFamily="49" charset="0"/>
              </a:rPr>
              <a:t>C</a:t>
            </a:r>
            <a:r>
              <a:rPr lang="en-US" altLang="en-US" sz="1400" b="1">
                <a:solidFill>
                  <a:srgbClr val="FF0000"/>
                </a:solidFill>
                <a:latin typeface="Courier New" panose="02070309020205020404" pitchFamily="49" charset="0"/>
              </a:rPr>
              <a:t>A</a:t>
            </a:r>
            <a:r>
              <a:rPr lang="en-US" altLang="en-US" sz="1400" b="1">
                <a:solidFill>
                  <a:srgbClr val="0000FF"/>
                </a:solidFill>
                <a:latin typeface="Courier New" panose="02070309020205020404" pitchFamily="49" charset="0"/>
              </a:rPr>
              <a:t>CC</a:t>
            </a:r>
            <a:r>
              <a:rPr lang="en-US" altLang="en-US" sz="1400" b="1">
                <a:solidFill>
                  <a:srgbClr val="FF00FF"/>
                </a:solidFill>
                <a:latin typeface="Courier New" panose="02070309020205020404" pitchFamily="49" charset="0"/>
              </a:rPr>
              <a:t>U</a:t>
            </a:r>
            <a:r>
              <a:rPr lang="en-US" altLang="en-US" sz="1400" b="1">
                <a:solidFill>
                  <a:srgbClr val="00FF00"/>
                </a:solidFill>
                <a:latin typeface="Courier New" panose="02070309020205020404" pitchFamily="49" charset="0"/>
              </a:rPr>
              <a:t>G</a:t>
            </a:r>
            <a:r>
              <a:rPr lang="en-US" altLang="en-US" sz="1400" b="1">
                <a:solidFill>
                  <a:srgbClr val="FF0000"/>
                </a:solidFill>
                <a:latin typeface="Courier New" panose="02070309020205020404" pitchFamily="49" charset="0"/>
              </a:rPr>
              <a:t>A</a:t>
            </a:r>
            <a:r>
              <a:rPr lang="en-US" altLang="en-US" sz="1400" b="1">
                <a:solidFill>
                  <a:srgbClr val="0000FF"/>
                </a:solidFill>
                <a:latin typeface="Courier New" panose="02070309020205020404" pitchFamily="49" charset="0"/>
              </a:rPr>
              <a:t>C</a:t>
            </a:r>
            <a:r>
              <a:rPr lang="en-US" altLang="en-US" sz="1400" b="1">
                <a:solidFill>
                  <a:srgbClr val="FF00FF"/>
                </a:solidFill>
                <a:latin typeface="Courier New" panose="02070309020205020404" pitchFamily="49" charset="0"/>
              </a:rPr>
              <a:t>U</a:t>
            </a:r>
            <a:r>
              <a:rPr lang="en-US" altLang="en-US" sz="1400" b="1">
                <a:solidFill>
                  <a:srgbClr val="0000FF"/>
                </a:solidFill>
                <a:latin typeface="Courier New" panose="02070309020205020404" pitchFamily="49" charset="0"/>
              </a:rPr>
              <a:t>CC</a:t>
            </a:r>
            <a:r>
              <a:rPr lang="en-US" altLang="en-US" sz="1400" b="1">
                <a:solidFill>
                  <a:srgbClr val="FF00FF"/>
                </a:solidFill>
                <a:latin typeface="Courier New" panose="02070309020205020404" pitchFamily="49" charset="0"/>
              </a:rPr>
              <a:t>U</a:t>
            </a:r>
            <a:r>
              <a:rPr lang="en-US" altLang="en-US" sz="1400" b="1">
                <a:solidFill>
                  <a:srgbClr val="00FF00"/>
                </a:solidFill>
                <a:latin typeface="Courier New" panose="02070309020205020404" pitchFamily="49" charset="0"/>
              </a:rPr>
              <a:t>G</a:t>
            </a:r>
            <a:r>
              <a:rPr lang="en-US" altLang="en-US" sz="1400" b="1">
                <a:solidFill>
                  <a:srgbClr val="FF0000"/>
                </a:solidFill>
                <a:latin typeface="Courier New" panose="02070309020205020404" pitchFamily="49" charset="0"/>
              </a:rPr>
              <a:t>A</a:t>
            </a:r>
            <a:r>
              <a:rPr lang="en-US" altLang="en-US" sz="1400" b="1">
                <a:solidFill>
                  <a:srgbClr val="00FF00"/>
                </a:solidFill>
                <a:latin typeface="Courier New" panose="02070309020205020404" pitchFamily="49" charset="0"/>
              </a:rPr>
              <a:t>GG</a:t>
            </a:r>
            <a:r>
              <a:rPr lang="en-US" altLang="en-US" sz="1400" b="1">
                <a:solidFill>
                  <a:srgbClr val="FF0000"/>
                </a:solidFill>
                <a:latin typeface="Courier New" panose="02070309020205020404" pitchFamily="49" charset="0"/>
              </a:rPr>
              <a:t>A</a:t>
            </a:r>
            <a:r>
              <a:rPr lang="en-US" altLang="en-US" sz="1400" b="1">
                <a:solidFill>
                  <a:srgbClr val="00FF00"/>
                </a:solidFill>
                <a:latin typeface="Courier New" panose="02070309020205020404" pitchFamily="49" charset="0"/>
              </a:rPr>
              <a:t>G</a:t>
            </a:r>
            <a:r>
              <a:rPr lang="en-US" altLang="en-US" sz="1400" b="1">
                <a:solidFill>
                  <a:srgbClr val="FF0000"/>
                </a:solidFill>
                <a:latin typeface="Courier New" panose="02070309020205020404" pitchFamily="49" charset="0"/>
              </a:rPr>
              <a:t>AA</a:t>
            </a:r>
            <a:r>
              <a:rPr lang="en-US" altLang="en-US" sz="1400" b="1">
                <a:solidFill>
                  <a:srgbClr val="00FF00"/>
                </a:solidFill>
                <a:latin typeface="Courier New" panose="02070309020205020404" pitchFamily="49" charset="0"/>
              </a:rPr>
              <a:t>G</a:t>
            </a:r>
            <a:r>
              <a:rPr lang="en-US" altLang="en-US" sz="1400" b="1">
                <a:solidFill>
                  <a:srgbClr val="FF00FF"/>
                </a:solidFill>
                <a:latin typeface="Courier New" panose="02070309020205020404" pitchFamily="49" charset="0"/>
              </a:rPr>
              <a:t>U</a:t>
            </a:r>
            <a:r>
              <a:rPr lang="en-US" altLang="en-US" sz="1400" b="1">
                <a:solidFill>
                  <a:srgbClr val="0000FF"/>
                </a:solidFill>
                <a:latin typeface="Courier New" panose="02070309020205020404" pitchFamily="49" charset="0"/>
              </a:rPr>
              <a:t>C</a:t>
            </a:r>
            <a:r>
              <a:rPr lang="en-US" altLang="en-US" sz="1400" b="1">
                <a:solidFill>
                  <a:srgbClr val="FF00FF"/>
                </a:solidFill>
                <a:latin typeface="Courier New" panose="02070309020205020404" pitchFamily="49" charset="0"/>
              </a:rPr>
              <a:t>U</a:t>
            </a:r>
            <a:r>
              <a:rPr lang="en-US" altLang="en-US" sz="1400" b="1">
                <a:solidFill>
                  <a:srgbClr val="00FF00"/>
                </a:solidFill>
                <a:latin typeface="Courier New" panose="02070309020205020404" pitchFamily="49" charset="0"/>
              </a:rPr>
              <a:t>G</a:t>
            </a:r>
            <a:r>
              <a:rPr lang="en-US" altLang="en-US" sz="1400" b="1">
                <a:solidFill>
                  <a:srgbClr val="0000FF"/>
                </a:solidFill>
                <a:latin typeface="Courier New" panose="02070309020205020404" pitchFamily="49" charset="0"/>
              </a:rPr>
              <a:t>CC</a:t>
            </a:r>
            <a:r>
              <a:rPr lang="en-US" altLang="en-US" sz="1400" b="1">
                <a:solidFill>
                  <a:srgbClr val="00FF00"/>
                </a:solidFill>
                <a:latin typeface="Courier New" panose="02070309020205020404" pitchFamily="49" charset="0"/>
              </a:rPr>
              <a:t>G</a:t>
            </a:r>
            <a:r>
              <a:rPr lang="en-US" altLang="en-US" sz="1400" b="1">
                <a:solidFill>
                  <a:srgbClr val="FF00FF"/>
                </a:solidFill>
                <a:latin typeface="Courier New" panose="02070309020205020404" pitchFamily="49" charset="0"/>
              </a:rPr>
              <a:t>UU</a:t>
            </a:r>
            <a:r>
              <a:rPr lang="en-US" altLang="en-US" sz="1400" b="1">
                <a:solidFill>
                  <a:srgbClr val="FF0000"/>
                </a:solidFill>
                <a:latin typeface="Courier New" panose="02070309020205020404" pitchFamily="49" charset="0"/>
              </a:rPr>
              <a:t>A</a:t>
            </a:r>
            <a:r>
              <a:rPr lang="en-US" altLang="en-US" sz="1400" b="1">
                <a:solidFill>
                  <a:srgbClr val="0000FF"/>
                </a:solidFill>
                <a:latin typeface="Courier New" panose="02070309020205020404" pitchFamily="49" charset="0"/>
              </a:rPr>
              <a:t>C</a:t>
            </a:r>
            <a:r>
              <a:rPr lang="en-US" altLang="en-US" sz="1400" b="1">
                <a:solidFill>
                  <a:srgbClr val="FF00FF"/>
                </a:solidFill>
                <a:latin typeface="Courier New" panose="02070309020205020404" pitchFamily="49" charset="0"/>
              </a:rPr>
              <a:t>U</a:t>
            </a:r>
            <a:r>
              <a:rPr lang="en-US" altLang="en-US" sz="1400" b="1">
                <a:solidFill>
                  <a:srgbClr val="00FF00"/>
                </a:solidFill>
                <a:latin typeface="Courier New" panose="02070309020205020404" pitchFamily="49" charset="0"/>
              </a:rPr>
              <a:t>G</a:t>
            </a:r>
            <a:r>
              <a:rPr lang="en-US" altLang="en-US" sz="1400" b="1">
                <a:solidFill>
                  <a:srgbClr val="0000FF"/>
                </a:solidFill>
                <a:latin typeface="Courier New" panose="02070309020205020404" pitchFamily="49" charset="0"/>
              </a:rPr>
              <a:t>CCC</a:t>
            </a:r>
            <a:r>
              <a:rPr lang="en-US" altLang="en-US" sz="1400" b="1">
                <a:solidFill>
                  <a:srgbClr val="FF00FF"/>
                </a:solidFill>
                <a:latin typeface="Courier New" panose="02070309020205020404" pitchFamily="49" charset="0"/>
              </a:rPr>
              <a:t>U</a:t>
            </a:r>
            <a:r>
              <a:rPr lang="en-US" altLang="en-US" sz="1400" b="1">
                <a:solidFill>
                  <a:srgbClr val="00FF00"/>
                </a:solidFill>
                <a:latin typeface="Courier New" panose="02070309020205020404" pitchFamily="49" charset="0"/>
              </a:rPr>
              <a:t>G</a:t>
            </a:r>
            <a:r>
              <a:rPr lang="en-US" altLang="en-US" sz="1400" b="1">
                <a:solidFill>
                  <a:srgbClr val="FF00FF"/>
                </a:solidFill>
                <a:latin typeface="Courier New" panose="02070309020205020404" pitchFamily="49" charset="0"/>
              </a:rPr>
              <a:t>U</a:t>
            </a:r>
            <a:r>
              <a:rPr lang="en-US" altLang="en-US" sz="1400" b="1">
                <a:solidFill>
                  <a:srgbClr val="00FF00"/>
                </a:solidFill>
                <a:latin typeface="Courier New" panose="02070309020205020404" pitchFamily="49" charset="0"/>
              </a:rPr>
              <a:t>GGGG</a:t>
            </a:r>
            <a:r>
              <a:rPr lang="en-US" altLang="en-US" sz="1400" b="1">
                <a:solidFill>
                  <a:srgbClr val="0000FF"/>
                </a:solidFill>
                <a:latin typeface="Courier New" panose="02070309020205020404" pitchFamily="49" charset="0"/>
              </a:rPr>
              <a:t>C</a:t>
            </a:r>
            <a:r>
              <a:rPr lang="en-US" altLang="en-US" sz="1400" b="1">
                <a:solidFill>
                  <a:srgbClr val="FF0000"/>
                </a:solidFill>
                <a:latin typeface="Courier New" panose="02070309020205020404" pitchFamily="49" charset="0"/>
              </a:rPr>
              <a:t>AA</a:t>
            </a:r>
            <a:r>
              <a:rPr lang="en-US" altLang="en-US" sz="1400" b="1">
                <a:solidFill>
                  <a:srgbClr val="00FF00"/>
                </a:solidFill>
                <a:latin typeface="Courier New" panose="02070309020205020404" pitchFamily="49" charset="0"/>
              </a:rPr>
              <a:t>GG</a:t>
            </a:r>
            <a:r>
              <a:rPr lang="en-US" altLang="en-US" sz="1400" b="1">
                <a:solidFill>
                  <a:srgbClr val="FF00FF"/>
                </a:solidFill>
                <a:latin typeface="Courier New" panose="02070309020205020404" pitchFamily="49" charset="0"/>
              </a:rPr>
              <a:t>U</a:t>
            </a:r>
            <a:r>
              <a:rPr lang="en-US" altLang="en-US" sz="1400" b="1">
                <a:solidFill>
                  <a:srgbClr val="00FF00"/>
                </a:solidFill>
                <a:latin typeface="Courier New" panose="02070309020205020404" pitchFamily="49" charset="0"/>
              </a:rPr>
              <a:t>G</a:t>
            </a:r>
            <a:r>
              <a:rPr lang="en-US" altLang="en-US" sz="1400" b="1">
                <a:solidFill>
                  <a:srgbClr val="FF0000"/>
                </a:solidFill>
                <a:latin typeface="Courier New" panose="02070309020205020404" pitchFamily="49" charset="0"/>
              </a:rPr>
              <a:t>AA</a:t>
            </a:r>
            <a:r>
              <a:rPr lang="en-US" altLang="en-US" sz="1400" b="1">
                <a:solidFill>
                  <a:srgbClr val="0000FF"/>
                </a:solidFill>
                <a:latin typeface="Courier New" panose="02070309020205020404" pitchFamily="49" charset="0"/>
              </a:rPr>
              <a:t>C</a:t>
            </a:r>
            <a:r>
              <a:rPr lang="en-US" altLang="en-US" sz="1400" b="1">
                <a:solidFill>
                  <a:srgbClr val="00FF00"/>
                </a:solidFill>
                <a:latin typeface="Courier New" panose="02070309020205020404" pitchFamily="49" charset="0"/>
              </a:rPr>
              <a:t>G</a:t>
            </a:r>
            <a:r>
              <a:rPr lang="en-US" altLang="en-US" sz="1400" b="1">
                <a:solidFill>
                  <a:srgbClr val="FF00FF"/>
                </a:solidFill>
                <a:latin typeface="Courier New" panose="02070309020205020404" pitchFamily="49" charset="0"/>
              </a:rPr>
              <a:t>U </a:t>
            </a:r>
          </a:p>
          <a:p>
            <a:pPr>
              <a:spcBef>
                <a:spcPct val="50000"/>
              </a:spcBef>
              <a:buFontTx/>
              <a:buNone/>
            </a:pPr>
            <a:r>
              <a:rPr lang="en-US" altLang="en-US" sz="1400">
                <a:solidFill>
                  <a:srgbClr val="000000"/>
                </a:solidFill>
                <a:latin typeface="Courier New" panose="02070309020205020404" pitchFamily="49" charset="0"/>
              </a:rPr>
              <a:t>         ************************************************************** </a:t>
            </a:r>
          </a:p>
          <a:p>
            <a:pPr>
              <a:spcBef>
                <a:spcPct val="50000"/>
              </a:spcBef>
              <a:buFontTx/>
              <a:buNone/>
            </a:pPr>
            <a:r>
              <a:rPr lang="en-US" altLang="en-US" sz="1400">
                <a:solidFill>
                  <a:srgbClr val="000000"/>
                </a:solidFill>
                <a:latin typeface="Courier New" panose="02070309020205020404" pitchFamily="49" charset="0"/>
              </a:rPr>
              <a:t>               70        80        90       100       110       120     </a:t>
            </a:r>
          </a:p>
          <a:p>
            <a:pPr>
              <a:spcBef>
                <a:spcPct val="50000"/>
              </a:spcBef>
              <a:buFontTx/>
              <a:buNone/>
            </a:pPr>
            <a:r>
              <a:rPr lang="en-US" altLang="en-US" sz="1400">
                <a:solidFill>
                  <a:srgbClr val="000000"/>
                </a:solidFill>
                <a:latin typeface="Courier New" panose="02070309020205020404" pitchFamily="49" charset="0"/>
              </a:rPr>
              <a:t>         --|----|----|----|----|----|----|----|----|----|----|----|---- </a:t>
            </a:r>
          </a:p>
          <a:p>
            <a:pPr>
              <a:spcBef>
                <a:spcPct val="50000"/>
              </a:spcBef>
              <a:buFontTx/>
              <a:buNone/>
            </a:pPr>
            <a:r>
              <a:rPr lang="en-US" altLang="en-US" sz="1400">
                <a:solidFill>
                  <a:srgbClr val="000000"/>
                </a:solidFill>
                <a:latin typeface="Courier New" panose="02070309020205020404" pitchFamily="49" charset="0"/>
              </a:rPr>
              <a:t>Normal   </a:t>
            </a:r>
            <a:r>
              <a:rPr lang="en-US" altLang="en-US" sz="1400" b="1">
                <a:solidFill>
                  <a:srgbClr val="00FF00"/>
                </a:solidFill>
                <a:latin typeface="Courier New" panose="02070309020205020404" pitchFamily="49" charset="0"/>
              </a:rPr>
              <a:t>GG</a:t>
            </a:r>
            <a:r>
              <a:rPr lang="en-US" altLang="en-US" sz="1400" b="1">
                <a:solidFill>
                  <a:srgbClr val="FF0000"/>
                </a:solidFill>
                <a:latin typeface="Courier New" panose="02070309020205020404" pitchFamily="49" charset="0"/>
              </a:rPr>
              <a:t>A</a:t>
            </a:r>
            <a:r>
              <a:rPr lang="en-US" altLang="en-US" sz="1400" b="1">
                <a:solidFill>
                  <a:srgbClr val="FF00FF"/>
                </a:solidFill>
                <a:latin typeface="Courier New" panose="02070309020205020404" pitchFamily="49" charset="0"/>
              </a:rPr>
              <a:t>U</a:t>
            </a:r>
            <a:r>
              <a:rPr lang="en-US" altLang="en-US" sz="1400" b="1">
                <a:solidFill>
                  <a:srgbClr val="00FF00"/>
                </a:solidFill>
                <a:latin typeface="Courier New" panose="02070309020205020404" pitchFamily="49" charset="0"/>
              </a:rPr>
              <a:t>G</a:t>
            </a:r>
            <a:r>
              <a:rPr lang="en-US" altLang="en-US" sz="1400" b="1">
                <a:solidFill>
                  <a:srgbClr val="FF0000"/>
                </a:solidFill>
                <a:latin typeface="Courier New" panose="02070309020205020404" pitchFamily="49" charset="0"/>
              </a:rPr>
              <a:t>AA</a:t>
            </a:r>
            <a:r>
              <a:rPr lang="en-US" altLang="en-US" sz="1400" b="1">
                <a:solidFill>
                  <a:srgbClr val="00FF00"/>
                </a:solidFill>
                <a:latin typeface="Courier New" panose="02070309020205020404" pitchFamily="49" charset="0"/>
              </a:rPr>
              <a:t>G</a:t>
            </a:r>
            <a:r>
              <a:rPr lang="en-US" altLang="en-US" sz="1400" b="1">
                <a:solidFill>
                  <a:srgbClr val="FF00FF"/>
                </a:solidFill>
                <a:latin typeface="Courier New" panose="02070309020205020404" pitchFamily="49" charset="0"/>
              </a:rPr>
              <a:t>UU</a:t>
            </a:r>
            <a:r>
              <a:rPr lang="en-US" altLang="en-US" sz="1400" b="1">
                <a:solidFill>
                  <a:srgbClr val="00FF00"/>
                </a:solidFill>
                <a:latin typeface="Courier New" panose="02070309020205020404" pitchFamily="49" charset="0"/>
              </a:rPr>
              <a:t>GG</a:t>
            </a:r>
            <a:r>
              <a:rPr lang="en-US" altLang="en-US" sz="1400" b="1">
                <a:solidFill>
                  <a:srgbClr val="FF00FF"/>
                </a:solidFill>
                <a:latin typeface="Courier New" panose="02070309020205020404" pitchFamily="49" charset="0"/>
              </a:rPr>
              <a:t>U</a:t>
            </a:r>
            <a:r>
              <a:rPr lang="en-US" altLang="en-US" sz="1400" b="1">
                <a:solidFill>
                  <a:srgbClr val="00FF00"/>
                </a:solidFill>
                <a:latin typeface="Courier New" panose="02070309020205020404" pitchFamily="49" charset="0"/>
              </a:rPr>
              <a:t>GG</a:t>
            </a:r>
            <a:r>
              <a:rPr lang="en-US" altLang="en-US" sz="1400" b="1">
                <a:solidFill>
                  <a:srgbClr val="FF00FF"/>
                </a:solidFill>
                <a:latin typeface="Courier New" panose="02070309020205020404" pitchFamily="49" charset="0"/>
              </a:rPr>
              <a:t>U-</a:t>
            </a:r>
            <a:r>
              <a:rPr lang="en-US" altLang="en-US" sz="1400" b="1">
                <a:solidFill>
                  <a:srgbClr val="00FF00"/>
                </a:solidFill>
                <a:latin typeface="Courier New" panose="02070309020205020404" pitchFamily="49" charset="0"/>
              </a:rPr>
              <a:t>G</a:t>
            </a:r>
            <a:r>
              <a:rPr lang="en-US" altLang="en-US" sz="1400" b="1">
                <a:solidFill>
                  <a:srgbClr val="FF0000"/>
                </a:solidFill>
                <a:latin typeface="Courier New" panose="02070309020205020404" pitchFamily="49" charset="0"/>
              </a:rPr>
              <a:t>A</a:t>
            </a:r>
            <a:r>
              <a:rPr lang="en-US" altLang="en-US" sz="1400" b="1">
                <a:solidFill>
                  <a:srgbClr val="00FF00"/>
                </a:solidFill>
                <a:latin typeface="Courier New" panose="02070309020205020404" pitchFamily="49" charset="0"/>
              </a:rPr>
              <a:t>GG</a:t>
            </a:r>
            <a:r>
              <a:rPr lang="en-US" altLang="en-US" sz="1400" b="1">
                <a:solidFill>
                  <a:srgbClr val="0000FF"/>
                </a:solidFill>
                <a:latin typeface="Courier New" panose="02070309020205020404" pitchFamily="49" charset="0"/>
              </a:rPr>
              <a:t>CCC</a:t>
            </a:r>
            <a:r>
              <a:rPr lang="en-US" altLang="en-US" sz="1400" b="1">
                <a:solidFill>
                  <a:srgbClr val="FF00FF"/>
                </a:solidFill>
                <a:latin typeface="Courier New" panose="02070309020205020404" pitchFamily="49" charset="0"/>
              </a:rPr>
              <a:t>U</a:t>
            </a:r>
            <a:r>
              <a:rPr lang="en-US" altLang="en-US" sz="1400" b="1">
                <a:solidFill>
                  <a:srgbClr val="00FF00"/>
                </a:solidFill>
                <a:latin typeface="Courier New" panose="02070309020205020404" pitchFamily="49" charset="0"/>
              </a:rPr>
              <a:t>GGG</a:t>
            </a:r>
            <a:r>
              <a:rPr lang="en-US" altLang="en-US" sz="1400" b="1">
                <a:solidFill>
                  <a:srgbClr val="0000FF"/>
                </a:solidFill>
                <a:latin typeface="Courier New" panose="02070309020205020404" pitchFamily="49" charset="0"/>
              </a:rPr>
              <a:t>C</a:t>
            </a:r>
            <a:r>
              <a:rPr lang="en-US" altLang="en-US" sz="1400" b="1">
                <a:solidFill>
                  <a:srgbClr val="FF0000"/>
                </a:solidFill>
                <a:latin typeface="Courier New" panose="02070309020205020404" pitchFamily="49" charset="0"/>
              </a:rPr>
              <a:t>A</a:t>
            </a:r>
            <a:r>
              <a:rPr lang="en-US" altLang="en-US" sz="1400">
                <a:solidFill>
                  <a:srgbClr val="00FF00"/>
                </a:solidFill>
                <a:latin typeface="Courier New" panose="02070309020205020404" pitchFamily="49" charset="0"/>
              </a:rPr>
              <a:t>G</a:t>
            </a:r>
            <a:r>
              <a:rPr lang="en-US" altLang="en-US" sz="1400" i="1">
                <a:solidFill>
                  <a:schemeClr val="tx1"/>
                </a:solidFill>
                <a:latin typeface="Courier New" panose="02070309020205020404" pitchFamily="49" charset="0"/>
              </a:rPr>
              <a:t>GUUGGUAUCAAGGUUACAAGACAGG</a:t>
            </a:r>
            <a:r>
              <a:rPr lang="en-US" altLang="en-US" sz="1400">
                <a:solidFill>
                  <a:srgbClr val="FF00FF"/>
                </a:solidFill>
                <a:latin typeface="Courier New" panose="02070309020205020404" pitchFamily="49" charset="0"/>
              </a:rPr>
              <a:t>......</a:t>
            </a:r>
            <a:r>
              <a:rPr lang="en-US" altLang="en-US" sz="1400">
                <a:solidFill>
                  <a:srgbClr val="00FF00"/>
                </a:solidFill>
                <a:latin typeface="Courier New" panose="02070309020205020404" pitchFamily="49" charset="0"/>
              </a:rPr>
              <a:t> </a:t>
            </a:r>
          </a:p>
          <a:p>
            <a:pPr>
              <a:spcBef>
                <a:spcPct val="50000"/>
              </a:spcBef>
              <a:buFontTx/>
              <a:buNone/>
            </a:pPr>
            <a:r>
              <a:rPr lang="en-US" altLang="en-US" sz="1400">
                <a:solidFill>
                  <a:srgbClr val="000000"/>
                </a:solidFill>
                <a:latin typeface="Courier New" panose="02070309020205020404" pitchFamily="49" charset="0"/>
              </a:rPr>
              <a:t>Thalass. </a:t>
            </a:r>
            <a:r>
              <a:rPr lang="en-US" altLang="en-US" sz="1400" b="1">
                <a:solidFill>
                  <a:srgbClr val="00FF00"/>
                </a:solidFill>
                <a:latin typeface="Courier New" panose="02070309020205020404" pitchFamily="49" charset="0"/>
              </a:rPr>
              <a:t>GG</a:t>
            </a:r>
            <a:r>
              <a:rPr lang="en-US" altLang="en-US" sz="1400" b="1">
                <a:solidFill>
                  <a:srgbClr val="FF0000"/>
                </a:solidFill>
                <a:latin typeface="Courier New" panose="02070309020205020404" pitchFamily="49" charset="0"/>
              </a:rPr>
              <a:t>A</a:t>
            </a:r>
            <a:r>
              <a:rPr lang="en-US" altLang="en-US" sz="1400" b="1">
                <a:solidFill>
                  <a:srgbClr val="FF00FF"/>
                </a:solidFill>
                <a:latin typeface="Courier New" panose="02070309020205020404" pitchFamily="49" charset="0"/>
              </a:rPr>
              <a:t>U</a:t>
            </a:r>
            <a:r>
              <a:rPr lang="en-US" altLang="en-US" sz="1400" b="1">
                <a:solidFill>
                  <a:srgbClr val="00FF00"/>
                </a:solidFill>
                <a:latin typeface="Courier New" panose="02070309020205020404" pitchFamily="49" charset="0"/>
              </a:rPr>
              <a:t>G</a:t>
            </a:r>
            <a:r>
              <a:rPr lang="en-US" altLang="en-US" sz="1400" b="1">
                <a:solidFill>
                  <a:srgbClr val="FF0000"/>
                </a:solidFill>
                <a:latin typeface="Courier New" panose="02070309020205020404" pitchFamily="49" charset="0"/>
              </a:rPr>
              <a:t>AA</a:t>
            </a:r>
            <a:r>
              <a:rPr lang="en-US" altLang="en-US" sz="1400" b="1">
                <a:solidFill>
                  <a:srgbClr val="00FF00"/>
                </a:solidFill>
                <a:latin typeface="Courier New" panose="02070309020205020404" pitchFamily="49" charset="0"/>
              </a:rPr>
              <a:t>G</a:t>
            </a:r>
            <a:r>
              <a:rPr lang="en-US" altLang="en-US" sz="1400" b="1">
                <a:solidFill>
                  <a:srgbClr val="FF00FF"/>
                </a:solidFill>
                <a:latin typeface="Courier New" panose="02070309020205020404" pitchFamily="49" charset="0"/>
              </a:rPr>
              <a:t>UU</a:t>
            </a:r>
            <a:r>
              <a:rPr lang="en-US" altLang="en-US" sz="1400" b="1">
                <a:solidFill>
                  <a:srgbClr val="00FF00"/>
                </a:solidFill>
                <a:latin typeface="Courier New" panose="02070309020205020404" pitchFamily="49" charset="0"/>
              </a:rPr>
              <a:t>GG</a:t>
            </a:r>
            <a:r>
              <a:rPr lang="en-US" altLang="en-US" sz="1400" b="1">
                <a:solidFill>
                  <a:srgbClr val="FF00FF"/>
                </a:solidFill>
                <a:latin typeface="Courier New" panose="02070309020205020404" pitchFamily="49" charset="0"/>
              </a:rPr>
              <a:t>U</a:t>
            </a:r>
            <a:r>
              <a:rPr lang="en-US" altLang="en-US" sz="1400" b="1">
                <a:solidFill>
                  <a:srgbClr val="00FF00"/>
                </a:solidFill>
                <a:latin typeface="Courier New" panose="02070309020205020404" pitchFamily="49" charset="0"/>
              </a:rPr>
              <a:t>GG</a:t>
            </a:r>
            <a:r>
              <a:rPr lang="en-US" altLang="en-US" sz="1400" b="1">
                <a:solidFill>
                  <a:srgbClr val="FF00FF"/>
                </a:solidFill>
                <a:latin typeface="Courier New" panose="02070309020205020404" pitchFamily="49" charset="0"/>
              </a:rPr>
              <a:t>UU</a:t>
            </a:r>
            <a:r>
              <a:rPr lang="en-US" altLang="en-US" sz="1400" b="1">
                <a:solidFill>
                  <a:srgbClr val="00FF00"/>
                </a:solidFill>
                <a:latin typeface="Courier New" panose="02070309020205020404" pitchFamily="49" charset="0"/>
              </a:rPr>
              <a:t>G</a:t>
            </a:r>
            <a:r>
              <a:rPr lang="en-US" altLang="en-US" sz="1400" b="1">
                <a:solidFill>
                  <a:srgbClr val="FF0000"/>
                </a:solidFill>
                <a:latin typeface="Courier New" panose="02070309020205020404" pitchFamily="49" charset="0"/>
              </a:rPr>
              <a:t>A</a:t>
            </a:r>
            <a:r>
              <a:rPr lang="en-US" altLang="en-US" sz="1400" b="1">
                <a:solidFill>
                  <a:srgbClr val="00FF00"/>
                </a:solidFill>
                <a:latin typeface="Courier New" panose="02070309020205020404" pitchFamily="49" charset="0"/>
              </a:rPr>
              <a:t>GG</a:t>
            </a:r>
            <a:r>
              <a:rPr lang="en-US" altLang="en-US" sz="1400" b="1">
                <a:solidFill>
                  <a:srgbClr val="0000FF"/>
                </a:solidFill>
                <a:latin typeface="Courier New" panose="02070309020205020404" pitchFamily="49" charset="0"/>
              </a:rPr>
              <a:t>CCC</a:t>
            </a:r>
            <a:r>
              <a:rPr lang="en-US" altLang="en-US" sz="1400" b="1">
                <a:solidFill>
                  <a:srgbClr val="FF00FF"/>
                </a:solidFill>
                <a:latin typeface="Courier New" panose="02070309020205020404" pitchFamily="49" charset="0"/>
              </a:rPr>
              <a:t>U</a:t>
            </a:r>
            <a:r>
              <a:rPr lang="en-US" altLang="en-US" sz="1400" b="1">
                <a:solidFill>
                  <a:srgbClr val="00FF00"/>
                </a:solidFill>
                <a:latin typeface="Courier New" panose="02070309020205020404" pitchFamily="49" charset="0"/>
              </a:rPr>
              <a:t>GGG</a:t>
            </a:r>
            <a:r>
              <a:rPr lang="en-US" altLang="en-US" sz="1400" b="1">
                <a:solidFill>
                  <a:srgbClr val="0000FF"/>
                </a:solidFill>
                <a:latin typeface="Courier New" panose="02070309020205020404" pitchFamily="49" charset="0"/>
              </a:rPr>
              <a:t>C</a:t>
            </a:r>
            <a:r>
              <a:rPr lang="en-US" altLang="en-US" sz="1400" b="1">
                <a:solidFill>
                  <a:srgbClr val="FF0000"/>
                </a:solidFill>
                <a:latin typeface="Courier New" panose="02070309020205020404" pitchFamily="49" charset="0"/>
              </a:rPr>
              <a:t>A</a:t>
            </a:r>
            <a:r>
              <a:rPr lang="en-US" altLang="en-US" sz="1400" b="1">
                <a:solidFill>
                  <a:srgbClr val="00FF00"/>
                </a:solidFill>
                <a:latin typeface="Courier New" panose="02070309020205020404" pitchFamily="49" charset="0"/>
              </a:rPr>
              <a:t>G</a:t>
            </a:r>
            <a:r>
              <a:rPr lang="en-US" altLang="en-US" sz="1400" i="1">
                <a:solidFill>
                  <a:schemeClr val="tx1"/>
                </a:solidFill>
                <a:latin typeface="Courier New" panose="02070309020205020404" pitchFamily="49" charset="0"/>
              </a:rPr>
              <a:t>GUUGGUAUCAAGGUUACAAGACAGG</a:t>
            </a:r>
            <a:r>
              <a:rPr lang="en-US" altLang="en-US" sz="1400">
                <a:solidFill>
                  <a:srgbClr val="FF00FF"/>
                </a:solidFill>
                <a:latin typeface="Courier New" panose="02070309020205020404" pitchFamily="49" charset="0"/>
              </a:rPr>
              <a:t>......</a:t>
            </a:r>
            <a:r>
              <a:rPr lang="en-US" altLang="en-US" sz="1400">
                <a:solidFill>
                  <a:srgbClr val="00FF00"/>
                </a:solidFill>
                <a:latin typeface="Courier New" panose="02070309020205020404" pitchFamily="49" charset="0"/>
              </a:rPr>
              <a:t> </a:t>
            </a:r>
          </a:p>
          <a:p>
            <a:pPr>
              <a:spcBef>
                <a:spcPct val="50000"/>
              </a:spcBef>
              <a:buFontTx/>
              <a:buNone/>
            </a:pPr>
            <a:r>
              <a:rPr lang="en-US" altLang="en-US" sz="1400">
                <a:solidFill>
                  <a:srgbClr val="000000"/>
                </a:solidFill>
                <a:latin typeface="Courier New" panose="02070309020205020404" pitchFamily="49" charset="0"/>
              </a:rPr>
              <a:t>         **************** ***************************************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400" smtClean="0"/>
              <a:t>Xuhua Xia</a:t>
            </a:r>
          </a:p>
        </p:txBody>
      </p:sp>
      <p:sp>
        <p:nvSpPr>
          <p:cNvPr id="21507"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400">
                <a:solidFill>
                  <a:schemeClr val="tx1"/>
                </a:solidFill>
              </a:rPr>
              <a:t>Slide </a:t>
            </a:r>
            <a:fld id="{46AC9371-39D4-404F-897A-B49A8EAE9F6C}" type="slidenum">
              <a:rPr lang="en-US" altLang="en-US" sz="1400">
                <a:solidFill>
                  <a:schemeClr val="tx1"/>
                </a:solidFill>
              </a:rPr>
              <a:pPr>
                <a:spcBef>
                  <a:spcPct val="0"/>
                </a:spcBef>
                <a:buFontTx/>
                <a:buNone/>
              </a:pPr>
              <a:t>20</a:t>
            </a:fld>
            <a:endParaRPr lang="en-US" altLang="en-US" sz="1400">
              <a:solidFill>
                <a:schemeClr val="tx1"/>
              </a:solidFill>
            </a:endParaRPr>
          </a:p>
        </p:txBody>
      </p:sp>
      <p:sp>
        <p:nvSpPr>
          <p:cNvPr id="21508" name="Rectangle 2"/>
          <p:cNvSpPr>
            <a:spLocks noGrp="1" noChangeArrowheads="1"/>
          </p:cNvSpPr>
          <p:nvPr>
            <p:ph type="title"/>
          </p:nvPr>
        </p:nvSpPr>
        <p:spPr/>
        <p:txBody>
          <a:bodyPr/>
          <a:lstStyle/>
          <a:p>
            <a:r>
              <a:rPr lang="en-US" altLang="en-US" smtClean="0"/>
              <a:t>Alignment with secondary structure</a:t>
            </a:r>
            <a:endParaRPr lang="en-GB" altLang="en-US" smtClean="0"/>
          </a:p>
        </p:txBody>
      </p:sp>
      <p:graphicFrame>
        <p:nvGraphicFramePr>
          <p:cNvPr id="21509" name="Object 3"/>
          <p:cNvGraphicFramePr>
            <a:graphicFrameLocks noChangeAspect="1"/>
          </p:cNvGraphicFramePr>
          <p:nvPr/>
        </p:nvGraphicFramePr>
        <p:xfrm>
          <a:off x="5441950" y="1066800"/>
          <a:ext cx="3606800" cy="4267200"/>
        </p:xfrm>
        <a:graphic>
          <a:graphicData uri="http://schemas.openxmlformats.org/presentationml/2006/ole">
            <mc:AlternateContent xmlns:mc="http://schemas.openxmlformats.org/markup-compatibility/2006">
              <mc:Choice xmlns:v="urn:schemas-microsoft-com:vml" Requires="v">
                <p:oleObj spid="_x0000_s21537" name="Photo Editor Photo" r:id="rId3" imgW="5161905" imgH="6106377" progId="MSPhotoEd.3">
                  <p:embed/>
                </p:oleObj>
              </mc:Choice>
              <mc:Fallback>
                <p:oleObj name="Photo Editor Photo" r:id="rId3" imgW="5161905" imgH="6106377" progId="MSPhotoEd.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1950" y="1066800"/>
                        <a:ext cx="36068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510" name="Rectangle 4"/>
          <p:cNvSpPr>
            <a:spLocks noChangeArrowheads="1"/>
          </p:cNvSpPr>
          <p:nvPr/>
        </p:nvSpPr>
        <p:spPr bwMode="auto">
          <a:xfrm>
            <a:off x="4572000" y="5589588"/>
            <a:ext cx="43307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600"/>
              <a:t>Kjer, 1995; Notredame et al., 1997; Hickson et al., 2000; Xia 2000; Xia et al. 2003</a:t>
            </a:r>
          </a:p>
        </p:txBody>
      </p:sp>
      <p:sp>
        <p:nvSpPr>
          <p:cNvPr id="21511" name="Text Box 5"/>
          <p:cNvSpPr txBox="1">
            <a:spLocks noChangeArrowheads="1"/>
          </p:cNvSpPr>
          <p:nvPr/>
        </p:nvSpPr>
        <p:spPr bwMode="auto">
          <a:xfrm>
            <a:off x="755650" y="908050"/>
            <a:ext cx="338455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50000"/>
              </a:spcBef>
              <a:buFontTx/>
              <a:buNone/>
            </a:pPr>
            <a:r>
              <a:rPr lang="en-US" altLang="en-US" sz="1800" b="1">
                <a:solidFill>
                  <a:schemeClr val="tx1"/>
                </a:solidFill>
                <a:latin typeface="Courier New" panose="02070309020205020404" pitchFamily="49" charset="0"/>
              </a:rPr>
              <a:t>Sequences:</a:t>
            </a:r>
          </a:p>
          <a:p>
            <a:pPr>
              <a:spcBef>
                <a:spcPct val="50000"/>
              </a:spcBef>
              <a:buFontTx/>
              <a:buNone/>
            </a:pPr>
            <a:r>
              <a:rPr lang="en-US" altLang="en-US" sz="1800">
                <a:solidFill>
                  <a:schemeClr val="tx1"/>
                </a:solidFill>
                <a:latin typeface="Courier New" panose="02070309020205020404" pitchFamily="49" charset="0"/>
              </a:rPr>
              <a:t>Seq1: CACGA</a:t>
            </a:r>
            <a:r>
              <a:rPr lang="en-US" altLang="en-US" sz="1800">
                <a:solidFill>
                  <a:srgbClr val="FF3300"/>
                </a:solidFill>
                <a:latin typeface="Courier New" panose="02070309020205020404" pitchFamily="49" charset="0"/>
              </a:rPr>
              <a:t>CCAATC</a:t>
            </a:r>
            <a:r>
              <a:rPr lang="en-US" altLang="en-US" sz="1800">
                <a:solidFill>
                  <a:schemeClr val="tx1"/>
                </a:solidFill>
                <a:latin typeface="Courier New" panose="02070309020205020404" pitchFamily="49" charset="0"/>
              </a:rPr>
              <a:t>TCGTG</a:t>
            </a:r>
            <a:br>
              <a:rPr lang="en-US" altLang="en-US" sz="1800">
                <a:solidFill>
                  <a:schemeClr val="tx1"/>
                </a:solidFill>
                <a:latin typeface="Courier New" panose="02070309020205020404" pitchFamily="49" charset="0"/>
              </a:rPr>
            </a:br>
            <a:r>
              <a:rPr lang="en-US" altLang="en-US" sz="1800">
                <a:solidFill>
                  <a:schemeClr val="tx1"/>
                </a:solidFill>
                <a:latin typeface="Courier New" panose="02070309020205020404" pitchFamily="49" charset="0"/>
              </a:rPr>
              <a:t>Seq2: CACGG</a:t>
            </a:r>
            <a:r>
              <a:rPr lang="en-US" altLang="en-US" sz="1800">
                <a:solidFill>
                  <a:srgbClr val="FF3300"/>
                </a:solidFill>
                <a:latin typeface="Courier New" panose="02070309020205020404" pitchFamily="49" charset="0"/>
              </a:rPr>
              <a:t>CCAAT</a:t>
            </a:r>
            <a:r>
              <a:rPr lang="en-US" altLang="en-US" sz="1800">
                <a:solidFill>
                  <a:schemeClr val="tx1"/>
                </a:solidFill>
                <a:latin typeface="Courier New" panose="02070309020205020404" pitchFamily="49" charset="0"/>
              </a:rPr>
              <a:t>CCGTG</a:t>
            </a:r>
          </a:p>
        </p:txBody>
      </p:sp>
      <p:sp>
        <p:nvSpPr>
          <p:cNvPr id="21512" name="Text Box 6"/>
          <p:cNvSpPr txBox="1">
            <a:spLocks noChangeArrowheads="1"/>
          </p:cNvSpPr>
          <p:nvPr/>
        </p:nvSpPr>
        <p:spPr bwMode="auto">
          <a:xfrm>
            <a:off x="755650" y="5608638"/>
            <a:ext cx="33845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50000"/>
              </a:spcBef>
              <a:buFontTx/>
              <a:buNone/>
            </a:pPr>
            <a:r>
              <a:rPr lang="en-US" altLang="en-US" sz="1800" b="1">
                <a:solidFill>
                  <a:schemeClr val="tx1"/>
                </a:solidFill>
                <a:latin typeface="Courier New" panose="02070309020205020404" pitchFamily="49" charset="0"/>
              </a:rPr>
              <a:t>Correct alignment:</a:t>
            </a:r>
          </a:p>
          <a:p>
            <a:pPr>
              <a:spcBef>
                <a:spcPct val="0"/>
              </a:spcBef>
              <a:buFontTx/>
              <a:buNone/>
            </a:pPr>
            <a:r>
              <a:rPr lang="en-US" altLang="en-US" sz="1800">
                <a:solidFill>
                  <a:schemeClr val="tx1"/>
                </a:solidFill>
                <a:latin typeface="Courier New" panose="02070309020205020404" pitchFamily="49" charset="0"/>
              </a:rPr>
              <a:t>Seq1: CACGA</a:t>
            </a:r>
            <a:r>
              <a:rPr lang="en-US" altLang="en-US" sz="1800">
                <a:solidFill>
                  <a:srgbClr val="FF3300"/>
                </a:solidFill>
                <a:latin typeface="Courier New" panose="02070309020205020404" pitchFamily="49" charset="0"/>
              </a:rPr>
              <a:t>CCAATC</a:t>
            </a:r>
            <a:r>
              <a:rPr lang="en-US" altLang="en-US" sz="1800">
                <a:solidFill>
                  <a:schemeClr val="tx1"/>
                </a:solidFill>
                <a:latin typeface="Courier New" panose="02070309020205020404" pitchFamily="49" charset="0"/>
              </a:rPr>
              <a:t>TCGTG</a:t>
            </a:r>
          </a:p>
          <a:p>
            <a:pPr>
              <a:spcBef>
                <a:spcPct val="0"/>
              </a:spcBef>
              <a:buFontTx/>
              <a:buNone/>
            </a:pPr>
            <a:r>
              <a:rPr lang="en-US" altLang="en-US" sz="1800">
                <a:solidFill>
                  <a:schemeClr val="tx1"/>
                </a:solidFill>
                <a:latin typeface="Courier New" panose="02070309020205020404" pitchFamily="49" charset="0"/>
              </a:rPr>
              <a:t>Seq2: CACGG</a:t>
            </a:r>
            <a:r>
              <a:rPr lang="en-US" altLang="en-US" sz="1800">
                <a:solidFill>
                  <a:srgbClr val="FF3300"/>
                </a:solidFill>
                <a:latin typeface="Courier New" panose="02070309020205020404" pitchFamily="49" charset="0"/>
              </a:rPr>
              <a:t>CCAAT-C</a:t>
            </a:r>
            <a:r>
              <a:rPr lang="en-US" altLang="en-US" sz="1800">
                <a:solidFill>
                  <a:schemeClr val="tx1"/>
                </a:solidFill>
                <a:latin typeface="Courier New" panose="02070309020205020404" pitchFamily="49" charset="0"/>
              </a:rPr>
              <a:t>CGTG</a:t>
            </a:r>
          </a:p>
        </p:txBody>
      </p:sp>
      <p:sp>
        <p:nvSpPr>
          <p:cNvPr id="21513" name="WordArt 7"/>
          <p:cNvSpPr>
            <a:spLocks noChangeArrowheads="1" noChangeShapeType="1" noTextEdit="1"/>
          </p:cNvSpPr>
          <p:nvPr/>
        </p:nvSpPr>
        <p:spPr bwMode="auto">
          <a:xfrm rot="5400000">
            <a:off x="2015331" y="1983582"/>
            <a:ext cx="720725" cy="792162"/>
          </a:xfrm>
          <a:prstGeom prst="rect">
            <a:avLst/>
          </a:prstGeom>
        </p:spPr>
        <p:txBody>
          <a:bodyPr wrap="none" fromWordArt="1">
            <a:prstTxWarp prst="textArchUpPour">
              <a:avLst>
                <a:gd name="adj1" fmla="val 10800004"/>
                <a:gd name="adj2" fmla="val 50000"/>
              </a:avLst>
            </a:prstTxWarp>
          </a:bodyPr>
          <a:lstStyle/>
          <a:p>
            <a:pPr algn="ctr"/>
            <a:r>
              <a:rPr lang="en-CA" sz="1800" kern="10">
                <a:ln w="6350">
                  <a:solidFill>
                    <a:srgbClr val="000000"/>
                  </a:solidFill>
                  <a:round/>
                  <a:headEnd/>
                  <a:tailEnd/>
                </a:ln>
                <a:solidFill>
                  <a:srgbClr val="000000"/>
                </a:solidFill>
                <a:cs typeface="Times New Roman" panose="02020603050405020304" pitchFamily="18" charset="0"/>
              </a:rPr>
              <a:t>CCAAUC</a:t>
            </a:r>
          </a:p>
        </p:txBody>
      </p:sp>
      <p:sp>
        <p:nvSpPr>
          <p:cNvPr id="21514" name="WordArt 8"/>
          <p:cNvSpPr>
            <a:spLocks noChangeArrowheads="1" noChangeShapeType="1" noTextEdit="1"/>
          </p:cNvSpPr>
          <p:nvPr/>
        </p:nvSpPr>
        <p:spPr bwMode="auto">
          <a:xfrm rot="5400000">
            <a:off x="2015331" y="2920207"/>
            <a:ext cx="720725" cy="792162"/>
          </a:xfrm>
          <a:prstGeom prst="rect">
            <a:avLst/>
          </a:prstGeom>
        </p:spPr>
        <p:txBody>
          <a:bodyPr wrap="none" fromWordArt="1">
            <a:prstTxWarp prst="textArchUpPour">
              <a:avLst>
                <a:gd name="adj1" fmla="val 10800004"/>
                <a:gd name="adj2" fmla="val 50000"/>
              </a:avLst>
            </a:prstTxWarp>
          </a:bodyPr>
          <a:lstStyle/>
          <a:p>
            <a:pPr algn="ctr"/>
            <a:r>
              <a:rPr lang="en-CA" sz="1800" kern="10">
                <a:ln w="6350">
                  <a:solidFill>
                    <a:srgbClr val="000000"/>
                  </a:solidFill>
                  <a:round/>
                  <a:headEnd/>
                  <a:tailEnd/>
                </a:ln>
                <a:solidFill>
                  <a:srgbClr val="000000"/>
                </a:solidFill>
                <a:cs typeface="Times New Roman" panose="02020603050405020304" pitchFamily="18" charset="0"/>
              </a:rPr>
              <a:t>CCAAU</a:t>
            </a:r>
          </a:p>
        </p:txBody>
      </p:sp>
      <p:sp>
        <p:nvSpPr>
          <p:cNvPr id="305161" name="Text Box 9"/>
          <p:cNvSpPr txBox="1">
            <a:spLocks noChangeArrowheads="1"/>
          </p:cNvSpPr>
          <p:nvPr/>
        </p:nvSpPr>
        <p:spPr bwMode="auto">
          <a:xfrm>
            <a:off x="755650" y="1916113"/>
            <a:ext cx="2016125" cy="2840037"/>
          </a:xfrm>
          <a:prstGeom prst="rect">
            <a:avLst/>
          </a:prstGeom>
          <a:noFill/>
          <a:ln w="9525">
            <a:noFill/>
            <a:miter lim="800000"/>
            <a:headEnd/>
            <a:tailEnd/>
          </a:ln>
          <a:effectLst/>
        </p:spPr>
        <p:txBody>
          <a:bodyPr>
            <a:spAutoFit/>
          </a:bodyPr>
          <a:lstStyle/>
          <a:p>
            <a:pPr>
              <a:spcBef>
                <a:spcPct val="50000"/>
              </a:spcBef>
              <a:defRPr/>
            </a:pPr>
            <a:r>
              <a:rPr lang="en-US" sz="1800">
                <a:latin typeface="Courier New" pitchFamily="49" charset="0"/>
              </a:rPr>
              <a:t>Seq1: CACGA</a:t>
            </a:r>
            <a:br>
              <a:rPr lang="en-US" sz="1800">
                <a:latin typeface="Courier New" pitchFamily="49" charset="0"/>
              </a:rPr>
            </a:br>
            <a:r>
              <a:rPr lang="en-US" sz="1800">
                <a:latin typeface="Courier New" pitchFamily="49" charset="0"/>
              </a:rPr>
              <a:t>      |||||</a:t>
            </a:r>
            <a:br>
              <a:rPr lang="en-US" sz="1800">
                <a:latin typeface="Courier New" pitchFamily="49" charset="0"/>
              </a:rPr>
            </a:br>
            <a:r>
              <a:rPr lang="en-US" sz="1800">
                <a:latin typeface="Courier New" pitchFamily="49" charset="0"/>
              </a:rPr>
              <a:t>      GUGCU</a:t>
            </a:r>
          </a:p>
          <a:p>
            <a:pPr>
              <a:spcBef>
                <a:spcPct val="50000"/>
              </a:spcBef>
              <a:defRPr/>
            </a:pPr>
            <a:r>
              <a:rPr lang="en-US" sz="1800">
                <a:effectLst>
                  <a:outerShdw blurRad="38100" dist="38100" dir="2700000" algn="tl">
                    <a:srgbClr val="C0C0C0"/>
                  </a:outerShdw>
                </a:effectLst>
                <a:latin typeface="Courier New" pitchFamily="49" charset="0"/>
              </a:rPr>
              <a:t>Seq2: CACGA</a:t>
            </a:r>
            <a:br>
              <a:rPr lang="en-US" sz="1800">
                <a:effectLst>
                  <a:outerShdw blurRad="38100" dist="38100" dir="2700000" algn="tl">
                    <a:srgbClr val="C0C0C0"/>
                  </a:outerShdw>
                </a:effectLst>
                <a:latin typeface="Courier New" pitchFamily="49" charset="0"/>
              </a:rPr>
            </a:br>
            <a:r>
              <a:rPr lang="en-US" sz="1800">
                <a:effectLst>
                  <a:outerShdw blurRad="38100" dist="38100" dir="2700000" algn="tl">
                    <a:srgbClr val="C0C0C0"/>
                  </a:outerShdw>
                </a:effectLst>
                <a:latin typeface="Courier New" pitchFamily="49" charset="0"/>
              </a:rPr>
              <a:t>      |||||</a:t>
            </a:r>
            <a:br>
              <a:rPr lang="en-US" sz="1800">
                <a:effectLst>
                  <a:outerShdw blurRad="38100" dist="38100" dir="2700000" algn="tl">
                    <a:srgbClr val="C0C0C0"/>
                  </a:outerShdw>
                </a:effectLst>
                <a:latin typeface="Courier New" pitchFamily="49" charset="0"/>
              </a:rPr>
            </a:br>
            <a:r>
              <a:rPr lang="en-US" sz="1800">
                <a:effectLst>
                  <a:outerShdw blurRad="38100" dist="38100" dir="2700000" algn="tl">
                    <a:srgbClr val="C0C0C0"/>
                  </a:outerShdw>
                </a:effectLst>
                <a:latin typeface="Courier New" pitchFamily="49" charset="0"/>
              </a:rPr>
              <a:t>      GUGCU</a:t>
            </a:r>
          </a:p>
          <a:p>
            <a:pPr>
              <a:spcBef>
                <a:spcPct val="50000"/>
              </a:spcBef>
              <a:defRPr/>
            </a:pPr>
            <a:r>
              <a:rPr lang="en-US" sz="1800">
                <a:latin typeface="Courier New" pitchFamily="49" charset="0"/>
              </a:rPr>
              <a:t>Seq2: CACGG</a:t>
            </a:r>
            <a:br>
              <a:rPr lang="en-US" sz="1800">
                <a:latin typeface="Courier New" pitchFamily="49" charset="0"/>
              </a:rPr>
            </a:br>
            <a:r>
              <a:rPr lang="en-US" sz="1800">
                <a:latin typeface="Courier New" pitchFamily="49" charset="0"/>
              </a:rPr>
              <a:t>      |||||</a:t>
            </a:r>
            <a:br>
              <a:rPr lang="en-US" sz="1800">
                <a:latin typeface="Courier New" pitchFamily="49" charset="0"/>
              </a:rPr>
            </a:br>
            <a:r>
              <a:rPr lang="en-US" sz="1800">
                <a:latin typeface="Courier New" pitchFamily="49" charset="0"/>
              </a:rPr>
              <a:t>      GUGCC</a:t>
            </a:r>
          </a:p>
        </p:txBody>
      </p:sp>
      <p:sp>
        <p:nvSpPr>
          <p:cNvPr id="21516" name="WordArt 10"/>
          <p:cNvSpPr>
            <a:spLocks noChangeArrowheads="1" noChangeShapeType="1" noTextEdit="1"/>
          </p:cNvSpPr>
          <p:nvPr/>
        </p:nvSpPr>
        <p:spPr bwMode="auto">
          <a:xfrm rot="5400000">
            <a:off x="2051844" y="3891757"/>
            <a:ext cx="647700" cy="792162"/>
          </a:xfrm>
          <a:prstGeom prst="rect">
            <a:avLst/>
          </a:prstGeom>
        </p:spPr>
        <p:txBody>
          <a:bodyPr wrap="none" fromWordArt="1">
            <a:prstTxWarp prst="textArchUpPour">
              <a:avLst>
                <a:gd name="adj1" fmla="val 10800004"/>
                <a:gd name="adj2" fmla="val 50000"/>
              </a:avLst>
            </a:prstTxWarp>
          </a:bodyPr>
          <a:lstStyle/>
          <a:p>
            <a:pPr algn="ctr"/>
            <a:r>
              <a:rPr lang="en-CA" sz="1800" kern="10">
                <a:ln w="6350">
                  <a:solidFill>
                    <a:srgbClr val="000000"/>
                  </a:solidFill>
                  <a:round/>
                  <a:headEnd/>
                  <a:tailEnd/>
                </a:ln>
                <a:solidFill>
                  <a:srgbClr val="000000"/>
                </a:solidFill>
                <a:cs typeface="Times New Roman" panose="02020603050405020304" pitchFamily="18" charset="0"/>
              </a:rPr>
              <a:t>CCAAU</a:t>
            </a:r>
          </a:p>
        </p:txBody>
      </p:sp>
      <p:sp>
        <p:nvSpPr>
          <p:cNvPr id="21517" name="Text Box 11"/>
          <p:cNvSpPr txBox="1">
            <a:spLocks noChangeArrowheads="1"/>
          </p:cNvSpPr>
          <p:nvPr/>
        </p:nvSpPr>
        <p:spPr bwMode="auto">
          <a:xfrm>
            <a:off x="3132138" y="3213100"/>
            <a:ext cx="17287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50000"/>
              </a:spcBef>
              <a:buFontTx/>
              <a:buNone/>
            </a:pPr>
            <a:r>
              <a:rPr lang="en-US" altLang="en-US" sz="1800">
                <a:solidFill>
                  <a:schemeClr val="tx1"/>
                </a:solidFill>
              </a:rPr>
              <a:t>Missing link</a:t>
            </a:r>
          </a:p>
        </p:txBody>
      </p:sp>
      <p:sp>
        <p:nvSpPr>
          <p:cNvPr id="21518" name="Line 12"/>
          <p:cNvSpPr>
            <a:spLocks noChangeShapeType="1"/>
          </p:cNvSpPr>
          <p:nvPr/>
        </p:nvSpPr>
        <p:spPr bwMode="auto">
          <a:xfrm flipH="1">
            <a:off x="2843213" y="3387725"/>
            <a:ext cx="36036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21519" name="Rectangle 13"/>
          <p:cNvSpPr>
            <a:spLocks noChangeArrowheads="1"/>
          </p:cNvSpPr>
          <p:nvPr/>
        </p:nvSpPr>
        <p:spPr bwMode="auto">
          <a:xfrm>
            <a:off x="755650" y="4745038"/>
            <a:ext cx="4572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800" b="1">
                <a:solidFill>
                  <a:schemeClr val="tx1"/>
                </a:solidFill>
                <a:latin typeface="Courier New" panose="02070309020205020404" pitchFamily="49" charset="0"/>
              </a:rPr>
              <a:t>Conventional alignment:</a:t>
            </a:r>
          </a:p>
          <a:p>
            <a:pPr>
              <a:spcBef>
                <a:spcPct val="0"/>
              </a:spcBef>
              <a:buFontTx/>
              <a:buNone/>
            </a:pPr>
            <a:r>
              <a:rPr lang="en-US" altLang="en-US" sz="1800">
                <a:solidFill>
                  <a:schemeClr val="tx1"/>
                </a:solidFill>
                <a:latin typeface="Courier New" panose="02070309020205020404" pitchFamily="49" charset="0"/>
              </a:rPr>
              <a:t>Seq1: CACGA</a:t>
            </a:r>
            <a:r>
              <a:rPr lang="en-US" altLang="en-US" sz="1800">
                <a:solidFill>
                  <a:srgbClr val="FF3300"/>
                </a:solidFill>
                <a:latin typeface="Courier New" panose="02070309020205020404" pitchFamily="49" charset="0"/>
              </a:rPr>
              <a:t>CCAATC</a:t>
            </a:r>
            <a:r>
              <a:rPr lang="en-US" altLang="en-US" sz="1800">
                <a:solidFill>
                  <a:schemeClr val="tx1"/>
                </a:solidFill>
                <a:latin typeface="Courier New" panose="02070309020205020404" pitchFamily="49" charset="0"/>
              </a:rPr>
              <a:t>TCGTG</a:t>
            </a:r>
          </a:p>
          <a:p>
            <a:pPr>
              <a:spcBef>
                <a:spcPct val="0"/>
              </a:spcBef>
              <a:buFontTx/>
              <a:buNone/>
            </a:pPr>
            <a:r>
              <a:rPr lang="en-US" altLang="en-US" sz="1800">
                <a:solidFill>
                  <a:schemeClr val="tx1"/>
                </a:solidFill>
                <a:latin typeface="Courier New" panose="02070309020205020404" pitchFamily="49" charset="0"/>
              </a:rPr>
              <a:t>Seq2: CACGG</a:t>
            </a:r>
            <a:r>
              <a:rPr lang="en-US" altLang="en-US" sz="1800">
                <a:solidFill>
                  <a:srgbClr val="FF3300"/>
                </a:solidFill>
                <a:latin typeface="Courier New" panose="02070309020205020404" pitchFamily="49" charset="0"/>
              </a:rPr>
              <a:t>CCAAT</a:t>
            </a:r>
            <a:r>
              <a:rPr lang="en-US" altLang="en-US" sz="1800">
                <a:solidFill>
                  <a:schemeClr val="tx1"/>
                </a:solidFill>
                <a:latin typeface="Courier New" panose="02070309020205020404" pitchFamily="49" charset="0"/>
              </a:rPr>
              <a:t>C-CGTG</a:t>
            </a:r>
          </a:p>
        </p:txBody>
      </p:sp>
      <p:sp>
        <p:nvSpPr>
          <p:cNvPr id="21520" name="Freeform 14"/>
          <p:cNvSpPr>
            <a:spLocks/>
          </p:cNvSpPr>
          <p:nvPr/>
        </p:nvSpPr>
        <p:spPr bwMode="auto">
          <a:xfrm>
            <a:off x="2771775" y="2349500"/>
            <a:ext cx="479425" cy="719138"/>
          </a:xfrm>
          <a:custGeom>
            <a:avLst/>
            <a:gdLst>
              <a:gd name="T0" fmla="*/ 2147483646 w 302"/>
              <a:gd name="T1" fmla="*/ 0 h 453"/>
              <a:gd name="T2" fmla="*/ 2147483646 w 302"/>
              <a:gd name="T3" fmla="*/ 2147483646 h 453"/>
              <a:gd name="T4" fmla="*/ 2147483646 w 302"/>
              <a:gd name="T5" fmla="*/ 2147483646 h 453"/>
              <a:gd name="T6" fmla="*/ 0 w 302"/>
              <a:gd name="T7" fmla="*/ 2147483646 h 453"/>
              <a:gd name="T8" fmla="*/ 0 60000 65536"/>
              <a:gd name="T9" fmla="*/ 0 60000 65536"/>
              <a:gd name="T10" fmla="*/ 0 60000 65536"/>
              <a:gd name="T11" fmla="*/ 0 60000 65536"/>
              <a:gd name="T12" fmla="*/ 0 w 302"/>
              <a:gd name="T13" fmla="*/ 0 h 453"/>
              <a:gd name="T14" fmla="*/ 302 w 302"/>
              <a:gd name="T15" fmla="*/ 453 h 453"/>
            </a:gdLst>
            <a:ahLst/>
            <a:cxnLst>
              <a:cxn ang="T8">
                <a:pos x="T0" y="T1"/>
              </a:cxn>
              <a:cxn ang="T9">
                <a:pos x="T2" y="T3"/>
              </a:cxn>
              <a:cxn ang="T10">
                <a:pos x="T4" y="T5"/>
              </a:cxn>
              <a:cxn ang="T11">
                <a:pos x="T6" y="T7"/>
              </a:cxn>
            </a:cxnLst>
            <a:rect l="T12" t="T13" r="T14" b="T15"/>
            <a:pathLst>
              <a:path w="302" h="453">
                <a:moveTo>
                  <a:pt x="45" y="0"/>
                </a:moveTo>
                <a:cubicBezTo>
                  <a:pt x="94" y="0"/>
                  <a:pt x="143" y="0"/>
                  <a:pt x="181" y="45"/>
                </a:cubicBezTo>
                <a:cubicBezTo>
                  <a:pt x="219" y="90"/>
                  <a:pt x="302" y="204"/>
                  <a:pt x="272" y="272"/>
                </a:cubicBezTo>
                <a:cubicBezTo>
                  <a:pt x="242" y="340"/>
                  <a:pt x="45" y="430"/>
                  <a:pt x="0" y="453"/>
                </a:cubicBezTo>
              </a:path>
            </a:pathLst>
          </a:custGeom>
          <a:noFill/>
          <a:ln w="9525" cap="flat" cmpd="sng">
            <a:solidFill>
              <a:srgbClr val="000000"/>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1521" name="Freeform 15"/>
          <p:cNvSpPr>
            <a:spLocks/>
          </p:cNvSpPr>
          <p:nvPr/>
        </p:nvSpPr>
        <p:spPr bwMode="auto">
          <a:xfrm>
            <a:off x="2843213" y="3573463"/>
            <a:ext cx="325437" cy="719137"/>
          </a:xfrm>
          <a:custGeom>
            <a:avLst/>
            <a:gdLst>
              <a:gd name="T0" fmla="*/ 0 w 205"/>
              <a:gd name="T1" fmla="*/ 0 h 453"/>
              <a:gd name="T2" fmla="*/ 2147483646 w 205"/>
              <a:gd name="T3" fmla="*/ 2147483646 h 453"/>
              <a:gd name="T4" fmla="*/ 2147483646 w 205"/>
              <a:gd name="T5" fmla="*/ 2147483646 h 453"/>
              <a:gd name="T6" fmla="*/ 0 w 205"/>
              <a:gd name="T7" fmla="*/ 2147483646 h 453"/>
              <a:gd name="T8" fmla="*/ 0 60000 65536"/>
              <a:gd name="T9" fmla="*/ 0 60000 65536"/>
              <a:gd name="T10" fmla="*/ 0 60000 65536"/>
              <a:gd name="T11" fmla="*/ 0 60000 65536"/>
              <a:gd name="T12" fmla="*/ 0 w 205"/>
              <a:gd name="T13" fmla="*/ 0 h 453"/>
              <a:gd name="T14" fmla="*/ 205 w 205"/>
              <a:gd name="T15" fmla="*/ 453 h 453"/>
            </a:gdLst>
            <a:ahLst/>
            <a:cxnLst>
              <a:cxn ang="T8">
                <a:pos x="T0" y="T1"/>
              </a:cxn>
              <a:cxn ang="T9">
                <a:pos x="T2" y="T3"/>
              </a:cxn>
              <a:cxn ang="T10">
                <a:pos x="T4" y="T5"/>
              </a:cxn>
              <a:cxn ang="T11">
                <a:pos x="T6" y="T7"/>
              </a:cxn>
            </a:cxnLst>
            <a:rect l="T12" t="T13" r="T14" b="T15"/>
            <a:pathLst>
              <a:path w="205" h="453">
                <a:moveTo>
                  <a:pt x="0" y="0"/>
                </a:moveTo>
                <a:cubicBezTo>
                  <a:pt x="53" y="38"/>
                  <a:pt x="106" y="76"/>
                  <a:pt x="136" y="136"/>
                </a:cubicBezTo>
                <a:cubicBezTo>
                  <a:pt x="166" y="196"/>
                  <a:pt x="205" y="310"/>
                  <a:pt x="182" y="363"/>
                </a:cubicBezTo>
                <a:cubicBezTo>
                  <a:pt x="159" y="416"/>
                  <a:pt x="30" y="446"/>
                  <a:pt x="0" y="453"/>
                </a:cubicBezTo>
              </a:path>
            </a:pathLst>
          </a:custGeom>
          <a:noFill/>
          <a:ln w="9525" cap="flat" cmpd="sng">
            <a:solidFill>
              <a:srgbClr val="000000"/>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1522" name="Text Box 16"/>
          <p:cNvSpPr txBox="1">
            <a:spLocks noChangeArrowheads="1"/>
          </p:cNvSpPr>
          <p:nvPr/>
        </p:nvSpPr>
        <p:spPr bwMode="auto">
          <a:xfrm>
            <a:off x="3203575" y="2492375"/>
            <a:ext cx="14398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50000"/>
              </a:spcBef>
              <a:buFontTx/>
              <a:buNone/>
            </a:pPr>
            <a:r>
              <a:rPr lang="en-US" altLang="en-US" sz="1800">
                <a:solidFill>
                  <a:schemeClr val="tx1"/>
                </a:solidFill>
              </a:rPr>
              <a:t>Deletion</a:t>
            </a:r>
          </a:p>
        </p:txBody>
      </p:sp>
      <p:sp>
        <p:nvSpPr>
          <p:cNvPr id="21523" name="Text Box 17"/>
          <p:cNvSpPr txBox="1">
            <a:spLocks noChangeArrowheads="1"/>
          </p:cNvSpPr>
          <p:nvPr/>
        </p:nvSpPr>
        <p:spPr bwMode="auto">
          <a:xfrm>
            <a:off x="3132138" y="3933825"/>
            <a:ext cx="23034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50000"/>
              </a:spcBef>
              <a:buFontTx/>
              <a:buNone/>
            </a:pPr>
            <a:r>
              <a:rPr lang="en-US" altLang="en-US" sz="1800">
                <a:solidFill>
                  <a:schemeClr val="tx1"/>
                </a:solidFill>
              </a:rPr>
              <a:t>Correlated substitution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400" smtClean="0"/>
              <a:t>Xuhua Xia</a:t>
            </a:r>
          </a:p>
        </p:txBody>
      </p:sp>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400">
                <a:solidFill>
                  <a:schemeClr val="tx1"/>
                </a:solidFill>
              </a:rPr>
              <a:t>Slide </a:t>
            </a:r>
            <a:fld id="{2B400F2D-F884-4B00-ADF5-00B201C2614F}" type="slidenum">
              <a:rPr lang="en-US" altLang="en-US" sz="1400">
                <a:solidFill>
                  <a:schemeClr val="tx1"/>
                </a:solidFill>
              </a:rPr>
              <a:pPr>
                <a:spcBef>
                  <a:spcPct val="0"/>
                </a:spcBef>
                <a:buFontTx/>
                <a:buNone/>
              </a:pPr>
              <a:t>21</a:t>
            </a:fld>
            <a:endParaRPr lang="en-US" altLang="en-US" sz="1400">
              <a:solidFill>
                <a:schemeClr val="tx1"/>
              </a:solidFill>
            </a:endParaRPr>
          </a:p>
        </p:txBody>
      </p:sp>
      <p:sp>
        <p:nvSpPr>
          <p:cNvPr id="22532" name="Rectangle 2"/>
          <p:cNvSpPr>
            <a:spLocks noGrp="1" noChangeArrowheads="1"/>
          </p:cNvSpPr>
          <p:nvPr>
            <p:ph type="title"/>
          </p:nvPr>
        </p:nvSpPr>
        <p:spPr/>
        <p:txBody>
          <a:bodyPr/>
          <a:lstStyle/>
          <a:p>
            <a:r>
              <a:rPr lang="en-US" altLang="en-US" smtClean="0"/>
              <a:t>Type of alignment</a:t>
            </a:r>
            <a:endParaRPr lang="en-CA" altLang="en-US" smtClean="0"/>
          </a:p>
        </p:txBody>
      </p:sp>
      <p:sp>
        <p:nvSpPr>
          <p:cNvPr id="22533" name="Rectangle 3"/>
          <p:cNvSpPr>
            <a:spLocks noGrp="1" noChangeArrowheads="1"/>
          </p:cNvSpPr>
          <p:nvPr>
            <p:ph type="body" idx="1"/>
          </p:nvPr>
        </p:nvSpPr>
        <p:spPr/>
        <p:txBody>
          <a:bodyPr/>
          <a:lstStyle/>
          <a:p>
            <a:r>
              <a:rPr lang="en-US" altLang="en-US" smtClean="0"/>
              <a:t>Align two sequences: pairwise alignment by dynamic programming</a:t>
            </a:r>
          </a:p>
          <a:p>
            <a:r>
              <a:rPr lang="en-US" altLang="en-US" smtClean="0"/>
              <a:t>Align one sequence against a profile (i.e., a set of aligned sequences): Profile alignment</a:t>
            </a:r>
          </a:p>
          <a:p>
            <a:r>
              <a:rPr lang="en-US" altLang="en-US" smtClean="0"/>
              <a:t>Align two sequence profiles: Profile-profile alignment</a:t>
            </a:r>
            <a:endParaRPr lang="en-CA" alt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Multiple alignment</a:t>
            </a:r>
            <a:endParaRPr lang="en-CA" dirty="0"/>
          </a:p>
        </p:txBody>
      </p:sp>
      <p:sp>
        <p:nvSpPr>
          <p:cNvPr id="5" name="Content Placeholder 4"/>
          <p:cNvSpPr>
            <a:spLocks noGrp="1"/>
          </p:cNvSpPr>
          <p:nvPr>
            <p:ph idx="1"/>
          </p:nvPr>
        </p:nvSpPr>
        <p:spPr>
          <a:xfrm>
            <a:off x="533400" y="990600"/>
            <a:ext cx="8215064" cy="5105400"/>
          </a:xfrm>
        </p:spPr>
        <p:txBody>
          <a:bodyPr/>
          <a:lstStyle/>
          <a:p>
            <a:r>
              <a:rPr lang="en-CA" dirty="0" smtClean="0"/>
              <a:t>Dynamic programming involving more than two sequences is both memory hungry and computation intensive.</a:t>
            </a:r>
          </a:p>
          <a:p>
            <a:r>
              <a:rPr lang="en-CA" dirty="0" smtClean="0"/>
              <a:t>Solution: a </a:t>
            </a:r>
            <a:r>
              <a:rPr lang="en-CA" dirty="0" err="1" smtClean="0"/>
              <a:t>heurestic</a:t>
            </a:r>
            <a:r>
              <a:rPr lang="en-CA" dirty="0" smtClean="0"/>
              <a:t> approach</a:t>
            </a:r>
          </a:p>
          <a:p>
            <a:pPr lvl="1"/>
            <a:r>
              <a:rPr lang="en-CA" dirty="0" smtClean="0"/>
              <a:t>Build a guide tree (</a:t>
            </a:r>
            <a:r>
              <a:rPr lang="en-CA" dirty="0" smtClean="0">
                <a:solidFill>
                  <a:srgbClr val="FF0000"/>
                </a:solidFill>
              </a:rPr>
              <a:t>Illustrated numerically later</a:t>
            </a:r>
            <a:r>
              <a:rPr lang="en-CA" dirty="0" smtClean="0"/>
              <a:t>)</a:t>
            </a:r>
          </a:p>
          <a:p>
            <a:pPr lvl="1"/>
            <a:r>
              <a:rPr lang="en-CA" dirty="0" smtClean="0"/>
              <a:t>Perform pairwise alignment along the tree all the way to the root</a:t>
            </a:r>
            <a:endParaRPr lang="en-CA" dirty="0"/>
          </a:p>
        </p:txBody>
      </p:sp>
      <p:graphicFrame>
        <p:nvGraphicFramePr>
          <p:cNvPr id="6" name="Table 5"/>
          <p:cNvGraphicFramePr>
            <a:graphicFrameLocks noGrp="1"/>
          </p:cNvGraphicFramePr>
          <p:nvPr>
            <p:extLst/>
          </p:nvPr>
        </p:nvGraphicFramePr>
        <p:xfrm>
          <a:off x="179512" y="4437112"/>
          <a:ext cx="2808312" cy="1703070"/>
        </p:xfrm>
        <a:graphic>
          <a:graphicData uri="http://schemas.openxmlformats.org/drawingml/2006/table">
            <a:tbl>
              <a:tblPr>
                <a:tableStyleId>{5C22544A-7EE6-4342-B048-85BDC9FD1C3A}</a:tableStyleId>
              </a:tblPr>
              <a:tblGrid>
                <a:gridCol w="468052"/>
                <a:gridCol w="468052"/>
                <a:gridCol w="468052"/>
                <a:gridCol w="468052"/>
                <a:gridCol w="468052"/>
                <a:gridCol w="468052"/>
              </a:tblGrid>
              <a:tr h="165653">
                <a:tc>
                  <a:txBody>
                    <a:bodyPr/>
                    <a:lstStyle/>
                    <a:p>
                      <a:pPr algn="l" fontAlgn="b"/>
                      <a:endParaRPr lang="en-CA" sz="1800" b="0" i="0" u="none" strike="noStrike" dirty="0">
                        <a:solidFill>
                          <a:srgbClr val="000000"/>
                        </a:solidFill>
                        <a:effectLst/>
                        <a:latin typeface="Calibri"/>
                      </a:endParaRPr>
                    </a:p>
                  </a:txBody>
                  <a:tcPr marL="9525" marR="9525" marT="9525" marB="0" anchor="b"/>
                </a:tc>
                <a:tc>
                  <a:txBody>
                    <a:bodyPr/>
                    <a:lstStyle/>
                    <a:p>
                      <a:pPr algn="l" fontAlgn="b"/>
                      <a:r>
                        <a:rPr lang="en-CA" sz="1800" u="none" strike="noStrike" dirty="0">
                          <a:effectLst/>
                        </a:rPr>
                        <a:t>Seq</a:t>
                      </a:r>
                      <a:r>
                        <a:rPr lang="en-CA" sz="1800" u="none" strike="noStrike" baseline="-25000" dirty="0">
                          <a:effectLst/>
                        </a:rPr>
                        <a:t>1</a:t>
                      </a:r>
                      <a:endParaRPr lang="en-CA" sz="1800" b="0" i="0" u="none" strike="noStrike" baseline="-25000" dirty="0">
                        <a:solidFill>
                          <a:srgbClr val="000000"/>
                        </a:solidFill>
                        <a:effectLst/>
                        <a:latin typeface="Calibri"/>
                      </a:endParaRPr>
                    </a:p>
                  </a:txBody>
                  <a:tcPr marL="9525" marR="9525" marT="9525" marB="0" anchor="b"/>
                </a:tc>
                <a:tc>
                  <a:txBody>
                    <a:bodyPr/>
                    <a:lstStyle/>
                    <a:p>
                      <a:pPr algn="l" fontAlgn="b"/>
                      <a:r>
                        <a:rPr lang="en-CA" sz="1800" u="none" strike="noStrike" dirty="0" smtClean="0">
                          <a:effectLst/>
                        </a:rPr>
                        <a:t>Seq</a:t>
                      </a:r>
                      <a:r>
                        <a:rPr lang="en-CA" sz="1800" u="none" strike="noStrike" baseline="-25000" dirty="0" smtClean="0">
                          <a:effectLst/>
                        </a:rPr>
                        <a:t>2</a:t>
                      </a:r>
                      <a:endParaRPr lang="en-CA" sz="1800" b="0" i="0" u="none" strike="noStrike" baseline="-25000" dirty="0">
                        <a:solidFill>
                          <a:srgbClr val="000000"/>
                        </a:solidFill>
                        <a:effectLst/>
                        <a:latin typeface="Calibri"/>
                      </a:endParaRPr>
                    </a:p>
                  </a:txBody>
                  <a:tcPr marL="9525" marR="9525" marT="9525" marB="0" anchor="b"/>
                </a:tc>
                <a:tc>
                  <a:txBody>
                    <a:bodyPr/>
                    <a:lstStyle/>
                    <a:p>
                      <a:pPr algn="l" fontAlgn="b"/>
                      <a:r>
                        <a:rPr lang="en-CA" sz="1800" u="none" strike="noStrike" dirty="0">
                          <a:effectLst/>
                        </a:rPr>
                        <a:t>Seq</a:t>
                      </a:r>
                      <a:r>
                        <a:rPr lang="en-CA" sz="1800" u="none" strike="noStrike" baseline="-25000" dirty="0">
                          <a:effectLst/>
                        </a:rPr>
                        <a:t>3</a:t>
                      </a:r>
                      <a:endParaRPr lang="en-CA" sz="1800" b="0" i="0" u="none" strike="noStrike" baseline="-25000" dirty="0">
                        <a:solidFill>
                          <a:srgbClr val="000000"/>
                        </a:solidFill>
                        <a:effectLst/>
                        <a:latin typeface="Calibri"/>
                      </a:endParaRPr>
                    </a:p>
                  </a:txBody>
                  <a:tcPr marL="9525" marR="9525" marT="9525" marB="0" anchor="b"/>
                </a:tc>
                <a:tc>
                  <a:txBody>
                    <a:bodyPr/>
                    <a:lstStyle/>
                    <a:p>
                      <a:pPr algn="l" fontAlgn="b"/>
                      <a:r>
                        <a:rPr lang="en-CA" sz="1800" u="none" strike="noStrike" dirty="0">
                          <a:effectLst/>
                        </a:rPr>
                        <a:t>Seq</a:t>
                      </a:r>
                      <a:r>
                        <a:rPr lang="en-CA" sz="1800" u="none" strike="noStrike" baseline="-25000" dirty="0">
                          <a:effectLst/>
                        </a:rPr>
                        <a:t>4</a:t>
                      </a:r>
                      <a:endParaRPr lang="en-CA" sz="1800" b="0" i="0" u="none" strike="noStrike" baseline="-25000" dirty="0">
                        <a:solidFill>
                          <a:srgbClr val="000000"/>
                        </a:solidFill>
                        <a:effectLst/>
                        <a:latin typeface="Calibri"/>
                      </a:endParaRPr>
                    </a:p>
                  </a:txBody>
                  <a:tcPr marL="9525" marR="9525" marT="9525" marB="0" anchor="b"/>
                </a:tc>
                <a:tc>
                  <a:txBody>
                    <a:bodyPr/>
                    <a:lstStyle/>
                    <a:p>
                      <a:pPr algn="l" fontAlgn="b"/>
                      <a:r>
                        <a:rPr lang="en-CA" sz="1800" u="none" strike="noStrike">
                          <a:effectLst/>
                        </a:rPr>
                        <a:t>…</a:t>
                      </a:r>
                      <a:endParaRPr lang="en-CA" sz="1800" b="0" i="0" u="none" strike="noStrike">
                        <a:solidFill>
                          <a:srgbClr val="000000"/>
                        </a:solidFill>
                        <a:effectLst/>
                        <a:latin typeface="Calibri"/>
                      </a:endParaRPr>
                    </a:p>
                  </a:txBody>
                  <a:tcPr marL="9525" marR="9525" marT="9525" marB="0" anchor="b"/>
                </a:tc>
              </a:tr>
              <a:tr h="165653">
                <a:tc>
                  <a:txBody>
                    <a:bodyPr/>
                    <a:lstStyle/>
                    <a:p>
                      <a:pPr algn="l" fontAlgn="b"/>
                      <a:r>
                        <a:rPr lang="en-CA" sz="1800" u="none" strike="noStrike" dirty="0">
                          <a:effectLst/>
                        </a:rPr>
                        <a:t>Seq</a:t>
                      </a:r>
                      <a:r>
                        <a:rPr lang="en-CA" sz="1800" u="none" strike="noStrike" baseline="-25000" dirty="0">
                          <a:effectLst/>
                        </a:rPr>
                        <a:t>1</a:t>
                      </a:r>
                      <a:endParaRPr lang="en-CA" sz="1800" b="0" i="0" u="none" strike="noStrike" baseline="-25000" dirty="0">
                        <a:solidFill>
                          <a:srgbClr val="000000"/>
                        </a:solidFill>
                        <a:effectLst/>
                        <a:latin typeface="Calibri"/>
                      </a:endParaRPr>
                    </a:p>
                  </a:txBody>
                  <a:tcPr marL="9525" marR="9525" marT="9525" marB="0" anchor="b"/>
                </a:tc>
                <a:tc>
                  <a:txBody>
                    <a:bodyPr/>
                    <a:lstStyle/>
                    <a:p>
                      <a:pPr algn="l" fontAlgn="b"/>
                      <a:endParaRPr lang="en-CA" sz="1800" b="0" i="0" u="none" strike="noStrike">
                        <a:solidFill>
                          <a:srgbClr val="000000"/>
                        </a:solidFill>
                        <a:effectLst/>
                        <a:latin typeface="Calibri"/>
                      </a:endParaRPr>
                    </a:p>
                  </a:txBody>
                  <a:tcPr marL="9525" marR="9525" marT="9525" marB="0" anchor="b"/>
                </a:tc>
                <a:tc>
                  <a:txBody>
                    <a:bodyPr/>
                    <a:lstStyle/>
                    <a:p>
                      <a:pPr algn="l" fontAlgn="b"/>
                      <a:r>
                        <a:rPr lang="en-CA" sz="1800" u="none" strike="noStrike" dirty="0">
                          <a:effectLst/>
                        </a:rPr>
                        <a:t>S</a:t>
                      </a:r>
                      <a:r>
                        <a:rPr lang="en-CA" sz="1800" u="none" strike="noStrike" baseline="-25000" dirty="0">
                          <a:effectLst/>
                        </a:rPr>
                        <a:t>12</a:t>
                      </a:r>
                      <a:endParaRPr lang="en-CA" sz="1800" b="0" i="0" u="none" strike="noStrike" baseline="-25000" dirty="0">
                        <a:solidFill>
                          <a:srgbClr val="000000"/>
                        </a:solidFill>
                        <a:effectLst/>
                        <a:latin typeface="Calibri"/>
                      </a:endParaRPr>
                    </a:p>
                  </a:txBody>
                  <a:tcPr marL="9525" marR="9525" marT="9525" marB="0" anchor="b"/>
                </a:tc>
                <a:tc>
                  <a:txBody>
                    <a:bodyPr/>
                    <a:lstStyle/>
                    <a:p>
                      <a:pPr algn="l" fontAlgn="b"/>
                      <a:r>
                        <a:rPr lang="en-CA" sz="1800" u="none" strike="noStrike" dirty="0">
                          <a:effectLst/>
                        </a:rPr>
                        <a:t>S</a:t>
                      </a:r>
                      <a:r>
                        <a:rPr lang="en-CA" sz="1800" u="none" strike="noStrike" baseline="-25000" dirty="0">
                          <a:effectLst/>
                        </a:rPr>
                        <a:t>13</a:t>
                      </a:r>
                      <a:endParaRPr lang="en-CA" sz="1800" b="0" i="0" u="none" strike="noStrike" baseline="-25000" dirty="0">
                        <a:solidFill>
                          <a:srgbClr val="000000"/>
                        </a:solidFill>
                        <a:effectLst/>
                        <a:latin typeface="Calibri"/>
                      </a:endParaRPr>
                    </a:p>
                  </a:txBody>
                  <a:tcPr marL="9525" marR="9525" marT="9525" marB="0" anchor="b"/>
                </a:tc>
                <a:tc>
                  <a:txBody>
                    <a:bodyPr/>
                    <a:lstStyle/>
                    <a:p>
                      <a:pPr algn="l" fontAlgn="b"/>
                      <a:r>
                        <a:rPr lang="en-CA" sz="1800" u="none" strike="noStrike" dirty="0">
                          <a:effectLst/>
                        </a:rPr>
                        <a:t>S</a:t>
                      </a:r>
                      <a:r>
                        <a:rPr lang="en-CA" sz="1800" u="none" strike="noStrike" baseline="-25000" dirty="0">
                          <a:effectLst/>
                        </a:rPr>
                        <a:t>14</a:t>
                      </a:r>
                      <a:endParaRPr lang="en-CA" sz="1800" b="0" i="0" u="none" strike="noStrike" baseline="-25000" dirty="0">
                        <a:solidFill>
                          <a:srgbClr val="000000"/>
                        </a:solidFill>
                        <a:effectLst/>
                        <a:latin typeface="Calibri"/>
                      </a:endParaRPr>
                    </a:p>
                  </a:txBody>
                  <a:tcPr marL="9525" marR="9525" marT="9525" marB="0" anchor="b"/>
                </a:tc>
                <a:tc>
                  <a:txBody>
                    <a:bodyPr/>
                    <a:lstStyle/>
                    <a:p>
                      <a:pPr algn="l" fontAlgn="b"/>
                      <a:r>
                        <a:rPr lang="en-CA" sz="1800" u="none" strike="noStrike">
                          <a:effectLst/>
                        </a:rPr>
                        <a:t>…</a:t>
                      </a:r>
                      <a:endParaRPr lang="en-CA" sz="1800" b="0" i="0" u="none" strike="noStrike">
                        <a:solidFill>
                          <a:srgbClr val="000000"/>
                        </a:solidFill>
                        <a:effectLst/>
                        <a:latin typeface="Calibri"/>
                      </a:endParaRPr>
                    </a:p>
                  </a:txBody>
                  <a:tcPr marL="9525" marR="9525" marT="9525" marB="0" anchor="b"/>
                </a:tc>
              </a:tr>
              <a:tr h="165653">
                <a:tc>
                  <a:txBody>
                    <a:bodyPr/>
                    <a:lstStyle/>
                    <a:p>
                      <a:pPr algn="l" fontAlgn="b"/>
                      <a:r>
                        <a:rPr lang="en-CA" sz="1800" u="none" strike="noStrike" dirty="0">
                          <a:effectLst/>
                        </a:rPr>
                        <a:t>Seq</a:t>
                      </a:r>
                      <a:r>
                        <a:rPr lang="en-CA" sz="1800" u="none" strike="noStrike" baseline="-25000" dirty="0">
                          <a:effectLst/>
                        </a:rPr>
                        <a:t>2</a:t>
                      </a:r>
                      <a:endParaRPr lang="en-CA" sz="1800" b="0" i="0" u="none" strike="noStrike" baseline="-25000" dirty="0">
                        <a:solidFill>
                          <a:srgbClr val="000000"/>
                        </a:solidFill>
                        <a:effectLst/>
                        <a:latin typeface="Calibri"/>
                      </a:endParaRPr>
                    </a:p>
                  </a:txBody>
                  <a:tcPr marL="9525" marR="9525" marT="9525" marB="0" anchor="b"/>
                </a:tc>
                <a:tc>
                  <a:txBody>
                    <a:bodyPr/>
                    <a:lstStyle/>
                    <a:p>
                      <a:pPr algn="l" fontAlgn="b"/>
                      <a:endParaRPr lang="en-CA" sz="1800" b="0" i="0" u="none" strike="noStrike">
                        <a:solidFill>
                          <a:srgbClr val="000000"/>
                        </a:solidFill>
                        <a:effectLst/>
                        <a:latin typeface="Calibri"/>
                      </a:endParaRPr>
                    </a:p>
                  </a:txBody>
                  <a:tcPr marL="9525" marR="9525" marT="9525" marB="0" anchor="b"/>
                </a:tc>
                <a:tc>
                  <a:txBody>
                    <a:bodyPr/>
                    <a:lstStyle/>
                    <a:p>
                      <a:pPr algn="l" fontAlgn="b"/>
                      <a:endParaRPr lang="en-CA" sz="1800" b="0" i="0" u="none" strike="noStrike" dirty="0">
                        <a:solidFill>
                          <a:srgbClr val="000000"/>
                        </a:solidFill>
                        <a:effectLst/>
                        <a:latin typeface="Calibri"/>
                      </a:endParaRPr>
                    </a:p>
                  </a:txBody>
                  <a:tcPr marL="9525" marR="9525" marT="9525" marB="0" anchor="b"/>
                </a:tc>
                <a:tc>
                  <a:txBody>
                    <a:bodyPr/>
                    <a:lstStyle/>
                    <a:p>
                      <a:pPr algn="l" fontAlgn="b"/>
                      <a:r>
                        <a:rPr lang="en-CA" sz="1800" u="none" strike="noStrike" dirty="0">
                          <a:effectLst/>
                        </a:rPr>
                        <a:t>S</a:t>
                      </a:r>
                      <a:r>
                        <a:rPr lang="en-CA" sz="1800" u="none" strike="noStrike" baseline="-25000" dirty="0">
                          <a:effectLst/>
                        </a:rPr>
                        <a:t>23</a:t>
                      </a:r>
                      <a:endParaRPr lang="en-CA" sz="1800" b="0" i="0" u="none" strike="noStrike" baseline="-25000" dirty="0">
                        <a:solidFill>
                          <a:srgbClr val="000000"/>
                        </a:solidFill>
                        <a:effectLst/>
                        <a:latin typeface="Calibri"/>
                      </a:endParaRPr>
                    </a:p>
                  </a:txBody>
                  <a:tcPr marL="9525" marR="9525" marT="9525" marB="0" anchor="b"/>
                </a:tc>
                <a:tc>
                  <a:txBody>
                    <a:bodyPr/>
                    <a:lstStyle/>
                    <a:p>
                      <a:pPr algn="l" fontAlgn="b"/>
                      <a:r>
                        <a:rPr lang="en-CA" sz="1800" u="none" strike="noStrike" dirty="0">
                          <a:effectLst/>
                        </a:rPr>
                        <a:t>S</a:t>
                      </a:r>
                      <a:r>
                        <a:rPr lang="en-CA" sz="1800" u="none" strike="noStrike" baseline="-25000" dirty="0">
                          <a:effectLst/>
                        </a:rPr>
                        <a:t>24</a:t>
                      </a:r>
                      <a:endParaRPr lang="en-CA" sz="1800" b="0" i="0" u="none" strike="noStrike" baseline="-25000" dirty="0">
                        <a:solidFill>
                          <a:srgbClr val="000000"/>
                        </a:solidFill>
                        <a:effectLst/>
                        <a:latin typeface="Calibri"/>
                      </a:endParaRPr>
                    </a:p>
                  </a:txBody>
                  <a:tcPr marL="9525" marR="9525" marT="9525" marB="0" anchor="b"/>
                </a:tc>
                <a:tc>
                  <a:txBody>
                    <a:bodyPr/>
                    <a:lstStyle/>
                    <a:p>
                      <a:pPr algn="l" fontAlgn="b"/>
                      <a:r>
                        <a:rPr lang="en-CA" sz="1800" u="none" strike="noStrike" dirty="0">
                          <a:effectLst/>
                        </a:rPr>
                        <a:t>…</a:t>
                      </a:r>
                      <a:endParaRPr lang="en-CA" sz="1800" b="0" i="0" u="none" strike="noStrike" dirty="0">
                        <a:solidFill>
                          <a:srgbClr val="000000"/>
                        </a:solidFill>
                        <a:effectLst/>
                        <a:latin typeface="Calibri"/>
                      </a:endParaRPr>
                    </a:p>
                  </a:txBody>
                  <a:tcPr marL="9525" marR="9525" marT="9525" marB="0" anchor="b"/>
                </a:tc>
              </a:tr>
              <a:tr h="165653">
                <a:tc>
                  <a:txBody>
                    <a:bodyPr/>
                    <a:lstStyle/>
                    <a:p>
                      <a:pPr algn="l" fontAlgn="b"/>
                      <a:r>
                        <a:rPr lang="en-CA" sz="1800" u="none" strike="noStrike" dirty="0">
                          <a:effectLst/>
                        </a:rPr>
                        <a:t>Seq</a:t>
                      </a:r>
                      <a:r>
                        <a:rPr lang="en-CA" sz="1800" u="none" strike="noStrike" baseline="-25000" dirty="0">
                          <a:effectLst/>
                        </a:rPr>
                        <a:t>3</a:t>
                      </a:r>
                      <a:endParaRPr lang="en-CA" sz="1800" b="0" i="0" u="none" strike="noStrike" baseline="-25000" dirty="0">
                        <a:solidFill>
                          <a:srgbClr val="000000"/>
                        </a:solidFill>
                        <a:effectLst/>
                        <a:latin typeface="Calibri"/>
                      </a:endParaRPr>
                    </a:p>
                  </a:txBody>
                  <a:tcPr marL="9525" marR="9525" marT="9525" marB="0" anchor="b"/>
                </a:tc>
                <a:tc>
                  <a:txBody>
                    <a:bodyPr/>
                    <a:lstStyle/>
                    <a:p>
                      <a:pPr algn="l" fontAlgn="b"/>
                      <a:endParaRPr lang="en-CA" sz="1800" b="0" i="0" u="none" strike="noStrike">
                        <a:solidFill>
                          <a:srgbClr val="000000"/>
                        </a:solidFill>
                        <a:effectLst/>
                        <a:latin typeface="Calibri"/>
                      </a:endParaRPr>
                    </a:p>
                  </a:txBody>
                  <a:tcPr marL="9525" marR="9525" marT="9525" marB="0" anchor="b"/>
                </a:tc>
                <a:tc>
                  <a:txBody>
                    <a:bodyPr/>
                    <a:lstStyle/>
                    <a:p>
                      <a:pPr algn="l" fontAlgn="b"/>
                      <a:endParaRPr lang="en-CA" sz="1800" b="0" i="0" u="none" strike="noStrike">
                        <a:solidFill>
                          <a:srgbClr val="000000"/>
                        </a:solidFill>
                        <a:effectLst/>
                        <a:latin typeface="Calibri"/>
                      </a:endParaRPr>
                    </a:p>
                  </a:txBody>
                  <a:tcPr marL="9525" marR="9525" marT="9525" marB="0" anchor="b"/>
                </a:tc>
                <a:tc>
                  <a:txBody>
                    <a:bodyPr/>
                    <a:lstStyle/>
                    <a:p>
                      <a:pPr algn="l" fontAlgn="b"/>
                      <a:endParaRPr lang="en-CA" sz="1800" b="0" i="0" u="none" strike="noStrike">
                        <a:solidFill>
                          <a:srgbClr val="000000"/>
                        </a:solidFill>
                        <a:effectLst/>
                        <a:latin typeface="Calibri"/>
                      </a:endParaRPr>
                    </a:p>
                  </a:txBody>
                  <a:tcPr marL="9525" marR="9525" marT="9525" marB="0" anchor="b"/>
                </a:tc>
                <a:tc>
                  <a:txBody>
                    <a:bodyPr/>
                    <a:lstStyle/>
                    <a:p>
                      <a:pPr algn="l" fontAlgn="b"/>
                      <a:r>
                        <a:rPr lang="en-CA" sz="1800" u="none" strike="noStrike" dirty="0">
                          <a:effectLst/>
                        </a:rPr>
                        <a:t>S</a:t>
                      </a:r>
                      <a:r>
                        <a:rPr lang="en-CA" sz="1800" u="none" strike="noStrike" baseline="-25000" dirty="0">
                          <a:effectLst/>
                        </a:rPr>
                        <a:t>34</a:t>
                      </a:r>
                      <a:endParaRPr lang="en-CA" sz="1800" b="0" i="0" u="none" strike="noStrike" baseline="-25000" dirty="0">
                        <a:solidFill>
                          <a:srgbClr val="000000"/>
                        </a:solidFill>
                        <a:effectLst/>
                        <a:latin typeface="Calibri"/>
                      </a:endParaRPr>
                    </a:p>
                  </a:txBody>
                  <a:tcPr marL="9525" marR="9525" marT="9525" marB="0" anchor="b"/>
                </a:tc>
                <a:tc>
                  <a:txBody>
                    <a:bodyPr/>
                    <a:lstStyle/>
                    <a:p>
                      <a:pPr algn="l" fontAlgn="b"/>
                      <a:r>
                        <a:rPr lang="en-CA" sz="1800" u="none" strike="noStrike">
                          <a:effectLst/>
                        </a:rPr>
                        <a:t>…</a:t>
                      </a:r>
                      <a:endParaRPr lang="en-CA" sz="1800" b="0" i="0" u="none" strike="noStrike">
                        <a:solidFill>
                          <a:srgbClr val="000000"/>
                        </a:solidFill>
                        <a:effectLst/>
                        <a:latin typeface="Calibri"/>
                      </a:endParaRPr>
                    </a:p>
                  </a:txBody>
                  <a:tcPr marL="9525" marR="9525" marT="9525" marB="0" anchor="b"/>
                </a:tc>
              </a:tr>
              <a:tr h="165653">
                <a:tc>
                  <a:txBody>
                    <a:bodyPr/>
                    <a:lstStyle/>
                    <a:p>
                      <a:pPr algn="l" fontAlgn="b"/>
                      <a:r>
                        <a:rPr lang="en-CA" sz="1800" u="none" strike="noStrike" dirty="0">
                          <a:effectLst/>
                        </a:rPr>
                        <a:t>Seq</a:t>
                      </a:r>
                      <a:r>
                        <a:rPr lang="en-CA" sz="1800" u="none" strike="noStrike" baseline="-25000" dirty="0">
                          <a:effectLst/>
                        </a:rPr>
                        <a:t>4</a:t>
                      </a:r>
                      <a:endParaRPr lang="en-CA" sz="1800" b="0" i="0" u="none" strike="noStrike" baseline="-25000" dirty="0">
                        <a:solidFill>
                          <a:srgbClr val="000000"/>
                        </a:solidFill>
                        <a:effectLst/>
                        <a:latin typeface="Calibri"/>
                      </a:endParaRPr>
                    </a:p>
                  </a:txBody>
                  <a:tcPr marL="9525" marR="9525" marT="9525" marB="0" anchor="b"/>
                </a:tc>
                <a:tc>
                  <a:txBody>
                    <a:bodyPr/>
                    <a:lstStyle/>
                    <a:p>
                      <a:pPr algn="l" fontAlgn="b"/>
                      <a:endParaRPr lang="en-CA" sz="1800" b="0" i="0" u="none" strike="noStrike">
                        <a:solidFill>
                          <a:srgbClr val="000000"/>
                        </a:solidFill>
                        <a:effectLst/>
                        <a:latin typeface="Calibri"/>
                      </a:endParaRPr>
                    </a:p>
                  </a:txBody>
                  <a:tcPr marL="9525" marR="9525" marT="9525" marB="0" anchor="b"/>
                </a:tc>
                <a:tc>
                  <a:txBody>
                    <a:bodyPr/>
                    <a:lstStyle/>
                    <a:p>
                      <a:pPr algn="l" fontAlgn="b"/>
                      <a:endParaRPr lang="en-CA" sz="1800" b="0" i="0" u="none" strike="noStrike">
                        <a:solidFill>
                          <a:srgbClr val="000000"/>
                        </a:solidFill>
                        <a:effectLst/>
                        <a:latin typeface="Calibri"/>
                      </a:endParaRPr>
                    </a:p>
                  </a:txBody>
                  <a:tcPr marL="9525" marR="9525" marT="9525" marB="0" anchor="b"/>
                </a:tc>
                <a:tc>
                  <a:txBody>
                    <a:bodyPr/>
                    <a:lstStyle/>
                    <a:p>
                      <a:pPr algn="l" fontAlgn="b"/>
                      <a:endParaRPr lang="en-CA" sz="1800" b="0" i="0" u="none" strike="noStrike">
                        <a:solidFill>
                          <a:srgbClr val="000000"/>
                        </a:solidFill>
                        <a:effectLst/>
                        <a:latin typeface="Calibri"/>
                      </a:endParaRPr>
                    </a:p>
                  </a:txBody>
                  <a:tcPr marL="9525" marR="9525" marT="9525" marB="0" anchor="b"/>
                </a:tc>
                <a:tc>
                  <a:txBody>
                    <a:bodyPr/>
                    <a:lstStyle/>
                    <a:p>
                      <a:pPr algn="l" fontAlgn="b"/>
                      <a:endParaRPr lang="en-CA" sz="1800" b="0" i="0" u="none" strike="noStrike">
                        <a:solidFill>
                          <a:srgbClr val="000000"/>
                        </a:solidFill>
                        <a:effectLst/>
                        <a:latin typeface="Calibri"/>
                      </a:endParaRPr>
                    </a:p>
                  </a:txBody>
                  <a:tcPr marL="9525" marR="9525" marT="9525" marB="0" anchor="b"/>
                </a:tc>
                <a:tc>
                  <a:txBody>
                    <a:bodyPr/>
                    <a:lstStyle/>
                    <a:p>
                      <a:pPr algn="l" fontAlgn="b"/>
                      <a:r>
                        <a:rPr lang="en-CA" sz="1800" u="none" strike="noStrike">
                          <a:effectLst/>
                        </a:rPr>
                        <a:t>…</a:t>
                      </a:r>
                      <a:endParaRPr lang="en-CA" sz="1800" b="0" i="0" u="none" strike="noStrike">
                        <a:solidFill>
                          <a:srgbClr val="000000"/>
                        </a:solidFill>
                        <a:effectLst/>
                        <a:latin typeface="Calibri"/>
                      </a:endParaRPr>
                    </a:p>
                  </a:txBody>
                  <a:tcPr marL="9525" marR="9525" marT="9525" marB="0" anchor="b"/>
                </a:tc>
              </a:tr>
              <a:tr h="83891">
                <a:tc>
                  <a:txBody>
                    <a:bodyPr/>
                    <a:lstStyle/>
                    <a:p>
                      <a:pPr algn="l" fontAlgn="b"/>
                      <a:r>
                        <a:rPr lang="en-CA" sz="1800" u="none" strike="noStrike">
                          <a:effectLst/>
                        </a:rPr>
                        <a:t>…</a:t>
                      </a:r>
                      <a:endParaRPr lang="en-CA" sz="1800" b="0" i="0" u="none" strike="noStrike">
                        <a:solidFill>
                          <a:srgbClr val="000000"/>
                        </a:solidFill>
                        <a:effectLst/>
                        <a:latin typeface="Calibri"/>
                      </a:endParaRPr>
                    </a:p>
                  </a:txBody>
                  <a:tcPr marL="9525" marR="9525" marT="9525" marB="0" anchor="b"/>
                </a:tc>
                <a:tc>
                  <a:txBody>
                    <a:bodyPr/>
                    <a:lstStyle/>
                    <a:p>
                      <a:pPr algn="l" fontAlgn="b"/>
                      <a:endParaRPr lang="en-CA" sz="1800" b="0" i="0" u="none" strike="noStrike">
                        <a:solidFill>
                          <a:srgbClr val="000000"/>
                        </a:solidFill>
                        <a:effectLst/>
                        <a:latin typeface="Calibri"/>
                      </a:endParaRPr>
                    </a:p>
                  </a:txBody>
                  <a:tcPr marL="9525" marR="9525" marT="9525" marB="0" anchor="b"/>
                </a:tc>
                <a:tc>
                  <a:txBody>
                    <a:bodyPr/>
                    <a:lstStyle/>
                    <a:p>
                      <a:pPr algn="l" fontAlgn="b"/>
                      <a:endParaRPr lang="en-CA" sz="1800" b="0" i="0" u="none" strike="noStrike">
                        <a:solidFill>
                          <a:srgbClr val="000000"/>
                        </a:solidFill>
                        <a:effectLst/>
                        <a:latin typeface="Calibri"/>
                      </a:endParaRPr>
                    </a:p>
                  </a:txBody>
                  <a:tcPr marL="9525" marR="9525" marT="9525" marB="0" anchor="b"/>
                </a:tc>
                <a:tc>
                  <a:txBody>
                    <a:bodyPr/>
                    <a:lstStyle/>
                    <a:p>
                      <a:pPr algn="l" fontAlgn="b"/>
                      <a:endParaRPr lang="en-CA" sz="1800" b="0" i="0" u="none" strike="noStrike">
                        <a:solidFill>
                          <a:srgbClr val="000000"/>
                        </a:solidFill>
                        <a:effectLst/>
                        <a:latin typeface="Calibri"/>
                      </a:endParaRPr>
                    </a:p>
                  </a:txBody>
                  <a:tcPr marL="9525" marR="9525" marT="9525" marB="0" anchor="b"/>
                </a:tc>
                <a:tc>
                  <a:txBody>
                    <a:bodyPr/>
                    <a:lstStyle/>
                    <a:p>
                      <a:pPr algn="l" fontAlgn="b"/>
                      <a:endParaRPr lang="en-CA" sz="1800" b="0" i="0" u="none" strike="noStrike">
                        <a:solidFill>
                          <a:srgbClr val="000000"/>
                        </a:solidFill>
                        <a:effectLst/>
                        <a:latin typeface="Calibri"/>
                      </a:endParaRPr>
                    </a:p>
                  </a:txBody>
                  <a:tcPr marL="9525" marR="9525" marT="9525" marB="0" anchor="b"/>
                </a:tc>
                <a:tc>
                  <a:txBody>
                    <a:bodyPr/>
                    <a:lstStyle/>
                    <a:p>
                      <a:pPr algn="l" fontAlgn="b"/>
                      <a:endParaRPr lang="en-CA" sz="1800" b="0" i="0" u="none" strike="noStrike" dirty="0">
                        <a:solidFill>
                          <a:srgbClr val="000000"/>
                        </a:solidFill>
                        <a:effectLst/>
                        <a:latin typeface="Calibri"/>
                      </a:endParaRPr>
                    </a:p>
                  </a:txBody>
                  <a:tcPr marL="9525" marR="9525" marT="9525" marB="0" anchor="b"/>
                </a:tc>
              </a:tr>
            </a:tbl>
          </a:graphicData>
        </a:graphic>
      </p:graphicFrame>
      <p:graphicFrame>
        <p:nvGraphicFramePr>
          <p:cNvPr id="7" name="Table 6"/>
          <p:cNvGraphicFramePr>
            <a:graphicFrameLocks noGrp="1"/>
          </p:cNvGraphicFramePr>
          <p:nvPr>
            <p:extLst/>
          </p:nvPr>
        </p:nvGraphicFramePr>
        <p:xfrm>
          <a:off x="4355976" y="4521681"/>
          <a:ext cx="2736306" cy="1703070"/>
        </p:xfrm>
        <a:graphic>
          <a:graphicData uri="http://schemas.openxmlformats.org/drawingml/2006/table">
            <a:tbl>
              <a:tblPr>
                <a:tableStyleId>{5C22544A-7EE6-4342-B048-85BDC9FD1C3A}</a:tableStyleId>
              </a:tblPr>
              <a:tblGrid>
                <a:gridCol w="456051"/>
                <a:gridCol w="456051"/>
                <a:gridCol w="456051"/>
                <a:gridCol w="456051"/>
                <a:gridCol w="456051"/>
                <a:gridCol w="456051"/>
              </a:tblGrid>
              <a:tr h="165653">
                <a:tc>
                  <a:txBody>
                    <a:bodyPr/>
                    <a:lstStyle/>
                    <a:p>
                      <a:pPr algn="l" fontAlgn="b"/>
                      <a:endParaRPr lang="en-CA" sz="1800" b="0" i="0" u="none" strike="noStrike" dirty="0">
                        <a:solidFill>
                          <a:srgbClr val="000000"/>
                        </a:solidFill>
                        <a:effectLst/>
                        <a:latin typeface="Calibri"/>
                      </a:endParaRPr>
                    </a:p>
                  </a:txBody>
                  <a:tcPr marL="9525" marR="9525" marT="9525" marB="0" anchor="b"/>
                </a:tc>
                <a:tc>
                  <a:txBody>
                    <a:bodyPr/>
                    <a:lstStyle/>
                    <a:p>
                      <a:pPr algn="l" fontAlgn="b"/>
                      <a:r>
                        <a:rPr lang="en-CA" sz="1800" u="none" strike="noStrike" dirty="0">
                          <a:effectLst/>
                        </a:rPr>
                        <a:t>Seq</a:t>
                      </a:r>
                      <a:r>
                        <a:rPr lang="en-CA" sz="1800" u="none" strike="noStrike" baseline="-25000" dirty="0">
                          <a:effectLst/>
                        </a:rPr>
                        <a:t>1</a:t>
                      </a:r>
                      <a:endParaRPr lang="en-CA" sz="1800" b="0" i="0" u="none" strike="noStrike" baseline="-25000" dirty="0">
                        <a:solidFill>
                          <a:srgbClr val="000000"/>
                        </a:solidFill>
                        <a:effectLst/>
                        <a:latin typeface="Calibri"/>
                      </a:endParaRPr>
                    </a:p>
                  </a:txBody>
                  <a:tcPr marL="9525" marR="9525" marT="9525" marB="0" anchor="b"/>
                </a:tc>
                <a:tc>
                  <a:txBody>
                    <a:bodyPr/>
                    <a:lstStyle/>
                    <a:p>
                      <a:pPr algn="l" fontAlgn="b"/>
                      <a:r>
                        <a:rPr lang="en-CA" sz="1800" u="none" strike="noStrike" dirty="0" smtClean="0">
                          <a:effectLst/>
                        </a:rPr>
                        <a:t>Seq</a:t>
                      </a:r>
                      <a:r>
                        <a:rPr lang="en-CA" sz="1800" u="none" strike="noStrike" baseline="-25000" dirty="0" smtClean="0">
                          <a:effectLst/>
                        </a:rPr>
                        <a:t>2</a:t>
                      </a:r>
                      <a:endParaRPr lang="en-CA" sz="1800" b="0" i="0" u="none" strike="noStrike" baseline="-25000" dirty="0">
                        <a:solidFill>
                          <a:srgbClr val="000000"/>
                        </a:solidFill>
                        <a:effectLst/>
                        <a:latin typeface="Calibri"/>
                      </a:endParaRPr>
                    </a:p>
                  </a:txBody>
                  <a:tcPr marL="9525" marR="9525" marT="9525" marB="0" anchor="b"/>
                </a:tc>
                <a:tc>
                  <a:txBody>
                    <a:bodyPr/>
                    <a:lstStyle/>
                    <a:p>
                      <a:pPr algn="l" fontAlgn="b"/>
                      <a:r>
                        <a:rPr lang="en-CA" sz="1800" u="none" strike="noStrike" dirty="0">
                          <a:effectLst/>
                        </a:rPr>
                        <a:t>Seq</a:t>
                      </a:r>
                      <a:r>
                        <a:rPr lang="en-CA" sz="1800" u="none" strike="noStrike" baseline="-25000" dirty="0">
                          <a:effectLst/>
                        </a:rPr>
                        <a:t>3</a:t>
                      </a:r>
                      <a:endParaRPr lang="en-CA" sz="1800" b="0" i="0" u="none" strike="noStrike" baseline="-25000" dirty="0">
                        <a:solidFill>
                          <a:srgbClr val="000000"/>
                        </a:solidFill>
                        <a:effectLst/>
                        <a:latin typeface="Calibri"/>
                      </a:endParaRPr>
                    </a:p>
                  </a:txBody>
                  <a:tcPr marL="9525" marR="9525" marT="9525" marB="0" anchor="b"/>
                </a:tc>
                <a:tc>
                  <a:txBody>
                    <a:bodyPr/>
                    <a:lstStyle/>
                    <a:p>
                      <a:pPr algn="l" fontAlgn="b"/>
                      <a:r>
                        <a:rPr lang="en-CA" sz="1800" u="none" strike="noStrike" dirty="0">
                          <a:effectLst/>
                        </a:rPr>
                        <a:t>Seq</a:t>
                      </a:r>
                      <a:r>
                        <a:rPr lang="en-CA" sz="1800" u="none" strike="noStrike" baseline="-25000" dirty="0">
                          <a:effectLst/>
                        </a:rPr>
                        <a:t>4</a:t>
                      </a:r>
                      <a:endParaRPr lang="en-CA" sz="1800" b="0" i="0" u="none" strike="noStrike" baseline="-25000" dirty="0">
                        <a:solidFill>
                          <a:srgbClr val="000000"/>
                        </a:solidFill>
                        <a:effectLst/>
                        <a:latin typeface="Calibri"/>
                      </a:endParaRPr>
                    </a:p>
                  </a:txBody>
                  <a:tcPr marL="9525" marR="9525" marT="9525" marB="0" anchor="b"/>
                </a:tc>
                <a:tc>
                  <a:txBody>
                    <a:bodyPr/>
                    <a:lstStyle/>
                    <a:p>
                      <a:pPr algn="l" fontAlgn="b"/>
                      <a:r>
                        <a:rPr lang="en-CA" sz="1800" u="none" strike="noStrike">
                          <a:effectLst/>
                        </a:rPr>
                        <a:t>…</a:t>
                      </a:r>
                      <a:endParaRPr lang="en-CA" sz="1800" b="0" i="0" u="none" strike="noStrike">
                        <a:solidFill>
                          <a:srgbClr val="000000"/>
                        </a:solidFill>
                        <a:effectLst/>
                        <a:latin typeface="Calibri"/>
                      </a:endParaRPr>
                    </a:p>
                  </a:txBody>
                  <a:tcPr marL="9525" marR="9525" marT="9525" marB="0" anchor="b"/>
                </a:tc>
              </a:tr>
              <a:tr h="165653">
                <a:tc>
                  <a:txBody>
                    <a:bodyPr/>
                    <a:lstStyle/>
                    <a:p>
                      <a:pPr algn="l" fontAlgn="b"/>
                      <a:r>
                        <a:rPr lang="en-CA" sz="1800" u="none" strike="noStrike" dirty="0">
                          <a:effectLst/>
                        </a:rPr>
                        <a:t>Seq</a:t>
                      </a:r>
                      <a:r>
                        <a:rPr lang="en-CA" sz="1800" u="none" strike="noStrike" baseline="-25000" dirty="0">
                          <a:effectLst/>
                        </a:rPr>
                        <a:t>1</a:t>
                      </a:r>
                      <a:endParaRPr lang="en-CA" sz="1800" b="0" i="0" u="none" strike="noStrike" baseline="-25000" dirty="0">
                        <a:solidFill>
                          <a:srgbClr val="000000"/>
                        </a:solidFill>
                        <a:effectLst/>
                        <a:latin typeface="Calibri"/>
                      </a:endParaRPr>
                    </a:p>
                  </a:txBody>
                  <a:tcPr marL="9525" marR="9525" marT="9525" marB="0" anchor="b"/>
                </a:tc>
                <a:tc>
                  <a:txBody>
                    <a:bodyPr/>
                    <a:lstStyle/>
                    <a:p>
                      <a:pPr algn="l" fontAlgn="b"/>
                      <a:endParaRPr lang="en-CA" sz="1800" b="0" i="0" u="none" strike="noStrike">
                        <a:solidFill>
                          <a:srgbClr val="000000"/>
                        </a:solidFill>
                        <a:effectLst/>
                        <a:latin typeface="Calibri"/>
                      </a:endParaRPr>
                    </a:p>
                  </a:txBody>
                  <a:tcPr marL="9525" marR="9525" marT="9525" marB="0" anchor="b"/>
                </a:tc>
                <a:tc>
                  <a:txBody>
                    <a:bodyPr/>
                    <a:lstStyle/>
                    <a:p>
                      <a:pPr algn="l" fontAlgn="b"/>
                      <a:r>
                        <a:rPr lang="en-CA" sz="1800" u="none" strike="noStrike" dirty="0" smtClean="0">
                          <a:effectLst/>
                        </a:rPr>
                        <a:t>D</a:t>
                      </a:r>
                      <a:r>
                        <a:rPr lang="en-CA" sz="1800" u="none" strike="noStrike" baseline="-25000" dirty="0" smtClean="0">
                          <a:effectLst/>
                        </a:rPr>
                        <a:t>12</a:t>
                      </a:r>
                      <a:endParaRPr lang="en-CA" sz="1800" b="0" i="0" u="none" strike="noStrike" baseline="-25000" dirty="0">
                        <a:solidFill>
                          <a:srgbClr val="000000"/>
                        </a:solidFill>
                        <a:effectLst/>
                        <a:latin typeface="Calibri"/>
                      </a:endParaRPr>
                    </a:p>
                  </a:txBody>
                  <a:tcPr marL="9525" marR="9525" marT="9525" marB="0" anchor="b"/>
                </a:tc>
                <a:tc>
                  <a:txBody>
                    <a:bodyPr/>
                    <a:lstStyle/>
                    <a:p>
                      <a:pPr algn="l" fontAlgn="b"/>
                      <a:r>
                        <a:rPr lang="en-CA" sz="1800" u="none" strike="noStrike" dirty="0" smtClean="0">
                          <a:effectLst/>
                        </a:rPr>
                        <a:t>D</a:t>
                      </a:r>
                      <a:r>
                        <a:rPr lang="en-CA" sz="1800" u="none" strike="noStrike" baseline="-25000" dirty="0" smtClean="0">
                          <a:effectLst/>
                        </a:rPr>
                        <a:t>13</a:t>
                      </a:r>
                      <a:endParaRPr lang="en-CA" sz="1800" b="0" i="0" u="none" strike="noStrike" baseline="-25000" dirty="0">
                        <a:solidFill>
                          <a:srgbClr val="000000"/>
                        </a:solidFill>
                        <a:effectLst/>
                        <a:latin typeface="Calibri"/>
                      </a:endParaRPr>
                    </a:p>
                  </a:txBody>
                  <a:tcPr marL="9525" marR="9525" marT="9525" marB="0" anchor="b"/>
                </a:tc>
                <a:tc>
                  <a:txBody>
                    <a:bodyPr/>
                    <a:lstStyle/>
                    <a:p>
                      <a:pPr algn="l" fontAlgn="b"/>
                      <a:r>
                        <a:rPr lang="en-CA" sz="1800" u="none" strike="noStrike" dirty="0" smtClean="0">
                          <a:effectLst/>
                        </a:rPr>
                        <a:t>D</a:t>
                      </a:r>
                      <a:r>
                        <a:rPr lang="en-CA" sz="1800" u="none" strike="noStrike" baseline="-25000" dirty="0" smtClean="0">
                          <a:effectLst/>
                        </a:rPr>
                        <a:t>14</a:t>
                      </a:r>
                      <a:endParaRPr lang="en-CA" sz="1800" b="0" i="0" u="none" strike="noStrike" baseline="-25000" dirty="0">
                        <a:solidFill>
                          <a:srgbClr val="000000"/>
                        </a:solidFill>
                        <a:effectLst/>
                        <a:latin typeface="Calibri"/>
                      </a:endParaRPr>
                    </a:p>
                  </a:txBody>
                  <a:tcPr marL="9525" marR="9525" marT="9525" marB="0" anchor="b"/>
                </a:tc>
                <a:tc>
                  <a:txBody>
                    <a:bodyPr/>
                    <a:lstStyle/>
                    <a:p>
                      <a:pPr algn="l" fontAlgn="b"/>
                      <a:r>
                        <a:rPr lang="en-CA" sz="1800" u="none" strike="noStrike">
                          <a:effectLst/>
                        </a:rPr>
                        <a:t>…</a:t>
                      </a:r>
                      <a:endParaRPr lang="en-CA" sz="1800" b="0" i="0" u="none" strike="noStrike">
                        <a:solidFill>
                          <a:srgbClr val="000000"/>
                        </a:solidFill>
                        <a:effectLst/>
                        <a:latin typeface="Calibri"/>
                      </a:endParaRPr>
                    </a:p>
                  </a:txBody>
                  <a:tcPr marL="9525" marR="9525" marT="9525" marB="0" anchor="b"/>
                </a:tc>
              </a:tr>
              <a:tr h="165653">
                <a:tc>
                  <a:txBody>
                    <a:bodyPr/>
                    <a:lstStyle/>
                    <a:p>
                      <a:pPr algn="l" fontAlgn="b"/>
                      <a:r>
                        <a:rPr lang="en-CA" sz="1800" u="none" strike="noStrike" dirty="0">
                          <a:effectLst/>
                        </a:rPr>
                        <a:t>Seq</a:t>
                      </a:r>
                      <a:r>
                        <a:rPr lang="en-CA" sz="1800" u="none" strike="noStrike" baseline="-25000" dirty="0">
                          <a:effectLst/>
                        </a:rPr>
                        <a:t>2</a:t>
                      </a:r>
                      <a:endParaRPr lang="en-CA" sz="1800" b="0" i="0" u="none" strike="noStrike" baseline="-25000" dirty="0">
                        <a:solidFill>
                          <a:srgbClr val="000000"/>
                        </a:solidFill>
                        <a:effectLst/>
                        <a:latin typeface="Calibri"/>
                      </a:endParaRPr>
                    </a:p>
                  </a:txBody>
                  <a:tcPr marL="9525" marR="9525" marT="9525" marB="0" anchor="b"/>
                </a:tc>
                <a:tc>
                  <a:txBody>
                    <a:bodyPr/>
                    <a:lstStyle/>
                    <a:p>
                      <a:pPr algn="l" fontAlgn="b"/>
                      <a:endParaRPr lang="en-CA" sz="1800" b="0" i="0" u="none" strike="noStrike">
                        <a:solidFill>
                          <a:srgbClr val="000000"/>
                        </a:solidFill>
                        <a:effectLst/>
                        <a:latin typeface="Calibri"/>
                      </a:endParaRPr>
                    </a:p>
                  </a:txBody>
                  <a:tcPr marL="9525" marR="9525" marT="9525" marB="0" anchor="b"/>
                </a:tc>
                <a:tc>
                  <a:txBody>
                    <a:bodyPr/>
                    <a:lstStyle/>
                    <a:p>
                      <a:pPr algn="l" fontAlgn="b"/>
                      <a:endParaRPr lang="en-CA" sz="1800" b="0" i="0" u="none" strike="noStrike" dirty="0">
                        <a:solidFill>
                          <a:srgbClr val="000000"/>
                        </a:solidFill>
                        <a:effectLst/>
                        <a:latin typeface="Calibri"/>
                      </a:endParaRPr>
                    </a:p>
                  </a:txBody>
                  <a:tcPr marL="9525" marR="9525" marT="9525" marB="0" anchor="b"/>
                </a:tc>
                <a:tc>
                  <a:txBody>
                    <a:bodyPr/>
                    <a:lstStyle/>
                    <a:p>
                      <a:pPr algn="l" fontAlgn="b"/>
                      <a:r>
                        <a:rPr lang="en-CA" sz="1800" u="none" strike="noStrike" dirty="0" smtClean="0">
                          <a:effectLst/>
                        </a:rPr>
                        <a:t>D</a:t>
                      </a:r>
                      <a:r>
                        <a:rPr lang="en-CA" sz="1800" u="none" strike="noStrike" baseline="-25000" dirty="0" smtClean="0">
                          <a:effectLst/>
                        </a:rPr>
                        <a:t>23</a:t>
                      </a:r>
                      <a:endParaRPr lang="en-CA" sz="1800" b="0" i="0" u="none" strike="noStrike" baseline="-25000" dirty="0">
                        <a:solidFill>
                          <a:srgbClr val="000000"/>
                        </a:solidFill>
                        <a:effectLst/>
                        <a:latin typeface="Calibri"/>
                      </a:endParaRPr>
                    </a:p>
                  </a:txBody>
                  <a:tcPr marL="9525" marR="9525" marT="9525" marB="0" anchor="b"/>
                </a:tc>
                <a:tc>
                  <a:txBody>
                    <a:bodyPr/>
                    <a:lstStyle/>
                    <a:p>
                      <a:pPr algn="l" fontAlgn="b"/>
                      <a:r>
                        <a:rPr lang="en-CA" sz="1800" u="none" strike="noStrike" dirty="0" smtClean="0">
                          <a:effectLst/>
                        </a:rPr>
                        <a:t>D</a:t>
                      </a:r>
                      <a:r>
                        <a:rPr lang="en-CA" sz="1800" u="none" strike="noStrike" baseline="-25000" dirty="0" smtClean="0">
                          <a:effectLst/>
                        </a:rPr>
                        <a:t>24</a:t>
                      </a:r>
                      <a:endParaRPr lang="en-CA" sz="1800" b="0" i="0" u="none" strike="noStrike" baseline="-25000" dirty="0">
                        <a:solidFill>
                          <a:srgbClr val="000000"/>
                        </a:solidFill>
                        <a:effectLst/>
                        <a:latin typeface="Calibri"/>
                      </a:endParaRPr>
                    </a:p>
                  </a:txBody>
                  <a:tcPr marL="9525" marR="9525" marT="9525" marB="0" anchor="b"/>
                </a:tc>
                <a:tc>
                  <a:txBody>
                    <a:bodyPr/>
                    <a:lstStyle/>
                    <a:p>
                      <a:pPr algn="l" fontAlgn="b"/>
                      <a:r>
                        <a:rPr lang="en-CA" sz="1800" u="none" strike="noStrike">
                          <a:effectLst/>
                        </a:rPr>
                        <a:t>…</a:t>
                      </a:r>
                      <a:endParaRPr lang="en-CA" sz="1800" b="0" i="0" u="none" strike="noStrike">
                        <a:solidFill>
                          <a:srgbClr val="000000"/>
                        </a:solidFill>
                        <a:effectLst/>
                        <a:latin typeface="Calibri"/>
                      </a:endParaRPr>
                    </a:p>
                  </a:txBody>
                  <a:tcPr marL="9525" marR="9525" marT="9525" marB="0" anchor="b"/>
                </a:tc>
              </a:tr>
              <a:tr h="165653">
                <a:tc>
                  <a:txBody>
                    <a:bodyPr/>
                    <a:lstStyle/>
                    <a:p>
                      <a:pPr algn="l" fontAlgn="b"/>
                      <a:r>
                        <a:rPr lang="en-CA" sz="1800" u="none" strike="noStrike" dirty="0">
                          <a:effectLst/>
                        </a:rPr>
                        <a:t>Seq</a:t>
                      </a:r>
                      <a:r>
                        <a:rPr lang="en-CA" sz="1800" u="none" strike="noStrike" baseline="-25000" dirty="0">
                          <a:effectLst/>
                        </a:rPr>
                        <a:t>3</a:t>
                      </a:r>
                      <a:endParaRPr lang="en-CA" sz="1800" b="0" i="0" u="none" strike="noStrike" baseline="-25000" dirty="0">
                        <a:solidFill>
                          <a:srgbClr val="000000"/>
                        </a:solidFill>
                        <a:effectLst/>
                        <a:latin typeface="Calibri"/>
                      </a:endParaRPr>
                    </a:p>
                  </a:txBody>
                  <a:tcPr marL="9525" marR="9525" marT="9525" marB="0" anchor="b"/>
                </a:tc>
                <a:tc>
                  <a:txBody>
                    <a:bodyPr/>
                    <a:lstStyle/>
                    <a:p>
                      <a:pPr algn="l" fontAlgn="b"/>
                      <a:endParaRPr lang="en-CA" sz="1800" b="0" i="0" u="none" strike="noStrike">
                        <a:solidFill>
                          <a:srgbClr val="000000"/>
                        </a:solidFill>
                        <a:effectLst/>
                        <a:latin typeface="Calibri"/>
                      </a:endParaRPr>
                    </a:p>
                  </a:txBody>
                  <a:tcPr marL="9525" marR="9525" marT="9525" marB="0" anchor="b"/>
                </a:tc>
                <a:tc>
                  <a:txBody>
                    <a:bodyPr/>
                    <a:lstStyle/>
                    <a:p>
                      <a:pPr algn="l" fontAlgn="b"/>
                      <a:endParaRPr lang="en-CA" sz="1800" b="0" i="0" u="none" strike="noStrike">
                        <a:solidFill>
                          <a:srgbClr val="000000"/>
                        </a:solidFill>
                        <a:effectLst/>
                        <a:latin typeface="Calibri"/>
                      </a:endParaRPr>
                    </a:p>
                  </a:txBody>
                  <a:tcPr marL="9525" marR="9525" marT="9525" marB="0" anchor="b"/>
                </a:tc>
                <a:tc>
                  <a:txBody>
                    <a:bodyPr/>
                    <a:lstStyle/>
                    <a:p>
                      <a:pPr algn="l" fontAlgn="b"/>
                      <a:endParaRPr lang="en-CA" sz="1800" b="0" i="0" u="none" strike="noStrike">
                        <a:solidFill>
                          <a:srgbClr val="000000"/>
                        </a:solidFill>
                        <a:effectLst/>
                        <a:latin typeface="Calibri"/>
                      </a:endParaRPr>
                    </a:p>
                  </a:txBody>
                  <a:tcPr marL="9525" marR="9525" marT="9525" marB="0" anchor="b"/>
                </a:tc>
                <a:tc>
                  <a:txBody>
                    <a:bodyPr/>
                    <a:lstStyle/>
                    <a:p>
                      <a:pPr algn="l" fontAlgn="b"/>
                      <a:r>
                        <a:rPr lang="en-CA" sz="1800" u="none" strike="noStrike" dirty="0" smtClean="0">
                          <a:effectLst/>
                        </a:rPr>
                        <a:t>D</a:t>
                      </a:r>
                      <a:r>
                        <a:rPr lang="en-CA" sz="1800" u="none" strike="noStrike" baseline="-25000" dirty="0" smtClean="0">
                          <a:effectLst/>
                        </a:rPr>
                        <a:t>34</a:t>
                      </a:r>
                      <a:endParaRPr lang="en-CA" sz="1800" b="0" i="0" u="none" strike="noStrike" baseline="-25000" dirty="0">
                        <a:solidFill>
                          <a:srgbClr val="000000"/>
                        </a:solidFill>
                        <a:effectLst/>
                        <a:latin typeface="Calibri"/>
                      </a:endParaRPr>
                    </a:p>
                  </a:txBody>
                  <a:tcPr marL="9525" marR="9525" marT="9525" marB="0" anchor="b"/>
                </a:tc>
                <a:tc>
                  <a:txBody>
                    <a:bodyPr/>
                    <a:lstStyle/>
                    <a:p>
                      <a:pPr algn="l" fontAlgn="b"/>
                      <a:r>
                        <a:rPr lang="en-CA" sz="1800" u="none" strike="noStrike">
                          <a:effectLst/>
                        </a:rPr>
                        <a:t>…</a:t>
                      </a:r>
                      <a:endParaRPr lang="en-CA" sz="1800" b="0" i="0" u="none" strike="noStrike">
                        <a:solidFill>
                          <a:srgbClr val="000000"/>
                        </a:solidFill>
                        <a:effectLst/>
                        <a:latin typeface="Calibri"/>
                      </a:endParaRPr>
                    </a:p>
                  </a:txBody>
                  <a:tcPr marL="9525" marR="9525" marT="9525" marB="0" anchor="b"/>
                </a:tc>
              </a:tr>
              <a:tr h="165653">
                <a:tc>
                  <a:txBody>
                    <a:bodyPr/>
                    <a:lstStyle/>
                    <a:p>
                      <a:pPr algn="l" fontAlgn="b"/>
                      <a:r>
                        <a:rPr lang="en-CA" sz="1800" u="none" strike="noStrike" dirty="0">
                          <a:effectLst/>
                        </a:rPr>
                        <a:t>Seq</a:t>
                      </a:r>
                      <a:r>
                        <a:rPr lang="en-CA" sz="1800" u="none" strike="noStrike" baseline="-25000" dirty="0">
                          <a:effectLst/>
                        </a:rPr>
                        <a:t>4</a:t>
                      </a:r>
                      <a:endParaRPr lang="en-CA" sz="1800" b="0" i="0" u="none" strike="noStrike" baseline="-25000" dirty="0">
                        <a:solidFill>
                          <a:srgbClr val="000000"/>
                        </a:solidFill>
                        <a:effectLst/>
                        <a:latin typeface="Calibri"/>
                      </a:endParaRPr>
                    </a:p>
                  </a:txBody>
                  <a:tcPr marL="9525" marR="9525" marT="9525" marB="0" anchor="b"/>
                </a:tc>
                <a:tc>
                  <a:txBody>
                    <a:bodyPr/>
                    <a:lstStyle/>
                    <a:p>
                      <a:pPr algn="l" fontAlgn="b"/>
                      <a:endParaRPr lang="en-CA" sz="1800" b="0" i="0" u="none" strike="noStrike">
                        <a:solidFill>
                          <a:srgbClr val="000000"/>
                        </a:solidFill>
                        <a:effectLst/>
                        <a:latin typeface="Calibri"/>
                      </a:endParaRPr>
                    </a:p>
                  </a:txBody>
                  <a:tcPr marL="9525" marR="9525" marT="9525" marB="0" anchor="b"/>
                </a:tc>
                <a:tc>
                  <a:txBody>
                    <a:bodyPr/>
                    <a:lstStyle/>
                    <a:p>
                      <a:pPr algn="l" fontAlgn="b"/>
                      <a:endParaRPr lang="en-CA" sz="1800" b="0" i="0" u="none" strike="noStrike">
                        <a:solidFill>
                          <a:srgbClr val="000000"/>
                        </a:solidFill>
                        <a:effectLst/>
                        <a:latin typeface="Calibri"/>
                      </a:endParaRPr>
                    </a:p>
                  </a:txBody>
                  <a:tcPr marL="9525" marR="9525" marT="9525" marB="0" anchor="b"/>
                </a:tc>
                <a:tc>
                  <a:txBody>
                    <a:bodyPr/>
                    <a:lstStyle/>
                    <a:p>
                      <a:pPr algn="l" fontAlgn="b"/>
                      <a:endParaRPr lang="en-CA" sz="1800" b="0" i="0" u="none" strike="noStrike">
                        <a:solidFill>
                          <a:srgbClr val="000000"/>
                        </a:solidFill>
                        <a:effectLst/>
                        <a:latin typeface="Calibri"/>
                      </a:endParaRPr>
                    </a:p>
                  </a:txBody>
                  <a:tcPr marL="9525" marR="9525" marT="9525" marB="0" anchor="b"/>
                </a:tc>
                <a:tc>
                  <a:txBody>
                    <a:bodyPr/>
                    <a:lstStyle/>
                    <a:p>
                      <a:pPr algn="l" fontAlgn="b"/>
                      <a:endParaRPr lang="en-CA" sz="1800" b="0" i="0" u="none" strike="noStrike">
                        <a:solidFill>
                          <a:srgbClr val="000000"/>
                        </a:solidFill>
                        <a:effectLst/>
                        <a:latin typeface="Calibri"/>
                      </a:endParaRPr>
                    </a:p>
                  </a:txBody>
                  <a:tcPr marL="9525" marR="9525" marT="9525" marB="0" anchor="b"/>
                </a:tc>
                <a:tc>
                  <a:txBody>
                    <a:bodyPr/>
                    <a:lstStyle/>
                    <a:p>
                      <a:pPr algn="l" fontAlgn="b"/>
                      <a:r>
                        <a:rPr lang="en-CA" sz="1800" u="none" strike="noStrike">
                          <a:effectLst/>
                        </a:rPr>
                        <a:t>…</a:t>
                      </a:r>
                      <a:endParaRPr lang="en-CA" sz="1800" b="0" i="0" u="none" strike="noStrike">
                        <a:solidFill>
                          <a:srgbClr val="000000"/>
                        </a:solidFill>
                        <a:effectLst/>
                        <a:latin typeface="Calibri"/>
                      </a:endParaRPr>
                    </a:p>
                  </a:txBody>
                  <a:tcPr marL="9525" marR="9525" marT="9525" marB="0" anchor="b"/>
                </a:tc>
              </a:tr>
              <a:tr h="83891">
                <a:tc>
                  <a:txBody>
                    <a:bodyPr/>
                    <a:lstStyle/>
                    <a:p>
                      <a:pPr algn="l" fontAlgn="b"/>
                      <a:r>
                        <a:rPr lang="en-CA" sz="1800" u="none" strike="noStrike">
                          <a:effectLst/>
                        </a:rPr>
                        <a:t>…</a:t>
                      </a:r>
                      <a:endParaRPr lang="en-CA" sz="1800" b="0" i="0" u="none" strike="noStrike">
                        <a:solidFill>
                          <a:srgbClr val="000000"/>
                        </a:solidFill>
                        <a:effectLst/>
                        <a:latin typeface="Calibri"/>
                      </a:endParaRPr>
                    </a:p>
                  </a:txBody>
                  <a:tcPr marL="9525" marR="9525" marT="9525" marB="0" anchor="b"/>
                </a:tc>
                <a:tc>
                  <a:txBody>
                    <a:bodyPr/>
                    <a:lstStyle/>
                    <a:p>
                      <a:pPr algn="l" fontAlgn="b"/>
                      <a:endParaRPr lang="en-CA" sz="1800" b="0" i="0" u="none" strike="noStrike">
                        <a:solidFill>
                          <a:srgbClr val="000000"/>
                        </a:solidFill>
                        <a:effectLst/>
                        <a:latin typeface="Calibri"/>
                      </a:endParaRPr>
                    </a:p>
                  </a:txBody>
                  <a:tcPr marL="9525" marR="9525" marT="9525" marB="0" anchor="b"/>
                </a:tc>
                <a:tc>
                  <a:txBody>
                    <a:bodyPr/>
                    <a:lstStyle/>
                    <a:p>
                      <a:pPr algn="l" fontAlgn="b"/>
                      <a:endParaRPr lang="en-CA" sz="1800" b="0" i="0" u="none" strike="noStrike" dirty="0">
                        <a:solidFill>
                          <a:srgbClr val="000000"/>
                        </a:solidFill>
                        <a:effectLst/>
                        <a:latin typeface="Calibri"/>
                      </a:endParaRPr>
                    </a:p>
                  </a:txBody>
                  <a:tcPr marL="9525" marR="9525" marT="9525" marB="0" anchor="b"/>
                </a:tc>
                <a:tc>
                  <a:txBody>
                    <a:bodyPr/>
                    <a:lstStyle/>
                    <a:p>
                      <a:pPr algn="l" fontAlgn="b"/>
                      <a:endParaRPr lang="en-CA" sz="1800" b="0" i="0" u="none" strike="noStrike">
                        <a:solidFill>
                          <a:srgbClr val="000000"/>
                        </a:solidFill>
                        <a:effectLst/>
                        <a:latin typeface="Calibri"/>
                      </a:endParaRPr>
                    </a:p>
                  </a:txBody>
                  <a:tcPr marL="9525" marR="9525" marT="9525" marB="0" anchor="b"/>
                </a:tc>
                <a:tc>
                  <a:txBody>
                    <a:bodyPr/>
                    <a:lstStyle/>
                    <a:p>
                      <a:pPr algn="l" fontAlgn="b"/>
                      <a:endParaRPr lang="en-CA" sz="1800" b="0" i="0" u="none" strike="noStrike">
                        <a:solidFill>
                          <a:srgbClr val="000000"/>
                        </a:solidFill>
                        <a:effectLst/>
                        <a:latin typeface="Calibri"/>
                      </a:endParaRPr>
                    </a:p>
                  </a:txBody>
                  <a:tcPr marL="9525" marR="9525" marT="9525" marB="0" anchor="b"/>
                </a:tc>
                <a:tc>
                  <a:txBody>
                    <a:bodyPr/>
                    <a:lstStyle/>
                    <a:p>
                      <a:pPr algn="l" fontAlgn="b"/>
                      <a:endParaRPr lang="en-CA" sz="1800" b="0" i="0" u="none" strike="noStrike" dirty="0">
                        <a:solidFill>
                          <a:srgbClr val="000000"/>
                        </a:solidFill>
                        <a:effectLst/>
                        <a:latin typeface="Calibri"/>
                      </a:endParaRPr>
                    </a:p>
                  </a:txBody>
                  <a:tcPr marL="9525" marR="9525" marT="9525" marB="0" anchor="b"/>
                </a:tc>
              </a:tr>
            </a:tbl>
          </a:graphicData>
        </a:graphic>
      </p:graphicFrame>
      <p:sp>
        <p:nvSpPr>
          <p:cNvPr id="8" name="TextBox 7"/>
          <p:cNvSpPr txBox="1"/>
          <p:nvPr/>
        </p:nvSpPr>
        <p:spPr>
          <a:xfrm>
            <a:off x="2843808" y="4869160"/>
            <a:ext cx="1584176" cy="338554"/>
          </a:xfrm>
          <a:prstGeom prst="rect">
            <a:avLst/>
          </a:prstGeom>
          <a:noFill/>
        </p:spPr>
        <p:txBody>
          <a:bodyPr wrap="square" rtlCol="0">
            <a:spAutoFit/>
          </a:bodyPr>
          <a:lstStyle/>
          <a:p>
            <a:r>
              <a:rPr lang="en-CA" dirty="0" err="1" smtClean="0"/>
              <a:t>D</a:t>
            </a:r>
            <a:r>
              <a:rPr lang="en-CA" baseline="-25000" dirty="0" err="1" smtClean="0"/>
              <a:t>ij</a:t>
            </a:r>
            <a:r>
              <a:rPr lang="en-CA" dirty="0" smtClean="0"/>
              <a:t> = </a:t>
            </a:r>
            <a:r>
              <a:rPr lang="en-CA" dirty="0" err="1" smtClean="0"/>
              <a:t>MaxS</a:t>
            </a:r>
            <a:r>
              <a:rPr lang="en-CA" dirty="0" smtClean="0"/>
              <a:t> - </a:t>
            </a:r>
            <a:r>
              <a:rPr lang="en-CA" dirty="0" err="1" smtClean="0"/>
              <a:t>S</a:t>
            </a:r>
            <a:r>
              <a:rPr lang="en-CA" baseline="-25000" dirty="0" err="1" smtClean="0"/>
              <a:t>ij</a:t>
            </a:r>
            <a:endParaRPr lang="en-CA" baseline="-25000" dirty="0"/>
          </a:p>
        </p:txBody>
      </p:sp>
      <p:cxnSp>
        <p:nvCxnSpPr>
          <p:cNvPr id="10" name="Straight Arrow Connector 9"/>
          <p:cNvCxnSpPr/>
          <p:nvPr/>
        </p:nvCxnSpPr>
        <p:spPr bwMode="auto">
          <a:xfrm>
            <a:off x="2987824" y="5373216"/>
            <a:ext cx="1080120" cy="0"/>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grpSp>
        <p:nvGrpSpPr>
          <p:cNvPr id="25" name="Group 24"/>
          <p:cNvGrpSpPr/>
          <p:nvPr/>
        </p:nvGrpSpPr>
        <p:grpSpPr>
          <a:xfrm>
            <a:off x="7866190" y="4221088"/>
            <a:ext cx="1170306" cy="1938585"/>
            <a:chOff x="7650166" y="4221088"/>
            <a:chExt cx="2682474" cy="1938585"/>
          </a:xfrm>
        </p:grpSpPr>
        <p:sp>
          <p:nvSpPr>
            <p:cNvPr id="11" name="Freeform 36"/>
            <p:cNvSpPr>
              <a:spLocks/>
            </p:cNvSpPr>
            <p:nvPr/>
          </p:nvSpPr>
          <p:spPr bwMode="auto">
            <a:xfrm>
              <a:off x="9432169" y="6019445"/>
              <a:ext cx="900471" cy="140228"/>
            </a:xfrm>
            <a:custGeom>
              <a:avLst/>
              <a:gdLst>
                <a:gd name="T0" fmla="*/ 0 w 91"/>
                <a:gd name="T1" fmla="*/ 0 h 10"/>
                <a:gd name="T2" fmla="*/ 0 w 91"/>
                <a:gd name="T3" fmla="*/ 60169 h 10"/>
                <a:gd name="T4" fmla="*/ 570645 w 91"/>
                <a:gd name="T5" fmla="*/ 60169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0"/>
                  </a:moveTo>
                  <a:lnTo>
                    <a:pt x="0" y="10"/>
                  </a:lnTo>
                  <a:lnTo>
                    <a:pt x="91" y="1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2" name="Freeform 37"/>
            <p:cNvSpPr>
              <a:spLocks/>
            </p:cNvSpPr>
            <p:nvPr/>
          </p:nvSpPr>
          <p:spPr bwMode="auto">
            <a:xfrm>
              <a:off x="9432169" y="5876757"/>
              <a:ext cx="900471" cy="142688"/>
            </a:xfrm>
            <a:custGeom>
              <a:avLst/>
              <a:gdLst>
                <a:gd name="T0" fmla="*/ 0 w 91"/>
                <a:gd name="T1" fmla="*/ 65563 h 10"/>
                <a:gd name="T2" fmla="*/ 0 w 91"/>
                <a:gd name="T3" fmla="*/ 0 h 10"/>
                <a:gd name="T4" fmla="*/ 570645 w 91"/>
                <a:gd name="T5" fmla="*/ 0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10"/>
                  </a:moveTo>
                  <a:lnTo>
                    <a:pt x="0" y="0"/>
                  </a:lnTo>
                  <a:lnTo>
                    <a:pt x="91" y="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3" name="Freeform 38"/>
            <p:cNvSpPr>
              <a:spLocks/>
            </p:cNvSpPr>
            <p:nvPr/>
          </p:nvSpPr>
          <p:spPr bwMode="auto">
            <a:xfrm>
              <a:off x="8540307" y="5748830"/>
              <a:ext cx="891862" cy="270615"/>
            </a:xfrm>
            <a:custGeom>
              <a:avLst/>
              <a:gdLst>
                <a:gd name="T0" fmla="*/ 0 w 90"/>
                <a:gd name="T1" fmla="*/ 0 h 19"/>
                <a:gd name="T2" fmla="*/ 0 w 90"/>
                <a:gd name="T3" fmla="*/ 123617 h 19"/>
                <a:gd name="T4" fmla="*/ 568350 w 90"/>
                <a:gd name="T5" fmla="*/ 123617 h 19"/>
                <a:gd name="T6" fmla="*/ 0 60000 65536"/>
                <a:gd name="T7" fmla="*/ 0 60000 65536"/>
                <a:gd name="T8" fmla="*/ 0 60000 65536"/>
                <a:gd name="T9" fmla="*/ 0 w 90"/>
                <a:gd name="T10" fmla="*/ 0 h 19"/>
                <a:gd name="T11" fmla="*/ 90 w 90"/>
                <a:gd name="T12" fmla="*/ 19 h 19"/>
              </a:gdLst>
              <a:ahLst/>
              <a:cxnLst>
                <a:cxn ang="T6">
                  <a:pos x="T0" y="T1"/>
                </a:cxn>
                <a:cxn ang="T7">
                  <a:pos x="T2" y="T3"/>
                </a:cxn>
                <a:cxn ang="T8">
                  <a:pos x="T4" y="T5"/>
                </a:cxn>
              </a:cxnLst>
              <a:rect l="T9" t="T10" r="T11" b="T12"/>
              <a:pathLst>
                <a:path w="90" h="19">
                  <a:moveTo>
                    <a:pt x="0" y="0"/>
                  </a:moveTo>
                  <a:lnTo>
                    <a:pt x="0" y="19"/>
                  </a:lnTo>
                  <a:lnTo>
                    <a:pt x="90" y="19"/>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4" name="Freeform 39"/>
            <p:cNvSpPr>
              <a:spLocks/>
            </p:cNvSpPr>
            <p:nvPr/>
          </p:nvSpPr>
          <p:spPr bwMode="auto">
            <a:xfrm>
              <a:off x="9432169" y="5465915"/>
              <a:ext cx="900471" cy="142688"/>
            </a:xfrm>
            <a:custGeom>
              <a:avLst/>
              <a:gdLst>
                <a:gd name="T0" fmla="*/ 0 w 91"/>
                <a:gd name="T1" fmla="*/ 0 h 10"/>
                <a:gd name="T2" fmla="*/ 0 w 91"/>
                <a:gd name="T3" fmla="*/ 65563 h 10"/>
                <a:gd name="T4" fmla="*/ 570645 w 91"/>
                <a:gd name="T5" fmla="*/ 65563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0"/>
                  </a:moveTo>
                  <a:lnTo>
                    <a:pt x="0" y="10"/>
                  </a:lnTo>
                  <a:lnTo>
                    <a:pt x="91" y="1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5" name="Freeform 40"/>
            <p:cNvSpPr>
              <a:spLocks/>
            </p:cNvSpPr>
            <p:nvPr/>
          </p:nvSpPr>
          <p:spPr bwMode="auto">
            <a:xfrm>
              <a:off x="9432169" y="5325688"/>
              <a:ext cx="900471" cy="140228"/>
            </a:xfrm>
            <a:custGeom>
              <a:avLst/>
              <a:gdLst>
                <a:gd name="T0" fmla="*/ 0 w 91"/>
                <a:gd name="T1" fmla="*/ 60169 h 10"/>
                <a:gd name="T2" fmla="*/ 0 w 91"/>
                <a:gd name="T3" fmla="*/ 0 h 10"/>
                <a:gd name="T4" fmla="*/ 570645 w 91"/>
                <a:gd name="T5" fmla="*/ 0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10"/>
                  </a:moveTo>
                  <a:lnTo>
                    <a:pt x="0" y="0"/>
                  </a:lnTo>
                  <a:lnTo>
                    <a:pt x="91" y="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6" name="Freeform 41"/>
            <p:cNvSpPr>
              <a:spLocks/>
            </p:cNvSpPr>
            <p:nvPr/>
          </p:nvSpPr>
          <p:spPr bwMode="auto">
            <a:xfrm>
              <a:off x="8540307" y="5465915"/>
              <a:ext cx="891862" cy="282915"/>
            </a:xfrm>
            <a:custGeom>
              <a:avLst/>
              <a:gdLst>
                <a:gd name="T0" fmla="*/ 0 w 90"/>
                <a:gd name="T1" fmla="*/ 125672 h 20"/>
                <a:gd name="T2" fmla="*/ 0 w 90"/>
                <a:gd name="T3" fmla="*/ 0 h 20"/>
                <a:gd name="T4" fmla="*/ 568350 w 90"/>
                <a:gd name="T5" fmla="*/ 0 h 20"/>
                <a:gd name="T6" fmla="*/ 0 60000 65536"/>
                <a:gd name="T7" fmla="*/ 0 60000 65536"/>
                <a:gd name="T8" fmla="*/ 0 60000 65536"/>
                <a:gd name="T9" fmla="*/ 0 w 90"/>
                <a:gd name="T10" fmla="*/ 0 h 20"/>
                <a:gd name="T11" fmla="*/ 90 w 90"/>
                <a:gd name="T12" fmla="*/ 20 h 20"/>
              </a:gdLst>
              <a:ahLst/>
              <a:cxnLst>
                <a:cxn ang="T6">
                  <a:pos x="T0" y="T1"/>
                </a:cxn>
                <a:cxn ang="T7">
                  <a:pos x="T2" y="T3"/>
                </a:cxn>
                <a:cxn ang="T8">
                  <a:pos x="T4" y="T5"/>
                </a:cxn>
              </a:cxnLst>
              <a:rect l="T9" t="T10" r="T11" b="T12"/>
              <a:pathLst>
                <a:path w="90" h="20">
                  <a:moveTo>
                    <a:pt x="0" y="20"/>
                  </a:moveTo>
                  <a:lnTo>
                    <a:pt x="0" y="0"/>
                  </a:lnTo>
                  <a:lnTo>
                    <a:pt x="90" y="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7" name="Freeform 42"/>
            <p:cNvSpPr>
              <a:spLocks/>
            </p:cNvSpPr>
            <p:nvPr/>
          </p:nvSpPr>
          <p:spPr bwMode="auto">
            <a:xfrm>
              <a:off x="7650166" y="5197761"/>
              <a:ext cx="890141" cy="551070"/>
            </a:xfrm>
            <a:custGeom>
              <a:avLst/>
              <a:gdLst>
                <a:gd name="T0" fmla="*/ 0 w 90"/>
                <a:gd name="T1" fmla="*/ 0 h 39"/>
                <a:gd name="T2" fmla="*/ 0 w 90"/>
                <a:gd name="T3" fmla="*/ 243856 h 39"/>
                <a:gd name="T4" fmla="*/ 562990 w 90"/>
                <a:gd name="T5" fmla="*/ 243856 h 39"/>
                <a:gd name="T6" fmla="*/ 0 60000 65536"/>
                <a:gd name="T7" fmla="*/ 0 60000 65536"/>
                <a:gd name="T8" fmla="*/ 0 60000 65536"/>
                <a:gd name="T9" fmla="*/ 0 w 90"/>
                <a:gd name="T10" fmla="*/ 0 h 39"/>
                <a:gd name="T11" fmla="*/ 90 w 90"/>
                <a:gd name="T12" fmla="*/ 39 h 39"/>
              </a:gdLst>
              <a:ahLst/>
              <a:cxnLst>
                <a:cxn ang="T6">
                  <a:pos x="T0" y="T1"/>
                </a:cxn>
                <a:cxn ang="T7">
                  <a:pos x="T2" y="T3"/>
                </a:cxn>
                <a:cxn ang="T8">
                  <a:pos x="T4" y="T5"/>
                </a:cxn>
              </a:cxnLst>
              <a:rect l="T9" t="T10" r="T11" b="T12"/>
              <a:pathLst>
                <a:path w="90" h="39">
                  <a:moveTo>
                    <a:pt x="0" y="0"/>
                  </a:moveTo>
                  <a:lnTo>
                    <a:pt x="0" y="39"/>
                  </a:lnTo>
                  <a:lnTo>
                    <a:pt x="90" y="39"/>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8" name="Freeform 43"/>
            <p:cNvSpPr>
              <a:spLocks/>
            </p:cNvSpPr>
            <p:nvPr/>
          </p:nvSpPr>
          <p:spPr bwMode="auto">
            <a:xfrm>
              <a:off x="9432169" y="4914846"/>
              <a:ext cx="900471" cy="142688"/>
            </a:xfrm>
            <a:custGeom>
              <a:avLst/>
              <a:gdLst>
                <a:gd name="T0" fmla="*/ 0 w 91"/>
                <a:gd name="T1" fmla="*/ 0 h 10"/>
                <a:gd name="T2" fmla="*/ 0 w 91"/>
                <a:gd name="T3" fmla="*/ 65563 h 10"/>
                <a:gd name="T4" fmla="*/ 570645 w 91"/>
                <a:gd name="T5" fmla="*/ 65563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0"/>
                  </a:moveTo>
                  <a:lnTo>
                    <a:pt x="0" y="10"/>
                  </a:lnTo>
                  <a:lnTo>
                    <a:pt x="91" y="1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9" name="Freeform 44"/>
            <p:cNvSpPr>
              <a:spLocks/>
            </p:cNvSpPr>
            <p:nvPr/>
          </p:nvSpPr>
          <p:spPr bwMode="auto">
            <a:xfrm>
              <a:off x="9432169" y="4774618"/>
              <a:ext cx="900471" cy="140228"/>
            </a:xfrm>
            <a:custGeom>
              <a:avLst/>
              <a:gdLst>
                <a:gd name="T0" fmla="*/ 0 w 91"/>
                <a:gd name="T1" fmla="*/ 60169 h 10"/>
                <a:gd name="T2" fmla="*/ 0 w 91"/>
                <a:gd name="T3" fmla="*/ 0 h 10"/>
                <a:gd name="T4" fmla="*/ 570645 w 91"/>
                <a:gd name="T5" fmla="*/ 0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10"/>
                  </a:moveTo>
                  <a:lnTo>
                    <a:pt x="0" y="0"/>
                  </a:lnTo>
                  <a:lnTo>
                    <a:pt x="91" y="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0" name="Freeform 45"/>
            <p:cNvSpPr>
              <a:spLocks/>
            </p:cNvSpPr>
            <p:nvPr/>
          </p:nvSpPr>
          <p:spPr bwMode="auto">
            <a:xfrm>
              <a:off x="8540307" y="4646691"/>
              <a:ext cx="891862" cy="268154"/>
            </a:xfrm>
            <a:custGeom>
              <a:avLst/>
              <a:gdLst>
                <a:gd name="T0" fmla="*/ 0 w 90"/>
                <a:gd name="T1" fmla="*/ 0 h 19"/>
                <a:gd name="T2" fmla="*/ 0 w 90"/>
                <a:gd name="T3" fmla="*/ 118018 h 19"/>
                <a:gd name="T4" fmla="*/ 568350 w 90"/>
                <a:gd name="T5" fmla="*/ 118018 h 19"/>
                <a:gd name="T6" fmla="*/ 0 60000 65536"/>
                <a:gd name="T7" fmla="*/ 0 60000 65536"/>
                <a:gd name="T8" fmla="*/ 0 60000 65536"/>
                <a:gd name="T9" fmla="*/ 0 w 90"/>
                <a:gd name="T10" fmla="*/ 0 h 19"/>
                <a:gd name="T11" fmla="*/ 90 w 90"/>
                <a:gd name="T12" fmla="*/ 19 h 19"/>
              </a:gdLst>
              <a:ahLst/>
              <a:cxnLst>
                <a:cxn ang="T6">
                  <a:pos x="T0" y="T1"/>
                </a:cxn>
                <a:cxn ang="T7">
                  <a:pos x="T2" y="T3"/>
                </a:cxn>
                <a:cxn ang="T8">
                  <a:pos x="T4" y="T5"/>
                </a:cxn>
              </a:cxnLst>
              <a:rect l="T9" t="T10" r="T11" b="T12"/>
              <a:pathLst>
                <a:path w="90" h="19">
                  <a:moveTo>
                    <a:pt x="0" y="0"/>
                  </a:moveTo>
                  <a:lnTo>
                    <a:pt x="0" y="19"/>
                  </a:lnTo>
                  <a:lnTo>
                    <a:pt x="90" y="19"/>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1" name="Freeform 46"/>
            <p:cNvSpPr>
              <a:spLocks/>
            </p:cNvSpPr>
            <p:nvPr/>
          </p:nvSpPr>
          <p:spPr bwMode="auto">
            <a:xfrm>
              <a:off x="9432169" y="4363776"/>
              <a:ext cx="900471" cy="140228"/>
            </a:xfrm>
            <a:custGeom>
              <a:avLst/>
              <a:gdLst>
                <a:gd name="T0" fmla="*/ 0 w 91"/>
                <a:gd name="T1" fmla="*/ 0 h 10"/>
                <a:gd name="T2" fmla="*/ 0 w 91"/>
                <a:gd name="T3" fmla="*/ 60169 h 10"/>
                <a:gd name="T4" fmla="*/ 570645 w 91"/>
                <a:gd name="T5" fmla="*/ 60169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0"/>
                  </a:moveTo>
                  <a:lnTo>
                    <a:pt x="0" y="10"/>
                  </a:lnTo>
                  <a:lnTo>
                    <a:pt x="91" y="1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2" name="Freeform 47"/>
            <p:cNvSpPr>
              <a:spLocks/>
            </p:cNvSpPr>
            <p:nvPr/>
          </p:nvSpPr>
          <p:spPr bwMode="auto">
            <a:xfrm>
              <a:off x="9432169" y="4221088"/>
              <a:ext cx="900471" cy="142688"/>
            </a:xfrm>
            <a:custGeom>
              <a:avLst/>
              <a:gdLst>
                <a:gd name="T0" fmla="*/ 0 w 91"/>
                <a:gd name="T1" fmla="*/ 65563 h 10"/>
                <a:gd name="T2" fmla="*/ 0 w 91"/>
                <a:gd name="T3" fmla="*/ 0 h 10"/>
                <a:gd name="T4" fmla="*/ 570645 w 91"/>
                <a:gd name="T5" fmla="*/ 0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10"/>
                  </a:moveTo>
                  <a:lnTo>
                    <a:pt x="0" y="0"/>
                  </a:lnTo>
                  <a:lnTo>
                    <a:pt x="91" y="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3" name="Freeform 48"/>
            <p:cNvSpPr>
              <a:spLocks/>
            </p:cNvSpPr>
            <p:nvPr/>
          </p:nvSpPr>
          <p:spPr bwMode="auto">
            <a:xfrm>
              <a:off x="8540307" y="4363776"/>
              <a:ext cx="891862" cy="282915"/>
            </a:xfrm>
            <a:custGeom>
              <a:avLst/>
              <a:gdLst>
                <a:gd name="T0" fmla="*/ 0 w 90"/>
                <a:gd name="T1" fmla="*/ 125672 h 20"/>
                <a:gd name="T2" fmla="*/ 0 w 90"/>
                <a:gd name="T3" fmla="*/ 0 h 20"/>
                <a:gd name="T4" fmla="*/ 568350 w 90"/>
                <a:gd name="T5" fmla="*/ 0 h 20"/>
                <a:gd name="T6" fmla="*/ 0 60000 65536"/>
                <a:gd name="T7" fmla="*/ 0 60000 65536"/>
                <a:gd name="T8" fmla="*/ 0 60000 65536"/>
                <a:gd name="T9" fmla="*/ 0 w 90"/>
                <a:gd name="T10" fmla="*/ 0 h 20"/>
                <a:gd name="T11" fmla="*/ 90 w 90"/>
                <a:gd name="T12" fmla="*/ 20 h 20"/>
              </a:gdLst>
              <a:ahLst/>
              <a:cxnLst>
                <a:cxn ang="T6">
                  <a:pos x="T0" y="T1"/>
                </a:cxn>
                <a:cxn ang="T7">
                  <a:pos x="T2" y="T3"/>
                </a:cxn>
                <a:cxn ang="T8">
                  <a:pos x="T4" y="T5"/>
                </a:cxn>
              </a:cxnLst>
              <a:rect l="T9" t="T10" r="T11" b="T12"/>
              <a:pathLst>
                <a:path w="90" h="20">
                  <a:moveTo>
                    <a:pt x="0" y="20"/>
                  </a:moveTo>
                  <a:lnTo>
                    <a:pt x="0" y="0"/>
                  </a:lnTo>
                  <a:lnTo>
                    <a:pt x="90" y="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4" name="Freeform 49"/>
            <p:cNvSpPr>
              <a:spLocks/>
            </p:cNvSpPr>
            <p:nvPr/>
          </p:nvSpPr>
          <p:spPr bwMode="auto">
            <a:xfrm>
              <a:off x="7650166" y="4646691"/>
              <a:ext cx="890141" cy="551070"/>
            </a:xfrm>
            <a:custGeom>
              <a:avLst/>
              <a:gdLst>
                <a:gd name="T0" fmla="*/ 0 w 90"/>
                <a:gd name="T1" fmla="*/ 243856 h 39"/>
                <a:gd name="T2" fmla="*/ 0 w 90"/>
                <a:gd name="T3" fmla="*/ 0 h 39"/>
                <a:gd name="T4" fmla="*/ 562990 w 90"/>
                <a:gd name="T5" fmla="*/ 0 h 39"/>
                <a:gd name="T6" fmla="*/ 0 60000 65536"/>
                <a:gd name="T7" fmla="*/ 0 60000 65536"/>
                <a:gd name="T8" fmla="*/ 0 60000 65536"/>
                <a:gd name="T9" fmla="*/ 0 w 90"/>
                <a:gd name="T10" fmla="*/ 0 h 39"/>
                <a:gd name="T11" fmla="*/ 90 w 90"/>
                <a:gd name="T12" fmla="*/ 39 h 39"/>
              </a:gdLst>
              <a:ahLst/>
              <a:cxnLst>
                <a:cxn ang="T6">
                  <a:pos x="T0" y="T1"/>
                </a:cxn>
                <a:cxn ang="T7">
                  <a:pos x="T2" y="T3"/>
                </a:cxn>
                <a:cxn ang="T8">
                  <a:pos x="T4" y="T5"/>
                </a:cxn>
              </a:cxnLst>
              <a:rect l="T9" t="T10" r="T11" b="T12"/>
              <a:pathLst>
                <a:path w="90" h="39">
                  <a:moveTo>
                    <a:pt x="0" y="39"/>
                  </a:moveTo>
                  <a:lnTo>
                    <a:pt x="0" y="0"/>
                  </a:lnTo>
                  <a:lnTo>
                    <a:pt x="90" y="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grpSp>
      <p:cxnSp>
        <p:nvCxnSpPr>
          <p:cNvPr id="28" name="Straight Arrow Connector 27"/>
          <p:cNvCxnSpPr/>
          <p:nvPr/>
        </p:nvCxnSpPr>
        <p:spPr bwMode="auto">
          <a:xfrm>
            <a:off x="7164288" y="5197761"/>
            <a:ext cx="576064" cy="0"/>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7038497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400" smtClean="0"/>
              <a:t>Xuhua Xia</a:t>
            </a:r>
          </a:p>
        </p:txBody>
      </p:sp>
      <p:sp>
        <p:nvSpPr>
          <p:cNvPr id="2355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400">
                <a:solidFill>
                  <a:schemeClr val="tx1"/>
                </a:solidFill>
              </a:rPr>
              <a:t>Slide </a:t>
            </a:r>
            <a:fld id="{F145CDDF-4308-46EB-B64B-E37A7C3ADE34}" type="slidenum">
              <a:rPr lang="en-US" altLang="en-US" sz="1400">
                <a:solidFill>
                  <a:schemeClr val="tx1"/>
                </a:solidFill>
              </a:rPr>
              <a:pPr>
                <a:spcBef>
                  <a:spcPct val="0"/>
                </a:spcBef>
                <a:buFontTx/>
                <a:buNone/>
              </a:pPr>
              <a:t>23</a:t>
            </a:fld>
            <a:endParaRPr lang="en-US" altLang="en-US" sz="1400">
              <a:solidFill>
                <a:schemeClr val="tx1"/>
              </a:solidFill>
            </a:endParaRPr>
          </a:p>
        </p:txBody>
      </p:sp>
      <p:sp>
        <p:nvSpPr>
          <p:cNvPr id="23556" name="Rectangle 2"/>
          <p:cNvSpPr>
            <a:spLocks noGrp="1" noChangeArrowheads="1"/>
          </p:cNvSpPr>
          <p:nvPr>
            <p:ph type="title"/>
          </p:nvPr>
        </p:nvSpPr>
        <p:spPr/>
        <p:txBody>
          <a:bodyPr/>
          <a:lstStyle/>
          <a:p>
            <a:r>
              <a:rPr lang="en-US" altLang="en-US" smtClean="0"/>
              <a:t>Multiple Alignment: Guide Tree</a:t>
            </a:r>
          </a:p>
        </p:txBody>
      </p:sp>
      <p:grpSp>
        <p:nvGrpSpPr>
          <p:cNvPr id="23557" name="Group 3"/>
          <p:cNvGrpSpPr>
            <a:grpSpLocks noChangeAspect="1"/>
          </p:cNvGrpSpPr>
          <p:nvPr/>
        </p:nvGrpSpPr>
        <p:grpSpPr bwMode="auto">
          <a:xfrm>
            <a:off x="250825" y="1268413"/>
            <a:ext cx="4438650" cy="4752975"/>
            <a:chOff x="2892" y="311"/>
            <a:chExt cx="2578" cy="1932"/>
          </a:xfrm>
        </p:grpSpPr>
        <p:sp>
          <p:nvSpPr>
            <p:cNvPr id="23560" name="AutoShape 4"/>
            <p:cNvSpPr>
              <a:spLocks noChangeAspect="1" noChangeArrowheads="1" noTextEdit="1"/>
            </p:cNvSpPr>
            <p:nvPr/>
          </p:nvSpPr>
          <p:spPr bwMode="auto">
            <a:xfrm>
              <a:off x="2892" y="2220"/>
              <a:ext cx="23" cy="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p>
          </p:txBody>
        </p:sp>
        <p:sp>
          <p:nvSpPr>
            <p:cNvPr id="23561" name="Rectangle 5"/>
            <p:cNvSpPr>
              <a:spLocks noChangeArrowheads="1"/>
            </p:cNvSpPr>
            <p:nvPr/>
          </p:nvSpPr>
          <p:spPr bwMode="auto">
            <a:xfrm>
              <a:off x="5244" y="1996"/>
              <a:ext cx="182"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200" b="1">
                  <a:solidFill>
                    <a:srgbClr val="000000"/>
                  </a:solidFill>
                </a:rPr>
                <a:t>Seq1</a:t>
              </a:r>
              <a:endParaRPr lang="en-US" altLang="en-US" sz="1600">
                <a:solidFill>
                  <a:schemeClr val="tx1"/>
                </a:solidFill>
              </a:endParaRPr>
            </a:p>
          </p:txBody>
        </p:sp>
        <p:sp>
          <p:nvSpPr>
            <p:cNvPr id="23562" name="Rectangle 6"/>
            <p:cNvSpPr>
              <a:spLocks noChangeArrowheads="1"/>
            </p:cNvSpPr>
            <p:nvPr/>
          </p:nvSpPr>
          <p:spPr bwMode="auto">
            <a:xfrm>
              <a:off x="5244" y="1881"/>
              <a:ext cx="182"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200" b="1">
                  <a:solidFill>
                    <a:srgbClr val="000000"/>
                  </a:solidFill>
                </a:rPr>
                <a:t>Seq2</a:t>
              </a:r>
              <a:endParaRPr lang="en-US" altLang="en-US" sz="1600">
                <a:solidFill>
                  <a:schemeClr val="tx1"/>
                </a:solidFill>
              </a:endParaRPr>
            </a:p>
          </p:txBody>
        </p:sp>
        <p:sp>
          <p:nvSpPr>
            <p:cNvPr id="23563" name="Rectangle 7"/>
            <p:cNvSpPr>
              <a:spLocks noChangeArrowheads="1"/>
            </p:cNvSpPr>
            <p:nvPr/>
          </p:nvSpPr>
          <p:spPr bwMode="auto">
            <a:xfrm>
              <a:off x="5244" y="1771"/>
              <a:ext cx="182"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200" b="1">
                  <a:solidFill>
                    <a:srgbClr val="000000"/>
                  </a:solidFill>
                </a:rPr>
                <a:t>Seq3</a:t>
              </a:r>
              <a:endParaRPr lang="en-US" altLang="en-US" sz="1600">
                <a:solidFill>
                  <a:schemeClr val="tx1"/>
                </a:solidFill>
              </a:endParaRPr>
            </a:p>
          </p:txBody>
        </p:sp>
        <p:sp>
          <p:nvSpPr>
            <p:cNvPr id="23564" name="Rectangle 8"/>
            <p:cNvSpPr>
              <a:spLocks noChangeArrowheads="1"/>
            </p:cNvSpPr>
            <p:nvPr/>
          </p:nvSpPr>
          <p:spPr bwMode="auto">
            <a:xfrm>
              <a:off x="5244" y="1656"/>
              <a:ext cx="182"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200" b="1">
                  <a:solidFill>
                    <a:srgbClr val="000000"/>
                  </a:solidFill>
                </a:rPr>
                <a:t>Seq4</a:t>
              </a:r>
              <a:endParaRPr lang="en-US" altLang="en-US" sz="1600">
                <a:solidFill>
                  <a:schemeClr val="tx1"/>
                </a:solidFill>
              </a:endParaRPr>
            </a:p>
          </p:txBody>
        </p:sp>
        <p:sp>
          <p:nvSpPr>
            <p:cNvPr id="23565" name="Rectangle 9"/>
            <p:cNvSpPr>
              <a:spLocks noChangeArrowheads="1"/>
            </p:cNvSpPr>
            <p:nvPr/>
          </p:nvSpPr>
          <p:spPr bwMode="auto">
            <a:xfrm>
              <a:off x="5244" y="1547"/>
              <a:ext cx="182"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200" b="1">
                  <a:solidFill>
                    <a:srgbClr val="000000"/>
                  </a:solidFill>
                </a:rPr>
                <a:t>Seq5</a:t>
              </a:r>
              <a:endParaRPr lang="en-US" altLang="en-US" sz="1600">
                <a:solidFill>
                  <a:schemeClr val="tx1"/>
                </a:solidFill>
              </a:endParaRPr>
            </a:p>
          </p:txBody>
        </p:sp>
        <p:sp>
          <p:nvSpPr>
            <p:cNvPr id="23566" name="Rectangle 10"/>
            <p:cNvSpPr>
              <a:spLocks noChangeArrowheads="1"/>
            </p:cNvSpPr>
            <p:nvPr/>
          </p:nvSpPr>
          <p:spPr bwMode="auto">
            <a:xfrm>
              <a:off x="5244" y="1432"/>
              <a:ext cx="182"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200" b="1">
                  <a:solidFill>
                    <a:srgbClr val="000000"/>
                  </a:solidFill>
                </a:rPr>
                <a:t>Seq6</a:t>
              </a:r>
              <a:endParaRPr lang="en-US" altLang="en-US" sz="1600">
                <a:solidFill>
                  <a:schemeClr val="tx1"/>
                </a:solidFill>
              </a:endParaRPr>
            </a:p>
          </p:txBody>
        </p:sp>
        <p:sp>
          <p:nvSpPr>
            <p:cNvPr id="23567" name="Rectangle 11"/>
            <p:cNvSpPr>
              <a:spLocks noChangeArrowheads="1"/>
            </p:cNvSpPr>
            <p:nvPr/>
          </p:nvSpPr>
          <p:spPr bwMode="auto">
            <a:xfrm>
              <a:off x="5244" y="1323"/>
              <a:ext cx="182"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200" b="1">
                  <a:solidFill>
                    <a:srgbClr val="000000"/>
                  </a:solidFill>
                </a:rPr>
                <a:t>Seq7</a:t>
              </a:r>
              <a:endParaRPr lang="en-US" altLang="en-US" sz="1600">
                <a:solidFill>
                  <a:schemeClr val="tx1"/>
                </a:solidFill>
              </a:endParaRPr>
            </a:p>
          </p:txBody>
        </p:sp>
        <p:sp>
          <p:nvSpPr>
            <p:cNvPr id="23568" name="Rectangle 12"/>
            <p:cNvSpPr>
              <a:spLocks noChangeArrowheads="1"/>
            </p:cNvSpPr>
            <p:nvPr/>
          </p:nvSpPr>
          <p:spPr bwMode="auto">
            <a:xfrm>
              <a:off x="5244" y="1208"/>
              <a:ext cx="182"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200" b="1">
                  <a:solidFill>
                    <a:srgbClr val="000000"/>
                  </a:solidFill>
                </a:rPr>
                <a:t>Seq8</a:t>
              </a:r>
              <a:endParaRPr lang="en-US" altLang="en-US" sz="1600">
                <a:solidFill>
                  <a:schemeClr val="tx1"/>
                </a:solidFill>
              </a:endParaRPr>
            </a:p>
          </p:txBody>
        </p:sp>
        <p:sp>
          <p:nvSpPr>
            <p:cNvPr id="23569" name="Rectangle 13"/>
            <p:cNvSpPr>
              <a:spLocks noChangeArrowheads="1"/>
            </p:cNvSpPr>
            <p:nvPr/>
          </p:nvSpPr>
          <p:spPr bwMode="auto">
            <a:xfrm>
              <a:off x="5244" y="1099"/>
              <a:ext cx="182"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200" b="1">
                  <a:solidFill>
                    <a:srgbClr val="000000"/>
                  </a:solidFill>
                </a:rPr>
                <a:t>Seq9</a:t>
              </a:r>
              <a:endParaRPr lang="en-US" altLang="en-US" sz="1600">
                <a:solidFill>
                  <a:schemeClr val="tx1"/>
                </a:solidFill>
              </a:endParaRPr>
            </a:p>
          </p:txBody>
        </p:sp>
        <p:sp>
          <p:nvSpPr>
            <p:cNvPr id="23570" name="Rectangle 14"/>
            <p:cNvSpPr>
              <a:spLocks noChangeArrowheads="1"/>
            </p:cNvSpPr>
            <p:nvPr/>
          </p:nvSpPr>
          <p:spPr bwMode="auto">
            <a:xfrm>
              <a:off x="5244" y="984"/>
              <a:ext cx="226"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200" b="1">
                  <a:solidFill>
                    <a:srgbClr val="000000"/>
                  </a:solidFill>
                </a:rPr>
                <a:t>Seq10</a:t>
              </a:r>
              <a:endParaRPr lang="en-US" altLang="en-US" sz="1600">
                <a:solidFill>
                  <a:schemeClr val="tx1"/>
                </a:solidFill>
              </a:endParaRPr>
            </a:p>
          </p:txBody>
        </p:sp>
        <p:sp>
          <p:nvSpPr>
            <p:cNvPr id="23571" name="Rectangle 15"/>
            <p:cNvSpPr>
              <a:spLocks noChangeArrowheads="1"/>
            </p:cNvSpPr>
            <p:nvPr/>
          </p:nvSpPr>
          <p:spPr bwMode="auto">
            <a:xfrm>
              <a:off x="5244" y="874"/>
              <a:ext cx="226"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200" b="1">
                  <a:solidFill>
                    <a:srgbClr val="000000"/>
                  </a:solidFill>
                </a:rPr>
                <a:t>Seq11</a:t>
              </a:r>
              <a:endParaRPr lang="en-US" altLang="en-US" sz="1600">
                <a:solidFill>
                  <a:schemeClr val="tx1"/>
                </a:solidFill>
              </a:endParaRPr>
            </a:p>
          </p:txBody>
        </p:sp>
        <p:sp>
          <p:nvSpPr>
            <p:cNvPr id="23572" name="Rectangle 16"/>
            <p:cNvSpPr>
              <a:spLocks noChangeArrowheads="1"/>
            </p:cNvSpPr>
            <p:nvPr/>
          </p:nvSpPr>
          <p:spPr bwMode="auto">
            <a:xfrm>
              <a:off x="5244" y="759"/>
              <a:ext cx="226"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200" b="1">
                  <a:solidFill>
                    <a:srgbClr val="000000"/>
                  </a:solidFill>
                </a:rPr>
                <a:t>Seq12</a:t>
              </a:r>
              <a:endParaRPr lang="en-US" altLang="en-US" sz="1600">
                <a:solidFill>
                  <a:schemeClr val="tx1"/>
                </a:solidFill>
              </a:endParaRPr>
            </a:p>
          </p:txBody>
        </p:sp>
        <p:sp>
          <p:nvSpPr>
            <p:cNvPr id="23573" name="Rectangle 17"/>
            <p:cNvSpPr>
              <a:spLocks noChangeArrowheads="1"/>
            </p:cNvSpPr>
            <p:nvPr/>
          </p:nvSpPr>
          <p:spPr bwMode="auto">
            <a:xfrm>
              <a:off x="5244" y="650"/>
              <a:ext cx="226"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200" b="1">
                  <a:solidFill>
                    <a:srgbClr val="000000"/>
                  </a:solidFill>
                </a:rPr>
                <a:t>Seq13</a:t>
              </a:r>
              <a:endParaRPr lang="en-US" altLang="en-US" sz="1600">
                <a:solidFill>
                  <a:schemeClr val="tx1"/>
                </a:solidFill>
              </a:endParaRPr>
            </a:p>
          </p:txBody>
        </p:sp>
        <p:sp>
          <p:nvSpPr>
            <p:cNvPr id="23574" name="Rectangle 18"/>
            <p:cNvSpPr>
              <a:spLocks noChangeArrowheads="1"/>
            </p:cNvSpPr>
            <p:nvPr/>
          </p:nvSpPr>
          <p:spPr bwMode="auto">
            <a:xfrm>
              <a:off x="5244" y="535"/>
              <a:ext cx="226"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200" b="1">
                  <a:solidFill>
                    <a:srgbClr val="000000"/>
                  </a:solidFill>
                </a:rPr>
                <a:t>Seq14</a:t>
              </a:r>
              <a:endParaRPr lang="en-US" altLang="en-US" sz="1600">
                <a:solidFill>
                  <a:schemeClr val="tx1"/>
                </a:solidFill>
              </a:endParaRPr>
            </a:p>
          </p:txBody>
        </p:sp>
        <p:sp>
          <p:nvSpPr>
            <p:cNvPr id="23575" name="Rectangle 19"/>
            <p:cNvSpPr>
              <a:spLocks noChangeArrowheads="1"/>
            </p:cNvSpPr>
            <p:nvPr/>
          </p:nvSpPr>
          <p:spPr bwMode="auto">
            <a:xfrm>
              <a:off x="5244" y="420"/>
              <a:ext cx="226"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200" b="1">
                  <a:solidFill>
                    <a:srgbClr val="000000"/>
                  </a:solidFill>
                </a:rPr>
                <a:t>Seq15</a:t>
              </a:r>
              <a:endParaRPr lang="en-US" altLang="en-US" sz="1600">
                <a:solidFill>
                  <a:schemeClr val="tx1"/>
                </a:solidFill>
              </a:endParaRPr>
            </a:p>
          </p:txBody>
        </p:sp>
        <p:sp>
          <p:nvSpPr>
            <p:cNvPr id="23576" name="Rectangle 20"/>
            <p:cNvSpPr>
              <a:spLocks noChangeArrowheads="1"/>
            </p:cNvSpPr>
            <p:nvPr/>
          </p:nvSpPr>
          <p:spPr bwMode="auto">
            <a:xfrm>
              <a:off x="5244" y="311"/>
              <a:ext cx="226"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200" b="1">
                  <a:solidFill>
                    <a:srgbClr val="000000"/>
                  </a:solidFill>
                </a:rPr>
                <a:t>Seq16</a:t>
              </a:r>
              <a:endParaRPr lang="en-US" altLang="en-US" sz="1600">
                <a:solidFill>
                  <a:schemeClr val="tx1"/>
                </a:solidFill>
              </a:endParaRPr>
            </a:p>
          </p:txBody>
        </p:sp>
        <p:sp>
          <p:nvSpPr>
            <p:cNvPr id="23577" name="Freeform 21"/>
            <p:cNvSpPr>
              <a:spLocks/>
            </p:cNvSpPr>
            <p:nvPr/>
          </p:nvSpPr>
          <p:spPr bwMode="auto">
            <a:xfrm>
              <a:off x="4698" y="1973"/>
              <a:ext cx="523" cy="57"/>
            </a:xfrm>
            <a:custGeom>
              <a:avLst/>
              <a:gdLst>
                <a:gd name="T0" fmla="*/ 0 w 91"/>
                <a:gd name="T1" fmla="*/ 0 h 10"/>
                <a:gd name="T2" fmla="*/ 0 w 91"/>
                <a:gd name="T3" fmla="*/ 10556 h 10"/>
                <a:gd name="T4" fmla="*/ 99290 w 91"/>
                <a:gd name="T5" fmla="*/ 10556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0"/>
                  </a:moveTo>
                  <a:lnTo>
                    <a:pt x="0" y="10"/>
                  </a:lnTo>
                  <a:lnTo>
                    <a:pt x="91" y="1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3578" name="Freeform 22"/>
            <p:cNvSpPr>
              <a:spLocks/>
            </p:cNvSpPr>
            <p:nvPr/>
          </p:nvSpPr>
          <p:spPr bwMode="auto">
            <a:xfrm>
              <a:off x="4698" y="1921"/>
              <a:ext cx="523" cy="52"/>
            </a:xfrm>
            <a:custGeom>
              <a:avLst/>
              <a:gdLst>
                <a:gd name="T0" fmla="*/ 0 w 91"/>
                <a:gd name="T1" fmla="*/ 10013 h 9"/>
                <a:gd name="T2" fmla="*/ 0 w 91"/>
                <a:gd name="T3" fmla="*/ 0 h 9"/>
                <a:gd name="T4" fmla="*/ 99290 w 91"/>
                <a:gd name="T5" fmla="*/ 0 h 9"/>
                <a:gd name="T6" fmla="*/ 0 60000 65536"/>
                <a:gd name="T7" fmla="*/ 0 60000 65536"/>
                <a:gd name="T8" fmla="*/ 0 60000 65536"/>
                <a:gd name="T9" fmla="*/ 0 w 91"/>
                <a:gd name="T10" fmla="*/ 0 h 9"/>
                <a:gd name="T11" fmla="*/ 91 w 91"/>
                <a:gd name="T12" fmla="*/ 9 h 9"/>
              </a:gdLst>
              <a:ahLst/>
              <a:cxnLst>
                <a:cxn ang="T6">
                  <a:pos x="T0" y="T1"/>
                </a:cxn>
                <a:cxn ang="T7">
                  <a:pos x="T2" y="T3"/>
                </a:cxn>
                <a:cxn ang="T8">
                  <a:pos x="T4" y="T5"/>
                </a:cxn>
              </a:cxnLst>
              <a:rect l="T9" t="T10" r="T11" b="T12"/>
              <a:pathLst>
                <a:path w="91" h="9">
                  <a:moveTo>
                    <a:pt x="0" y="9"/>
                  </a:moveTo>
                  <a:lnTo>
                    <a:pt x="0" y="0"/>
                  </a:lnTo>
                  <a:lnTo>
                    <a:pt x="91" y="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3579" name="Freeform 23"/>
            <p:cNvSpPr>
              <a:spLocks/>
            </p:cNvSpPr>
            <p:nvPr/>
          </p:nvSpPr>
          <p:spPr bwMode="auto">
            <a:xfrm>
              <a:off x="4180" y="1863"/>
              <a:ext cx="518" cy="110"/>
            </a:xfrm>
            <a:custGeom>
              <a:avLst/>
              <a:gdLst>
                <a:gd name="T0" fmla="*/ 0 w 90"/>
                <a:gd name="T1" fmla="*/ 0 h 19"/>
                <a:gd name="T2" fmla="*/ 0 w 90"/>
                <a:gd name="T3" fmla="*/ 21352 h 19"/>
                <a:gd name="T4" fmla="*/ 98748 w 90"/>
                <a:gd name="T5" fmla="*/ 21352 h 19"/>
                <a:gd name="T6" fmla="*/ 0 60000 65536"/>
                <a:gd name="T7" fmla="*/ 0 60000 65536"/>
                <a:gd name="T8" fmla="*/ 0 60000 65536"/>
                <a:gd name="T9" fmla="*/ 0 w 90"/>
                <a:gd name="T10" fmla="*/ 0 h 19"/>
                <a:gd name="T11" fmla="*/ 90 w 90"/>
                <a:gd name="T12" fmla="*/ 19 h 19"/>
              </a:gdLst>
              <a:ahLst/>
              <a:cxnLst>
                <a:cxn ang="T6">
                  <a:pos x="T0" y="T1"/>
                </a:cxn>
                <a:cxn ang="T7">
                  <a:pos x="T2" y="T3"/>
                </a:cxn>
                <a:cxn ang="T8">
                  <a:pos x="T4" y="T5"/>
                </a:cxn>
              </a:cxnLst>
              <a:rect l="T9" t="T10" r="T11" b="T12"/>
              <a:pathLst>
                <a:path w="90" h="19">
                  <a:moveTo>
                    <a:pt x="0" y="0"/>
                  </a:moveTo>
                  <a:lnTo>
                    <a:pt x="0" y="19"/>
                  </a:lnTo>
                  <a:lnTo>
                    <a:pt x="90" y="19"/>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3580" name="Freeform 24"/>
            <p:cNvSpPr>
              <a:spLocks/>
            </p:cNvSpPr>
            <p:nvPr/>
          </p:nvSpPr>
          <p:spPr bwMode="auto">
            <a:xfrm>
              <a:off x="4698" y="1748"/>
              <a:ext cx="523" cy="58"/>
            </a:xfrm>
            <a:custGeom>
              <a:avLst/>
              <a:gdLst>
                <a:gd name="T0" fmla="*/ 0 w 91"/>
                <a:gd name="T1" fmla="*/ 0 h 10"/>
                <a:gd name="T2" fmla="*/ 0 w 91"/>
                <a:gd name="T3" fmla="*/ 11304 h 10"/>
                <a:gd name="T4" fmla="*/ 99290 w 91"/>
                <a:gd name="T5" fmla="*/ 11304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0"/>
                  </a:moveTo>
                  <a:lnTo>
                    <a:pt x="0" y="10"/>
                  </a:lnTo>
                  <a:lnTo>
                    <a:pt x="91" y="1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3581" name="Freeform 25"/>
            <p:cNvSpPr>
              <a:spLocks/>
            </p:cNvSpPr>
            <p:nvPr/>
          </p:nvSpPr>
          <p:spPr bwMode="auto">
            <a:xfrm>
              <a:off x="4698" y="1697"/>
              <a:ext cx="523" cy="51"/>
            </a:xfrm>
            <a:custGeom>
              <a:avLst/>
              <a:gdLst>
                <a:gd name="T0" fmla="*/ 0 w 91"/>
                <a:gd name="T1" fmla="*/ 9282 h 9"/>
                <a:gd name="T2" fmla="*/ 0 w 91"/>
                <a:gd name="T3" fmla="*/ 0 h 9"/>
                <a:gd name="T4" fmla="*/ 99290 w 91"/>
                <a:gd name="T5" fmla="*/ 0 h 9"/>
                <a:gd name="T6" fmla="*/ 0 60000 65536"/>
                <a:gd name="T7" fmla="*/ 0 60000 65536"/>
                <a:gd name="T8" fmla="*/ 0 60000 65536"/>
                <a:gd name="T9" fmla="*/ 0 w 91"/>
                <a:gd name="T10" fmla="*/ 0 h 9"/>
                <a:gd name="T11" fmla="*/ 91 w 91"/>
                <a:gd name="T12" fmla="*/ 9 h 9"/>
              </a:gdLst>
              <a:ahLst/>
              <a:cxnLst>
                <a:cxn ang="T6">
                  <a:pos x="T0" y="T1"/>
                </a:cxn>
                <a:cxn ang="T7">
                  <a:pos x="T2" y="T3"/>
                </a:cxn>
                <a:cxn ang="T8">
                  <a:pos x="T4" y="T5"/>
                </a:cxn>
              </a:cxnLst>
              <a:rect l="T9" t="T10" r="T11" b="T12"/>
              <a:pathLst>
                <a:path w="91" h="9">
                  <a:moveTo>
                    <a:pt x="0" y="9"/>
                  </a:moveTo>
                  <a:lnTo>
                    <a:pt x="0" y="0"/>
                  </a:lnTo>
                  <a:lnTo>
                    <a:pt x="91" y="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3582" name="Freeform 26"/>
            <p:cNvSpPr>
              <a:spLocks/>
            </p:cNvSpPr>
            <p:nvPr/>
          </p:nvSpPr>
          <p:spPr bwMode="auto">
            <a:xfrm>
              <a:off x="4180" y="1748"/>
              <a:ext cx="518" cy="115"/>
            </a:xfrm>
            <a:custGeom>
              <a:avLst/>
              <a:gdLst>
                <a:gd name="T0" fmla="*/ 0 w 90"/>
                <a:gd name="T1" fmla="*/ 21856 h 20"/>
                <a:gd name="T2" fmla="*/ 0 w 90"/>
                <a:gd name="T3" fmla="*/ 0 h 20"/>
                <a:gd name="T4" fmla="*/ 98748 w 90"/>
                <a:gd name="T5" fmla="*/ 0 h 20"/>
                <a:gd name="T6" fmla="*/ 0 60000 65536"/>
                <a:gd name="T7" fmla="*/ 0 60000 65536"/>
                <a:gd name="T8" fmla="*/ 0 60000 65536"/>
                <a:gd name="T9" fmla="*/ 0 w 90"/>
                <a:gd name="T10" fmla="*/ 0 h 20"/>
                <a:gd name="T11" fmla="*/ 90 w 90"/>
                <a:gd name="T12" fmla="*/ 20 h 20"/>
              </a:gdLst>
              <a:ahLst/>
              <a:cxnLst>
                <a:cxn ang="T6">
                  <a:pos x="T0" y="T1"/>
                </a:cxn>
                <a:cxn ang="T7">
                  <a:pos x="T2" y="T3"/>
                </a:cxn>
                <a:cxn ang="T8">
                  <a:pos x="T4" y="T5"/>
                </a:cxn>
              </a:cxnLst>
              <a:rect l="T9" t="T10" r="T11" b="T12"/>
              <a:pathLst>
                <a:path w="90" h="20">
                  <a:moveTo>
                    <a:pt x="0" y="20"/>
                  </a:moveTo>
                  <a:lnTo>
                    <a:pt x="0" y="0"/>
                  </a:lnTo>
                  <a:lnTo>
                    <a:pt x="90" y="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3583" name="Freeform 27"/>
            <p:cNvSpPr>
              <a:spLocks/>
            </p:cNvSpPr>
            <p:nvPr/>
          </p:nvSpPr>
          <p:spPr bwMode="auto">
            <a:xfrm>
              <a:off x="3663" y="1639"/>
              <a:ext cx="517" cy="224"/>
            </a:xfrm>
            <a:custGeom>
              <a:avLst/>
              <a:gdLst>
                <a:gd name="T0" fmla="*/ 0 w 90"/>
                <a:gd name="T1" fmla="*/ 0 h 39"/>
                <a:gd name="T2" fmla="*/ 0 w 90"/>
                <a:gd name="T3" fmla="*/ 42457 h 39"/>
                <a:gd name="T4" fmla="*/ 98006 w 90"/>
                <a:gd name="T5" fmla="*/ 42457 h 39"/>
                <a:gd name="T6" fmla="*/ 0 60000 65536"/>
                <a:gd name="T7" fmla="*/ 0 60000 65536"/>
                <a:gd name="T8" fmla="*/ 0 60000 65536"/>
                <a:gd name="T9" fmla="*/ 0 w 90"/>
                <a:gd name="T10" fmla="*/ 0 h 39"/>
                <a:gd name="T11" fmla="*/ 90 w 90"/>
                <a:gd name="T12" fmla="*/ 39 h 39"/>
              </a:gdLst>
              <a:ahLst/>
              <a:cxnLst>
                <a:cxn ang="T6">
                  <a:pos x="T0" y="T1"/>
                </a:cxn>
                <a:cxn ang="T7">
                  <a:pos x="T2" y="T3"/>
                </a:cxn>
                <a:cxn ang="T8">
                  <a:pos x="T4" y="T5"/>
                </a:cxn>
              </a:cxnLst>
              <a:rect l="T9" t="T10" r="T11" b="T12"/>
              <a:pathLst>
                <a:path w="90" h="39">
                  <a:moveTo>
                    <a:pt x="0" y="0"/>
                  </a:moveTo>
                  <a:lnTo>
                    <a:pt x="0" y="39"/>
                  </a:lnTo>
                  <a:lnTo>
                    <a:pt x="90" y="39"/>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3584" name="Freeform 28"/>
            <p:cNvSpPr>
              <a:spLocks/>
            </p:cNvSpPr>
            <p:nvPr/>
          </p:nvSpPr>
          <p:spPr bwMode="auto">
            <a:xfrm>
              <a:off x="4698" y="1524"/>
              <a:ext cx="523" cy="58"/>
            </a:xfrm>
            <a:custGeom>
              <a:avLst/>
              <a:gdLst>
                <a:gd name="T0" fmla="*/ 0 w 91"/>
                <a:gd name="T1" fmla="*/ 0 h 10"/>
                <a:gd name="T2" fmla="*/ 0 w 91"/>
                <a:gd name="T3" fmla="*/ 11304 h 10"/>
                <a:gd name="T4" fmla="*/ 99290 w 91"/>
                <a:gd name="T5" fmla="*/ 11304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0"/>
                  </a:moveTo>
                  <a:lnTo>
                    <a:pt x="0" y="10"/>
                  </a:lnTo>
                  <a:lnTo>
                    <a:pt x="91" y="1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3585" name="Freeform 29"/>
            <p:cNvSpPr>
              <a:spLocks/>
            </p:cNvSpPr>
            <p:nvPr/>
          </p:nvSpPr>
          <p:spPr bwMode="auto">
            <a:xfrm>
              <a:off x="4698" y="1472"/>
              <a:ext cx="523" cy="52"/>
            </a:xfrm>
            <a:custGeom>
              <a:avLst/>
              <a:gdLst>
                <a:gd name="T0" fmla="*/ 0 w 91"/>
                <a:gd name="T1" fmla="*/ 10013 h 9"/>
                <a:gd name="T2" fmla="*/ 0 w 91"/>
                <a:gd name="T3" fmla="*/ 0 h 9"/>
                <a:gd name="T4" fmla="*/ 99290 w 91"/>
                <a:gd name="T5" fmla="*/ 0 h 9"/>
                <a:gd name="T6" fmla="*/ 0 60000 65536"/>
                <a:gd name="T7" fmla="*/ 0 60000 65536"/>
                <a:gd name="T8" fmla="*/ 0 60000 65536"/>
                <a:gd name="T9" fmla="*/ 0 w 91"/>
                <a:gd name="T10" fmla="*/ 0 h 9"/>
                <a:gd name="T11" fmla="*/ 91 w 91"/>
                <a:gd name="T12" fmla="*/ 9 h 9"/>
              </a:gdLst>
              <a:ahLst/>
              <a:cxnLst>
                <a:cxn ang="T6">
                  <a:pos x="T0" y="T1"/>
                </a:cxn>
                <a:cxn ang="T7">
                  <a:pos x="T2" y="T3"/>
                </a:cxn>
                <a:cxn ang="T8">
                  <a:pos x="T4" y="T5"/>
                </a:cxn>
              </a:cxnLst>
              <a:rect l="T9" t="T10" r="T11" b="T12"/>
              <a:pathLst>
                <a:path w="91" h="9">
                  <a:moveTo>
                    <a:pt x="0" y="9"/>
                  </a:moveTo>
                  <a:lnTo>
                    <a:pt x="0" y="0"/>
                  </a:lnTo>
                  <a:lnTo>
                    <a:pt x="91" y="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3586" name="Freeform 30"/>
            <p:cNvSpPr>
              <a:spLocks/>
            </p:cNvSpPr>
            <p:nvPr/>
          </p:nvSpPr>
          <p:spPr bwMode="auto">
            <a:xfrm>
              <a:off x="4180" y="1415"/>
              <a:ext cx="518" cy="109"/>
            </a:xfrm>
            <a:custGeom>
              <a:avLst/>
              <a:gdLst>
                <a:gd name="T0" fmla="*/ 0 w 90"/>
                <a:gd name="T1" fmla="*/ 0 h 19"/>
                <a:gd name="T2" fmla="*/ 0 w 90"/>
                <a:gd name="T3" fmla="*/ 20572 h 19"/>
                <a:gd name="T4" fmla="*/ 98748 w 90"/>
                <a:gd name="T5" fmla="*/ 20572 h 19"/>
                <a:gd name="T6" fmla="*/ 0 60000 65536"/>
                <a:gd name="T7" fmla="*/ 0 60000 65536"/>
                <a:gd name="T8" fmla="*/ 0 60000 65536"/>
                <a:gd name="T9" fmla="*/ 0 w 90"/>
                <a:gd name="T10" fmla="*/ 0 h 19"/>
                <a:gd name="T11" fmla="*/ 90 w 90"/>
                <a:gd name="T12" fmla="*/ 19 h 19"/>
              </a:gdLst>
              <a:ahLst/>
              <a:cxnLst>
                <a:cxn ang="T6">
                  <a:pos x="T0" y="T1"/>
                </a:cxn>
                <a:cxn ang="T7">
                  <a:pos x="T2" y="T3"/>
                </a:cxn>
                <a:cxn ang="T8">
                  <a:pos x="T4" y="T5"/>
                </a:cxn>
              </a:cxnLst>
              <a:rect l="T9" t="T10" r="T11" b="T12"/>
              <a:pathLst>
                <a:path w="90" h="19">
                  <a:moveTo>
                    <a:pt x="0" y="0"/>
                  </a:moveTo>
                  <a:lnTo>
                    <a:pt x="0" y="19"/>
                  </a:lnTo>
                  <a:lnTo>
                    <a:pt x="90" y="19"/>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3587" name="Freeform 31"/>
            <p:cNvSpPr>
              <a:spLocks/>
            </p:cNvSpPr>
            <p:nvPr/>
          </p:nvSpPr>
          <p:spPr bwMode="auto">
            <a:xfrm>
              <a:off x="4698" y="1300"/>
              <a:ext cx="523" cy="57"/>
            </a:xfrm>
            <a:custGeom>
              <a:avLst/>
              <a:gdLst>
                <a:gd name="T0" fmla="*/ 0 w 91"/>
                <a:gd name="T1" fmla="*/ 0 h 10"/>
                <a:gd name="T2" fmla="*/ 0 w 91"/>
                <a:gd name="T3" fmla="*/ 10556 h 10"/>
                <a:gd name="T4" fmla="*/ 99290 w 91"/>
                <a:gd name="T5" fmla="*/ 10556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0"/>
                  </a:moveTo>
                  <a:lnTo>
                    <a:pt x="0" y="10"/>
                  </a:lnTo>
                  <a:lnTo>
                    <a:pt x="91" y="1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3588" name="Freeform 32"/>
            <p:cNvSpPr>
              <a:spLocks/>
            </p:cNvSpPr>
            <p:nvPr/>
          </p:nvSpPr>
          <p:spPr bwMode="auto">
            <a:xfrm>
              <a:off x="4698" y="1242"/>
              <a:ext cx="523" cy="58"/>
            </a:xfrm>
            <a:custGeom>
              <a:avLst/>
              <a:gdLst>
                <a:gd name="T0" fmla="*/ 0 w 91"/>
                <a:gd name="T1" fmla="*/ 11304 h 10"/>
                <a:gd name="T2" fmla="*/ 0 w 91"/>
                <a:gd name="T3" fmla="*/ 0 h 10"/>
                <a:gd name="T4" fmla="*/ 99290 w 91"/>
                <a:gd name="T5" fmla="*/ 0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10"/>
                  </a:moveTo>
                  <a:lnTo>
                    <a:pt x="0" y="0"/>
                  </a:lnTo>
                  <a:lnTo>
                    <a:pt x="91" y="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3589" name="Freeform 33"/>
            <p:cNvSpPr>
              <a:spLocks/>
            </p:cNvSpPr>
            <p:nvPr/>
          </p:nvSpPr>
          <p:spPr bwMode="auto">
            <a:xfrm>
              <a:off x="4180" y="1300"/>
              <a:ext cx="518" cy="115"/>
            </a:xfrm>
            <a:custGeom>
              <a:avLst/>
              <a:gdLst>
                <a:gd name="T0" fmla="*/ 0 w 90"/>
                <a:gd name="T1" fmla="*/ 21856 h 20"/>
                <a:gd name="T2" fmla="*/ 0 w 90"/>
                <a:gd name="T3" fmla="*/ 0 h 20"/>
                <a:gd name="T4" fmla="*/ 98748 w 90"/>
                <a:gd name="T5" fmla="*/ 0 h 20"/>
                <a:gd name="T6" fmla="*/ 0 60000 65536"/>
                <a:gd name="T7" fmla="*/ 0 60000 65536"/>
                <a:gd name="T8" fmla="*/ 0 60000 65536"/>
                <a:gd name="T9" fmla="*/ 0 w 90"/>
                <a:gd name="T10" fmla="*/ 0 h 20"/>
                <a:gd name="T11" fmla="*/ 90 w 90"/>
                <a:gd name="T12" fmla="*/ 20 h 20"/>
              </a:gdLst>
              <a:ahLst/>
              <a:cxnLst>
                <a:cxn ang="T6">
                  <a:pos x="T0" y="T1"/>
                </a:cxn>
                <a:cxn ang="T7">
                  <a:pos x="T2" y="T3"/>
                </a:cxn>
                <a:cxn ang="T8">
                  <a:pos x="T4" y="T5"/>
                </a:cxn>
              </a:cxnLst>
              <a:rect l="T9" t="T10" r="T11" b="T12"/>
              <a:pathLst>
                <a:path w="90" h="20">
                  <a:moveTo>
                    <a:pt x="0" y="20"/>
                  </a:moveTo>
                  <a:lnTo>
                    <a:pt x="0" y="0"/>
                  </a:lnTo>
                  <a:lnTo>
                    <a:pt x="90" y="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3590" name="Freeform 34"/>
            <p:cNvSpPr>
              <a:spLocks/>
            </p:cNvSpPr>
            <p:nvPr/>
          </p:nvSpPr>
          <p:spPr bwMode="auto">
            <a:xfrm>
              <a:off x="3663" y="1415"/>
              <a:ext cx="517" cy="224"/>
            </a:xfrm>
            <a:custGeom>
              <a:avLst/>
              <a:gdLst>
                <a:gd name="T0" fmla="*/ 0 w 90"/>
                <a:gd name="T1" fmla="*/ 42457 h 39"/>
                <a:gd name="T2" fmla="*/ 0 w 90"/>
                <a:gd name="T3" fmla="*/ 0 h 39"/>
                <a:gd name="T4" fmla="*/ 98006 w 90"/>
                <a:gd name="T5" fmla="*/ 0 h 39"/>
                <a:gd name="T6" fmla="*/ 0 60000 65536"/>
                <a:gd name="T7" fmla="*/ 0 60000 65536"/>
                <a:gd name="T8" fmla="*/ 0 60000 65536"/>
                <a:gd name="T9" fmla="*/ 0 w 90"/>
                <a:gd name="T10" fmla="*/ 0 h 39"/>
                <a:gd name="T11" fmla="*/ 90 w 90"/>
                <a:gd name="T12" fmla="*/ 39 h 39"/>
              </a:gdLst>
              <a:ahLst/>
              <a:cxnLst>
                <a:cxn ang="T6">
                  <a:pos x="T0" y="T1"/>
                </a:cxn>
                <a:cxn ang="T7">
                  <a:pos x="T2" y="T3"/>
                </a:cxn>
                <a:cxn ang="T8">
                  <a:pos x="T4" y="T5"/>
                </a:cxn>
              </a:cxnLst>
              <a:rect l="T9" t="T10" r="T11" b="T12"/>
              <a:pathLst>
                <a:path w="90" h="39">
                  <a:moveTo>
                    <a:pt x="0" y="39"/>
                  </a:moveTo>
                  <a:lnTo>
                    <a:pt x="0" y="0"/>
                  </a:lnTo>
                  <a:lnTo>
                    <a:pt x="90" y="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3591" name="Freeform 35"/>
            <p:cNvSpPr>
              <a:spLocks/>
            </p:cNvSpPr>
            <p:nvPr/>
          </p:nvSpPr>
          <p:spPr bwMode="auto">
            <a:xfrm>
              <a:off x="3145" y="1191"/>
              <a:ext cx="518" cy="448"/>
            </a:xfrm>
            <a:custGeom>
              <a:avLst/>
              <a:gdLst>
                <a:gd name="T0" fmla="*/ 0 w 90"/>
                <a:gd name="T1" fmla="*/ 0 h 78"/>
                <a:gd name="T2" fmla="*/ 0 w 90"/>
                <a:gd name="T3" fmla="*/ 84879 h 78"/>
                <a:gd name="T4" fmla="*/ 98748 w 90"/>
                <a:gd name="T5" fmla="*/ 84879 h 78"/>
                <a:gd name="T6" fmla="*/ 0 60000 65536"/>
                <a:gd name="T7" fmla="*/ 0 60000 65536"/>
                <a:gd name="T8" fmla="*/ 0 60000 65536"/>
                <a:gd name="T9" fmla="*/ 0 w 90"/>
                <a:gd name="T10" fmla="*/ 0 h 78"/>
                <a:gd name="T11" fmla="*/ 90 w 90"/>
                <a:gd name="T12" fmla="*/ 78 h 78"/>
              </a:gdLst>
              <a:ahLst/>
              <a:cxnLst>
                <a:cxn ang="T6">
                  <a:pos x="T0" y="T1"/>
                </a:cxn>
                <a:cxn ang="T7">
                  <a:pos x="T2" y="T3"/>
                </a:cxn>
                <a:cxn ang="T8">
                  <a:pos x="T4" y="T5"/>
                </a:cxn>
              </a:cxnLst>
              <a:rect l="T9" t="T10" r="T11" b="T12"/>
              <a:pathLst>
                <a:path w="90" h="78">
                  <a:moveTo>
                    <a:pt x="0" y="0"/>
                  </a:moveTo>
                  <a:lnTo>
                    <a:pt x="0" y="78"/>
                  </a:lnTo>
                  <a:lnTo>
                    <a:pt x="90" y="78"/>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3592" name="Freeform 36"/>
            <p:cNvSpPr>
              <a:spLocks/>
            </p:cNvSpPr>
            <p:nvPr/>
          </p:nvSpPr>
          <p:spPr bwMode="auto">
            <a:xfrm>
              <a:off x="4698" y="1076"/>
              <a:ext cx="523" cy="57"/>
            </a:xfrm>
            <a:custGeom>
              <a:avLst/>
              <a:gdLst>
                <a:gd name="T0" fmla="*/ 0 w 91"/>
                <a:gd name="T1" fmla="*/ 0 h 10"/>
                <a:gd name="T2" fmla="*/ 0 w 91"/>
                <a:gd name="T3" fmla="*/ 10556 h 10"/>
                <a:gd name="T4" fmla="*/ 99290 w 91"/>
                <a:gd name="T5" fmla="*/ 10556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0"/>
                  </a:moveTo>
                  <a:lnTo>
                    <a:pt x="0" y="10"/>
                  </a:lnTo>
                  <a:lnTo>
                    <a:pt x="91" y="1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3593" name="Freeform 37"/>
            <p:cNvSpPr>
              <a:spLocks/>
            </p:cNvSpPr>
            <p:nvPr/>
          </p:nvSpPr>
          <p:spPr bwMode="auto">
            <a:xfrm>
              <a:off x="4698" y="1018"/>
              <a:ext cx="523" cy="58"/>
            </a:xfrm>
            <a:custGeom>
              <a:avLst/>
              <a:gdLst>
                <a:gd name="T0" fmla="*/ 0 w 91"/>
                <a:gd name="T1" fmla="*/ 11304 h 10"/>
                <a:gd name="T2" fmla="*/ 0 w 91"/>
                <a:gd name="T3" fmla="*/ 0 h 10"/>
                <a:gd name="T4" fmla="*/ 99290 w 91"/>
                <a:gd name="T5" fmla="*/ 0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10"/>
                  </a:moveTo>
                  <a:lnTo>
                    <a:pt x="0" y="0"/>
                  </a:lnTo>
                  <a:lnTo>
                    <a:pt x="91" y="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3594" name="Freeform 38"/>
            <p:cNvSpPr>
              <a:spLocks/>
            </p:cNvSpPr>
            <p:nvPr/>
          </p:nvSpPr>
          <p:spPr bwMode="auto">
            <a:xfrm>
              <a:off x="4180" y="966"/>
              <a:ext cx="518" cy="110"/>
            </a:xfrm>
            <a:custGeom>
              <a:avLst/>
              <a:gdLst>
                <a:gd name="T0" fmla="*/ 0 w 90"/>
                <a:gd name="T1" fmla="*/ 0 h 19"/>
                <a:gd name="T2" fmla="*/ 0 w 90"/>
                <a:gd name="T3" fmla="*/ 21352 h 19"/>
                <a:gd name="T4" fmla="*/ 98748 w 90"/>
                <a:gd name="T5" fmla="*/ 21352 h 19"/>
                <a:gd name="T6" fmla="*/ 0 60000 65536"/>
                <a:gd name="T7" fmla="*/ 0 60000 65536"/>
                <a:gd name="T8" fmla="*/ 0 60000 65536"/>
                <a:gd name="T9" fmla="*/ 0 w 90"/>
                <a:gd name="T10" fmla="*/ 0 h 19"/>
                <a:gd name="T11" fmla="*/ 90 w 90"/>
                <a:gd name="T12" fmla="*/ 19 h 19"/>
              </a:gdLst>
              <a:ahLst/>
              <a:cxnLst>
                <a:cxn ang="T6">
                  <a:pos x="T0" y="T1"/>
                </a:cxn>
                <a:cxn ang="T7">
                  <a:pos x="T2" y="T3"/>
                </a:cxn>
                <a:cxn ang="T8">
                  <a:pos x="T4" y="T5"/>
                </a:cxn>
              </a:cxnLst>
              <a:rect l="T9" t="T10" r="T11" b="T12"/>
              <a:pathLst>
                <a:path w="90" h="19">
                  <a:moveTo>
                    <a:pt x="0" y="0"/>
                  </a:moveTo>
                  <a:lnTo>
                    <a:pt x="0" y="19"/>
                  </a:lnTo>
                  <a:lnTo>
                    <a:pt x="90" y="19"/>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3595" name="Freeform 39"/>
            <p:cNvSpPr>
              <a:spLocks/>
            </p:cNvSpPr>
            <p:nvPr/>
          </p:nvSpPr>
          <p:spPr bwMode="auto">
            <a:xfrm>
              <a:off x="4698" y="851"/>
              <a:ext cx="523" cy="58"/>
            </a:xfrm>
            <a:custGeom>
              <a:avLst/>
              <a:gdLst>
                <a:gd name="T0" fmla="*/ 0 w 91"/>
                <a:gd name="T1" fmla="*/ 0 h 10"/>
                <a:gd name="T2" fmla="*/ 0 w 91"/>
                <a:gd name="T3" fmla="*/ 11304 h 10"/>
                <a:gd name="T4" fmla="*/ 99290 w 91"/>
                <a:gd name="T5" fmla="*/ 11304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0"/>
                  </a:moveTo>
                  <a:lnTo>
                    <a:pt x="0" y="10"/>
                  </a:lnTo>
                  <a:lnTo>
                    <a:pt x="91" y="1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3596" name="Freeform 40"/>
            <p:cNvSpPr>
              <a:spLocks/>
            </p:cNvSpPr>
            <p:nvPr/>
          </p:nvSpPr>
          <p:spPr bwMode="auto">
            <a:xfrm>
              <a:off x="4698" y="794"/>
              <a:ext cx="523" cy="57"/>
            </a:xfrm>
            <a:custGeom>
              <a:avLst/>
              <a:gdLst>
                <a:gd name="T0" fmla="*/ 0 w 91"/>
                <a:gd name="T1" fmla="*/ 10556 h 10"/>
                <a:gd name="T2" fmla="*/ 0 w 91"/>
                <a:gd name="T3" fmla="*/ 0 h 10"/>
                <a:gd name="T4" fmla="*/ 99290 w 91"/>
                <a:gd name="T5" fmla="*/ 0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10"/>
                  </a:moveTo>
                  <a:lnTo>
                    <a:pt x="0" y="0"/>
                  </a:lnTo>
                  <a:lnTo>
                    <a:pt x="91" y="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3597" name="Freeform 41"/>
            <p:cNvSpPr>
              <a:spLocks/>
            </p:cNvSpPr>
            <p:nvPr/>
          </p:nvSpPr>
          <p:spPr bwMode="auto">
            <a:xfrm>
              <a:off x="4180" y="851"/>
              <a:ext cx="518" cy="115"/>
            </a:xfrm>
            <a:custGeom>
              <a:avLst/>
              <a:gdLst>
                <a:gd name="T0" fmla="*/ 0 w 90"/>
                <a:gd name="T1" fmla="*/ 21856 h 20"/>
                <a:gd name="T2" fmla="*/ 0 w 90"/>
                <a:gd name="T3" fmla="*/ 0 h 20"/>
                <a:gd name="T4" fmla="*/ 98748 w 90"/>
                <a:gd name="T5" fmla="*/ 0 h 20"/>
                <a:gd name="T6" fmla="*/ 0 60000 65536"/>
                <a:gd name="T7" fmla="*/ 0 60000 65536"/>
                <a:gd name="T8" fmla="*/ 0 60000 65536"/>
                <a:gd name="T9" fmla="*/ 0 w 90"/>
                <a:gd name="T10" fmla="*/ 0 h 20"/>
                <a:gd name="T11" fmla="*/ 90 w 90"/>
                <a:gd name="T12" fmla="*/ 20 h 20"/>
              </a:gdLst>
              <a:ahLst/>
              <a:cxnLst>
                <a:cxn ang="T6">
                  <a:pos x="T0" y="T1"/>
                </a:cxn>
                <a:cxn ang="T7">
                  <a:pos x="T2" y="T3"/>
                </a:cxn>
                <a:cxn ang="T8">
                  <a:pos x="T4" y="T5"/>
                </a:cxn>
              </a:cxnLst>
              <a:rect l="T9" t="T10" r="T11" b="T12"/>
              <a:pathLst>
                <a:path w="90" h="20">
                  <a:moveTo>
                    <a:pt x="0" y="20"/>
                  </a:moveTo>
                  <a:lnTo>
                    <a:pt x="0" y="0"/>
                  </a:lnTo>
                  <a:lnTo>
                    <a:pt x="90" y="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3598" name="Freeform 42"/>
            <p:cNvSpPr>
              <a:spLocks/>
            </p:cNvSpPr>
            <p:nvPr/>
          </p:nvSpPr>
          <p:spPr bwMode="auto">
            <a:xfrm>
              <a:off x="3663" y="742"/>
              <a:ext cx="517" cy="224"/>
            </a:xfrm>
            <a:custGeom>
              <a:avLst/>
              <a:gdLst>
                <a:gd name="T0" fmla="*/ 0 w 90"/>
                <a:gd name="T1" fmla="*/ 0 h 39"/>
                <a:gd name="T2" fmla="*/ 0 w 90"/>
                <a:gd name="T3" fmla="*/ 42457 h 39"/>
                <a:gd name="T4" fmla="*/ 98006 w 90"/>
                <a:gd name="T5" fmla="*/ 42457 h 39"/>
                <a:gd name="T6" fmla="*/ 0 60000 65536"/>
                <a:gd name="T7" fmla="*/ 0 60000 65536"/>
                <a:gd name="T8" fmla="*/ 0 60000 65536"/>
                <a:gd name="T9" fmla="*/ 0 w 90"/>
                <a:gd name="T10" fmla="*/ 0 h 39"/>
                <a:gd name="T11" fmla="*/ 90 w 90"/>
                <a:gd name="T12" fmla="*/ 39 h 39"/>
              </a:gdLst>
              <a:ahLst/>
              <a:cxnLst>
                <a:cxn ang="T6">
                  <a:pos x="T0" y="T1"/>
                </a:cxn>
                <a:cxn ang="T7">
                  <a:pos x="T2" y="T3"/>
                </a:cxn>
                <a:cxn ang="T8">
                  <a:pos x="T4" y="T5"/>
                </a:cxn>
              </a:cxnLst>
              <a:rect l="T9" t="T10" r="T11" b="T12"/>
              <a:pathLst>
                <a:path w="90" h="39">
                  <a:moveTo>
                    <a:pt x="0" y="0"/>
                  </a:moveTo>
                  <a:lnTo>
                    <a:pt x="0" y="39"/>
                  </a:lnTo>
                  <a:lnTo>
                    <a:pt x="90" y="39"/>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3599" name="Freeform 43"/>
            <p:cNvSpPr>
              <a:spLocks/>
            </p:cNvSpPr>
            <p:nvPr/>
          </p:nvSpPr>
          <p:spPr bwMode="auto">
            <a:xfrm>
              <a:off x="4698" y="627"/>
              <a:ext cx="523" cy="58"/>
            </a:xfrm>
            <a:custGeom>
              <a:avLst/>
              <a:gdLst>
                <a:gd name="T0" fmla="*/ 0 w 91"/>
                <a:gd name="T1" fmla="*/ 0 h 10"/>
                <a:gd name="T2" fmla="*/ 0 w 91"/>
                <a:gd name="T3" fmla="*/ 11304 h 10"/>
                <a:gd name="T4" fmla="*/ 99290 w 91"/>
                <a:gd name="T5" fmla="*/ 11304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0"/>
                  </a:moveTo>
                  <a:lnTo>
                    <a:pt x="0" y="10"/>
                  </a:lnTo>
                  <a:lnTo>
                    <a:pt x="91" y="1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3600" name="Freeform 44"/>
            <p:cNvSpPr>
              <a:spLocks/>
            </p:cNvSpPr>
            <p:nvPr/>
          </p:nvSpPr>
          <p:spPr bwMode="auto">
            <a:xfrm>
              <a:off x="4698" y="570"/>
              <a:ext cx="523" cy="57"/>
            </a:xfrm>
            <a:custGeom>
              <a:avLst/>
              <a:gdLst>
                <a:gd name="T0" fmla="*/ 0 w 91"/>
                <a:gd name="T1" fmla="*/ 10556 h 10"/>
                <a:gd name="T2" fmla="*/ 0 w 91"/>
                <a:gd name="T3" fmla="*/ 0 h 10"/>
                <a:gd name="T4" fmla="*/ 99290 w 91"/>
                <a:gd name="T5" fmla="*/ 0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10"/>
                  </a:moveTo>
                  <a:lnTo>
                    <a:pt x="0" y="0"/>
                  </a:lnTo>
                  <a:lnTo>
                    <a:pt x="91" y="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3601" name="Freeform 45"/>
            <p:cNvSpPr>
              <a:spLocks/>
            </p:cNvSpPr>
            <p:nvPr/>
          </p:nvSpPr>
          <p:spPr bwMode="auto">
            <a:xfrm>
              <a:off x="4180" y="518"/>
              <a:ext cx="518" cy="109"/>
            </a:xfrm>
            <a:custGeom>
              <a:avLst/>
              <a:gdLst>
                <a:gd name="T0" fmla="*/ 0 w 90"/>
                <a:gd name="T1" fmla="*/ 0 h 19"/>
                <a:gd name="T2" fmla="*/ 0 w 90"/>
                <a:gd name="T3" fmla="*/ 20572 h 19"/>
                <a:gd name="T4" fmla="*/ 98748 w 90"/>
                <a:gd name="T5" fmla="*/ 20572 h 19"/>
                <a:gd name="T6" fmla="*/ 0 60000 65536"/>
                <a:gd name="T7" fmla="*/ 0 60000 65536"/>
                <a:gd name="T8" fmla="*/ 0 60000 65536"/>
                <a:gd name="T9" fmla="*/ 0 w 90"/>
                <a:gd name="T10" fmla="*/ 0 h 19"/>
                <a:gd name="T11" fmla="*/ 90 w 90"/>
                <a:gd name="T12" fmla="*/ 19 h 19"/>
              </a:gdLst>
              <a:ahLst/>
              <a:cxnLst>
                <a:cxn ang="T6">
                  <a:pos x="T0" y="T1"/>
                </a:cxn>
                <a:cxn ang="T7">
                  <a:pos x="T2" y="T3"/>
                </a:cxn>
                <a:cxn ang="T8">
                  <a:pos x="T4" y="T5"/>
                </a:cxn>
              </a:cxnLst>
              <a:rect l="T9" t="T10" r="T11" b="T12"/>
              <a:pathLst>
                <a:path w="90" h="19">
                  <a:moveTo>
                    <a:pt x="0" y="0"/>
                  </a:moveTo>
                  <a:lnTo>
                    <a:pt x="0" y="19"/>
                  </a:lnTo>
                  <a:lnTo>
                    <a:pt x="90" y="19"/>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3602" name="Freeform 46"/>
            <p:cNvSpPr>
              <a:spLocks/>
            </p:cNvSpPr>
            <p:nvPr/>
          </p:nvSpPr>
          <p:spPr bwMode="auto">
            <a:xfrm>
              <a:off x="4698" y="403"/>
              <a:ext cx="523" cy="57"/>
            </a:xfrm>
            <a:custGeom>
              <a:avLst/>
              <a:gdLst>
                <a:gd name="T0" fmla="*/ 0 w 91"/>
                <a:gd name="T1" fmla="*/ 0 h 10"/>
                <a:gd name="T2" fmla="*/ 0 w 91"/>
                <a:gd name="T3" fmla="*/ 10556 h 10"/>
                <a:gd name="T4" fmla="*/ 99290 w 91"/>
                <a:gd name="T5" fmla="*/ 10556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0"/>
                  </a:moveTo>
                  <a:lnTo>
                    <a:pt x="0" y="10"/>
                  </a:lnTo>
                  <a:lnTo>
                    <a:pt x="91" y="1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3603" name="Freeform 47"/>
            <p:cNvSpPr>
              <a:spLocks/>
            </p:cNvSpPr>
            <p:nvPr/>
          </p:nvSpPr>
          <p:spPr bwMode="auto">
            <a:xfrm>
              <a:off x="4698" y="345"/>
              <a:ext cx="523" cy="58"/>
            </a:xfrm>
            <a:custGeom>
              <a:avLst/>
              <a:gdLst>
                <a:gd name="T0" fmla="*/ 0 w 91"/>
                <a:gd name="T1" fmla="*/ 11304 h 10"/>
                <a:gd name="T2" fmla="*/ 0 w 91"/>
                <a:gd name="T3" fmla="*/ 0 h 10"/>
                <a:gd name="T4" fmla="*/ 99290 w 91"/>
                <a:gd name="T5" fmla="*/ 0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10"/>
                  </a:moveTo>
                  <a:lnTo>
                    <a:pt x="0" y="0"/>
                  </a:lnTo>
                  <a:lnTo>
                    <a:pt x="91" y="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3604" name="Freeform 48"/>
            <p:cNvSpPr>
              <a:spLocks/>
            </p:cNvSpPr>
            <p:nvPr/>
          </p:nvSpPr>
          <p:spPr bwMode="auto">
            <a:xfrm>
              <a:off x="4180" y="403"/>
              <a:ext cx="518" cy="115"/>
            </a:xfrm>
            <a:custGeom>
              <a:avLst/>
              <a:gdLst>
                <a:gd name="T0" fmla="*/ 0 w 90"/>
                <a:gd name="T1" fmla="*/ 21856 h 20"/>
                <a:gd name="T2" fmla="*/ 0 w 90"/>
                <a:gd name="T3" fmla="*/ 0 h 20"/>
                <a:gd name="T4" fmla="*/ 98748 w 90"/>
                <a:gd name="T5" fmla="*/ 0 h 20"/>
                <a:gd name="T6" fmla="*/ 0 60000 65536"/>
                <a:gd name="T7" fmla="*/ 0 60000 65536"/>
                <a:gd name="T8" fmla="*/ 0 60000 65536"/>
                <a:gd name="T9" fmla="*/ 0 w 90"/>
                <a:gd name="T10" fmla="*/ 0 h 20"/>
                <a:gd name="T11" fmla="*/ 90 w 90"/>
                <a:gd name="T12" fmla="*/ 20 h 20"/>
              </a:gdLst>
              <a:ahLst/>
              <a:cxnLst>
                <a:cxn ang="T6">
                  <a:pos x="T0" y="T1"/>
                </a:cxn>
                <a:cxn ang="T7">
                  <a:pos x="T2" y="T3"/>
                </a:cxn>
                <a:cxn ang="T8">
                  <a:pos x="T4" y="T5"/>
                </a:cxn>
              </a:cxnLst>
              <a:rect l="T9" t="T10" r="T11" b="T12"/>
              <a:pathLst>
                <a:path w="90" h="20">
                  <a:moveTo>
                    <a:pt x="0" y="20"/>
                  </a:moveTo>
                  <a:lnTo>
                    <a:pt x="0" y="0"/>
                  </a:lnTo>
                  <a:lnTo>
                    <a:pt x="90" y="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3605" name="Freeform 49"/>
            <p:cNvSpPr>
              <a:spLocks/>
            </p:cNvSpPr>
            <p:nvPr/>
          </p:nvSpPr>
          <p:spPr bwMode="auto">
            <a:xfrm>
              <a:off x="3663" y="518"/>
              <a:ext cx="517" cy="224"/>
            </a:xfrm>
            <a:custGeom>
              <a:avLst/>
              <a:gdLst>
                <a:gd name="T0" fmla="*/ 0 w 90"/>
                <a:gd name="T1" fmla="*/ 42457 h 39"/>
                <a:gd name="T2" fmla="*/ 0 w 90"/>
                <a:gd name="T3" fmla="*/ 0 h 39"/>
                <a:gd name="T4" fmla="*/ 98006 w 90"/>
                <a:gd name="T5" fmla="*/ 0 h 39"/>
                <a:gd name="T6" fmla="*/ 0 60000 65536"/>
                <a:gd name="T7" fmla="*/ 0 60000 65536"/>
                <a:gd name="T8" fmla="*/ 0 60000 65536"/>
                <a:gd name="T9" fmla="*/ 0 w 90"/>
                <a:gd name="T10" fmla="*/ 0 h 39"/>
                <a:gd name="T11" fmla="*/ 90 w 90"/>
                <a:gd name="T12" fmla="*/ 39 h 39"/>
              </a:gdLst>
              <a:ahLst/>
              <a:cxnLst>
                <a:cxn ang="T6">
                  <a:pos x="T0" y="T1"/>
                </a:cxn>
                <a:cxn ang="T7">
                  <a:pos x="T2" y="T3"/>
                </a:cxn>
                <a:cxn ang="T8">
                  <a:pos x="T4" y="T5"/>
                </a:cxn>
              </a:cxnLst>
              <a:rect l="T9" t="T10" r="T11" b="T12"/>
              <a:pathLst>
                <a:path w="90" h="39">
                  <a:moveTo>
                    <a:pt x="0" y="39"/>
                  </a:moveTo>
                  <a:lnTo>
                    <a:pt x="0" y="0"/>
                  </a:lnTo>
                  <a:lnTo>
                    <a:pt x="90" y="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3606" name="Freeform 50"/>
            <p:cNvSpPr>
              <a:spLocks/>
            </p:cNvSpPr>
            <p:nvPr/>
          </p:nvSpPr>
          <p:spPr bwMode="auto">
            <a:xfrm>
              <a:off x="3145" y="742"/>
              <a:ext cx="518" cy="449"/>
            </a:xfrm>
            <a:custGeom>
              <a:avLst/>
              <a:gdLst>
                <a:gd name="T0" fmla="*/ 0 w 90"/>
                <a:gd name="T1" fmla="*/ 85655 h 78"/>
                <a:gd name="T2" fmla="*/ 0 w 90"/>
                <a:gd name="T3" fmla="*/ 0 h 78"/>
                <a:gd name="T4" fmla="*/ 98748 w 90"/>
                <a:gd name="T5" fmla="*/ 0 h 78"/>
                <a:gd name="T6" fmla="*/ 0 60000 65536"/>
                <a:gd name="T7" fmla="*/ 0 60000 65536"/>
                <a:gd name="T8" fmla="*/ 0 60000 65536"/>
                <a:gd name="T9" fmla="*/ 0 w 90"/>
                <a:gd name="T10" fmla="*/ 0 h 78"/>
                <a:gd name="T11" fmla="*/ 90 w 90"/>
                <a:gd name="T12" fmla="*/ 78 h 78"/>
              </a:gdLst>
              <a:ahLst/>
              <a:cxnLst>
                <a:cxn ang="T6">
                  <a:pos x="T0" y="T1"/>
                </a:cxn>
                <a:cxn ang="T7">
                  <a:pos x="T2" y="T3"/>
                </a:cxn>
                <a:cxn ang="T8">
                  <a:pos x="T4" y="T5"/>
                </a:cxn>
              </a:cxnLst>
              <a:rect l="T9" t="T10" r="T11" b="T12"/>
              <a:pathLst>
                <a:path w="90" h="78">
                  <a:moveTo>
                    <a:pt x="0" y="78"/>
                  </a:moveTo>
                  <a:lnTo>
                    <a:pt x="0" y="0"/>
                  </a:lnTo>
                  <a:lnTo>
                    <a:pt x="90" y="0"/>
                  </a:lnTo>
                </a:path>
              </a:pathLst>
            </a:custGeom>
            <a:noFill/>
            <a:ln w="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grpSp>
      <p:sp>
        <p:nvSpPr>
          <p:cNvPr id="23558" name="Text Box 51"/>
          <p:cNvSpPr txBox="1">
            <a:spLocks noChangeArrowheads="1"/>
          </p:cNvSpPr>
          <p:nvPr/>
        </p:nvSpPr>
        <p:spPr bwMode="auto">
          <a:xfrm>
            <a:off x="4787900" y="1196975"/>
            <a:ext cx="1728788"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800">
                <a:solidFill>
                  <a:schemeClr val="tx1"/>
                </a:solidFill>
                <a:latin typeface="Courier New" panose="02070309020205020404" pitchFamily="49" charset="0"/>
              </a:rPr>
              <a:t>ATTCCAAG</a:t>
            </a:r>
          </a:p>
          <a:p>
            <a:pPr>
              <a:spcBef>
                <a:spcPct val="0"/>
              </a:spcBef>
              <a:buFontTx/>
              <a:buNone/>
            </a:pPr>
            <a:r>
              <a:rPr lang="en-US" altLang="en-US" sz="1800">
                <a:solidFill>
                  <a:schemeClr val="tx1"/>
                </a:solidFill>
                <a:latin typeface="Courier New" panose="02070309020205020404" pitchFamily="49" charset="0"/>
              </a:rPr>
              <a:t>ATTCCAAG</a:t>
            </a:r>
          </a:p>
          <a:p>
            <a:pPr>
              <a:spcBef>
                <a:spcPct val="0"/>
              </a:spcBef>
              <a:buFontTx/>
              <a:buNone/>
            </a:pPr>
            <a:r>
              <a:rPr lang="en-US" altLang="en-US" sz="1800">
                <a:solidFill>
                  <a:schemeClr val="tx1"/>
                </a:solidFill>
                <a:latin typeface="Courier New" panose="02070309020205020404" pitchFamily="49" charset="0"/>
              </a:rPr>
              <a:t>ATTTCCAAG</a:t>
            </a:r>
          </a:p>
          <a:p>
            <a:pPr>
              <a:spcBef>
                <a:spcPct val="0"/>
              </a:spcBef>
              <a:buFontTx/>
              <a:buNone/>
            </a:pPr>
            <a:r>
              <a:rPr lang="en-US" altLang="en-US" sz="1800">
                <a:solidFill>
                  <a:schemeClr val="tx1"/>
                </a:solidFill>
                <a:latin typeface="Courier New" panose="02070309020205020404" pitchFamily="49" charset="0"/>
              </a:rPr>
              <a:t>ATTCCCAAG</a:t>
            </a:r>
          </a:p>
          <a:p>
            <a:pPr>
              <a:spcBef>
                <a:spcPct val="0"/>
              </a:spcBef>
              <a:buFontTx/>
              <a:buNone/>
            </a:pPr>
            <a:r>
              <a:rPr lang="en-US" altLang="en-US" sz="1800">
                <a:solidFill>
                  <a:schemeClr val="tx1"/>
                </a:solidFill>
                <a:latin typeface="Courier New" panose="02070309020205020404" pitchFamily="49" charset="0"/>
              </a:rPr>
              <a:t>ATCGGAAG</a:t>
            </a:r>
          </a:p>
          <a:p>
            <a:pPr>
              <a:spcBef>
                <a:spcPct val="0"/>
              </a:spcBef>
              <a:buFontTx/>
              <a:buNone/>
            </a:pPr>
            <a:r>
              <a:rPr lang="en-US" altLang="en-US" sz="1800">
                <a:solidFill>
                  <a:schemeClr val="tx1"/>
                </a:solidFill>
                <a:latin typeface="Courier New" panose="02070309020205020404" pitchFamily="49" charset="0"/>
              </a:rPr>
              <a:t>ATCCGAAG</a:t>
            </a:r>
          </a:p>
          <a:p>
            <a:pPr>
              <a:spcBef>
                <a:spcPct val="0"/>
              </a:spcBef>
              <a:buFontTx/>
              <a:buNone/>
            </a:pPr>
            <a:r>
              <a:rPr lang="en-US" altLang="en-US" sz="1800">
                <a:solidFill>
                  <a:schemeClr val="tx1"/>
                </a:solidFill>
                <a:latin typeface="Courier New" panose="02070309020205020404" pitchFamily="49" charset="0"/>
              </a:rPr>
              <a:t>ATCCAAAG</a:t>
            </a:r>
          </a:p>
          <a:p>
            <a:pPr>
              <a:spcBef>
                <a:spcPct val="0"/>
              </a:spcBef>
              <a:buFontTx/>
              <a:buNone/>
            </a:pPr>
            <a:r>
              <a:rPr lang="en-US" altLang="en-US" sz="1800">
                <a:solidFill>
                  <a:schemeClr val="tx1"/>
                </a:solidFill>
                <a:latin typeface="Courier New" panose="02070309020205020404" pitchFamily="49" charset="0"/>
              </a:rPr>
              <a:t>ATCCAAAG</a:t>
            </a:r>
          </a:p>
          <a:p>
            <a:pPr>
              <a:spcBef>
                <a:spcPct val="0"/>
              </a:spcBef>
              <a:buFontTx/>
              <a:buNone/>
            </a:pPr>
            <a:r>
              <a:rPr lang="en-US" altLang="en-US" sz="1800">
                <a:solidFill>
                  <a:schemeClr val="tx1"/>
                </a:solidFill>
                <a:latin typeface="Courier New" panose="02070309020205020404" pitchFamily="49" charset="0"/>
              </a:rPr>
              <a:t>AATTCCAAG</a:t>
            </a:r>
          </a:p>
          <a:p>
            <a:pPr>
              <a:spcBef>
                <a:spcPct val="0"/>
              </a:spcBef>
              <a:buFontTx/>
              <a:buNone/>
            </a:pPr>
            <a:r>
              <a:rPr lang="en-US" altLang="en-US" sz="1800">
                <a:solidFill>
                  <a:schemeClr val="tx1"/>
                </a:solidFill>
                <a:latin typeface="Courier New" panose="02070309020205020404" pitchFamily="49" charset="0"/>
              </a:rPr>
              <a:t>AATTCCAAG</a:t>
            </a:r>
          </a:p>
          <a:p>
            <a:pPr>
              <a:spcBef>
                <a:spcPct val="0"/>
              </a:spcBef>
              <a:buFontTx/>
              <a:buNone/>
            </a:pPr>
            <a:r>
              <a:rPr lang="en-US" altLang="en-US" sz="1800">
                <a:solidFill>
                  <a:schemeClr val="tx1"/>
                </a:solidFill>
                <a:latin typeface="Courier New" panose="02070309020205020404" pitchFamily="49" charset="0"/>
              </a:rPr>
              <a:t>AATTTCCAAG</a:t>
            </a:r>
          </a:p>
          <a:p>
            <a:pPr>
              <a:spcBef>
                <a:spcPct val="0"/>
              </a:spcBef>
              <a:buFontTx/>
              <a:buNone/>
            </a:pPr>
            <a:r>
              <a:rPr lang="en-US" altLang="en-US" sz="1800">
                <a:solidFill>
                  <a:schemeClr val="tx1"/>
                </a:solidFill>
                <a:latin typeface="Courier New" panose="02070309020205020404" pitchFamily="49" charset="0"/>
              </a:rPr>
              <a:t>AATTCCCAAG</a:t>
            </a:r>
          </a:p>
          <a:p>
            <a:pPr>
              <a:spcBef>
                <a:spcPct val="0"/>
              </a:spcBef>
              <a:buFontTx/>
              <a:buNone/>
            </a:pPr>
            <a:r>
              <a:rPr lang="en-US" altLang="en-US" sz="1800">
                <a:solidFill>
                  <a:schemeClr val="tx1"/>
                </a:solidFill>
                <a:latin typeface="Courier New" panose="02070309020205020404" pitchFamily="49" charset="0"/>
              </a:rPr>
              <a:t>AAGTCCAAG</a:t>
            </a:r>
          </a:p>
          <a:p>
            <a:pPr>
              <a:spcBef>
                <a:spcPct val="0"/>
              </a:spcBef>
              <a:buFontTx/>
              <a:buNone/>
            </a:pPr>
            <a:r>
              <a:rPr lang="en-US" altLang="en-US" sz="1800">
                <a:solidFill>
                  <a:schemeClr val="tx1"/>
                </a:solidFill>
                <a:latin typeface="Courier New" panose="02070309020205020404" pitchFamily="49" charset="0"/>
              </a:rPr>
              <a:t>AAGTCCAAG</a:t>
            </a:r>
          </a:p>
          <a:p>
            <a:pPr>
              <a:spcBef>
                <a:spcPct val="0"/>
              </a:spcBef>
              <a:buFontTx/>
              <a:buNone/>
            </a:pPr>
            <a:r>
              <a:rPr lang="en-US" altLang="en-US" sz="1800">
                <a:solidFill>
                  <a:schemeClr val="tx1"/>
                </a:solidFill>
                <a:latin typeface="Courier New" panose="02070309020205020404" pitchFamily="49" charset="0"/>
              </a:rPr>
              <a:t>AAGTCCAAG</a:t>
            </a:r>
          </a:p>
          <a:p>
            <a:pPr>
              <a:spcBef>
                <a:spcPct val="0"/>
              </a:spcBef>
              <a:buFontTx/>
              <a:buNone/>
            </a:pPr>
            <a:r>
              <a:rPr lang="en-US" altLang="en-US" sz="1800">
                <a:solidFill>
                  <a:schemeClr val="tx1"/>
                </a:solidFill>
                <a:latin typeface="Courier New" panose="02070309020205020404" pitchFamily="49" charset="0"/>
              </a:rPr>
              <a:t>AAGTCAAG</a:t>
            </a:r>
          </a:p>
        </p:txBody>
      </p:sp>
      <p:sp>
        <p:nvSpPr>
          <p:cNvPr id="23559" name="Text Box 52"/>
          <p:cNvSpPr txBox="1">
            <a:spLocks noChangeArrowheads="1"/>
          </p:cNvSpPr>
          <p:nvPr/>
        </p:nvSpPr>
        <p:spPr bwMode="auto">
          <a:xfrm>
            <a:off x="6877050" y="1196975"/>
            <a:ext cx="1728788"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800">
                <a:solidFill>
                  <a:schemeClr val="tx1"/>
                </a:solidFill>
                <a:latin typeface="Courier New" panose="02070309020205020404" pitchFamily="49" charset="0"/>
              </a:rPr>
              <a:t>ATT-CC-AAG</a:t>
            </a:r>
          </a:p>
          <a:p>
            <a:pPr>
              <a:spcBef>
                <a:spcPct val="0"/>
              </a:spcBef>
              <a:buFontTx/>
              <a:buNone/>
            </a:pPr>
            <a:r>
              <a:rPr lang="en-US" altLang="en-US" sz="1800">
                <a:solidFill>
                  <a:schemeClr val="tx1"/>
                </a:solidFill>
                <a:latin typeface="Courier New" panose="02070309020205020404" pitchFamily="49" charset="0"/>
              </a:rPr>
              <a:t>ATT-CC-AAG</a:t>
            </a:r>
          </a:p>
          <a:p>
            <a:pPr>
              <a:spcBef>
                <a:spcPct val="0"/>
              </a:spcBef>
              <a:buFontTx/>
              <a:buNone/>
            </a:pPr>
            <a:r>
              <a:rPr lang="en-US" altLang="en-US" sz="1800">
                <a:solidFill>
                  <a:schemeClr val="tx1"/>
                </a:solidFill>
                <a:latin typeface="Courier New" panose="02070309020205020404" pitchFamily="49" charset="0"/>
              </a:rPr>
              <a:t>ATTTCC-AAG</a:t>
            </a:r>
          </a:p>
          <a:p>
            <a:pPr>
              <a:spcBef>
                <a:spcPct val="0"/>
              </a:spcBef>
              <a:buFontTx/>
              <a:buNone/>
            </a:pPr>
            <a:r>
              <a:rPr lang="en-US" altLang="en-US" sz="1800">
                <a:solidFill>
                  <a:schemeClr val="tx1"/>
                </a:solidFill>
                <a:latin typeface="Courier New" panose="02070309020205020404" pitchFamily="49" charset="0"/>
              </a:rPr>
              <a:t>ATTCCC-AAG</a:t>
            </a:r>
          </a:p>
          <a:p>
            <a:pPr>
              <a:spcBef>
                <a:spcPct val="0"/>
              </a:spcBef>
              <a:buFontTx/>
              <a:buNone/>
            </a:pPr>
            <a:r>
              <a:rPr lang="en-US" altLang="en-US" sz="1800">
                <a:solidFill>
                  <a:schemeClr val="tx1"/>
                </a:solidFill>
                <a:latin typeface="Courier New" panose="02070309020205020404" pitchFamily="49" charset="0"/>
              </a:rPr>
              <a:t>AT--CGGAAG</a:t>
            </a:r>
          </a:p>
          <a:p>
            <a:pPr>
              <a:spcBef>
                <a:spcPct val="0"/>
              </a:spcBef>
              <a:buFontTx/>
              <a:buNone/>
            </a:pPr>
            <a:r>
              <a:rPr lang="en-US" altLang="en-US" sz="1800">
                <a:solidFill>
                  <a:schemeClr val="tx1"/>
                </a:solidFill>
                <a:latin typeface="Courier New" panose="02070309020205020404" pitchFamily="49" charset="0"/>
              </a:rPr>
              <a:t>AT-CCG-AAG</a:t>
            </a:r>
          </a:p>
          <a:p>
            <a:pPr>
              <a:spcBef>
                <a:spcPct val="0"/>
              </a:spcBef>
              <a:buFontTx/>
              <a:buNone/>
            </a:pPr>
            <a:r>
              <a:rPr lang="en-US" altLang="en-US" sz="1800">
                <a:solidFill>
                  <a:schemeClr val="tx1"/>
                </a:solidFill>
                <a:latin typeface="Courier New" panose="02070309020205020404" pitchFamily="49" charset="0"/>
              </a:rPr>
              <a:t>AT-CCA-AAG</a:t>
            </a:r>
          </a:p>
          <a:p>
            <a:pPr>
              <a:spcBef>
                <a:spcPct val="0"/>
              </a:spcBef>
              <a:buFontTx/>
              <a:buNone/>
            </a:pPr>
            <a:r>
              <a:rPr lang="en-US" altLang="en-US" sz="1800">
                <a:solidFill>
                  <a:schemeClr val="tx1"/>
                </a:solidFill>
                <a:latin typeface="Courier New" panose="02070309020205020404" pitchFamily="49" charset="0"/>
              </a:rPr>
              <a:t>AT-CCA-AAG</a:t>
            </a:r>
          </a:p>
          <a:p>
            <a:pPr>
              <a:spcBef>
                <a:spcPct val="0"/>
              </a:spcBef>
              <a:buFontTx/>
              <a:buNone/>
            </a:pPr>
            <a:r>
              <a:rPr lang="en-US" altLang="en-US" sz="1800">
                <a:solidFill>
                  <a:schemeClr val="tx1"/>
                </a:solidFill>
                <a:latin typeface="Courier New" panose="02070309020205020404" pitchFamily="49" charset="0"/>
              </a:rPr>
              <a:t>AATTCC-AAG</a:t>
            </a:r>
          </a:p>
          <a:p>
            <a:pPr>
              <a:spcBef>
                <a:spcPct val="0"/>
              </a:spcBef>
              <a:buFontTx/>
              <a:buNone/>
            </a:pPr>
            <a:r>
              <a:rPr lang="en-US" altLang="en-US" sz="1800">
                <a:solidFill>
                  <a:schemeClr val="tx1"/>
                </a:solidFill>
                <a:latin typeface="Courier New" panose="02070309020205020404" pitchFamily="49" charset="0"/>
              </a:rPr>
              <a:t>AATTCC-AAG</a:t>
            </a:r>
          </a:p>
          <a:p>
            <a:pPr>
              <a:spcBef>
                <a:spcPct val="0"/>
              </a:spcBef>
              <a:buFontTx/>
              <a:buNone/>
            </a:pPr>
            <a:r>
              <a:rPr lang="en-US" altLang="en-US" sz="1800">
                <a:solidFill>
                  <a:schemeClr val="tx1"/>
                </a:solidFill>
                <a:latin typeface="Courier New" panose="02070309020205020404" pitchFamily="49" charset="0"/>
              </a:rPr>
              <a:t>AATTTCCAAG</a:t>
            </a:r>
          </a:p>
          <a:p>
            <a:pPr>
              <a:spcBef>
                <a:spcPct val="0"/>
              </a:spcBef>
              <a:buFontTx/>
              <a:buNone/>
            </a:pPr>
            <a:r>
              <a:rPr lang="en-US" altLang="en-US" sz="1800">
                <a:solidFill>
                  <a:schemeClr val="tx1"/>
                </a:solidFill>
                <a:latin typeface="Courier New" panose="02070309020205020404" pitchFamily="49" charset="0"/>
              </a:rPr>
              <a:t>AATTCCCAAG</a:t>
            </a:r>
          </a:p>
          <a:p>
            <a:pPr>
              <a:spcBef>
                <a:spcPct val="0"/>
              </a:spcBef>
              <a:buFontTx/>
              <a:buNone/>
            </a:pPr>
            <a:r>
              <a:rPr lang="en-US" altLang="en-US" sz="1800">
                <a:solidFill>
                  <a:schemeClr val="tx1"/>
                </a:solidFill>
                <a:latin typeface="Courier New" panose="02070309020205020404" pitchFamily="49" charset="0"/>
              </a:rPr>
              <a:t>AAGTCC-AAG</a:t>
            </a:r>
          </a:p>
          <a:p>
            <a:pPr>
              <a:spcBef>
                <a:spcPct val="0"/>
              </a:spcBef>
              <a:buFontTx/>
              <a:buNone/>
            </a:pPr>
            <a:r>
              <a:rPr lang="en-US" altLang="en-US" sz="1800">
                <a:solidFill>
                  <a:schemeClr val="tx1"/>
                </a:solidFill>
                <a:latin typeface="Courier New" panose="02070309020205020404" pitchFamily="49" charset="0"/>
              </a:rPr>
              <a:t>AAGTCC-AAG</a:t>
            </a:r>
          </a:p>
          <a:p>
            <a:pPr>
              <a:spcBef>
                <a:spcPct val="0"/>
              </a:spcBef>
              <a:buFontTx/>
              <a:buNone/>
            </a:pPr>
            <a:r>
              <a:rPr lang="en-US" altLang="en-US" sz="1800">
                <a:solidFill>
                  <a:schemeClr val="tx1"/>
                </a:solidFill>
                <a:latin typeface="Courier New" panose="02070309020205020404" pitchFamily="49" charset="0"/>
              </a:rPr>
              <a:t>AAGTCC-AAG</a:t>
            </a:r>
          </a:p>
          <a:p>
            <a:pPr>
              <a:spcBef>
                <a:spcPct val="0"/>
              </a:spcBef>
              <a:buFontTx/>
              <a:buNone/>
            </a:pPr>
            <a:r>
              <a:rPr lang="en-US" altLang="en-US" sz="1800">
                <a:solidFill>
                  <a:schemeClr val="tx1"/>
                </a:solidFill>
                <a:latin typeface="Courier New" panose="02070309020205020404" pitchFamily="49" charset="0"/>
              </a:rPr>
              <a:t>AAGTC--AAG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lstStyle/>
          <a:p>
            <a:r>
              <a:rPr lang="en-CA" altLang="en-US" smtClean="0"/>
              <a:t>Aligned FOXL2 Sequences</a:t>
            </a:r>
            <a:endParaRPr lang="en-US" altLang="en-US" smtClean="0"/>
          </a:p>
        </p:txBody>
      </p:sp>
      <p:sp>
        <p:nvSpPr>
          <p:cNvPr id="2" name="Rectangle 1"/>
          <p:cNvSpPr/>
          <p:nvPr/>
        </p:nvSpPr>
        <p:spPr>
          <a:xfrm>
            <a:off x="808834" y="764704"/>
            <a:ext cx="8011638" cy="6124754"/>
          </a:xfrm>
          <a:prstGeom prst="rect">
            <a:avLst/>
          </a:prstGeom>
        </p:spPr>
        <p:txBody>
          <a:bodyPr wrap="square">
            <a:spAutoFit/>
          </a:bodyPr>
          <a:lstStyle/>
          <a:p>
            <a:pPr>
              <a:spcAft>
                <a:spcPts val="0"/>
              </a:spcAft>
            </a:pPr>
            <a:r>
              <a:rPr lang="en-US" sz="1400" smtClean="0">
                <a:solidFill>
                  <a:srgbClr val="000000"/>
                </a:solidFill>
                <a:latin typeface="Courier New" panose="02070309020205020404" pitchFamily="49" charset="0"/>
                <a:ea typeface="Times New Roman" panose="02020603050405020304" pitchFamily="18" charset="0"/>
              </a:rPr>
              <a:t>                  </a:t>
            </a:r>
            <a:r>
              <a:rPr lang="en-US" sz="1400">
                <a:solidFill>
                  <a:srgbClr val="000000"/>
                </a:solidFill>
                <a:latin typeface="Courier New" panose="02070309020205020404" pitchFamily="49" charset="0"/>
                <a:ea typeface="Times New Roman" panose="02020603050405020304" pitchFamily="18" charset="0"/>
              </a:rPr>
              <a:t>10        20        30        40        50        60   </a:t>
            </a:r>
            <a:endParaRPr lang="en-US" sz="1400">
              <a:ea typeface="Times New Roman" panose="02020603050405020304" pitchFamily="18" charset="0"/>
            </a:endParaRPr>
          </a:p>
          <a:p>
            <a:pPr>
              <a:spcAft>
                <a:spcPts val="0"/>
              </a:spcAft>
            </a:pPr>
            <a:r>
              <a:rPr lang="en-US" sz="1400">
                <a:solidFill>
                  <a:srgbClr val="000000"/>
                </a:solidFill>
                <a:latin typeface="Courier New" panose="02070309020205020404" pitchFamily="49" charset="0"/>
                <a:ea typeface="Times New Roman" panose="02020603050405020304" pitchFamily="18" charset="0"/>
              </a:rPr>
              <a:t>          ----|----|----|----|----|----|----|----|----|----|----|----|-- </a:t>
            </a:r>
            <a:endParaRPr lang="en-US" sz="1400">
              <a:ea typeface="Times New Roman" panose="02020603050405020304" pitchFamily="18" charset="0"/>
            </a:endParaRPr>
          </a:p>
          <a:p>
            <a:pPr>
              <a:spcAft>
                <a:spcPts val="0"/>
              </a:spcAft>
            </a:pPr>
            <a:r>
              <a:rPr lang="en-US" sz="1400">
                <a:solidFill>
                  <a:srgbClr val="000000"/>
                </a:solidFill>
                <a:latin typeface="Courier New" panose="02070309020205020404" pitchFamily="49" charset="0"/>
                <a:ea typeface="Times New Roman" panose="02020603050405020304" pitchFamily="18" charset="0"/>
              </a:rPr>
              <a:t>mouse     </a:t>
            </a:r>
            <a:r>
              <a:rPr lang="en-US" sz="1400" smtClean="0">
                <a:solidFill>
                  <a:srgbClr val="C8C864"/>
                </a:solidFill>
                <a:latin typeface="Courier New" panose="02070309020205020404" pitchFamily="49" charset="0"/>
                <a:ea typeface="Times New Roman" panose="02020603050405020304" pitchFamily="18" charset="0"/>
              </a:rPr>
              <a:t>MM</a:t>
            </a:r>
            <a:r>
              <a:rPr lang="en-US" sz="1400" smtClean="0">
                <a:solidFill>
                  <a:srgbClr val="FF0000"/>
                </a:solidFill>
                <a:latin typeface="Courier New" panose="02070309020205020404" pitchFamily="49" charset="0"/>
                <a:ea typeface="Times New Roman" panose="02020603050405020304" pitchFamily="18" charset="0"/>
              </a:rPr>
              <a:t>A</a:t>
            </a:r>
            <a:r>
              <a:rPr lang="en-US" sz="1400" smtClean="0">
                <a:solidFill>
                  <a:srgbClr val="C8C8C8"/>
                </a:solidFill>
                <a:latin typeface="Courier New" panose="02070309020205020404" pitchFamily="49" charset="0"/>
                <a:ea typeface="Times New Roman" panose="02020603050405020304" pitchFamily="18" charset="0"/>
              </a:rPr>
              <a:t>S</a:t>
            </a:r>
            <a:r>
              <a:rPr lang="en-US" sz="1400" smtClean="0">
                <a:solidFill>
                  <a:srgbClr val="640AC8"/>
                </a:solidFill>
                <a:latin typeface="Courier New" panose="02070309020205020404" pitchFamily="49" charset="0"/>
                <a:ea typeface="Times New Roman" panose="02020603050405020304" pitchFamily="18" charset="0"/>
              </a:rPr>
              <a:t>Y</a:t>
            </a:r>
            <a:r>
              <a:rPr lang="en-US" sz="1400" smtClean="0">
                <a:solidFill>
                  <a:srgbClr val="64C864"/>
                </a:solidFill>
                <a:latin typeface="Courier New" panose="02070309020205020404" pitchFamily="49" charset="0"/>
                <a:ea typeface="Times New Roman" panose="02020603050405020304" pitchFamily="18" charset="0"/>
              </a:rPr>
              <a:t>P</a:t>
            </a:r>
            <a:r>
              <a:rPr lang="en-US" sz="1400" smtClean="0">
                <a:solidFill>
                  <a:srgbClr val="14C823"/>
                </a:solidFill>
                <a:latin typeface="Courier New" panose="02070309020205020404" pitchFamily="49" charset="0"/>
                <a:ea typeface="Times New Roman" panose="02020603050405020304" pitchFamily="18" charset="0"/>
              </a:rPr>
              <a:t>E</a:t>
            </a:r>
            <a:r>
              <a:rPr lang="en-US" sz="1400" smtClean="0">
                <a:solidFill>
                  <a:srgbClr val="64C864"/>
                </a:solidFill>
                <a:latin typeface="Courier New" panose="02070309020205020404" pitchFamily="49" charset="0"/>
                <a:ea typeface="Times New Roman" panose="02020603050405020304" pitchFamily="18" charset="0"/>
              </a:rPr>
              <a:t>P</a:t>
            </a:r>
            <a:r>
              <a:rPr lang="en-US" sz="1400" smtClean="0">
                <a:solidFill>
                  <a:srgbClr val="14C823"/>
                </a:solidFill>
                <a:latin typeface="Courier New" panose="02070309020205020404" pitchFamily="49" charset="0"/>
                <a:ea typeface="Times New Roman" panose="02020603050405020304" pitchFamily="18" charset="0"/>
              </a:rPr>
              <a:t>E</a:t>
            </a:r>
            <a:r>
              <a:rPr lang="en-US" sz="1400" smtClean="0">
                <a:solidFill>
                  <a:srgbClr val="006400"/>
                </a:solidFill>
                <a:latin typeface="Courier New" panose="02070309020205020404" pitchFamily="49" charset="0"/>
                <a:ea typeface="Times New Roman" panose="02020603050405020304" pitchFamily="18" charset="0"/>
              </a:rPr>
              <a:t>D</a:t>
            </a:r>
            <a:r>
              <a:rPr lang="en-US" sz="1400" smtClean="0">
                <a:solidFill>
                  <a:srgbClr val="FF6400"/>
                </a:solidFill>
                <a:latin typeface="Courier New" panose="02070309020205020404" pitchFamily="49" charset="0"/>
                <a:ea typeface="Times New Roman" panose="02020603050405020304" pitchFamily="18" charset="0"/>
              </a:rPr>
              <a:t>T</a:t>
            </a:r>
            <a:r>
              <a:rPr lang="en-US" sz="1400" smtClean="0">
                <a:solidFill>
                  <a:srgbClr val="FF0000"/>
                </a:solidFill>
                <a:latin typeface="Courier New" panose="02070309020205020404" pitchFamily="49" charset="0"/>
                <a:ea typeface="Times New Roman" panose="02020603050405020304" pitchFamily="18" charset="0"/>
              </a:rPr>
              <a:t>A</a:t>
            </a:r>
            <a:r>
              <a:rPr lang="en-US" sz="1400" smtClean="0">
                <a:solidFill>
                  <a:srgbClr val="0064FF"/>
                </a:solidFill>
                <a:latin typeface="Courier New" panose="02070309020205020404" pitchFamily="49" charset="0"/>
                <a:ea typeface="Times New Roman" panose="02020603050405020304" pitchFamily="18" charset="0"/>
              </a:rPr>
              <a:t>G</a:t>
            </a:r>
            <a:r>
              <a:rPr lang="en-US" sz="1400" smtClean="0">
                <a:solidFill>
                  <a:srgbClr val="FF6400"/>
                </a:solidFill>
                <a:latin typeface="Courier New" panose="02070309020205020404" pitchFamily="49" charset="0"/>
                <a:ea typeface="Times New Roman" panose="02020603050405020304" pitchFamily="18" charset="0"/>
              </a:rPr>
              <a:t>T</a:t>
            </a:r>
            <a:r>
              <a:rPr lang="en-US" sz="1400" smtClean="0">
                <a:solidFill>
                  <a:srgbClr val="C83CC8"/>
                </a:solidFill>
                <a:latin typeface="Courier New" panose="02070309020205020404" pitchFamily="49" charset="0"/>
                <a:ea typeface="Times New Roman" panose="02020603050405020304" pitchFamily="18" charset="0"/>
              </a:rPr>
              <a:t>LL</a:t>
            </a:r>
            <a:r>
              <a:rPr lang="en-US" sz="1400" smtClean="0">
                <a:solidFill>
                  <a:srgbClr val="FF0000"/>
                </a:solidFill>
                <a:latin typeface="Courier New" panose="02070309020205020404" pitchFamily="49" charset="0"/>
                <a:ea typeface="Times New Roman" panose="02020603050405020304" pitchFamily="18" charset="0"/>
              </a:rPr>
              <a:t>A</a:t>
            </a:r>
            <a:r>
              <a:rPr lang="en-US" sz="1400" smtClean="0">
                <a:solidFill>
                  <a:srgbClr val="64C864"/>
                </a:solidFill>
                <a:latin typeface="Courier New" panose="02070309020205020404" pitchFamily="49" charset="0"/>
                <a:ea typeface="Times New Roman" panose="02020603050405020304" pitchFamily="18" charset="0"/>
              </a:rPr>
              <a:t>P</a:t>
            </a:r>
            <a:r>
              <a:rPr lang="en-US" sz="1400" smtClean="0">
                <a:solidFill>
                  <a:srgbClr val="14C823"/>
                </a:solidFill>
                <a:latin typeface="Courier New" panose="02070309020205020404" pitchFamily="49" charset="0"/>
                <a:ea typeface="Times New Roman" panose="02020603050405020304" pitchFamily="18" charset="0"/>
              </a:rPr>
              <a:t>E</a:t>
            </a:r>
            <a:r>
              <a:rPr lang="en-US" sz="1400" smtClean="0">
                <a:solidFill>
                  <a:srgbClr val="C8C8C8"/>
                </a:solidFill>
                <a:latin typeface="Courier New" panose="02070309020205020404" pitchFamily="49" charset="0"/>
                <a:ea typeface="Times New Roman" panose="02020603050405020304" pitchFamily="18" charset="0"/>
              </a:rPr>
              <a:t>S</a:t>
            </a:r>
            <a:r>
              <a:rPr lang="en-US" sz="1400" smtClean="0">
                <a:solidFill>
                  <a:srgbClr val="0064FF"/>
                </a:solidFill>
                <a:latin typeface="Courier New" panose="02070309020205020404" pitchFamily="49" charset="0"/>
                <a:ea typeface="Times New Roman" panose="02020603050405020304" pitchFamily="18" charset="0"/>
              </a:rPr>
              <a:t>G</a:t>
            </a:r>
            <a:r>
              <a:rPr lang="en-US" sz="1400" smtClean="0">
                <a:solidFill>
                  <a:srgbClr val="141414"/>
                </a:solidFill>
                <a:latin typeface="Courier New" panose="02070309020205020404" pitchFamily="49" charset="0"/>
                <a:ea typeface="Times New Roman" panose="02020603050405020304" pitchFamily="18" charset="0"/>
              </a:rPr>
              <a:t>R</a:t>
            </a:r>
            <a:r>
              <a:rPr lang="en-US" sz="1400" smtClean="0">
                <a:solidFill>
                  <a:srgbClr val="FF0000"/>
                </a:solidFill>
                <a:latin typeface="Courier New" panose="02070309020205020404" pitchFamily="49" charset="0"/>
                <a:ea typeface="Times New Roman" panose="02020603050405020304" pitchFamily="18" charset="0"/>
              </a:rPr>
              <a:t>A</a:t>
            </a:r>
            <a:r>
              <a:rPr lang="en-US" sz="1400" smtClean="0">
                <a:solidFill>
                  <a:srgbClr val="000000"/>
                </a:solidFill>
                <a:latin typeface="Courier New" panose="02070309020205020404" pitchFamily="49" charset="0"/>
                <a:ea typeface="Times New Roman" panose="02020603050405020304" pitchFamily="18" charset="0"/>
              </a:rPr>
              <a:t>V</a:t>
            </a:r>
            <a:r>
              <a:rPr lang="en-US" sz="1400" smtClean="0">
                <a:solidFill>
                  <a:srgbClr val="00FF00"/>
                </a:solidFill>
                <a:latin typeface="Courier New" panose="02070309020205020404" pitchFamily="49" charset="0"/>
                <a:ea typeface="Times New Roman" panose="02020603050405020304" pitchFamily="18" charset="0"/>
              </a:rPr>
              <a:t>K</a:t>
            </a:r>
            <a:r>
              <a:rPr lang="en-US" sz="1400" smtClean="0">
                <a:solidFill>
                  <a:srgbClr val="14C823"/>
                </a:solidFill>
                <a:latin typeface="Courier New" panose="02070309020205020404" pitchFamily="49" charset="0"/>
                <a:ea typeface="Times New Roman" panose="02020603050405020304" pitchFamily="18" charset="0"/>
              </a:rPr>
              <a:t>E</a:t>
            </a:r>
            <a:r>
              <a:rPr lang="en-US" sz="1400" smtClean="0">
                <a:solidFill>
                  <a:srgbClr val="FF0000"/>
                </a:solidFill>
                <a:latin typeface="Courier New" panose="02070309020205020404" pitchFamily="49" charset="0"/>
                <a:ea typeface="Times New Roman" panose="02020603050405020304" pitchFamily="18" charset="0"/>
              </a:rPr>
              <a:t>A</a:t>
            </a:r>
            <a:r>
              <a:rPr lang="en-US" sz="1400" smtClean="0">
                <a:solidFill>
                  <a:srgbClr val="14C823"/>
                </a:solidFill>
                <a:latin typeface="Courier New" panose="02070309020205020404" pitchFamily="49" charset="0"/>
                <a:ea typeface="Times New Roman" panose="02020603050405020304" pitchFamily="18" charset="0"/>
              </a:rPr>
              <a:t>E</a:t>
            </a:r>
            <a:r>
              <a:rPr lang="en-US" sz="1400" smtClean="0">
                <a:solidFill>
                  <a:srgbClr val="FF0000"/>
                </a:solidFill>
                <a:latin typeface="Courier New" panose="02070309020205020404" pitchFamily="49" charset="0"/>
                <a:ea typeface="Times New Roman" panose="02020603050405020304" pitchFamily="18" charset="0"/>
              </a:rPr>
              <a:t>A-</a:t>
            </a:r>
            <a:r>
              <a:rPr lang="en-US" sz="1400" smtClean="0">
                <a:solidFill>
                  <a:srgbClr val="C8C8C8"/>
                </a:solidFill>
                <a:latin typeface="Courier New" panose="02070309020205020404" pitchFamily="49" charset="0"/>
                <a:ea typeface="Times New Roman" panose="02020603050405020304" pitchFamily="18" charset="0"/>
              </a:rPr>
              <a:t>S</a:t>
            </a:r>
            <a:r>
              <a:rPr lang="en-US" sz="1400" smtClean="0">
                <a:solidFill>
                  <a:srgbClr val="64C864"/>
                </a:solidFill>
                <a:latin typeface="Courier New" panose="02070309020205020404" pitchFamily="49" charset="0"/>
                <a:ea typeface="Times New Roman" panose="02020603050405020304" pitchFamily="18" charset="0"/>
              </a:rPr>
              <a:t>PP</a:t>
            </a:r>
            <a:r>
              <a:rPr lang="en-US" sz="1400" smtClean="0">
                <a:solidFill>
                  <a:srgbClr val="C8C8C8"/>
                </a:solidFill>
                <a:latin typeface="Courier New" panose="02070309020205020404" pitchFamily="49" charset="0"/>
                <a:ea typeface="Times New Roman" panose="02020603050405020304" pitchFamily="18" charset="0"/>
              </a:rPr>
              <a:t>S</a:t>
            </a:r>
            <a:r>
              <a:rPr lang="en-US" sz="1400" smtClean="0">
                <a:solidFill>
                  <a:srgbClr val="64C864"/>
                </a:solidFill>
                <a:latin typeface="Courier New" panose="02070309020205020404" pitchFamily="49" charset="0"/>
                <a:ea typeface="Times New Roman" panose="02020603050405020304" pitchFamily="18" charset="0"/>
              </a:rPr>
              <a:t>P</a:t>
            </a:r>
            <a:r>
              <a:rPr lang="en-US" sz="1400" smtClean="0">
                <a:solidFill>
                  <a:srgbClr val="0064FF"/>
                </a:solidFill>
                <a:latin typeface="Courier New" panose="02070309020205020404" pitchFamily="49" charset="0"/>
                <a:ea typeface="Times New Roman" panose="02020603050405020304" pitchFamily="18" charset="0"/>
              </a:rPr>
              <a:t>G</a:t>
            </a:r>
            <a:r>
              <a:rPr lang="en-US" sz="1400">
                <a:solidFill>
                  <a:srgbClr val="00FF00"/>
                </a:solidFill>
                <a:latin typeface="Courier New" panose="02070309020205020404" pitchFamily="49" charset="0"/>
                <a:ea typeface="Times New Roman" panose="02020603050405020304" pitchFamily="18" charset="0"/>
              </a:rPr>
              <a:t>K</a:t>
            </a:r>
            <a:r>
              <a:rPr lang="en-US" sz="1400" smtClean="0">
                <a:solidFill>
                  <a:srgbClr val="0064FF"/>
                </a:solidFill>
                <a:latin typeface="Courier New" panose="02070309020205020404" pitchFamily="49" charset="0"/>
                <a:ea typeface="Times New Roman" panose="02020603050405020304" pitchFamily="18" charset="0"/>
              </a:rPr>
              <a:t>------GGG</a:t>
            </a:r>
            <a:r>
              <a:rPr lang="en-US" sz="1400" smtClean="0">
                <a:solidFill>
                  <a:srgbClr val="FF6400"/>
                </a:solidFill>
                <a:latin typeface="Courier New" panose="02070309020205020404" pitchFamily="49" charset="0"/>
                <a:ea typeface="Times New Roman" panose="02020603050405020304" pitchFamily="18" charset="0"/>
              </a:rPr>
              <a:t>TT</a:t>
            </a:r>
            <a:r>
              <a:rPr lang="en-US" sz="1400" smtClean="0">
                <a:solidFill>
                  <a:srgbClr val="64C864"/>
                </a:solidFill>
                <a:latin typeface="Courier New" panose="02070309020205020404" pitchFamily="49" charset="0"/>
                <a:ea typeface="Times New Roman" panose="02020603050405020304" pitchFamily="18" charset="0"/>
              </a:rPr>
              <a:t>P</a:t>
            </a:r>
            <a:r>
              <a:rPr lang="en-US" sz="1400" smtClean="0">
                <a:solidFill>
                  <a:srgbClr val="14C823"/>
                </a:solidFill>
                <a:latin typeface="Courier New" panose="02070309020205020404" pitchFamily="49" charset="0"/>
                <a:ea typeface="Times New Roman" panose="02020603050405020304" pitchFamily="18" charset="0"/>
              </a:rPr>
              <a:t>E</a:t>
            </a:r>
            <a:r>
              <a:rPr lang="en-US" sz="1400" smtClean="0">
                <a:solidFill>
                  <a:srgbClr val="00FF00"/>
                </a:solidFill>
                <a:latin typeface="Courier New" panose="02070309020205020404" pitchFamily="49" charset="0"/>
                <a:ea typeface="Times New Roman" panose="02020603050405020304" pitchFamily="18" charset="0"/>
              </a:rPr>
              <a:t>K</a:t>
            </a:r>
            <a:r>
              <a:rPr lang="en-US" sz="1400" smtClean="0">
                <a:solidFill>
                  <a:srgbClr val="64C864"/>
                </a:solidFill>
                <a:latin typeface="Courier New" panose="02070309020205020404" pitchFamily="49" charset="0"/>
                <a:ea typeface="Times New Roman" panose="02020603050405020304" pitchFamily="18" charset="0"/>
              </a:rPr>
              <a:t>P</a:t>
            </a:r>
            <a:r>
              <a:rPr lang="en-US" sz="1400" smtClean="0">
                <a:solidFill>
                  <a:srgbClr val="006400"/>
                </a:solidFill>
                <a:latin typeface="Courier New" panose="02070309020205020404" pitchFamily="49" charset="0"/>
                <a:ea typeface="Times New Roman" panose="02020603050405020304" pitchFamily="18" charset="0"/>
              </a:rPr>
              <a:t>D</a:t>
            </a:r>
            <a:r>
              <a:rPr lang="en-US" sz="1400" smtClean="0">
                <a:solidFill>
                  <a:srgbClr val="64C864"/>
                </a:solidFill>
                <a:latin typeface="Courier New" panose="02070309020205020404" pitchFamily="49" charset="0"/>
                <a:ea typeface="Times New Roman" panose="02020603050405020304" pitchFamily="18" charset="0"/>
              </a:rPr>
              <a:t>P</a:t>
            </a:r>
            <a:r>
              <a:rPr lang="en-US" sz="1400" smtClean="0">
                <a:solidFill>
                  <a:srgbClr val="FF0000"/>
                </a:solidFill>
                <a:latin typeface="Courier New" panose="02070309020205020404" pitchFamily="49" charset="0"/>
                <a:ea typeface="Times New Roman" panose="02020603050405020304" pitchFamily="18" charset="0"/>
              </a:rPr>
              <a:t>A</a:t>
            </a:r>
            <a:r>
              <a:rPr lang="en-US" sz="1400" smtClean="0">
                <a:solidFill>
                  <a:srgbClr val="0000FF"/>
                </a:solidFill>
                <a:latin typeface="Courier New" panose="02070309020205020404" pitchFamily="49" charset="0"/>
                <a:ea typeface="Times New Roman" panose="02020603050405020304" pitchFamily="18" charset="0"/>
              </a:rPr>
              <a:t>Q</a:t>
            </a:r>
            <a:r>
              <a:rPr lang="en-US" sz="1400" smtClean="0">
                <a:solidFill>
                  <a:srgbClr val="00FF00"/>
                </a:solidFill>
                <a:latin typeface="Courier New" panose="02070309020205020404" pitchFamily="49" charset="0"/>
                <a:ea typeface="Times New Roman" panose="02020603050405020304" pitchFamily="18" charset="0"/>
              </a:rPr>
              <a:t>K</a:t>
            </a:r>
            <a:r>
              <a:rPr lang="en-US" sz="1400" smtClean="0">
                <a:solidFill>
                  <a:srgbClr val="64C864"/>
                </a:solidFill>
                <a:latin typeface="Courier New" panose="02070309020205020404" pitchFamily="49" charset="0"/>
                <a:ea typeface="Times New Roman" panose="02020603050405020304" pitchFamily="18" charset="0"/>
              </a:rPr>
              <a:t>PP</a:t>
            </a:r>
            <a:r>
              <a:rPr lang="en-US" sz="1400" smtClean="0">
                <a:solidFill>
                  <a:srgbClr val="640AC8"/>
                </a:solidFill>
                <a:latin typeface="Courier New" panose="02070309020205020404" pitchFamily="49" charset="0"/>
                <a:ea typeface="Times New Roman" panose="02020603050405020304" pitchFamily="18" charset="0"/>
              </a:rPr>
              <a:t>Y</a:t>
            </a:r>
            <a:r>
              <a:rPr lang="en-US" sz="1400" smtClean="0">
                <a:solidFill>
                  <a:srgbClr val="C8C8C8"/>
                </a:solidFill>
                <a:latin typeface="Courier New" panose="02070309020205020404" pitchFamily="49" charset="0"/>
                <a:ea typeface="Times New Roman" panose="02020603050405020304" pitchFamily="18" charset="0"/>
              </a:rPr>
              <a:t>S</a:t>
            </a:r>
            <a:r>
              <a:rPr lang="en-US" sz="1400" smtClean="0">
                <a:solidFill>
                  <a:srgbClr val="640AC8"/>
                </a:solidFill>
                <a:latin typeface="Courier New" panose="02070309020205020404" pitchFamily="49" charset="0"/>
                <a:ea typeface="Times New Roman" panose="02020603050405020304" pitchFamily="18" charset="0"/>
              </a:rPr>
              <a:t>Y </a:t>
            </a:r>
            <a:endParaRPr lang="en-US" sz="1400">
              <a:ea typeface="Times New Roman" panose="02020603050405020304" pitchFamily="18" charset="0"/>
            </a:endParaRPr>
          </a:p>
          <a:p>
            <a:pPr>
              <a:spcAft>
                <a:spcPts val="0"/>
              </a:spcAft>
            </a:pPr>
            <a:r>
              <a:rPr lang="en-US" sz="1400">
                <a:solidFill>
                  <a:srgbClr val="000000"/>
                </a:solidFill>
                <a:latin typeface="Courier New" panose="02070309020205020404" pitchFamily="49" charset="0"/>
                <a:ea typeface="Times New Roman" panose="02020603050405020304" pitchFamily="18" charset="0"/>
              </a:rPr>
              <a:t>human     </a:t>
            </a:r>
            <a:r>
              <a:rPr lang="en-US" sz="1400">
                <a:solidFill>
                  <a:srgbClr val="C8C864"/>
                </a:solidFill>
                <a:latin typeface="Courier New" panose="02070309020205020404" pitchFamily="49" charset="0"/>
                <a:ea typeface="Times New Roman" panose="02020603050405020304" pitchFamily="18" charset="0"/>
              </a:rPr>
              <a:t>MM</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6400"/>
                </a:solidFill>
                <a:latin typeface="Courier New" panose="02070309020205020404" pitchFamily="49" charset="0"/>
                <a:ea typeface="Times New Roman" panose="02020603050405020304" pitchFamily="18" charset="0"/>
              </a:rPr>
              <a:t>D</a:t>
            </a:r>
            <a:r>
              <a:rPr lang="en-US" sz="1400">
                <a:solidFill>
                  <a:srgbClr val="FF0000"/>
                </a:solidFill>
                <a:latin typeface="Courier New" panose="02070309020205020404" pitchFamily="49" charset="0"/>
                <a:ea typeface="Times New Roman" panose="02020603050405020304" pitchFamily="18" charset="0"/>
              </a:rPr>
              <a:t>AA</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C83CC8"/>
                </a:solidFill>
                <a:latin typeface="Courier New" panose="02070309020205020404" pitchFamily="49" charset="0"/>
                <a:ea typeface="Times New Roman" panose="02020603050405020304" pitchFamily="18" charset="0"/>
              </a:rPr>
              <a:t>LL</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FF6400"/>
                </a:solidFill>
                <a:latin typeface="Courier New" panose="02070309020205020404" pitchFamily="49" charset="0"/>
                <a:ea typeface="Times New Roman" panose="02020603050405020304" pitchFamily="18" charset="0"/>
              </a:rPr>
              <a:t>T</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FF6400"/>
                </a:solidFill>
                <a:latin typeface="Courier New" panose="02070309020205020404" pitchFamily="49" charset="0"/>
                <a:ea typeface="Times New Roman" panose="02020603050405020304" pitchFamily="18" charset="0"/>
              </a:rPr>
              <a:t>T</a:t>
            </a:r>
            <a:r>
              <a:rPr lang="en-US" sz="1400">
                <a:solidFill>
                  <a:srgbClr val="000000"/>
                </a:solidFill>
                <a:latin typeface="Courier New" panose="02070309020205020404" pitchFamily="49" charset="0"/>
                <a:ea typeface="Times New Roman" panose="02020603050405020304" pitchFamily="18" charset="0"/>
              </a:rPr>
              <a:t>V</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64C864"/>
                </a:solidFill>
                <a:latin typeface="Courier New" panose="02070309020205020404" pitchFamily="49" charset="0"/>
                <a:ea typeface="Times New Roman" panose="02020603050405020304" pitchFamily="18" charset="0"/>
              </a:rPr>
              <a:t>PPP</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0064FF"/>
                </a:solidFill>
                <a:latin typeface="Courier New" panose="02070309020205020404" pitchFamily="49" charset="0"/>
                <a:ea typeface="Times New Roman" panose="02020603050405020304" pitchFamily="18" charset="0"/>
              </a:rPr>
              <a:t>GGGGGGG</a:t>
            </a:r>
            <a:r>
              <a:rPr lang="en-US" sz="1400">
                <a:solidFill>
                  <a:srgbClr val="FF6400"/>
                </a:solidFill>
                <a:latin typeface="Courier New" panose="02070309020205020404" pitchFamily="49" charset="0"/>
                <a:ea typeface="Times New Roman" panose="02020603050405020304" pitchFamily="18" charset="0"/>
              </a:rPr>
              <a:t>T</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006400"/>
                </a:solidFill>
                <a:latin typeface="Courier New" panose="02070309020205020404" pitchFamily="49" charset="0"/>
                <a:ea typeface="Times New Roman" panose="02020603050405020304" pitchFamily="18" charset="0"/>
              </a:rPr>
              <a:t>D</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0000FF"/>
                </a:solidFill>
                <a:latin typeface="Courier New" panose="02070309020205020404" pitchFamily="49" charset="0"/>
                <a:ea typeface="Times New Roman" panose="02020603050405020304" pitchFamily="18" charset="0"/>
              </a:rPr>
              <a:t>Q</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64C864"/>
                </a:solidFill>
                <a:latin typeface="Courier New" panose="02070309020205020404" pitchFamily="49" charset="0"/>
                <a:ea typeface="Times New Roman" panose="02020603050405020304" pitchFamily="18" charset="0"/>
              </a:rPr>
              <a:t>PP</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640AC8"/>
                </a:solidFill>
                <a:latin typeface="Courier New" panose="02070309020205020404" pitchFamily="49" charset="0"/>
                <a:ea typeface="Times New Roman" panose="02020603050405020304" pitchFamily="18" charset="0"/>
              </a:rPr>
              <a:t>Y </a:t>
            </a:r>
            <a:endParaRPr lang="en-US" sz="1400">
              <a:ea typeface="Times New Roman" panose="02020603050405020304" pitchFamily="18" charset="0"/>
            </a:endParaRPr>
          </a:p>
          <a:p>
            <a:pPr>
              <a:spcAft>
                <a:spcPts val="0"/>
              </a:spcAft>
            </a:pPr>
            <a:r>
              <a:rPr lang="en-US" sz="1400">
                <a:solidFill>
                  <a:srgbClr val="000000"/>
                </a:solidFill>
                <a:latin typeface="Courier New" panose="02070309020205020404" pitchFamily="49" charset="0"/>
                <a:ea typeface="Times New Roman" panose="02020603050405020304" pitchFamily="18" charset="0"/>
              </a:rPr>
              <a:t>rabbit    </a:t>
            </a:r>
            <a:r>
              <a:rPr lang="en-US" sz="1400">
                <a:solidFill>
                  <a:srgbClr val="C8C864"/>
                </a:solidFill>
                <a:latin typeface="Courier New" panose="02070309020205020404" pitchFamily="49" charset="0"/>
                <a:ea typeface="Times New Roman" panose="02020603050405020304" pitchFamily="18" charset="0"/>
              </a:rPr>
              <a:t>MM</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14C823"/>
                </a:solidFill>
                <a:latin typeface="Courier New" panose="02070309020205020404" pitchFamily="49" charset="0"/>
                <a:ea typeface="Times New Roman" panose="02020603050405020304" pitchFamily="18" charset="0"/>
              </a:rPr>
              <a:t>EE</a:t>
            </a:r>
            <a:r>
              <a:rPr lang="en-US" sz="1400">
                <a:solidFill>
                  <a:srgbClr val="FF0000"/>
                </a:solidFill>
                <a:latin typeface="Courier New" panose="02070309020205020404" pitchFamily="49" charset="0"/>
                <a:ea typeface="Times New Roman" panose="02020603050405020304" pitchFamily="18" charset="0"/>
              </a:rPr>
              <a:t>AA</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C83CC8"/>
                </a:solidFill>
                <a:latin typeface="Courier New" panose="02070309020205020404" pitchFamily="49" charset="0"/>
                <a:ea typeface="Times New Roman" panose="02020603050405020304" pitchFamily="18" charset="0"/>
              </a:rPr>
              <a:t>LL</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FF0000"/>
                </a:solidFill>
                <a:latin typeface="Courier New" panose="02070309020205020404" pitchFamily="49" charset="0"/>
                <a:ea typeface="Times New Roman" panose="02020603050405020304" pitchFamily="18" charset="0"/>
              </a:rPr>
              <a:t>AA</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64C864"/>
                </a:solidFill>
                <a:latin typeface="Courier New" panose="02070309020205020404" pitchFamily="49" charset="0"/>
                <a:ea typeface="Times New Roman" panose="02020603050405020304" pitchFamily="18" charset="0"/>
              </a:rPr>
              <a:t>PPP</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0064FF"/>
                </a:solidFill>
                <a:latin typeface="Courier New" panose="02070309020205020404" pitchFamily="49" charset="0"/>
                <a:ea typeface="Times New Roman" panose="02020603050405020304" pitchFamily="18" charset="0"/>
              </a:rPr>
              <a:t>GGGGGGGGG</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FF0000"/>
                </a:solidFill>
                <a:latin typeface="Courier New" panose="02070309020205020404" pitchFamily="49" charset="0"/>
                <a:ea typeface="Times New Roman" panose="02020603050405020304" pitchFamily="18" charset="0"/>
              </a:rPr>
              <a:t>AA</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006400"/>
                </a:solidFill>
                <a:latin typeface="Courier New" panose="02070309020205020404" pitchFamily="49" charset="0"/>
                <a:ea typeface="Times New Roman" panose="02020603050405020304" pitchFamily="18" charset="0"/>
              </a:rPr>
              <a:t>D</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0000FF"/>
                </a:solidFill>
                <a:latin typeface="Courier New" panose="02070309020205020404" pitchFamily="49" charset="0"/>
                <a:ea typeface="Times New Roman" panose="02020603050405020304" pitchFamily="18" charset="0"/>
              </a:rPr>
              <a:t>Q</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64C864"/>
                </a:solidFill>
                <a:latin typeface="Courier New" panose="02070309020205020404" pitchFamily="49" charset="0"/>
                <a:ea typeface="Times New Roman" panose="02020603050405020304" pitchFamily="18" charset="0"/>
              </a:rPr>
              <a:t>PP</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640AC8"/>
                </a:solidFill>
                <a:latin typeface="Courier New" panose="02070309020205020404" pitchFamily="49" charset="0"/>
                <a:ea typeface="Times New Roman" panose="02020603050405020304" pitchFamily="18" charset="0"/>
              </a:rPr>
              <a:t>Y </a:t>
            </a:r>
            <a:endParaRPr lang="en-US" sz="1400">
              <a:ea typeface="Times New Roman" panose="02020603050405020304" pitchFamily="18" charset="0"/>
            </a:endParaRPr>
          </a:p>
          <a:p>
            <a:pPr>
              <a:spcAft>
                <a:spcPts val="0"/>
              </a:spcAft>
            </a:pPr>
            <a:r>
              <a:rPr lang="en-US" sz="1400">
                <a:solidFill>
                  <a:srgbClr val="000000"/>
                </a:solidFill>
                <a:latin typeface="Courier New" panose="02070309020205020404" pitchFamily="49" charset="0"/>
                <a:ea typeface="Times New Roman" panose="02020603050405020304" pitchFamily="18" charset="0"/>
              </a:rPr>
              <a:t>Fugu      </a:t>
            </a:r>
            <a:r>
              <a:rPr lang="en-US" sz="1400" smtClean="0">
                <a:solidFill>
                  <a:srgbClr val="C8C864"/>
                </a:solidFill>
                <a:latin typeface="Courier New" panose="02070309020205020404" pitchFamily="49" charset="0"/>
                <a:ea typeface="Times New Roman" panose="02020603050405020304" pitchFamily="18" charset="0"/>
              </a:rPr>
              <a:t>MM</a:t>
            </a:r>
            <a:r>
              <a:rPr lang="en-US" sz="1400" smtClean="0">
                <a:solidFill>
                  <a:srgbClr val="FF0000"/>
                </a:solidFill>
                <a:latin typeface="Courier New" panose="02070309020205020404" pitchFamily="49" charset="0"/>
                <a:ea typeface="Times New Roman" panose="02020603050405020304" pitchFamily="18" charset="0"/>
              </a:rPr>
              <a:t>A</a:t>
            </a:r>
            <a:r>
              <a:rPr lang="en-US" sz="1400" smtClean="0">
                <a:solidFill>
                  <a:srgbClr val="FF6400"/>
                </a:solidFill>
                <a:latin typeface="Courier New" panose="02070309020205020404" pitchFamily="49" charset="0"/>
                <a:ea typeface="Times New Roman" panose="02020603050405020304" pitchFamily="18" charset="0"/>
              </a:rPr>
              <a:t>T</a:t>
            </a:r>
            <a:r>
              <a:rPr lang="en-US" sz="1400" smtClean="0">
                <a:solidFill>
                  <a:srgbClr val="640AC8"/>
                </a:solidFill>
                <a:latin typeface="Courier New" panose="02070309020205020404" pitchFamily="49" charset="0"/>
                <a:ea typeface="Times New Roman" panose="02020603050405020304" pitchFamily="18" charset="0"/>
              </a:rPr>
              <a:t>Y</a:t>
            </a:r>
            <a:r>
              <a:rPr lang="en-US" sz="1400" smtClean="0">
                <a:solidFill>
                  <a:srgbClr val="0000FF"/>
                </a:solidFill>
                <a:latin typeface="Courier New" panose="02070309020205020404" pitchFamily="49" charset="0"/>
                <a:ea typeface="Times New Roman" panose="02020603050405020304" pitchFamily="18" charset="0"/>
              </a:rPr>
              <a:t>Q</a:t>
            </a:r>
            <a:r>
              <a:rPr lang="en-US" sz="1400" smtClean="0">
                <a:solidFill>
                  <a:srgbClr val="C86400"/>
                </a:solidFill>
                <a:latin typeface="Courier New" panose="02070309020205020404" pitchFamily="49" charset="0"/>
                <a:ea typeface="Times New Roman" panose="02020603050405020304" pitchFamily="18" charset="0"/>
              </a:rPr>
              <a:t>N</a:t>
            </a:r>
            <a:r>
              <a:rPr lang="en-US" sz="1400" smtClean="0">
                <a:solidFill>
                  <a:srgbClr val="64C864"/>
                </a:solidFill>
                <a:latin typeface="Courier New" panose="02070309020205020404" pitchFamily="49" charset="0"/>
                <a:ea typeface="Times New Roman" panose="02020603050405020304" pitchFamily="18" charset="0"/>
              </a:rPr>
              <a:t>P</a:t>
            </a:r>
            <a:r>
              <a:rPr lang="en-US" sz="1400" smtClean="0">
                <a:solidFill>
                  <a:srgbClr val="14C823"/>
                </a:solidFill>
                <a:latin typeface="Courier New" panose="02070309020205020404" pitchFamily="49" charset="0"/>
                <a:ea typeface="Times New Roman" panose="02020603050405020304" pitchFamily="18" charset="0"/>
              </a:rPr>
              <a:t>E</a:t>
            </a:r>
            <a:r>
              <a:rPr lang="en-US" sz="1400" smtClean="0">
                <a:solidFill>
                  <a:srgbClr val="006400"/>
                </a:solidFill>
                <a:latin typeface="Courier New" panose="02070309020205020404" pitchFamily="49" charset="0"/>
                <a:ea typeface="Times New Roman" panose="02020603050405020304" pitchFamily="18" charset="0"/>
              </a:rPr>
              <a:t>DD</a:t>
            </a:r>
            <a:r>
              <a:rPr lang="en-US" sz="1400" smtClean="0">
                <a:solidFill>
                  <a:srgbClr val="FF0000"/>
                </a:solidFill>
                <a:latin typeface="Courier New" panose="02070309020205020404" pitchFamily="49" charset="0"/>
                <a:ea typeface="Times New Roman" panose="02020603050405020304" pitchFamily="18" charset="0"/>
              </a:rPr>
              <a:t>A</a:t>
            </a:r>
            <a:r>
              <a:rPr lang="en-US" sz="1400" smtClean="0">
                <a:solidFill>
                  <a:srgbClr val="C8C864"/>
                </a:solidFill>
                <a:latin typeface="Courier New" panose="02070309020205020404" pitchFamily="49" charset="0"/>
                <a:ea typeface="Times New Roman" panose="02020603050405020304" pitchFamily="18" charset="0"/>
              </a:rPr>
              <a:t>M</a:t>
            </a:r>
            <a:r>
              <a:rPr lang="en-US" sz="1400" smtClean="0">
                <a:solidFill>
                  <a:srgbClr val="FF0000"/>
                </a:solidFill>
                <a:latin typeface="Courier New" panose="02070309020205020404" pitchFamily="49" charset="0"/>
                <a:ea typeface="Times New Roman" panose="02020603050405020304" pitchFamily="18" charset="0"/>
              </a:rPr>
              <a:t>A</a:t>
            </a:r>
            <a:r>
              <a:rPr lang="en-US" sz="1400" smtClean="0">
                <a:solidFill>
                  <a:srgbClr val="C83CC8"/>
                </a:solidFill>
                <a:latin typeface="Courier New" panose="02070309020205020404" pitchFamily="49" charset="0"/>
                <a:ea typeface="Times New Roman" panose="02020603050405020304" pitchFamily="18" charset="0"/>
              </a:rPr>
              <a:t>L</a:t>
            </a:r>
            <a:r>
              <a:rPr lang="en-US" sz="1400" smtClean="0">
                <a:solidFill>
                  <a:srgbClr val="C8C864"/>
                </a:solidFill>
                <a:latin typeface="Courier New" panose="02070309020205020404" pitchFamily="49" charset="0"/>
                <a:ea typeface="Times New Roman" panose="02020603050405020304" pitchFamily="18" charset="0"/>
              </a:rPr>
              <a:t>M</a:t>
            </a:r>
            <a:r>
              <a:rPr lang="en-US" sz="1400" smtClean="0">
                <a:solidFill>
                  <a:srgbClr val="000000"/>
                </a:solidFill>
                <a:latin typeface="Courier New" panose="02070309020205020404" pitchFamily="49" charset="0"/>
                <a:ea typeface="Times New Roman" panose="02020603050405020304" pitchFamily="18" charset="0"/>
              </a:rPr>
              <a:t>V</a:t>
            </a:r>
            <a:r>
              <a:rPr lang="en-US" sz="1400" smtClean="0">
                <a:solidFill>
                  <a:srgbClr val="3C00C8"/>
                </a:solidFill>
                <a:latin typeface="Courier New" panose="02070309020205020404" pitchFamily="49" charset="0"/>
                <a:ea typeface="Times New Roman" panose="02020603050405020304" pitchFamily="18" charset="0"/>
              </a:rPr>
              <a:t>H</a:t>
            </a:r>
            <a:r>
              <a:rPr lang="en-US" sz="1400" smtClean="0">
                <a:solidFill>
                  <a:srgbClr val="006400"/>
                </a:solidFill>
                <a:latin typeface="Courier New" panose="02070309020205020404" pitchFamily="49" charset="0"/>
                <a:ea typeface="Times New Roman" panose="02020603050405020304" pitchFamily="18" charset="0"/>
              </a:rPr>
              <a:t>D</a:t>
            </a:r>
            <a:r>
              <a:rPr lang="en-US" sz="1400" smtClean="0">
                <a:solidFill>
                  <a:srgbClr val="FF6400"/>
                </a:solidFill>
                <a:latin typeface="Courier New" panose="02070309020205020404" pitchFamily="49" charset="0"/>
                <a:ea typeface="Times New Roman" panose="02020603050405020304" pitchFamily="18" charset="0"/>
              </a:rPr>
              <a:t>T</a:t>
            </a:r>
            <a:r>
              <a:rPr lang="en-US" sz="1400" smtClean="0">
                <a:solidFill>
                  <a:srgbClr val="C86400"/>
                </a:solidFill>
                <a:latin typeface="Courier New" panose="02070309020205020404" pitchFamily="49" charset="0"/>
                <a:ea typeface="Times New Roman" panose="02020603050405020304" pitchFamily="18" charset="0"/>
              </a:rPr>
              <a:t>N</a:t>
            </a:r>
            <a:r>
              <a:rPr lang="en-US" sz="1400" smtClean="0">
                <a:solidFill>
                  <a:srgbClr val="FF6400"/>
                </a:solidFill>
                <a:latin typeface="Courier New" panose="02070309020205020404" pitchFamily="49" charset="0"/>
                <a:ea typeface="Times New Roman" panose="02020603050405020304" pitchFamily="18" charset="0"/>
              </a:rPr>
              <a:t>TT</a:t>
            </a:r>
            <a:r>
              <a:rPr lang="en-US" sz="1400" smtClean="0">
                <a:solidFill>
                  <a:srgbClr val="00FF00"/>
                </a:solidFill>
                <a:latin typeface="Courier New" panose="02070309020205020404" pitchFamily="49" charset="0"/>
                <a:ea typeface="Times New Roman" panose="02020603050405020304" pitchFamily="18" charset="0"/>
              </a:rPr>
              <a:t>K</a:t>
            </a:r>
            <a:r>
              <a:rPr lang="en-US" sz="1400" smtClean="0">
                <a:solidFill>
                  <a:srgbClr val="14C823"/>
                </a:solidFill>
                <a:latin typeface="Courier New" panose="02070309020205020404" pitchFamily="49" charset="0"/>
                <a:ea typeface="Times New Roman" panose="02020603050405020304" pitchFamily="18" charset="0"/>
              </a:rPr>
              <a:t>E</a:t>
            </a:r>
            <a:r>
              <a:rPr lang="en-US" sz="1400" smtClean="0">
                <a:solidFill>
                  <a:srgbClr val="00FF00"/>
                </a:solidFill>
                <a:latin typeface="Courier New" panose="02070309020205020404" pitchFamily="49" charset="0"/>
                <a:ea typeface="Times New Roman" panose="02020603050405020304" pitchFamily="18" charset="0"/>
              </a:rPr>
              <a:t>K</a:t>
            </a:r>
            <a:r>
              <a:rPr lang="en-US" sz="1400" smtClean="0">
                <a:solidFill>
                  <a:srgbClr val="14C823"/>
                </a:solidFill>
                <a:latin typeface="Courier New" panose="02070309020205020404" pitchFamily="49" charset="0"/>
                <a:ea typeface="Times New Roman" panose="02020603050405020304" pitchFamily="18" charset="0"/>
              </a:rPr>
              <a:t>E</a:t>
            </a:r>
            <a:r>
              <a:rPr lang="en-US" sz="1400" smtClean="0">
                <a:solidFill>
                  <a:srgbClr val="141414"/>
                </a:solidFill>
                <a:latin typeface="Courier New" panose="02070309020205020404" pitchFamily="49" charset="0"/>
                <a:ea typeface="Times New Roman" panose="02020603050405020304" pitchFamily="18" charset="0"/>
              </a:rPr>
              <a:t>R</a:t>
            </a:r>
            <a:r>
              <a:rPr lang="en-US" sz="1400" smtClean="0">
                <a:solidFill>
                  <a:srgbClr val="64C864"/>
                </a:solidFill>
                <a:latin typeface="Courier New" panose="02070309020205020404" pitchFamily="49" charset="0"/>
                <a:ea typeface="Times New Roman" panose="02020603050405020304" pitchFamily="18" charset="0"/>
              </a:rPr>
              <a:t>P</a:t>
            </a:r>
            <a:r>
              <a:rPr lang="en-US" sz="1400" smtClean="0">
                <a:solidFill>
                  <a:srgbClr val="00FF00"/>
                </a:solidFill>
                <a:latin typeface="Courier New" panose="02070309020205020404" pitchFamily="49" charset="0"/>
                <a:ea typeface="Times New Roman" panose="02020603050405020304" pitchFamily="18" charset="0"/>
              </a:rPr>
              <a:t>K</a:t>
            </a:r>
            <a:r>
              <a:rPr lang="en-US" sz="1400" smtClean="0">
                <a:solidFill>
                  <a:srgbClr val="14C823"/>
                </a:solidFill>
                <a:latin typeface="Courier New" panose="02070309020205020404" pitchFamily="49" charset="0"/>
                <a:ea typeface="Times New Roman" panose="02020603050405020304" pitchFamily="18" charset="0"/>
              </a:rPr>
              <a:t>EE</a:t>
            </a:r>
            <a:r>
              <a:rPr lang="en-US" sz="1400" smtClean="0">
                <a:solidFill>
                  <a:srgbClr val="64C864"/>
                </a:solidFill>
                <a:latin typeface="Courier New" panose="02070309020205020404" pitchFamily="49" charset="0"/>
                <a:ea typeface="Times New Roman" panose="02020603050405020304" pitchFamily="18" charset="0"/>
              </a:rPr>
              <a:t>P</a:t>
            </a:r>
            <a:r>
              <a:rPr lang="en-US" sz="1400" smtClean="0">
                <a:solidFill>
                  <a:srgbClr val="000000"/>
                </a:solidFill>
                <a:latin typeface="Courier New" panose="02070309020205020404" pitchFamily="49" charset="0"/>
                <a:ea typeface="Times New Roman" panose="02020603050405020304" pitchFamily="18" charset="0"/>
              </a:rPr>
              <a:t>V</a:t>
            </a:r>
            <a:r>
              <a:rPr lang="en-US" sz="1400" smtClean="0">
                <a:solidFill>
                  <a:srgbClr val="0000FF"/>
                </a:solidFill>
                <a:latin typeface="Courier New" panose="02070309020205020404" pitchFamily="49" charset="0"/>
                <a:ea typeface="Times New Roman" panose="02020603050405020304" pitchFamily="18" charset="0"/>
              </a:rPr>
              <a:t>Q</a:t>
            </a:r>
            <a:r>
              <a:rPr lang="en-US" sz="1400">
                <a:solidFill>
                  <a:srgbClr val="006400"/>
                </a:solidFill>
                <a:latin typeface="Courier New" panose="02070309020205020404" pitchFamily="49" charset="0"/>
                <a:ea typeface="Times New Roman" panose="02020603050405020304" pitchFamily="18" charset="0"/>
              </a:rPr>
              <a:t>D</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000000"/>
                </a:solidFill>
                <a:latin typeface="Courier New" panose="02070309020205020404" pitchFamily="49" charset="0"/>
                <a:ea typeface="Times New Roman" panose="02020603050405020304" pitchFamily="18" charset="0"/>
              </a:rPr>
              <a:t>V</a:t>
            </a:r>
            <a:r>
              <a:rPr lang="en-US" sz="1400" smtClean="0">
                <a:solidFill>
                  <a:srgbClr val="0000FF"/>
                </a:solidFill>
                <a:latin typeface="Courier New" panose="02070309020205020404" pitchFamily="49" charset="0"/>
                <a:ea typeface="Times New Roman" panose="02020603050405020304" pitchFamily="18" charset="0"/>
              </a:rPr>
              <a:t>----------</a:t>
            </a:r>
            <a:r>
              <a:rPr lang="en-US" sz="1400" smtClean="0">
                <a:solidFill>
                  <a:srgbClr val="14C823"/>
                </a:solidFill>
                <a:latin typeface="Courier New" panose="02070309020205020404" pitchFamily="49" charset="0"/>
                <a:ea typeface="Times New Roman" panose="02020603050405020304" pitchFamily="18" charset="0"/>
              </a:rPr>
              <a:t>EE</a:t>
            </a:r>
            <a:r>
              <a:rPr lang="en-US" sz="1400" smtClean="0">
                <a:solidFill>
                  <a:srgbClr val="00FF00"/>
                </a:solidFill>
                <a:latin typeface="Courier New" panose="02070309020205020404" pitchFamily="49" charset="0"/>
                <a:ea typeface="Times New Roman" panose="02020603050405020304" pitchFamily="18" charset="0"/>
              </a:rPr>
              <a:t>K</a:t>
            </a:r>
            <a:r>
              <a:rPr lang="en-US" sz="1400" smtClean="0">
                <a:solidFill>
                  <a:srgbClr val="64C864"/>
                </a:solidFill>
                <a:latin typeface="Courier New" panose="02070309020205020404" pitchFamily="49" charset="0"/>
                <a:ea typeface="Times New Roman" panose="02020603050405020304" pitchFamily="18" charset="0"/>
              </a:rPr>
              <a:t>P</a:t>
            </a:r>
            <a:r>
              <a:rPr lang="en-US" sz="1400" smtClean="0">
                <a:solidFill>
                  <a:srgbClr val="006400"/>
                </a:solidFill>
                <a:latin typeface="Courier New" panose="02070309020205020404" pitchFamily="49" charset="0"/>
                <a:ea typeface="Times New Roman" panose="02020603050405020304" pitchFamily="18" charset="0"/>
              </a:rPr>
              <a:t>D</a:t>
            </a:r>
            <a:r>
              <a:rPr lang="en-US" sz="1400" smtClean="0">
                <a:solidFill>
                  <a:srgbClr val="64C864"/>
                </a:solidFill>
                <a:latin typeface="Courier New" panose="02070309020205020404" pitchFamily="49" charset="0"/>
                <a:ea typeface="Times New Roman" panose="02020603050405020304" pitchFamily="18" charset="0"/>
              </a:rPr>
              <a:t>P</a:t>
            </a:r>
            <a:r>
              <a:rPr lang="en-US" sz="1400" smtClean="0">
                <a:solidFill>
                  <a:srgbClr val="C8C8C8"/>
                </a:solidFill>
                <a:latin typeface="Courier New" panose="02070309020205020404" pitchFamily="49" charset="0"/>
                <a:ea typeface="Times New Roman" panose="02020603050405020304" pitchFamily="18" charset="0"/>
              </a:rPr>
              <a:t>S</a:t>
            </a:r>
            <a:r>
              <a:rPr lang="en-US" sz="1400" smtClean="0">
                <a:solidFill>
                  <a:srgbClr val="0000FF"/>
                </a:solidFill>
                <a:latin typeface="Courier New" panose="02070309020205020404" pitchFamily="49" charset="0"/>
                <a:ea typeface="Times New Roman" panose="02020603050405020304" pitchFamily="18" charset="0"/>
              </a:rPr>
              <a:t>Q</a:t>
            </a:r>
            <a:r>
              <a:rPr lang="en-US" sz="1400" smtClean="0">
                <a:solidFill>
                  <a:srgbClr val="00FF00"/>
                </a:solidFill>
                <a:latin typeface="Courier New" panose="02070309020205020404" pitchFamily="49" charset="0"/>
                <a:ea typeface="Times New Roman" panose="02020603050405020304" pitchFamily="18" charset="0"/>
              </a:rPr>
              <a:t>K</a:t>
            </a:r>
            <a:r>
              <a:rPr lang="en-US" sz="1400" smtClean="0">
                <a:solidFill>
                  <a:srgbClr val="64C864"/>
                </a:solidFill>
                <a:latin typeface="Courier New" panose="02070309020205020404" pitchFamily="49" charset="0"/>
                <a:ea typeface="Times New Roman" panose="02020603050405020304" pitchFamily="18" charset="0"/>
              </a:rPr>
              <a:t>PP</a:t>
            </a:r>
            <a:r>
              <a:rPr lang="en-US" sz="1400" smtClean="0">
                <a:solidFill>
                  <a:srgbClr val="640AC8"/>
                </a:solidFill>
                <a:latin typeface="Courier New" panose="02070309020205020404" pitchFamily="49" charset="0"/>
                <a:ea typeface="Times New Roman" panose="02020603050405020304" pitchFamily="18" charset="0"/>
              </a:rPr>
              <a:t>Y</a:t>
            </a:r>
            <a:r>
              <a:rPr lang="en-US" sz="1400" smtClean="0">
                <a:solidFill>
                  <a:srgbClr val="C8C8C8"/>
                </a:solidFill>
                <a:latin typeface="Courier New" panose="02070309020205020404" pitchFamily="49" charset="0"/>
                <a:ea typeface="Times New Roman" panose="02020603050405020304" pitchFamily="18" charset="0"/>
              </a:rPr>
              <a:t>S</a:t>
            </a:r>
            <a:r>
              <a:rPr lang="en-US" sz="1400" smtClean="0">
                <a:solidFill>
                  <a:srgbClr val="640AC8"/>
                </a:solidFill>
                <a:latin typeface="Courier New" panose="02070309020205020404" pitchFamily="49" charset="0"/>
                <a:ea typeface="Times New Roman" panose="02020603050405020304" pitchFamily="18" charset="0"/>
              </a:rPr>
              <a:t>Y </a:t>
            </a:r>
            <a:endParaRPr lang="en-US" sz="1400">
              <a:ea typeface="Times New Roman" panose="02020603050405020304" pitchFamily="18" charset="0"/>
            </a:endParaRPr>
          </a:p>
          <a:p>
            <a:pPr>
              <a:spcAft>
                <a:spcPts val="0"/>
              </a:spcAft>
            </a:pPr>
            <a:r>
              <a:rPr lang="en-US" sz="1400">
                <a:solidFill>
                  <a:srgbClr val="000000"/>
                </a:solidFill>
                <a:latin typeface="Courier New" panose="02070309020205020404" pitchFamily="49" charset="0"/>
                <a:ea typeface="Times New Roman" panose="02020603050405020304" pitchFamily="18" charset="0"/>
              </a:rPr>
              <a:t>Tetraodon </a:t>
            </a:r>
            <a:r>
              <a:rPr lang="en-US" sz="1400" smtClean="0">
                <a:solidFill>
                  <a:srgbClr val="C8C864"/>
                </a:solidFill>
                <a:latin typeface="Courier New" panose="02070309020205020404" pitchFamily="49" charset="0"/>
                <a:ea typeface="Times New Roman" panose="02020603050405020304" pitchFamily="18" charset="0"/>
              </a:rPr>
              <a:t>MM</a:t>
            </a:r>
            <a:r>
              <a:rPr lang="en-US" sz="1400" smtClean="0">
                <a:solidFill>
                  <a:srgbClr val="FF0000"/>
                </a:solidFill>
                <a:latin typeface="Courier New" panose="02070309020205020404" pitchFamily="49" charset="0"/>
                <a:ea typeface="Times New Roman" panose="02020603050405020304" pitchFamily="18" charset="0"/>
              </a:rPr>
              <a:t>A</a:t>
            </a:r>
            <a:r>
              <a:rPr lang="en-US" sz="1400" smtClean="0">
                <a:solidFill>
                  <a:srgbClr val="FF6400"/>
                </a:solidFill>
                <a:latin typeface="Courier New" panose="02070309020205020404" pitchFamily="49" charset="0"/>
                <a:ea typeface="Times New Roman" panose="02020603050405020304" pitchFamily="18" charset="0"/>
              </a:rPr>
              <a:t>T</a:t>
            </a:r>
            <a:r>
              <a:rPr lang="en-US" sz="1400" smtClean="0">
                <a:solidFill>
                  <a:srgbClr val="640AC8"/>
                </a:solidFill>
                <a:latin typeface="Courier New" panose="02070309020205020404" pitchFamily="49" charset="0"/>
                <a:ea typeface="Times New Roman" panose="02020603050405020304" pitchFamily="18" charset="0"/>
              </a:rPr>
              <a:t>Y</a:t>
            </a:r>
            <a:r>
              <a:rPr lang="en-US" sz="1400" smtClean="0">
                <a:solidFill>
                  <a:srgbClr val="0000FF"/>
                </a:solidFill>
                <a:latin typeface="Courier New" panose="02070309020205020404" pitchFamily="49" charset="0"/>
                <a:ea typeface="Times New Roman" panose="02020603050405020304" pitchFamily="18" charset="0"/>
              </a:rPr>
              <a:t>Q</a:t>
            </a:r>
            <a:r>
              <a:rPr lang="en-US" sz="1400" smtClean="0">
                <a:solidFill>
                  <a:srgbClr val="C86400"/>
                </a:solidFill>
                <a:latin typeface="Courier New" panose="02070309020205020404" pitchFamily="49" charset="0"/>
                <a:ea typeface="Times New Roman" panose="02020603050405020304" pitchFamily="18" charset="0"/>
              </a:rPr>
              <a:t>N</a:t>
            </a:r>
            <a:r>
              <a:rPr lang="en-US" sz="1400" smtClean="0">
                <a:solidFill>
                  <a:srgbClr val="64C864"/>
                </a:solidFill>
                <a:latin typeface="Courier New" panose="02070309020205020404" pitchFamily="49" charset="0"/>
                <a:ea typeface="Times New Roman" panose="02020603050405020304" pitchFamily="18" charset="0"/>
              </a:rPr>
              <a:t>P</a:t>
            </a:r>
            <a:r>
              <a:rPr lang="en-US" sz="1400" smtClean="0">
                <a:solidFill>
                  <a:srgbClr val="14C823"/>
                </a:solidFill>
                <a:latin typeface="Courier New" panose="02070309020205020404" pitchFamily="49" charset="0"/>
                <a:ea typeface="Times New Roman" panose="02020603050405020304" pitchFamily="18" charset="0"/>
              </a:rPr>
              <a:t>E</a:t>
            </a:r>
            <a:r>
              <a:rPr lang="en-US" sz="1400" smtClean="0">
                <a:solidFill>
                  <a:srgbClr val="006400"/>
                </a:solidFill>
                <a:latin typeface="Courier New" panose="02070309020205020404" pitchFamily="49" charset="0"/>
                <a:ea typeface="Times New Roman" panose="02020603050405020304" pitchFamily="18" charset="0"/>
              </a:rPr>
              <a:t>DD</a:t>
            </a:r>
            <a:r>
              <a:rPr lang="en-US" sz="1400" smtClean="0">
                <a:solidFill>
                  <a:srgbClr val="FF0000"/>
                </a:solidFill>
                <a:latin typeface="Courier New" panose="02070309020205020404" pitchFamily="49" charset="0"/>
                <a:ea typeface="Times New Roman" panose="02020603050405020304" pitchFamily="18" charset="0"/>
              </a:rPr>
              <a:t>A</a:t>
            </a:r>
            <a:r>
              <a:rPr lang="en-US" sz="1400" smtClean="0">
                <a:solidFill>
                  <a:srgbClr val="C8C864"/>
                </a:solidFill>
                <a:latin typeface="Courier New" panose="02070309020205020404" pitchFamily="49" charset="0"/>
                <a:ea typeface="Times New Roman" panose="02020603050405020304" pitchFamily="18" charset="0"/>
              </a:rPr>
              <a:t>M</a:t>
            </a:r>
            <a:r>
              <a:rPr lang="en-US" sz="1400" smtClean="0">
                <a:solidFill>
                  <a:srgbClr val="FF0000"/>
                </a:solidFill>
                <a:latin typeface="Courier New" panose="02070309020205020404" pitchFamily="49" charset="0"/>
                <a:ea typeface="Times New Roman" panose="02020603050405020304" pitchFamily="18" charset="0"/>
              </a:rPr>
              <a:t>A</a:t>
            </a:r>
            <a:r>
              <a:rPr lang="en-US" sz="1400" smtClean="0">
                <a:solidFill>
                  <a:srgbClr val="C83CC8"/>
                </a:solidFill>
                <a:latin typeface="Courier New" panose="02070309020205020404" pitchFamily="49" charset="0"/>
                <a:ea typeface="Times New Roman" panose="02020603050405020304" pitchFamily="18" charset="0"/>
              </a:rPr>
              <a:t>L</a:t>
            </a:r>
            <a:r>
              <a:rPr lang="en-US" sz="1400" smtClean="0">
                <a:solidFill>
                  <a:srgbClr val="C8C864"/>
                </a:solidFill>
                <a:latin typeface="Courier New" panose="02070309020205020404" pitchFamily="49" charset="0"/>
                <a:ea typeface="Times New Roman" panose="02020603050405020304" pitchFamily="18" charset="0"/>
              </a:rPr>
              <a:t>M</a:t>
            </a:r>
            <a:r>
              <a:rPr lang="en-US" sz="1400" smtClean="0">
                <a:solidFill>
                  <a:srgbClr val="FF00FF"/>
                </a:solidFill>
                <a:latin typeface="Courier New" panose="02070309020205020404" pitchFamily="49" charset="0"/>
                <a:ea typeface="Times New Roman" panose="02020603050405020304" pitchFamily="18" charset="0"/>
              </a:rPr>
              <a:t>I</a:t>
            </a:r>
            <a:r>
              <a:rPr lang="en-US" sz="1400" smtClean="0">
                <a:solidFill>
                  <a:srgbClr val="3C00C8"/>
                </a:solidFill>
                <a:latin typeface="Courier New" panose="02070309020205020404" pitchFamily="49" charset="0"/>
                <a:ea typeface="Times New Roman" panose="02020603050405020304" pitchFamily="18" charset="0"/>
              </a:rPr>
              <a:t>H</a:t>
            </a:r>
            <a:r>
              <a:rPr lang="en-US" sz="1400" smtClean="0">
                <a:solidFill>
                  <a:srgbClr val="006400"/>
                </a:solidFill>
                <a:latin typeface="Courier New" panose="02070309020205020404" pitchFamily="49" charset="0"/>
                <a:ea typeface="Times New Roman" panose="02020603050405020304" pitchFamily="18" charset="0"/>
              </a:rPr>
              <a:t>D</a:t>
            </a:r>
            <a:r>
              <a:rPr lang="en-US" sz="1400" smtClean="0">
                <a:solidFill>
                  <a:srgbClr val="FF6400"/>
                </a:solidFill>
                <a:latin typeface="Courier New" panose="02070309020205020404" pitchFamily="49" charset="0"/>
                <a:ea typeface="Times New Roman" panose="02020603050405020304" pitchFamily="18" charset="0"/>
              </a:rPr>
              <a:t>T</a:t>
            </a:r>
            <a:r>
              <a:rPr lang="en-US" sz="1400" smtClean="0">
                <a:solidFill>
                  <a:srgbClr val="C86400"/>
                </a:solidFill>
                <a:latin typeface="Courier New" panose="02070309020205020404" pitchFamily="49" charset="0"/>
                <a:ea typeface="Times New Roman" panose="02020603050405020304" pitchFamily="18" charset="0"/>
              </a:rPr>
              <a:t>N</a:t>
            </a:r>
            <a:r>
              <a:rPr lang="en-US" sz="1400" smtClean="0">
                <a:solidFill>
                  <a:srgbClr val="FF6400"/>
                </a:solidFill>
                <a:latin typeface="Courier New" panose="02070309020205020404" pitchFamily="49" charset="0"/>
                <a:ea typeface="Times New Roman" panose="02020603050405020304" pitchFamily="18" charset="0"/>
              </a:rPr>
              <a:t>TT</a:t>
            </a:r>
            <a:r>
              <a:rPr lang="en-US" sz="1400" smtClean="0">
                <a:solidFill>
                  <a:srgbClr val="00FF00"/>
                </a:solidFill>
                <a:latin typeface="Courier New" panose="02070309020205020404" pitchFamily="49" charset="0"/>
                <a:ea typeface="Times New Roman" panose="02020603050405020304" pitchFamily="18" charset="0"/>
              </a:rPr>
              <a:t>K</a:t>
            </a:r>
            <a:r>
              <a:rPr lang="en-US" sz="1400" smtClean="0">
                <a:solidFill>
                  <a:srgbClr val="14C823"/>
                </a:solidFill>
                <a:latin typeface="Courier New" panose="02070309020205020404" pitchFamily="49" charset="0"/>
                <a:ea typeface="Times New Roman" panose="02020603050405020304" pitchFamily="18" charset="0"/>
              </a:rPr>
              <a:t>E</a:t>
            </a:r>
            <a:r>
              <a:rPr lang="en-US" sz="1400" smtClean="0">
                <a:solidFill>
                  <a:srgbClr val="00FF00"/>
                </a:solidFill>
                <a:latin typeface="Courier New" panose="02070309020205020404" pitchFamily="49" charset="0"/>
                <a:ea typeface="Times New Roman" panose="02020603050405020304" pitchFamily="18" charset="0"/>
              </a:rPr>
              <a:t>K</a:t>
            </a:r>
            <a:r>
              <a:rPr lang="en-US" sz="1400" smtClean="0">
                <a:solidFill>
                  <a:srgbClr val="14C823"/>
                </a:solidFill>
                <a:latin typeface="Courier New" panose="02070309020205020404" pitchFamily="49" charset="0"/>
                <a:ea typeface="Times New Roman" panose="02020603050405020304" pitchFamily="18" charset="0"/>
              </a:rPr>
              <a:t>E</a:t>
            </a:r>
            <a:r>
              <a:rPr lang="en-US" sz="1400" smtClean="0">
                <a:solidFill>
                  <a:srgbClr val="141414"/>
                </a:solidFill>
                <a:latin typeface="Courier New" panose="02070309020205020404" pitchFamily="49" charset="0"/>
                <a:ea typeface="Times New Roman" panose="02020603050405020304" pitchFamily="18" charset="0"/>
              </a:rPr>
              <a:t>R</a:t>
            </a:r>
            <a:r>
              <a:rPr lang="en-US" sz="1400" smtClean="0">
                <a:solidFill>
                  <a:srgbClr val="64C864"/>
                </a:solidFill>
                <a:latin typeface="Courier New" panose="02070309020205020404" pitchFamily="49" charset="0"/>
                <a:ea typeface="Times New Roman" panose="02020603050405020304" pitchFamily="18" charset="0"/>
              </a:rPr>
              <a:t>P</a:t>
            </a:r>
            <a:r>
              <a:rPr lang="en-US" sz="1400" smtClean="0">
                <a:solidFill>
                  <a:srgbClr val="00FF00"/>
                </a:solidFill>
                <a:latin typeface="Courier New" panose="02070309020205020404" pitchFamily="49" charset="0"/>
                <a:ea typeface="Times New Roman" panose="02020603050405020304" pitchFamily="18" charset="0"/>
              </a:rPr>
              <a:t>K</a:t>
            </a:r>
            <a:r>
              <a:rPr lang="en-US" sz="1400" smtClean="0">
                <a:solidFill>
                  <a:srgbClr val="14C823"/>
                </a:solidFill>
                <a:latin typeface="Courier New" panose="02070309020205020404" pitchFamily="49" charset="0"/>
                <a:ea typeface="Times New Roman" panose="02020603050405020304" pitchFamily="18" charset="0"/>
              </a:rPr>
              <a:t>EE</a:t>
            </a:r>
            <a:r>
              <a:rPr lang="en-US" sz="1400" smtClean="0">
                <a:solidFill>
                  <a:srgbClr val="64C864"/>
                </a:solidFill>
                <a:latin typeface="Courier New" panose="02070309020205020404" pitchFamily="49" charset="0"/>
                <a:ea typeface="Times New Roman" panose="02020603050405020304" pitchFamily="18" charset="0"/>
              </a:rPr>
              <a:t>P</a:t>
            </a:r>
            <a:r>
              <a:rPr lang="en-US" sz="1400" smtClean="0">
                <a:solidFill>
                  <a:srgbClr val="000000"/>
                </a:solidFill>
                <a:latin typeface="Courier New" panose="02070309020205020404" pitchFamily="49" charset="0"/>
                <a:ea typeface="Times New Roman" panose="02020603050405020304" pitchFamily="18" charset="0"/>
              </a:rPr>
              <a:t>V</a:t>
            </a:r>
            <a:r>
              <a:rPr lang="en-US" sz="1400" smtClean="0">
                <a:solidFill>
                  <a:srgbClr val="0000FF"/>
                </a:solidFill>
                <a:latin typeface="Courier New" panose="02070309020205020404" pitchFamily="49" charset="0"/>
                <a:ea typeface="Times New Roman" panose="02020603050405020304" pitchFamily="18" charset="0"/>
              </a:rPr>
              <a:t>Q</a:t>
            </a:r>
            <a:r>
              <a:rPr lang="en-US" sz="1400">
                <a:solidFill>
                  <a:srgbClr val="006400"/>
                </a:solidFill>
                <a:latin typeface="Courier New" panose="02070309020205020404" pitchFamily="49" charset="0"/>
                <a:ea typeface="Times New Roman" panose="02020603050405020304" pitchFamily="18" charset="0"/>
              </a:rPr>
              <a:t>D</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000000"/>
                </a:solidFill>
                <a:latin typeface="Courier New" panose="02070309020205020404" pitchFamily="49" charset="0"/>
                <a:ea typeface="Times New Roman" panose="02020603050405020304" pitchFamily="18" charset="0"/>
              </a:rPr>
              <a:t>V</a:t>
            </a:r>
            <a:r>
              <a:rPr lang="en-US" sz="1400" smtClean="0">
                <a:solidFill>
                  <a:srgbClr val="0000FF"/>
                </a:solidFill>
                <a:latin typeface="Courier New" panose="02070309020205020404" pitchFamily="49" charset="0"/>
                <a:ea typeface="Times New Roman" panose="02020603050405020304" pitchFamily="18" charset="0"/>
              </a:rPr>
              <a:t>----------</a:t>
            </a:r>
            <a:r>
              <a:rPr lang="en-US" sz="1400" smtClean="0">
                <a:solidFill>
                  <a:srgbClr val="14C823"/>
                </a:solidFill>
                <a:latin typeface="Courier New" panose="02070309020205020404" pitchFamily="49" charset="0"/>
                <a:ea typeface="Times New Roman" panose="02020603050405020304" pitchFamily="18" charset="0"/>
              </a:rPr>
              <a:t>EE</a:t>
            </a:r>
            <a:r>
              <a:rPr lang="en-US" sz="1400" smtClean="0">
                <a:solidFill>
                  <a:srgbClr val="00FF00"/>
                </a:solidFill>
                <a:latin typeface="Courier New" panose="02070309020205020404" pitchFamily="49" charset="0"/>
                <a:ea typeface="Times New Roman" panose="02020603050405020304" pitchFamily="18" charset="0"/>
              </a:rPr>
              <a:t>K</a:t>
            </a:r>
            <a:r>
              <a:rPr lang="en-US" sz="1400" smtClean="0">
                <a:solidFill>
                  <a:srgbClr val="64C864"/>
                </a:solidFill>
                <a:latin typeface="Courier New" panose="02070309020205020404" pitchFamily="49" charset="0"/>
                <a:ea typeface="Times New Roman" panose="02020603050405020304" pitchFamily="18" charset="0"/>
              </a:rPr>
              <a:t>P</a:t>
            </a:r>
            <a:r>
              <a:rPr lang="en-US" sz="1400" smtClean="0">
                <a:solidFill>
                  <a:srgbClr val="006400"/>
                </a:solidFill>
                <a:latin typeface="Courier New" panose="02070309020205020404" pitchFamily="49" charset="0"/>
                <a:ea typeface="Times New Roman" panose="02020603050405020304" pitchFamily="18" charset="0"/>
              </a:rPr>
              <a:t>D</a:t>
            </a:r>
            <a:r>
              <a:rPr lang="en-US" sz="1400" smtClean="0">
                <a:solidFill>
                  <a:srgbClr val="64C864"/>
                </a:solidFill>
                <a:latin typeface="Courier New" panose="02070309020205020404" pitchFamily="49" charset="0"/>
                <a:ea typeface="Times New Roman" panose="02020603050405020304" pitchFamily="18" charset="0"/>
              </a:rPr>
              <a:t>P</a:t>
            </a:r>
            <a:r>
              <a:rPr lang="en-US" sz="1400" smtClean="0">
                <a:solidFill>
                  <a:srgbClr val="C8C8C8"/>
                </a:solidFill>
                <a:latin typeface="Courier New" panose="02070309020205020404" pitchFamily="49" charset="0"/>
                <a:ea typeface="Times New Roman" panose="02020603050405020304" pitchFamily="18" charset="0"/>
              </a:rPr>
              <a:t>S</a:t>
            </a:r>
            <a:r>
              <a:rPr lang="en-US" sz="1400" smtClean="0">
                <a:solidFill>
                  <a:srgbClr val="0000FF"/>
                </a:solidFill>
                <a:latin typeface="Courier New" panose="02070309020205020404" pitchFamily="49" charset="0"/>
                <a:ea typeface="Times New Roman" panose="02020603050405020304" pitchFamily="18" charset="0"/>
              </a:rPr>
              <a:t>Q</a:t>
            </a:r>
            <a:r>
              <a:rPr lang="en-US" sz="1400" smtClean="0">
                <a:solidFill>
                  <a:srgbClr val="00FF00"/>
                </a:solidFill>
                <a:latin typeface="Courier New" panose="02070309020205020404" pitchFamily="49" charset="0"/>
                <a:ea typeface="Times New Roman" panose="02020603050405020304" pitchFamily="18" charset="0"/>
              </a:rPr>
              <a:t>K</a:t>
            </a:r>
            <a:r>
              <a:rPr lang="en-US" sz="1400" smtClean="0">
                <a:solidFill>
                  <a:srgbClr val="64C864"/>
                </a:solidFill>
                <a:latin typeface="Courier New" panose="02070309020205020404" pitchFamily="49" charset="0"/>
                <a:ea typeface="Times New Roman" panose="02020603050405020304" pitchFamily="18" charset="0"/>
              </a:rPr>
              <a:t>PP</a:t>
            </a:r>
            <a:r>
              <a:rPr lang="en-US" sz="1400" smtClean="0">
                <a:solidFill>
                  <a:srgbClr val="640AC8"/>
                </a:solidFill>
                <a:latin typeface="Courier New" panose="02070309020205020404" pitchFamily="49" charset="0"/>
                <a:ea typeface="Times New Roman" panose="02020603050405020304" pitchFamily="18" charset="0"/>
              </a:rPr>
              <a:t>Y</a:t>
            </a:r>
            <a:r>
              <a:rPr lang="en-US" sz="1400" smtClean="0">
                <a:solidFill>
                  <a:srgbClr val="C8C8C8"/>
                </a:solidFill>
                <a:latin typeface="Courier New" panose="02070309020205020404" pitchFamily="49" charset="0"/>
                <a:ea typeface="Times New Roman" panose="02020603050405020304" pitchFamily="18" charset="0"/>
              </a:rPr>
              <a:t>S</a:t>
            </a:r>
            <a:r>
              <a:rPr lang="en-US" sz="1400" smtClean="0">
                <a:solidFill>
                  <a:srgbClr val="640AC8"/>
                </a:solidFill>
                <a:latin typeface="Courier New" panose="02070309020205020404" pitchFamily="49" charset="0"/>
                <a:ea typeface="Times New Roman" panose="02020603050405020304" pitchFamily="18" charset="0"/>
              </a:rPr>
              <a:t>Y </a:t>
            </a:r>
            <a:endParaRPr lang="en-US" sz="1400">
              <a:ea typeface="Times New Roman" panose="02020603050405020304" pitchFamily="18" charset="0"/>
            </a:endParaRPr>
          </a:p>
          <a:p>
            <a:pPr>
              <a:spcAft>
                <a:spcPts val="0"/>
              </a:spcAft>
            </a:pPr>
            <a:r>
              <a:rPr lang="en-US" sz="1400">
                <a:solidFill>
                  <a:srgbClr val="000000"/>
                </a:solidFill>
                <a:latin typeface="Courier New" panose="02070309020205020404" pitchFamily="49" charset="0"/>
                <a:ea typeface="Times New Roman" panose="02020603050405020304" pitchFamily="18" charset="0"/>
              </a:rPr>
              <a:t>zebrafish </a:t>
            </a:r>
            <a:r>
              <a:rPr lang="en-US" sz="1400" smtClean="0">
                <a:solidFill>
                  <a:srgbClr val="C8C864"/>
                </a:solidFill>
                <a:latin typeface="Courier New" panose="02070309020205020404" pitchFamily="49" charset="0"/>
                <a:ea typeface="Times New Roman" panose="02020603050405020304" pitchFamily="18" charset="0"/>
              </a:rPr>
              <a:t>MM</a:t>
            </a:r>
            <a:r>
              <a:rPr lang="en-US" sz="1400" smtClean="0">
                <a:solidFill>
                  <a:srgbClr val="FF0000"/>
                </a:solidFill>
                <a:latin typeface="Courier New" panose="02070309020205020404" pitchFamily="49" charset="0"/>
                <a:ea typeface="Times New Roman" panose="02020603050405020304" pitchFamily="18" charset="0"/>
              </a:rPr>
              <a:t>A</a:t>
            </a:r>
            <a:r>
              <a:rPr lang="en-US" sz="1400" smtClean="0">
                <a:solidFill>
                  <a:srgbClr val="FF6400"/>
                </a:solidFill>
                <a:latin typeface="Courier New" panose="02070309020205020404" pitchFamily="49" charset="0"/>
                <a:ea typeface="Times New Roman" panose="02020603050405020304" pitchFamily="18" charset="0"/>
              </a:rPr>
              <a:t>T</a:t>
            </a:r>
            <a:r>
              <a:rPr lang="en-US" sz="1400" smtClean="0">
                <a:solidFill>
                  <a:srgbClr val="640AC8"/>
                </a:solidFill>
                <a:latin typeface="Courier New" panose="02070309020205020404" pitchFamily="49" charset="0"/>
                <a:ea typeface="Times New Roman" panose="02020603050405020304" pitchFamily="18" charset="0"/>
              </a:rPr>
              <a:t>Y</a:t>
            </a:r>
            <a:r>
              <a:rPr lang="en-US" sz="1400" smtClean="0">
                <a:solidFill>
                  <a:srgbClr val="64C864"/>
                </a:solidFill>
                <a:latin typeface="Courier New" panose="02070309020205020404" pitchFamily="49" charset="0"/>
                <a:ea typeface="Times New Roman" panose="02020603050405020304" pitchFamily="18" charset="0"/>
              </a:rPr>
              <a:t>P</a:t>
            </a:r>
            <a:r>
              <a:rPr lang="en-US" sz="1400" smtClean="0">
                <a:solidFill>
                  <a:srgbClr val="0064FF"/>
                </a:solidFill>
                <a:latin typeface="Courier New" panose="02070309020205020404" pitchFamily="49" charset="0"/>
                <a:ea typeface="Times New Roman" panose="02020603050405020304" pitchFamily="18" charset="0"/>
              </a:rPr>
              <a:t>G</a:t>
            </a:r>
            <a:r>
              <a:rPr lang="en-US" sz="1400" smtClean="0">
                <a:solidFill>
                  <a:srgbClr val="3C00C8"/>
                </a:solidFill>
                <a:latin typeface="Courier New" panose="02070309020205020404" pitchFamily="49" charset="0"/>
                <a:ea typeface="Times New Roman" panose="02020603050405020304" pitchFamily="18" charset="0"/>
              </a:rPr>
              <a:t>H</a:t>
            </a:r>
            <a:r>
              <a:rPr lang="en-US" sz="1400" smtClean="0">
                <a:solidFill>
                  <a:srgbClr val="14C823"/>
                </a:solidFill>
                <a:latin typeface="Courier New" panose="02070309020205020404" pitchFamily="49" charset="0"/>
                <a:ea typeface="Times New Roman" panose="02020603050405020304" pitchFamily="18" charset="0"/>
              </a:rPr>
              <a:t>E</a:t>
            </a:r>
            <a:r>
              <a:rPr lang="en-US" sz="1400" smtClean="0">
                <a:solidFill>
                  <a:srgbClr val="006400"/>
                </a:solidFill>
                <a:latin typeface="Courier New" panose="02070309020205020404" pitchFamily="49" charset="0"/>
                <a:ea typeface="Times New Roman" panose="02020603050405020304" pitchFamily="18" charset="0"/>
              </a:rPr>
              <a:t>D</a:t>
            </a:r>
            <a:r>
              <a:rPr lang="en-US" sz="1400" smtClean="0">
                <a:solidFill>
                  <a:srgbClr val="C86400"/>
                </a:solidFill>
                <a:latin typeface="Courier New" panose="02070309020205020404" pitchFamily="49" charset="0"/>
                <a:ea typeface="Times New Roman" panose="02020603050405020304" pitchFamily="18" charset="0"/>
              </a:rPr>
              <a:t>N</a:t>
            </a:r>
            <a:r>
              <a:rPr lang="en-US" sz="1400" smtClean="0">
                <a:solidFill>
                  <a:srgbClr val="0064FF"/>
                </a:solidFill>
                <a:latin typeface="Courier New" panose="02070309020205020404" pitchFamily="49" charset="0"/>
                <a:ea typeface="Times New Roman" panose="02020603050405020304" pitchFamily="18" charset="0"/>
              </a:rPr>
              <a:t>G</a:t>
            </a:r>
            <a:r>
              <a:rPr lang="en-US" sz="1400" smtClean="0">
                <a:solidFill>
                  <a:srgbClr val="C8C864"/>
                </a:solidFill>
                <a:latin typeface="Courier New" panose="02070309020205020404" pitchFamily="49" charset="0"/>
                <a:ea typeface="Times New Roman" panose="02020603050405020304" pitchFamily="18" charset="0"/>
              </a:rPr>
              <a:t>M</a:t>
            </a:r>
            <a:r>
              <a:rPr lang="en-US" sz="1400" smtClean="0">
                <a:solidFill>
                  <a:srgbClr val="FF00FF"/>
                </a:solidFill>
                <a:latin typeface="Courier New" panose="02070309020205020404" pitchFamily="49" charset="0"/>
                <a:ea typeface="Times New Roman" panose="02020603050405020304" pitchFamily="18" charset="0"/>
              </a:rPr>
              <a:t>I</a:t>
            </a:r>
            <a:r>
              <a:rPr lang="en-US" sz="1400" smtClean="0">
                <a:solidFill>
                  <a:srgbClr val="C83CC8"/>
                </a:solidFill>
                <a:latin typeface="Courier New" panose="02070309020205020404" pitchFamily="49" charset="0"/>
                <a:ea typeface="Times New Roman" panose="02020603050405020304" pitchFamily="18" charset="0"/>
              </a:rPr>
              <a:t>L</a:t>
            </a:r>
            <a:r>
              <a:rPr lang="en-US" sz="1400" smtClean="0">
                <a:solidFill>
                  <a:srgbClr val="C8C864"/>
                </a:solidFill>
                <a:latin typeface="Courier New" panose="02070309020205020404" pitchFamily="49" charset="0"/>
                <a:ea typeface="Times New Roman" panose="02020603050405020304" pitchFamily="18" charset="0"/>
              </a:rPr>
              <a:t>M</a:t>
            </a:r>
            <a:r>
              <a:rPr lang="en-US" sz="1400" smtClean="0">
                <a:solidFill>
                  <a:srgbClr val="006400"/>
                </a:solidFill>
                <a:latin typeface="Courier New" panose="02070309020205020404" pitchFamily="49" charset="0"/>
                <a:ea typeface="Times New Roman" panose="02020603050405020304" pitchFamily="18" charset="0"/>
              </a:rPr>
              <a:t>D-</a:t>
            </a:r>
            <a:r>
              <a:rPr lang="en-US" sz="1400" smtClean="0">
                <a:solidFill>
                  <a:srgbClr val="FF6400"/>
                </a:solidFill>
                <a:latin typeface="Courier New" panose="02070309020205020404" pitchFamily="49" charset="0"/>
                <a:ea typeface="Times New Roman" panose="02020603050405020304" pitchFamily="18" charset="0"/>
              </a:rPr>
              <a:t>TT</a:t>
            </a:r>
            <a:r>
              <a:rPr lang="en-US" sz="1400" smtClean="0">
                <a:solidFill>
                  <a:srgbClr val="C8C8C8"/>
                </a:solidFill>
                <a:latin typeface="Courier New" panose="02070309020205020404" pitchFamily="49" charset="0"/>
                <a:ea typeface="Times New Roman" panose="02020603050405020304" pitchFamily="18" charset="0"/>
              </a:rPr>
              <a:t>SSS</a:t>
            </a:r>
            <a:r>
              <a:rPr lang="en-US" sz="1400" smtClean="0">
                <a:solidFill>
                  <a:srgbClr val="FF0000"/>
                </a:solidFill>
                <a:latin typeface="Courier New" panose="02070309020205020404" pitchFamily="49" charset="0"/>
                <a:ea typeface="Times New Roman" panose="02020603050405020304" pitchFamily="18" charset="0"/>
              </a:rPr>
              <a:t>A</a:t>
            </a:r>
            <a:r>
              <a:rPr lang="en-US" sz="1400" smtClean="0">
                <a:solidFill>
                  <a:srgbClr val="14C823"/>
                </a:solidFill>
                <a:latin typeface="Courier New" panose="02070309020205020404" pitchFamily="49" charset="0"/>
                <a:ea typeface="Times New Roman" panose="02020603050405020304" pitchFamily="18" charset="0"/>
              </a:rPr>
              <a:t>E</a:t>
            </a:r>
            <a:r>
              <a:rPr lang="en-US" sz="1400" smtClean="0">
                <a:solidFill>
                  <a:srgbClr val="00FF00"/>
                </a:solidFill>
                <a:latin typeface="Courier New" panose="02070309020205020404" pitchFamily="49" charset="0"/>
                <a:ea typeface="Times New Roman" panose="02020603050405020304" pitchFamily="18" charset="0"/>
              </a:rPr>
              <a:t>K</a:t>
            </a:r>
            <a:r>
              <a:rPr lang="en-US" sz="1400" smtClean="0">
                <a:solidFill>
                  <a:srgbClr val="006400"/>
                </a:solidFill>
                <a:latin typeface="Courier New" panose="02070309020205020404" pitchFamily="49" charset="0"/>
                <a:ea typeface="Times New Roman" panose="02020603050405020304" pitchFamily="18" charset="0"/>
              </a:rPr>
              <a:t>D</a:t>
            </a:r>
            <a:r>
              <a:rPr lang="en-US" sz="1400" smtClean="0">
                <a:solidFill>
                  <a:srgbClr val="141414"/>
                </a:solidFill>
                <a:latin typeface="Courier New" panose="02070309020205020404" pitchFamily="49" charset="0"/>
                <a:ea typeface="Times New Roman" panose="02020603050405020304" pitchFamily="18" charset="0"/>
              </a:rPr>
              <a:t>R</a:t>
            </a:r>
            <a:r>
              <a:rPr lang="en-US" sz="1400" smtClean="0">
                <a:solidFill>
                  <a:srgbClr val="FF6400"/>
                </a:solidFill>
                <a:latin typeface="Courier New" panose="02070309020205020404" pitchFamily="49" charset="0"/>
                <a:ea typeface="Times New Roman" panose="02020603050405020304" pitchFamily="18" charset="0"/>
              </a:rPr>
              <a:t>T</a:t>
            </a:r>
            <a:r>
              <a:rPr lang="en-US" sz="1400" smtClean="0">
                <a:solidFill>
                  <a:srgbClr val="00FF00"/>
                </a:solidFill>
                <a:latin typeface="Courier New" panose="02070309020205020404" pitchFamily="49" charset="0"/>
                <a:ea typeface="Times New Roman" panose="02020603050405020304" pitchFamily="18" charset="0"/>
              </a:rPr>
              <a:t>K</a:t>
            </a:r>
            <a:r>
              <a:rPr lang="en-US" sz="1400" smtClean="0">
                <a:solidFill>
                  <a:srgbClr val="006400"/>
                </a:solidFill>
                <a:latin typeface="Courier New" panose="02070309020205020404" pitchFamily="49" charset="0"/>
                <a:ea typeface="Times New Roman" panose="02020603050405020304" pitchFamily="18" charset="0"/>
              </a:rPr>
              <a:t>D</a:t>
            </a:r>
            <a:r>
              <a:rPr lang="en-US" sz="1400" smtClean="0">
                <a:solidFill>
                  <a:srgbClr val="14C823"/>
                </a:solidFill>
                <a:latin typeface="Courier New" panose="02070309020205020404" pitchFamily="49" charset="0"/>
                <a:ea typeface="Times New Roman" panose="02020603050405020304" pitchFamily="18" charset="0"/>
              </a:rPr>
              <a:t>E</a:t>
            </a:r>
            <a:r>
              <a:rPr lang="en-US" sz="1400" smtClean="0">
                <a:solidFill>
                  <a:srgbClr val="FF0000"/>
                </a:solidFill>
                <a:latin typeface="Courier New" panose="02070309020205020404" pitchFamily="49" charset="0"/>
                <a:ea typeface="Times New Roman" panose="02020603050405020304" pitchFamily="18" charset="0"/>
              </a:rPr>
              <a:t>A</a:t>
            </a:r>
            <a:r>
              <a:rPr lang="en-US" sz="1400" smtClean="0">
                <a:solidFill>
                  <a:srgbClr val="64C864"/>
                </a:solidFill>
                <a:latin typeface="Courier New" panose="02070309020205020404" pitchFamily="49" charset="0"/>
                <a:ea typeface="Times New Roman" panose="02020603050405020304" pitchFamily="18" charset="0"/>
              </a:rPr>
              <a:t>PP</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0064FF"/>
                </a:solidFill>
                <a:latin typeface="Courier New" panose="02070309020205020404" pitchFamily="49" charset="0"/>
                <a:ea typeface="Times New Roman" panose="02020603050405020304" pitchFamily="18" charset="0"/>
              </a:rPr>
              <a:t>G</a:t>
            </a:r>
            <a:r>
              <a:rPr lang="en-US" sz="1400" smtClean="0">
                <a:solidFill>
                  <a:srgbClr val="64C864"/>
                </a:solidFill>
                <a:latin typeface="Courier New" panose="02070309020205020404" pitchFamily="49" charset="0"/>
                <a:ea typeface="Times New Roman" panose="02020603050405020304" pitchFamily="18" charset="0"/>
              </a:rPr>
              <a:t>----------P</a:t>
            </a:r>
            <a:r>
              <a:rPr lang="en-US" sz="1400" smtClean="0">
                <a:solidFill>
                  <a:srgbClr val="006400"/>
                </a:solidFill>
                <a:latin typeface="Courier New" panose="02070309020205020404" pitchFamily="49" charset="0"/>
                <a:ea typeface="Times New Roman" panose="02020603050405020304" pitchFamily="18" charset="0"/>
              </a:rPr>
              <a:t>D</a:t>
            </a:r>
            <a:r>
              <a:rPr lang="en-US" sz="1400" smtClean="0">
                <a:solidFill>
                  <a:srgbClr val="00FF00"/>
                </a:solidFill>
                <a:latin typeface="Courier New" panose="02070309020205020404" pitchFamily="49" charset="0"/>
                <a:ea typeface="Times New Roman" panose="02020603050405020304" pitchFamily="18" charset="0"/>
              </a:rPr>
              <a:t>K</a:t>
            </a:r>
            <a:r>
              <a:rPr lang="en-US" sz="1400" smtClean="0">
                <a:solidFill>
                  <a:srgbClr val="C8C8C8"/>
                </a:solidFill>
                <a:latin typeface="Courier New" panose="02070309020205020404" pitchFamily="49" charset="0"/>
                <a:ea typeface="Times New Roman" panose="02020603050405020304" pitchFamily="18" charset="0"/>
              </a:rPr>
              <a:t>S</a:t>
            </a:r>
            <a:r>
              <a:rPr lang="en-US" sz="1400" smtClean="0">
                <a:solidFill>
                  <a:srgbClr val="006400"/>
                </a:solidFill>
                <a:latin typeface="Courier New" panose="02070309020205020404" pitchFamily="49" charset="0"/>
                <a:ea typeface="Times New Roman" panose="02020603050405020304" pitchFamily="18" charset="0"/>
              </a:rPr>
              <a:t>D</a:t>
            </a:r>
            <a:r>
              <a:rPr lang="en-US" sz="1400" smtClean="0">
                <a:solidFill>
                  <a:srgbClr val="64C864"/>
                </a:solidFill>
                <a:latin typeface="Courier New" panose="02070309020205020404" pitchFamily="49" charset="0"/>
                <a:ea typeface="Times New Roman" panose="02020603050405020304" pitchFamily="18" charset="0"/>
              </a:rPr>
              <a:t>P</a:t>
            </a:r>
            <a:r>
              <a:rPr lang="en-US" sz="1400" smtClean="0">
                <a:solidFill>
                  <a:srgbClr val="FF6400"/>
                </a:solidFill>
                <a:latin typeface="Courier New" panose="02070309020205020404" pitchFamily="49" charset="0"/>
                <a:ea typeface="Times New Roman" panose="02020603050405020304" pitchFamily="18" charset="0"/>
              </a:rPr>
              <a:t>T</a:t>
            </a:r>
            <a:r>
              <a:rPr lang="en-US" sz="1400" smtClean="0">
                <a:solidFill>
                  <a:srgbClr val="0000FF"/>
                </a:solidFill>
                <a:latin typeface="Courier New" panose="02070309020205020404" pitchFamily="49" charset="0"/>
                <a:ea typeface="Times New Roman" panose="02020603050405020304" pitchFamily="18" charset="0"/>
              </a:rPr>
              <a:t>Q</a:t>
            </a:r>
            <a:r>
              <a:rPr lang="en-US" sz="1400" smtClean="0">
                <a:solidFill>
                  <a:srgbClr val="00FF00"/>
                </a:solidFill>
                <a:latin typeface="Courier New" panose="02070309020205020404" pitchFamily="49" charset="0"/>
                <a:ea typeface="Times New Roman" panose="02020603050405020304" pitchFamily="18" charset="0"/>
              </a:rPr>
              <a:t>K</a:t>
            </a:r>
            <a:r>
              <a:rPr lang="en-US" sz="1400" smtClean="0">
                <a:solidFill>
                  <a:srgbClr val="64C864"/>
                </a:solidFill>
                <a:latin typeface="Courier New" panose="02070309020205020404" pitchFamily="49" charset="0"/>
                <a:ea typeface="Times New Roman" panose="02020603050405020304" pitchFamily="18" charset="0"/>
              </a:rPr>
              <a:t>PP</a:t>
            </a:r>
            <a:r>
              <a:rPr lang="en-US" sz="1400" smtClean="0">
                <a:solidFill>
                  <a:srgbClr val="640AC8"/>
                </a:solidFill>
                <a:latin typeface="Courier New" panose="02070309020205020404" pitchFamily="49" charset="0"/>
                <a:ea typeface="Times New Roman" panose="02020603050405020304" pitchFamily="18" charset="0"/>
              </a:rPr>
              <a:t>Y</a:t>
            </a:r>
            <a:r>
              <a:rPr lang="en-US" sz="1400" smtClean="0">
                <a:solidFill>
                  <a:srgbClr val="C8C8C8"/>
                </a:solidFill>
                <a:latin typeface="Courier New" panose="02070309020205020404" pitchFamily="49" charset="0"/>
                <a:ea typeface="Times New Roman" panose="02020603050405020304" pitchFamily="18" charset="0"/>
              </a:rPr>
              <a:t>S</a:t>
            </a:r>
            <a:r>
              <a:rPr lang="en-US" sz="1400" smtClean="0">
                <a:solidFill>
                  <a:srgbClr val="640AC8"/>
                </a:solidFill>
                <a:latin typeface="Courier New" panose="02070309020205020404" pitchFamily="49" charset="0"/>
                <a:ea typeface="Times New Roman" panose="02020603050405020304" pitchFamily="18" charset="0"/>
              </a:rPr>
              <a:t>Y </a:t>
            </a:r>
            <a:endParaRPr lang="en-US" sz="1400" smtClean="0">
              <a:ea typeface="Times New Roman" panose="02020603050405020304" pitchFamily="18" charset="0"/>
            </a:endParaRPr>
          </a:p>
          <a:p>
            <a:pPr>
              <a:spcAft>
                <a:spcPts val="0"/>
              </a:spcAft>
            </a:pPr>
            <a:r>
              <a:rPr lang="en-US" sz="1400" smtClean="0">
                <a:solidFill>
                  <a:srgbClr val="000000"/>
                </a:solidFill>
                <a:latin typeface="Courier New" panose="02070309020205020404" pitchFamily="49" charset="0"/>
                <a:ea typeface="Times New Roman" panose="02020603050405020304" pitchFamily="18" charset="0"/>
              </a:rPr>
              <a:t>                                                            * ** ******* </a:t>
            </a:r>
            <a:endParaRPr lang="en-US" sz="1400" smtClean="0">
              <a:ea typeface="Times New Roman" panose="02020603050405020304" pitchFamily="18" charset="0"/>
            </a:endParaRPr>
          </a:p>
          <a:p>
            <a:pPr>
              <a:spcAft>
                <a:spcPts val="0"/>
              </a:spcAft>
            </a:pPr>
            <a:r>
              <a:rPr lang="en-US" sz="1400" smtClean="0">
                <a:solidFill>
                  <a:srgbClr val="000000"/>
                </a:solidFill>
                <a:latin typeface="Courier New" panose="02070309020205020404" pitchFamily="49" charset="0"/>
                <a:ea typeface="Times New Roman" panose="02020603050405020304" pitchFamily="18" charset="0"/>
              </a:rPr>
              <a:t>                70        </a:t>
            </a:r>
            <a:r>
              <a:rPr lang="en-US" sz="1400">
                <a:solidFill>
                  <a:srgbClr val="000000"/>
                </a:solidFill>
                <a:latin typeface="Courier New" panose="02070309020205020404" pitchFamily="49" charset="0"/>
                <a:ea typeface="Times New Roman" panose="02020603050405020304" pitchFamily="18" charset="0"/>
              </a:rPr>
              <a:t>80        90       100       110       120     </a:t>
            </a:r>
            <a:endParaRPr lang="en-US" sz="1400">
              <a:ea typeface="Times New Roman" panose="02020603050405020304" pitchFamily="18" charset="0"/>
            </a:endParaRPr>
          </a:p>
          <a:p>
            <a:pPr>
              <a:spcAft>
                <a:spcPts val="0"/>
              </a:spcAft>
            </a:pPr>
            <a:r>
              <a:rPr lang="en-US" sz="1400">
                <a:solidFill>
                  <a:srgbClr val="000000"/>
                </a:solidFill>
                <a:latin typeface="Courier New" panose="02070309020205020404" pitchFamily="49" charset="0"/>
                <a:ea typeface="Times New Roman" panose="02020603050405020304" pitchFamily="18" charset="0"/>
              </a:rPr>
              <a:t>          --|----|----|----|----|----|----|----|----|----|----|----|---- </a:t>
            </a:r>
            <a:endParaRPr lang="en-US" sz="1400">
              <a:ea typeface="Times New Roman" panose="02020603050405020304" pitchFamily="18" charset="0"/>
            </a:endParaRPr>
          </a:p>
          <a:p>
            <a:pPr>
              <a:spcAft>
                <a:spcPts val="0"/>
              </a:spcAft>
            </a:pPr>
            <a:r>
              <a:rPr lang="en-US" sz="1400">
                <a:solidFill>
                  <a:srgbClr val="000000"/>
                </a:solidFill>
                <a:latin typeface="Courier New" panose="02070309020205020404" pitchFamily="49" charset="0"/>
                <a:ea typeface="Times New Roman" panose="02020603050405020304" pitchFamily="18" charset="0"/>
              </a:rPr>
              <a:t>mouse     V</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FF00FF"/>
                </a:solidFill>
                <a:latin typeface="Courier New" panose="02070309020205020404" pitchFamily="49" charset="0"/>
                <a:ea typeface="Times New Roman" panose="02020603050405020304" pitchFamily="18" charset="0"/>
              </a:rPr>
              <a:t>I</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C8C864"/>
                </a:solidFill>
                <a:latin typeface="Courier New" panose="02070309020205020404" pitchFamily="49" charset="0"/>
                <a:ea typeface="Times New Roman" panose="02020603050405020304" pitchFamily="18" charset="0"/>
              </a:rPr>
              <a:t>M</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FF00FF"/>
                </a:solidFill>
                <a:latin typeface="Courier New" panose="02070309020205020404" pitchFamily="49" charset="0"/>
                <a:ea typeface="Times New Roman" panose="02020603050405020304" pitchFamily="18" charset="0"/>
              </a:rPr>
              <a:t>I</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FF6400"/>
                </a:solidFill>
                <a:latin typeface="Courier New" panose="02070309020205020404" pitchFamily="49" charset="0"/>
                <a:ea typeface="Times New Roman" panose="02020603050405020304" pitchFamily="18" charset="0"/>
              </a:rPr>
              <a:t>T</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FF00FF"/>
                </a:solidFill>
                <a:latin typeface="Courier New" panose="02070309020205020404" pitchFamily="49" charset="0"/>
                <a:ea typeface="Times New Roman" panose="02020603050405020304" pitchFamily="18" charset="0"/>
              </a:rPr>
              <a:t>I</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0000FF"/>
                </a:solidFill>
                <a:latin typeface="Courier New" panose="02070309020205020404" pitchFamily="49" charset="0"/>
                <a:ea typeface="Times New Roman" panose="02020603050405020304" pitchFamily="18" charset="0"/>
              </a:rPr>
              <a:t>Q</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FF00FF"/>
                </a:solidFill>
                <a:latin typeface="Courier New" panose="02070309020205020404" pitchFamily="49" charset="0"/>
                <a:ea typeface="Times New Roman" panose="02020603050405020304" pitchFamily="18" charset="0"/>
              </a:rPr>
              <a:t>II</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00FF00"/>
                </a:solidFill>
                <a:latin typeface="Courier New" panose="02070309020205020404" pitchFamily="49" charset="0"/>
                <a:ea typeface="Times New Roman" panose="02020603050405020304" pitchFamily="18" charset="0"/>
              </a:rPr>
              <a:t>KK</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C8C800"/>
                </a:solidFill>
                <a:latin typeface="Courier New" panose="02070309020205020404" pitchFamily="49" charset="0"/>
                <a:ea typeface="Times New Roman" panose="02020603050405020304" pitchFamily="18" charset="0"/>
              </a:rPr>
              <a:t>W</a:t>
            </a:r>
            <a:r>
              <a:rPr lang="en-US" sz="1400">
                <a:solidFill>
                  <a:srgbClr val="0000FF"/>
                </a:solidFill>
                <a:latin typeface="Courier New" panose="02070309020205020404" pitchFamily="49" charset="0"/>
                <a:ea typeface="Times New Roman" panose="02020603050405020304" pitchFamily="18" charset="0"/>
              </a:rPr>
              <a:t>Q</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FF00FF"/>
                </a:solidFill>
                <a:latin typeface="Courier New" panose="02070309020205020404" pitchFamily="49" charset="0"/>
                <a:ea typeface="Times New Roman" panose="02020603050405020304" pitchFamily="18" charset="0"/>
              </a:rPr>
              <a:t>I</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3C00C8"/>
                </a:solidFill>
                <a:latin typeface="Courier New" panose="02070309020205020404" pitchFamily="49" charset="0"/>
                <a:ea typeface="Times New Roman" panose="02020603050405020304" pitchFamily="18" charset="0"/>
              </a:rPr>
              <a:t>H</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00FF"/>
                </a:solidFill>
                <a:latin typeface="Courier New" panose="02070309020205020404" pitchFamily="49" charset="0"/>
                <a:ea typeface="Times New Roman" panose="02020603050405020304" pitchFamily="18" charset="0"/>
              </a:rPr>
              <a:t>C</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FF00FF"/>
                </a:solidFill>
                <a:latin typeface="Courier New" panose="02070309020205020404" pitchFamily="49" charset="0"/>
                <a:ea typeface="Times New Roman" panose="02020603050405020304" pitchFamily="18" charset="0"/>
              </a:rPr>
              <a:t>I</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000000"/>
                </a:solidFill>
                <a:latin typeface="Courier New" panose="02070309020205020404" pitchFamily="49" charset="0"/>
                <a:ea typeface="Times New Roman" panose="02020603050405020304" pitchFamily="18" charset="0"/>
              </a:rPr>
              <a:t>V</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64FF"/>
                </a:solidFill>
                <a:latin typeface="Courier New" panose="02070309020205020404" pitchFamily="49" charset="0"/>
                <a:ea typeface="Times New Roman" panose="02020603050405020304" pitchFamily="18" charset="0"/>
              </a:rPr>
              <a:t>GGG </a:t>
            </a:r>
            <a:endParaRPr lang="en-US" sz="1400">
              <a:ea typeface="Times New Roman" panose="02020603050405020304" pitchFamily="18" charset="0"/>
            </a:endParaRPr>
          </a:p>
          <a:p>
            <a:pPr>
              <a:spcAft>
                <a:spcPts val="0"/>
              </a:spcAft>
            </a:pPr>
            <a:r>
              <a:rPr lang="en-US" sz="1400">
                <a:solidFill>
                  <a:srgbClr val="000000"/>
                </a:solidFill>
                <a:latin typeface="Courier New" panose="02070309020205020404" pitchFamily="49" charset="0"/>
                <a:ea typeface="Times New Roman" panose="02020603050405020304" pitchFamily="18" charset="0"/>
              </a:rPr>
              <a:t>human     V</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FF00FF"/>
                </a:solidFill>
                <a:latin typeface="Courier New" panose="02070309020205020404" pitchFamily="49" charset="0"/>
                <a:ea typeface="Times New Roman" panose="02020603050405020304" pitchFamily="18" charset="0"/>
              </a:rPr>
              <a:t>I</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C8C864"/>
                </a:solidFill>
                <a:latin typeface="Courier New" panose="02070309020205020404" pitchFamily="49" charset="0"/>
                <a:ea typeface="Times New Roman" panose="02020603050405020304" pitchFamily="18" charset="0"/>
              </a:rPr>
              <a:t>M</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FF00FF"/>
                </a:solidFill>
                <a:latin typeface="Courier New" panose="02070309020205020404" pitchFamily="49" charset="0"/>
                <a:ea typeface="Times New Roman" panose="02020603050405020304" pitchFamily="18" charset="0"/>
              </a:rPr>
              <a:t>I</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FF6400"/>
                </a:solidFill>
                <a:latin typeface="Courier New" panose="02070309020205020404" pitchFamily="49" charset="0"/>
                <a:ea typeface="Times New Roman" panose="02020603050405020304" pitchFamily="18" charset="0"/>
              </a:rPr>
              <a:t>T</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FF00FF"/>
                </a:solidFill>
                <a:latin typeface="Courier New" panose="02070309020205020404" pitchFamily="49" charset="0"/>
                <a:ea typeface="Times New Roman" panose="02020603050405020304" pitchFamily="18" charset="0"/>
              </a:rPr>
              <a:t>I</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0000FF"/>
                </a:solidFill>
                <a:latin typeface="Courier New" panose="02070309020205020404" pitchFamily="49" charset="0"/>
                <a:ea typeface="Times New Roman" panose="02020603050405020304" pitchFamily="18" charset="0"/>
              </a:rPr>
              <a:t>Q</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FF00FF"/>
                </a:solidFill>
                <a:latin typeface="Courier New" panose="02070309020205020404" pitchFamily="49" charset="0"/>
                <a:ea typeface="Times New Roman" panose="02020603050405020304" pitchFamily="18" charset="0"/>
              </a:rPr>
              <a:t>II</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00FF00"/>
                </a:solidFill>
                <a:latin typeface="Courier New" panose="02070309020205020404" pitchFamily="49" charset="0"/>
                <a:ea typeface="Times New Roman" panose="02020603050405020304" pitchFamily="18" charset="0"/>
              </a:rPr>
              <a:t>KK</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C8C800"/>
                </a:solidFill>
                <a:latin typeface="Courier New" panose="02070309020205020404" pitchFamily="49" charset="0"/>
                <a:ea typeface="Times New Roman" panose="02020603050405020304" pitchFamily="18" charset="0"/>
              </a:rPr>
              <a:t>W</a:t>
            </a:r>
            <a:r>
              <a:rPr lang="en-US" sz="1400">
                <a:solidFill>
                  <a:srgbClr val="0000FF"/>
                </a:solidFill>
                <a:latin typeface="Courier New" panose="02070309020205020404" pitchFamily="49" charset="0"/>
                <a:ea typeface="Times New Roman" panose="02020603050405020304" pitchFamily="18" charset="0"/>
              </a:rPr>
              <a:t>Q</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FF00FF"/>
                </a:solidFill>
                <a:latin typeface="Courier New" panose="02070309020205020404" pitchFamily="49" charset="0"/>
                <a:ea typeface="Times New Roman" panose="02020603050405020304" pitchFamily="18" charset="0"/>
              </a:rPr>
              <a:t>I</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3C00C8"/>
                </a:solidFill>
                <a:latin typeface="Courier New" panose="02070309020205020404" pitchFamily="49" charset="0"/>
                <a:ea typeface="Times New Roman" panose="02020603050405020304" pitchFamily="18" charset="0"/>
              </a:rPr>
              <a:t>H</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00FF"/>
                </a:solidFill>
                <a:latin typeface="Courier New" panose="02070309020205020404" pitchFamily="49" charset="0"/>
                <a:ea typeface="Times New Roman" panose="02020603050405020304" pitchFamily="18" charset="0"/>
              </a:rPr>
              <a:t>C</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FF00FF"/>
                </a:solidFill>
                <a:latin typeface="Courier New" panose="02070309020205020404" pitchFamily="49" charset="0"/>
                <a:ea typeface="Times New Roman" panose="02020603050405020304" pitchFamily="18" charset="0"/>
              </a:rPr>
              <a:t>I</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000000"/>
                </a:solidFill>
                <a:latin typeface="Courier New" panose="02070309020205020404" pitchFamily="49" charset="0"/>
                <a:ea typeface="Times New Roman" panose="02020603050405020304" pitchFamily="18" charset="0"/>
              </a:rPr>
              <a:t>V</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64FF"/>
                </a:solidFill>
                <a:latin typeface="Courier New" panose="02070309020205020404" pitchFamily="49" charset="0"/>
                <a:ea typeface="Times New Roman" panose="02020603050405020304" pitchFamily="18" charset="0"/>
              </a:rPr>
              <a:t>GGG </a:t>
            </a:r>
            <a:endParaRPr lang="en-US" sz="1400">
              <a:ea typeface="Times New Roman" panose="02020603050405020304" pitchFamily="18" charset="0"/>
            </a:endParaRPr>
          </a:p>
          <a:p>
            <a:pPr>
              <a:spcAft>
                <a:spcPts val="0"/>
              </a:spcAft>
            </a:pPr>
            <a:r>
              <a:rPr lang="en-US" sz="1400">
                <a:solidFill>
                  <a:srgbClr val="000000"/>
                </a:solidFill>
                <a:latin typeface="Courier New" panose="02070309020205020404" pitchFamily="49" charset="0"/>
                <a:ea typeface="Times New Roman" panose="02020603050405020304" pitchFamily="18" charset="0"/>
              </a:rPr>
              <a:t>rabbit    V</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FF00FF"/>
                </a:solidFill>
                <a:latin typeface="Courier New" panose="02070309020205020404" pitchFamily="49" charset="0"/>
                <a:ea typeface="Times New Roman" panose="02020603050405020304" pitchFamily="18" charset="0"/>
              </a:rPr>
              <a:t>I</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C8C864"/>
                </a:solidFill>
                <a:latin typeface="Courier New" panose="02070309020205020404" pitchFamily="49" charset="0"/>
                <a:ea typeface="Times New Roman" panose="02020603050405020304" pitchFamily="18" charset="0"/>
              </a:rPr>
              <a:t>M</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FF00FF"/>
                </a:solidFill>
                <a:latin typeface="Courier New" panose="02070309020205020404" pitchFamily="49" charset="0"/>
                <a:ea typeface="Times New Roman" panose="02020603050405020304" pitchFamily="18" charset="0"/>
              </a:rPr>
              <a:t>I</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FF6400"/>
                </a:solidFill>
                <a:latin typeface="Courier New" panose="02070309020205020404" pitchFamily="49" charset="0"/>
                <a:ea typeface="Times New Roman" panose="02020603050405020304" pitchFamily="18" charset="0"/>
              </a:rPr>
              <a:t>T</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FF00FF"/>
                </a:solidFill>
                <a:latin typeface="Courier New" panose="02070309020205020404" pitchFamily="49" charset="0"/>
                <a:ea typeface="Times New Roman" panose="02020603050405020304" pitchFamily="18" charset="0"/>
              </a:rPr>
              <a:t>I</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0000FF"/>
                </a:solidFill>
                <a:latin typeface="Courier New" panose="02070309020205020404" pitchFamily="49" charset="0"/>
                <a:ea typeface="Times New Roman" panose="02020603050405020304" pitchFamily="18" charset="0"/>
              </a:rPr>
              <a:t>Q</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FF00FF"/>
                </a:solidFill>
                <a:latin typeface="Courier New" panose="02070309020205020404" pitchFamily="49" charset="0"/>
                <a:ea typeface="Times New Roman" panose="02020603050405020304" pitchFamily="18" charset="0"/>
              </a:rPr>
              <a:t>II</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00FF00"/>
                </a:solidFill>
                <a:latin typeface="Courier New" panose="02070309020205020404" pitchFamily="49" charset="0"/>
                <a:ea typeface="Times New Roman" panose="02020603050405020304" pitchFamily="18" charset="0"/>
              </a:rPr>
              <a:t>KK</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C8C800"/>
                </a:solidFill>
                <a:latin typeface="Courier New" panose="02070309020205020404" pitchFamily="49" charset="0"/>
                <a:ea typeface="Times New Roman" panose="02020603050405020304" pitchFamily="18" charset="0"/>
              </a:rPr>
              <a:t>W</a:t>
            </a:r>
            <a:r>
              <a:rPr lang="en-US" sz="1400">
                <a:solidFill>
                  <a:srgbClr val="0000FF"/>
                </a:solidFill>
                <a:latin typeface="Courier New" panose="02070309020205020404" pitchFamily="49" charset="0"/>
                <a:ea typeface="Times New Roman" panose="02020603050405020304" pitchFamily="18" charset="0"/>
              </a:rPr>
              <a:t>Q</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FF00FF"/>
                </a:solidFill>
                <a:latin typeface="Courier New" panose="02070309020205020404" pitchFamily="49" charset="0"/>
                <a:ea typeface="Times New Roman" panose="02020603050405020304" pitchFamily="18" charset="0"/>
              </a:rPr>
              <a:t>I</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3C00C8"/>
                </a:solidFill>
                <a:latin typeface="Courier New" panose="02070309020205020404" pitchFamily="49" charset="0"/>
                <a:ea typeface="Times New Roman" panose="02020603050405020304" pitchFamily="18" charset="0"/>
              </a:rPr>
              <a:t>H</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00FF"/>
                </a:solidFill>
                <a:latin typeface="Courier New" panose="02070309020205020404" pitchFamily="49" charset="0"/>
                <a:ea typeface="Times New Roman" panose="02020603050405020304" pitchFamily="18" charset="0"/>
              </a:rPr>
              <a:t>C</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FF00FF"/>
                </a:solidFill>
                <a:latin typeface="Courier New" panose="02070309020205020404" pitchFamily="49" charset="0"/>
                <a:ea typeface="Times New Roman" panose="02020603050405020304" pitchFamily="18" charset="0"/>
              </a:rPr>
              <a:t>I</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000000"/>
                </a:solidFill>
                <a:latin typeface="Courier New" panose="02070309020205020404" pitchFamily="49" charset="0"/>
                <a:ea typeface="Times New Roman" panose="02020603050405020304" pitchFamily="18" charset="0"/>
              </a:rPr>
              <a:t>V</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64FF"/>
                </a:solidFill>
                <a:latin typeface="Courier New" panose="02070309020205020404" pitchFamily="49" charset="0"/>
                <a:ea typeface="Times New Roman" panose="02020603050405020304" pitchFamily="18" charset="0"/>
              </a:rPr>
              <a:t>GGG </a:t>
            </a:r>
            <a:endParaRPr lang="en-US" sz="1400">
              <a:ea typeface="Times New Roman" panose="02020603050405020304" pitchFamily="18" charset="0"/>
            </a:endParaRPr>
          </a:p>
          <a:p>
            <a:pPr>
              <a:spcAft>
                <a:spcPts val="0"/>
              </a:spcAft>
            </a:pPr>
            <a:r>
              <a:rPr lang="en-US" sz="1400">
                <a:solidFill>
                  <a:srgbClr val="000000"/>
                </a:solidFill>
                <a:latin typeface="Courier New" panose="02070309020205020404" pitchFamily="49" charset="0"/>
                <a:ea typeface="Times New Roman" panose="02020603050405020304" pitchFamily="18" charset="0"/>
              </a:rPr>
              <a:t>Fugu      V</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FF00FF"/>
                </a:solidFill>
                <a:latin typeface="Courier New" panose="02070309020205020404" pitchFamily="49" charset="0"/>
                <a:ea typeface="Times New Roman" panose="02020603050405020304" pitchFamily="18" charset="0"/>
              </a:rPr>
              <a:t>I</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C8C864"/>
                </a:solidFill>
                <a:latin typeface="Courier New" panose="02070309020205020404" pitchFamily="49" charset="0"/>
                <a:ea typeface="Times New Roman" panose="02020603050405020304" pitchFamily="18" charset="0"/>
              </a:rPr>
              <a:t>M</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FF00FF"/>
                </a:solidFill>
                <a:latin typeface="Courier New" panose="02070309020205020404" pitchFamily="49" charset="0"/>
                <a:ea typeface="Times New Roman" panose="02020603050405020304" pitchFamily="18" charset="0"/>
              </a:rPr>
              <a:t>I</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C8C8C8"/>
                </a:solidFill>
                <a:latin typeface="Courier New" panose="02070309020205020404" pitchFamily="49" charset="0"/>
                <a:ea typeface="Times New Roman" panose="02020603050405020304" pitchFamily="18" charset="0"/>
              </a:rPr>
              <a:t>SS</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FF6400"/>
                </a:solidFill>
                <a:latin typeface="Courier New" panose="02070309020205020404" pitchFamily="49" charset="0"/>
                <a:ea typeface="Times New Roman" panose="02020603050405020304" pitchFamily="18" charset="0"/>
              </a:rPr>
              <a:t>T</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FF00FF"/>
                </a:solidFill>
                <a:latin typeface="Courier New" panose="02070309020205020404" pitchFamily="49" charset="0"/>
                <a:ea typeface="Times New Roman" panose="02020603050405020304" pitchFamily="18" charset="0"/>
              </a:rPr>
              <a:t>I</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0000FF"/>
                </a:solidFill>
                <a:latin typeface="Courier New" panose="02070309020205020404" pitchFamily="49" charset="0"/>
                <a:ea typeface="Times New Roman" panose="02020603050405020304" pitchFamily="18" charset="0"/>
              </a:rPr>
              <a:t>Q</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FF00FF"/>
                </a:solidFill>
                <a:latin typeface="Courier New" panose="02070309020205020404" pitchFamily="49" charset="0"/>
                <a:ea typeface="Times New Roman" panose="02020603050405020304" pitchFamily="18" charset="0"/>
              </a:rPr>
              <a:t>II</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00FF00"/>
                </a:solidFill>
                <a:latin typeface="Courier New" panose="02070309020205020404" pitchFamily="49" charset="0"/>
                <a:ea typeface="Times New Roman" panose="02020603050405020304" pitchFamily="18" charset="0"/>
              </a:rPr>
              <a:t>KK</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C8C800"/>
                </a:solidFill>
                <a:latin typeface="Courier New" panose="02070309020205020404" pitchFamily="49" charset="0"/>
                <a:ea typeface="Times New Roman" panose="02020603050405020304" pitchFamily="18" charset="0"/>
              </a:rPr>
              <a:t>W</a:t>
            </a:r>
            <a:r>
              <a:rPr lang="en-US" sz="1400">
                <a:solidFill>
                  <a:srgbClr val="0000FF"/>
                </a:solidFill>
                <a:latin typeface="Courier New" panose="02070309020205020404" pitchFamily="49" charset="0"/>
                <a:ea typeface="Times New Roman" panose="02020603050405020304" pitchFamily="18" charset="0"/>
              </a:rPr>
              <a:t>Q</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FF00FF"/>
                </a:solidFill>
                <a:latin typeface="Courier New" panose="02070309020205020404" pitchFamily="49" charset="0"/>
                <a:ea typeface="Times New Roman" panose="02020603050405020304" pitchFamily="18" charset="0"/>
              </a:rPr>
              <a:t>I</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3C00C8"/>
                </a:solidFill>
                <a:latin typeface="Courier New" panose="02070309020205020404" pitchFamily="49" charset="0"/>
                <a:ea typeface="Times New Roman" panose="02020603050405020304" pitchFamily="18" charset="0"/>
              </a:rPr>
              <a:t>H</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00FF"/>
                </a:solidFill>
                <a:latin typeface="Courier New" panose="02070309020205020404" pitchFamily="49" charset="0"/>
                <a:ea typeface="Times New Roman" panose="02020603050405020304" pitchFamily="18" charset="0"/>
              </a:rPr>
              <a:t>C</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FF00FF"/>
                </a:solidFill>
                <a:latin typeface="Courier New" panose="02070309020205020404" pitchFamily="49" charset="0"/>
                <a:ea typeface="Times New Roman" panose="02020603050405020304" pitchFamily="18" charset="0"/>
              </a:rPr>
              <a:t>I</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000000"/>
                </a:solidFill>
                <a:latin typeface="Courier New" panose="02070309020205020404" pitchFamily="49" charset="0"/>
                <a:ea typeface="Times New Roman" panose="02020603050405020304" pitchFamily="18" charset="0"/>
              </a:rPr>
              <a:t>V</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64FF"/>
                </a:solidFill>
                <a:latin typeface="Courier New" panose="02070309020205020404" pitchFamily="49" charset="0"/>
                <a:ea typeface="Times New Roman" panose="02020603050405020304" pitchFamily="18" charset="0"/>
              </a:rPr>
              <a:t>GGG </a:t>
            </a:r>
            <a:endParaRPr lang="en-US" sz="1400">
              <a:ea typeface="Times New Roman" panose="02020603050405020304" pitchFamily="18" charset="0"/>
            </a:endParaRPr>
          </a:p>
          <a:p>
            <a:pPr>
              <a:spcAft>
                <a:spcPts val="0"/>
              </a:spcAft>
            </a:pPr>
            <a:r>
              <a:rPr lang="en-US" sz="1400">
                <a:solidFill>
                  <a:srgbClr val="000000"/>
                </a:solidFill>
                <a:latin typeface="Courier New" panose="02070309020205020404" pitchFamily="49" charset="0"/>
                <a:ea typeface="Times New Roman" panose="02020603050405020304" pitchFamily="18" charset="0"/>
              </a:rPr>
              <a:t>Tetraodon V</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FF00FF"/>
                </a:solidFill>
                <a:latin typeface="Courier New" panose="02070309020205020404" pitchFamily="49" charset="0"/>
                <a:ea typeface="Times New Roman" panose="02020603050405020304" pitchFamily="18" charset="0"/>
              </a:rPr>
              <a:t>I</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C8C864"/>
                </a:solidFill>
                <a:latin typeface="Courier New" panose="02070309020205020404" pitchFamily="49" charset="0"/>
                <a:ea typeface="Times New Roman" panose="02020603050405020304" pitchFamily="18" charset="0"/>
              </a:rPr>
              <a:t>M</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FF00FF"/>
                </a:solidFill>
                <a:latin typeface="Courier New" panose="02070309020205020404" pitchFamily="49" charset="0"/>
                <a:ea typeface="Times New Roman" panose="02020603050405020304" pitchFamily="18" charset="0"/>
              </a:rPr>
              <a:t>I</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C8C8C8"/>
                </a:solidFill>
                <a:latin typeface="Courier New" panose="02070309020205020404" pitchFamily="49" charset="0"/>
                <a:ea typeface="Times New Roman" panose="02020603050405020304" pitchFamily="18" charset="0"/>
              </a:rPr>
              <a:t>SS</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FF6400"/>
                </a:solidFill>
                <a:latin typeface="Courier New" panose="02070309020205020404" pitchFamily="49" charset="0"/>
                <a:ea typeface="Times New Roman" panose="02020603050405020304" pitchFamily="18" charset="0"/>
              </a:rPr>
              <a:t>T</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FF00FF"/>
                </a:solidFill>
                <a:latin typeface="Courier New" panose="02070309020205020404" pitchFamily="49" charset="0"/>
                <a:ea typeface="Times New Roman" panose="02020603050405020304" pitchFamily="18" charset="0"/>
              </a:rPr>
              <a:t>I</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0000FF"/>
                </a:solidFill>
                <a:latin typeface="Courier New" panose="02070309020205020404" pitchFamily="49" charset="0"/>
                <a:ea typeface="Times New Roman" panose="02020603050405020304" pitchFamily="18" charset="0"/>
              </a:rPr>
              <a:t>Q</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FF00FF"/>
                </a:solidFill>
                <a:latin typeface="Courier New" panose="02070309020205020404" pitchFamily="49" charset="0"/>
                <a:ea typeface="Times New Roman" panose="02020603050405020304" pitchFamily="18" charset="0"/>
              </a:rPr>
              <a:t>II</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00FF00"/>
                </a:solidFill>
                <a:latin typeface="Courier New" panose="02070309020205020404" pitchFamily="49" charset="0"/>
                <a:ea typeface="Times New Roman" panose="02020603050405020304" pitchFamily="18" charset="0"/>
              </a:rPr>
              <a:t>KK</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C8C800"/>
                </a:solidFill>
                <a:latin typeface="Courier New" panose="02070309020205020404" pitchFamily="49" charset="0"/>
                <a:ea typeface="Times New Roman" panose="02020603050405020304" pitchFamily="18" charset="0"/>
              </a:rPr>
              <a:t>W</a:t>
            </a:r>
            <a:r>
              <a:rPr lang="en-US" sz="1400">
                <a:solidFill>
                  <a:srgbClr val="0000FF"/>
                </a:solidFill>
                <a:latin typeface="Courier New" panose="02070309020205020404" pitchFamily="49" charset="0"/>
                <a:ea typeface="Times New Roman" panose="02020603050405020304" pitchFamily="18" charset="0"/>
              </a:rPr>
              <a:t>Q</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FF00FF"/>
                </a:solidFill>
                <a:latin typeface="Courier New" panose="02070309020205020404" pitchFamily="49" charset="0"/>
                <a:ea typeface="Times New Roman" panose="02020603050405020304" pitchFamily="18" charset="0"/>
              </a:rPr>
              <a:t>I</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3C00C8"/>
                </a:solidFill>
                <a:latin typeface="Courier New" panose="02070309020205020404" pitchFamily="49" charset="0"/>
                <a:ea typeface="Times New Roman" panose="02020603050405020304" pitchFamily="18" charset="0"/>
              </a:rPr>
              <a:t>H</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00FF"/>
                </a:solidFill>
                <a:latin typeface="Courier New" panose="02070309020205020404" pitchFamily="49" charset="0"/>
                <a:ea typeface="Times New Roman" panose="02020603050405020304" pitchFamily="18" charset="0"/>
              </a:rPr>
              <a:t>C</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FF00FF"/>
                </a:solidFill>
                <a:latin typeface="Courier New" panose="02070309020205020404" pitchFamily="49" charset="0"/>
                <a:ea typeface="Times New Roman" panose="02020603050405020304" pitchFamily="18" charset="0"/>
              </a:rPr>
              <a:t>I</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000000"/>
                </a:solidFill>
                <a:latin typeface="Courier New" panose="02070309020205020404" pitchFamily="49" charset="0"/>
                <a:ea typeface="Times New Roman" panose="02020603050405020304" pitchFamily="18" charset="0"/>
              </a:rPr>
              <a:t>V</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64FF"/>
                </a:solidFill>
                <a:latin typeface="Courier New" panose="02070309020205020404" pitchFamily="49" charset="0"/>
                <a:ea typeface="Times New Roman" panose="02020603050405020304" pitchFamily="18" charset="0"/>
              </a:rPr>
              <a:t>GGG </a:t>
            </a:r>
            <a:endParaRPr lang="en-US" sz="1400">
              <a:ea typeface="Times New Roman" panose="02020603050405020304" pitchFamily="18" charset="0"/>
            </a:endParaRPr>
          </a:p>
          <a:p>
            <a:pPr>
              <a:spcAft>
                <a:spcPts val="0"/>
              </a:spcAft>
            </a:pPr>
            <a:r>
              <a:rPr lang="en-US" sz="1400">
                <a:solidFill>
                  <a:srgbClr val="000000"/>
                </a:solidFill>
                <a:latin typeface="Courier New" panose="02070309020205020404" pitchFamily="49" charset="0"/>
                <a:ea typeface="Times New Roman" panose="02020603050405020304" pitchFamily="18" charset="0"/>
              </a:rPr>
              <a:t>zebrafish V</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FF00FF"/>
                </a:solidFill>
                <a:latin typeface="Courier New" panose="02070309020205020404" pitchFamily="49" charset="0"/>
                <a:ea typeface="Times New Roman" panose="02020603050405020304" pitchFamily="18" charset="0"/>
              </a:rPr>
              <a:t>I</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C8C864"/>
                </a:solidFill>
                <a:latin typeface="Courier New" panose="02070309020205020404" pitchFamily="49" charset="0"/>
                <a:ea typeface="Times New Roman" panose="02020603050405020304" pitchFamily="18" charset="0"/>
              </a:rPr>
              <a:t>M</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FF00FF"/>
                </a:solidFill>
                <a:latin typeface="Courier New" panose="02070309020205020404" pitchFamily="49" charset="0"/>
                <a:ea typeface="Times New Roman" panose="02020603050405020304" pitchFamily="18" charset="0"/>
              </a:rPr>
              <a:t>I</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C8C8C8"/>
                </a:solidFill>
                <a:latin typeface="Courier New" panose="02070309020205020404" pitchFamily="49" charset="0"/>
                <a:ea typeface="Times New Roman" panose="02020603050405020304" pitchFamily="18" charset="0"/>
              </a:rPr>
              <a:t>SS</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FF6400"/>
                </a:solidFill>
                <a:latin typeface="Courier New" panose="02070309020205020404" pitchFamily="49" charset="0"/>
                <a:ea typeface="Times New Roman" panose="02020603050405020304" pitchFamily="18" charset="0"/>
              </a:rPr>
              <a:t>T</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FF00FF"/>
                </a:solidFill>
                <a:latin typeface="Courier New" panose="02070309020205020404" pitchFamily="49" charset="0"/>
                <a:ea typeface="Times New Roman" panose="02020603050405020304" pitchFamily="18" charset="0"/>
              </a:rPr>
              <a:t>I</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0000FF"/>
                </a:solidFill>
                <a:latin typeface="Courier New" panose="02070309020205020404" pitchFamily="49" charset="0"/>
                <a:ea typeface="Times New Roman" panose="02020603050405020304" pitchFamily="18" charset="0"/>
              </a:rPr>
              <a:t>Q</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FF00FF"/>
                </a:solidFill>
                <a:latin typeface="Courier New" panose="02070309020205020404" pitchFamily="49" charset="0"/>
                <a:ea typeface="Times New Roman" panose="02020603050405020304" pitchFamily="18" charset="0"/>
              </a:rPr>
              <a:t>II</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00FF00"/>
                </a:solidFill>
                <a:latin typeface="Courier New" panose="02070309020205020404" pitchFamily="49" charset="0"/>
                <a:ea typeface="Times New Roman" panose="02020603050405020304" pitchFamily="18" charset="0"/>
              </a:rPr>
              <a:t>KK</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C8C800"/>
                </a:solidFill>
                <a:latin typeface="Courier New" panose="02070309020205020404" pitchFamily="49" charset="0"/>
                <a:ea typeface="Times New Roman" panose="02020603050405020304" pitchFamily="18" charset="0"/>
              </a:rPr>
              <a:t>W</a:t>
            </a:r>
            <a:r>
              <a:rPr lang="en-US" sz="1400">
                <a:solidFill>
                  <a:srgbClr val="0000FF"/>
                </a:solidFill>
                <a:latin typeface="Courier New" panose="02070309020205020404" pitchFamily="49" charset="0"/>
                <a:ea typeface="Times New Roman" panose="02020603050405020304" pitchFamily="18" charset="0"/>
              </a:rPr>
              <a:t>Q</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FF00FF"/>
                </a:solidFill>
                <a:latin typeface="Courier New" panose="02070309020205020404" pitchFamily="49" charset="0"/>
                <a:ea typeface="Times New Roman" panose="02020603050405020304" pitchFamily="18" charset="0"/>
              </a:rPr>
              <a:t>I</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3C00C8"/>
                </a:solidFill>
                <a:latin typeface="Courier New" panose="02070309020205020404" pitchFamily="49" charset="0"/>
                <a:ea typeface="Times New Roman" panose="02020603050405020304" pitchFamily="18" charset="0"/>
              </a:rPr>
              <a:t>H</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00FF"/>
                </a:solidFill>
                <a:latin typeface="Courier New" panose="02070309020205020404" pitchFamily="49" charset="0"/>
                <a:ea typeface="Times New Roman" panose="02020603050405020304" pitchFamily="18" charset="0"/>
              </a:rPr>
              <a:t>C</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FF00FF"/>
                </a:solidFill>
                <a:latin typeface="Courier New" panose="02070309020205020404" pitchFamily="49" charset="0"/>
                <a:ea typeface="Times New Roman" panose="02020603050405020304" pitchFamily="18" charset="0"/>
              </a:rPr>
              <a:t>I</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000000"/>
                </a:solidFill>
                <a:latin typeface="Courier New" panose="02070309020205020404" pitchFamily="49" charset="0"/>
                <a:ea typeface="Times New Roman" panose="02020603050405020304" pitchFamily="18" charset="0"/>
              </a:rPr>
              <a:t>V</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64FF"/>
                </a:solidFill>
                <a:latin typeface="Courier New" panose="02070309020205020404" pitchFamily="49" charset="0"/>
                <a:ea typeface="Times New Roman" panose="02020603050405020304" pitchFamily="18" charset="0"/>
              </a:rPr>
              <a:t>GGG </a:t>
            </a:r>
            <a:endParaRPr lang="en-US" sz="1400">
              <a:ea typeface="Times New Roman" panose="02020603050405020304" pitchFamily="18" charset="0"/>
            </a:endParaRPr>
          </a:p>
          <a:p>
            <a:pPr>
              <a:spcAft>
                <a:spcPts val="0"/>
              </a:spcAft>
            </a:pPr>
            <a:r>
              <a:rPr lang="en-US" sz="1400">
                <a:solidFill>
                  <a:srgbClr val="000000"/>
                </a:solidFill>
                <a:latin typeface="Courier New" panose="02070309020205020404" pitchFamily="49" charset="0"/>
                <a:ea typeface="Times New Roman" panose="02020603050405020304" pitchFamily="18" charset="0"/>
              </a:rPr>
              <a:t>          *********** ************** *********************************** </a:t>
            </a:r>
            <a:endParaRPr lang="en-US" sz="1400">
              <a:ea typeface="Times New Roman" panose="02020603050405020304" pitchFamily="18" charset="0"/>
            </a:endParaRPr>
          </a:p>
          <a:p>
            <a:pPr>
              <a:spcAft>
                <a:spcPts val="0"/>
              </a:spcAft>
            </a:pPr>
            <a:r>
              <a:rPr lang="en-US" sz="1400">
                <a:solidFill>
                  <a:srgbClr val="000000"/>
                </a:solidFill>
                <a:latin typeface="Courier New" panose="02070309020205020404" pitchFamily="49" charset="0"/>
                <a:ea typeface="Times New Roman" panose="02020603050405020304" pitchFamily="18" charset="0"/>
              </a:rPr>
              <a:t> </a:t>
            </a:r>
            <a:endParaRPr lang="en-US" sz="1400">
              <a:ea typeface="Times New Roman" panose="02020603050405020304" pitchFamily="18" charset="0"/>
            </a:endParaRPr>
          </a:p>
          <a:p>
            <a:pPr>
              <a:spcAft>
                <a:spcPts val="0"/>
              </a:spcAft>
            </a:pPr>
            <a:r>
              <a:rPr lang="en-US" sz="1400">
                <a:solidFill>
                  <a:srgbClr val="000000"/>
                </a:solidFill>
                <a:latin typeface="Courier New" panose="02070309020205020404" pitchFamily="49" charset="0"/>
                <a:ea typeface="Times New Roman" panose="02020603050405020304" pitchFamily="18" charset="0"/>
              </a:rPr>
              <a:t>             130       140       150       160       170       180       </a:t>
            </a:r>
            <a:endParaRPr lang="en-US" sz="1400">
              <a:ea typeface="Times New Roman" panose="02020603050405020304" pitchFamily="18" charset="0"/>
            </a:endParaRPr>
          </a:p>
          <a:p>
            <a:pPr>
              <a:spcAft>
                <a:spcPts val="0"/>
              </a:spcAft>
            </a:pPr>
            <a:r>
              <a:rPr lang="en-US" sz="1400">
                <a:solidFill>
                  <a:srgbClr val="000000"/>
                </a:solidFill>
                <a:latin typeface="Courier New" panose="02070309020205020404" pitchFamily="49" charset="0"/>
                <a:ea typeface="Times New Roman" panose="02020603050405020304" pitchFamily="18" charset="0"/>
              </a:rPr>
              <a:t>          |----|----|----|----|----|----|----|----|----|----|----|----|- </a:t>
            </a:r>
            <a:endParaRPr lang="en-US" sz="1400">
              <a:ea typeface="Times New Roman" panose="02020603050405020304" pitchFamily="18" charset="0"/>
            </a:endParaRPr>
          </a:p>
          <a:p>
            <a:pPr>
              <a:spcAft>
                <a:spcPts val="0"/>
              </a:spcAft>
            </a:pPr>
            <a:r>
              <a:rPr lang="en-US" sz="1400">
                <a:solidFill>
                  <a:srgbClr val="000000"/>
                </a:solidFill>
                <a:latin typeface="Courier New" panose="02070309020205020404" pitchFamily="49" charset="0"/>
                <a:ea typeface="Times New Roman" panose="02020603050405020304" pitchFamily="18" charset="0"/>
              </a:rPr>
              <a:t>mouse     </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C8C800"/>
                </a:solidFill>
                <a:latin typeface="Courier New" panose="02070309020205020404" pitchFamily="49" charset="0"/>
                <a:ea typeface="Times New Roman" panose="02020603050405020304" pitchFamily="18" charset="0"/>
              </a:rPr>
              <a:t>W</a:t>
            </a:r>
            <a:r>
              <a:rPr lang="en-US" sz="1400">
                <a:solidFill>
                  <a:srgbClr val="FF6400"/>
                </a:solidFill>
                <a:latin typeface="Courier New" panose="02070309020205020404" pitchFamily="49" charset="0"/>
                <a:ea typeface="Times New Roman" panose="02020603050405020304" pitchFamily="18" charset="0"/>
              </a:rPr>
              <a:t>T</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006400"/>
                </a:solidFill>
                <a:latin typeface="Courier New" panose="02070309020205020404" pitchFamily="49" charset="0"/>
                <a:ea typeface="Times New Roman" panose="02020603050405020304" pitchFamily="18" charset="0"/>
              </a:rPr>
              <a:t>D</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0000FF"/>
                </a:solidFill>
                <a:latin typeface="Courier New" panose="02070309020205020404" pitchFamily="49" charset="0"/>
                <a:ea typeface="Times New Roman" panose="02020603050405020304" pitchFamily="18" charset="0"/>
              </a:rPr>
              <a:t>C</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6400"/>
                </a:solidFill>
                <a:latin typeface="Courier New" panose="02070309020205020404" pitchFamily="49" charset="0"/>
                <a:ea typeface="Times New Roman" panose="02020603050405020304" pitchFamily="18" charset="0"/>
              </a:rPr>
              <a:t>D</a:t>
            </a:r>
            <a:r>
              <a:rPr lang="en-US" sz="1400">
                <a:solidFill>
                  <a:srgbClr val="C8C864"/>
                </a:solidFill>
                <a:latin typeface="Courier New" panose="02070309020205020404" pitchFamily="49" charset="0"/>
                <a:ea typeface="Times New Roman" panose="02020603050405020304" pitchFamily="18" charset="0"/>
              </a:rPr>
              <a:t>M</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141414"/>
                </a:solidFill>
                <a:latin typeface="Courier New" panose="02070309020205020404" pitchFamily="49" charset="0"/>
                <a:ea typeface="Times New Roman" panose="02020603050405020304" pitchFamily="18" charset="0"/>
              </a:rPr>
              <a:t>RRRRR</a:t>
            </a:r>
            <a:r>
              <a:rPr lang="en-US" sz="1400">
                <a:solidFill>
                  <a:srgbClr val="C8C864"/>
                </a:solidFill>
                <a:latin typeface="Courier New" panose="02070309020205020404" pitchFamily="49" charset="0"/>
                <a:ea typeface="Times New Roman" panose="02020603050405020304" pitchFamily="18" charset="0"/>
              </a:rPr>
              <a:t>M</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64C864"/>
                </a:solidFill>
                <a:latin typeface="Courier New" panose="02070309020205020404" pitchFamily="49" charset="0"/>
                <a:ea typeface="Times New Roman" panose="02020603050405020304" pitchFamily="18" charset="0"/>
              </a:rPr>
              <a:t>PPP</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3C00C8"/>
                </a:solidFill>
                <a:latin typeface="Courier New" panose="02070309020205020404" pitchFamily="49" charset="0"/>
                <a:ea typeface="Times New Roman" panose="02020603050405020304" pitchFamily="18" charset="0"/>
              </a:rPr>
              <a:t>H</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0000FF"/>
                </a:solidFill>
                <a:latin typeface="Courier New" panose="02070309020205020404" pitchFamily="49" charset="0"/>
                <a:ea typeface="Times New Roman" panose="02020603050405020304" pitchFamily="18" charset="0"/>
              </a:rPr>
              <a:t>Q</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0064FF"/>
                </a:solidFill>
                <a:latin typeface="Courier New" panose="02070309020205020404" pitchFamily="49" charset="0"/>
                <a:ea typeface="Times New Roman" panose="02020603050405020304" pitchFamily="18" charset="0"/>
              </a:rPr>
              <a:t>GG</a:t>
            </a:r>
            <a:r>
              <a:rPr lang="en-US" sz="1400">
                <a:solidFill>
                  <a:srgbClr val="FF0000"/>
                </a:solidFill>
                <a:latin typeface="Courier New" panose="02070309020205020404" pitchFamily="49" charset="0"/>
                <a:ea typeface="Times New Roman" panose="02020603050405020304" pitchFamily="18" charset="0"/>
              </a:rPr>
              <a:t>AA</a:t>
            </a:r>
            <a:r>
              <a:rPr lang="en-US" sz="1400">
                <a:solidFill>
                  <a:srgbClr val="0064FF"/>
                </a:solidFill>
                <a:latin typeface="Courier New" panose="02070309020205020404" pitchFamily="49" charset="0"/>
                <a:ea typeface="Times New Roman" panose="02020603050405020304" pitchFamily="18" charset="0"/>
              </a:rPr>
              <a:t>GG</a:t>
            </a:r>
            <a:r>
              <a:rPr lang="en-US" sz="1400">
                <a:solidFill>
                  <a:srgbClr val="0000FF"/>
                </a:solidFill>
                <a:latin typeface="Courier New" panose="02070309020205020404" pitchFamily="49" charset="0"/>
                <a:ea typeface="Times New Roman" panose="02020603050405020304" pitchFamily="18" charset="0"/>
              </a:rPr>
              <a:t>C</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000000"/>
                </a:solidFill>
                <a:latin typeface="Courier New" panose="02070309020205020404" pitchFamily="49" charset="0"/>
                <a:ea typeface="Times New Roman" panose="02020603050405020304" pitchFamily="18" charset="0"/>
              </a:rPr>
              <a:t>V</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FF0000"/>
                </a:solidFill>
                <a:latin typeface="Courier New" panose="02070309020205020404" pitchFamily="49" charset="0"/>
                <a:ea typeface="Times New Roman" panose="02020603050405020304" pitchFamily="18" charset="0"/>
              </a:rPr>
              <a:t>A </a:t>
            </a:r>
            <a:endParaRPr lang="en-US" sz="1400">
              <a:ea typeface="Times New Roman" panose="02020603050405020304" pitchFamily="18" charset="0"/>
            </a:endParaRPr>
          </a:p>
          <a:p>
            <a:pPr>
              <a:spcAft>
                <a:spcPts val="0"/>
              </a:spcAft>
            </a:pPr>
            <a:r>
              <a:rPr lang="en-US" sz="1400">
                <a:solidFill>
                  <a:srgbClr val="000000"/>
                </a:solidFill>
                <a:latin typeface="Courier New" panose="02070309020205020404" pitchFamily="49" charset="0"/>
                <a:ea typeface="Times New Roman" panose="02020603050405020304" pitchFamily="18" charset="0"/>
              </a:rPr>
              <a:t>human     </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C8C800"/>
                </a:solidFill>
                <a:latin typeface="Courier New" panose="02070309020205020404" pitchFamily="49" charset="0"/>
                <a:ea typeface="Times New Roman" panose="02020603050405020304" pitchFamily="18" charset="0"/>
              </a:rPr>
              <a:t>W</a:t>
            </a:r>
            <a:r>
              <a:rPr lang="en-US" sz="1400">
                <a:solidFill>
                  <a:srgbClr val="FF6400"/>
                </a:solidFill>
                <a:latin typeface="Courier New" panose="02070309020205020404" pitchFamily="49" charset="0"/>
                <a:ea typeface="Times New Roman" panose="02020603050405020304" pitchFamily="18" charset="0"/>
              </a:rPr>
              <a:t>T</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006400"/>
                </a:solidFill>
                <a:latin typeface="Courier New" panose="02070309020205020404" pitchFamily="49" charset="0"/>
                <a:ea typeface="Times New Roman" panose="02020603050405020304" pitchFamily="18" charset="0"/>
              </a:rPr>
              <a:t>D</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0000FF"/>
                </a:solidFill>
                <a:latin typeface="Courier New" panose="02070309020205020404" pitchFamily="49" charset="0"/>
                <a:ea typeface="Times New Roman" panose="02020603050405020304" pitchFamily="18" charset="0"/>
              </a:rPr>
              <a:t>C</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6400"/>
                </a:solidFill>
                <a:latin typeface="Courier New" panose="02070309020205020404" pitchFamily="49" charset="0"/>
                <a:ea typeface="Times New Roman" panose="02020603050405020304" pitchFamily="18" charset="0"/>
              </a:rPr>
              <a:t>D</a:t>
            </a:r>
            <a:r>
              <a:rPr lang="en-US" sz="1400">
                <a:solidFill>
                  <a:srgbClr val="C8C864"/>
                </a:solidFill>
                <a:latin typeface="Courier New" panose="02070309020205020404" pitchFamily="49" charset="0"/>
                <a:ea typeface="Times New Roman" panose="02020603050405020304" pitchFamily="18" charset="0"/>
              </a:rPr>
              <a:t>M</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141414"/>
                </a:solidFill>
                <a:latin typeface="Courier New" panose="02070309020205020404" pitchFamily="49" charset="0"/>
                <a:ea typeface="Times New Roman" panose="02020603050405020304" pitchFamily="18" charset="0"/>
              </a:rPr>
              <a:t>RRRRR</a:t>
            </a:r>
            <a:r>
              <a:rPr lang="en-US" sz="1400">
                <a:solidFill>
                  <a:srgbClr val="C8C864"/>
                </a:solidFill>
                <a:latin typeface="Courier New" panose="02070309020205020404" pitchFamily="49" charset="0"/>
                <a:ea typeface="Times New Roman" panose="02020603050405020304" pitchFamily="18" charset="0"/>
              </a:rPr>
              <a:t>M</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64C864"/>
                </a:solidFill>
                <a:latin typeface="Courier New" panose="02070309020205020404" pitchFamily="49" charset="0"/>
                <a:ea typeface="Times New Roman" panose="02020603050405020304" pitchFamily="18" charset="0"/>
              </a:rPr>
              <a:t>PPP</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3C00C8"/>
                </a:solidFill>
                <a:latin typeface="Courier New" panose="02070309020205020404" pitchFamily="49" charset="0"/>
                <a:ea typeface="Times New Roman" panose="02020603050405020304" pitchFamily="18" charset="0"/>
              </a:rPr>
              <a:t>H</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0000FF"/>
                </a:solidFill>
                <a:latin typeface="Courier New" panose="02070309020205020404" pitchFamily="49" charset="0"/>
                <a:ea typeface="Times New Roman" panose="02020603050405020304" pitchFamily="18" charset="0"/>
              </a:rPr>
              <a:t>Q</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0064FF"/>
                </a:solidFill>
                <a:latin typeface="Courier New" panose="02070309020205020404" pitchFamily="49" charset="0"/>
                <a:ea typeface="Times New Roman" panose="02020603050405020304" pitchFamily="18" charset="0"/>
              </a:rPr>
              <a:t>GG</a:t>
            </a:r>
            <a:r>
              <a:rPr lang="en-US" sz="1400">
                <a:solidFill>
                  <a:srgbClr val="FF0000"/>
                </a:solidFill>
                <a:latin typeface="Courier New" panose="02070309020205020404" pitchFamily="49" charset="0"/>
                <a:ea typeface="Times New Roman" panose="02020603050405020304" pitchFamily="18" charset="0"/>
              </a:rPr>
              <a:t>AA</a:t>
            </a:r>
            <a:r>
              <a:rPr lang="en-US" sz="1400">
                <a:solidFill>
                  <a:srgbClr val="0064FF"/>
                </a:solidFill>
                <a:latin typeface="Courier New" panose="02070309020205020404" pitchFamily="49" charset="0"/>
                <a:ea typeface="Times New Roman" panose="02020603050405020304" pitchFamily="18" charset="0"/>
              </a:rPr>
              <a:t>GG</a:t>
            </a:r>
            <a:r>
              <a:rPr lang="en-US" sz="1400">
                <a:solidFill>
                  <a:srgbClr val="0000FF"/>
                </a:solidFill>
                <a:latin typeface="Courier New" panose="02070309020205020404" pitchFamily="49" charset="0"/>
                <a:ea typeface="Times New Roman" panose="02020603050405020304" pitchFamily="18" charset="0"/>
              </a:rPr>
              <a:t>C</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000000"/>
                </a:solidFill>
                <a:latin typeface="Courier New" panose="02070309020205020404" pitchFamily="49" charset="0"/>
                <a:ea typeface="Times New Roman" panose="02020603050405020304" pitchFamily="18" charset="0"/>
              </a:rPr>
              <a:t>V</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FF0000"/>
                </a:solidFill>
                <a:latin typeface="Courier New" panose="02070309020205020404" pitchFamily="49" charset="0"/>
                <a:ea typeface="Times New Roman" panose="02020603050405020304" pitchFamily="18" charset="0"/>
              </a:rPr>
              <a:t>A </a:t>
            </a:r>
            <a:endParaRPr lang="en-US" sz="1400">
              <a:ea typeface="Times New Roman" panose="02020603050405020304" pitchFamily="18" charset="0"/>
            </a:endParaRPr>
          </a:p>
          <a:p>
            <a:pPr>
              <a:spcAft>
                <a:spcPts val="0"/>
              </a:spcAft>
            </a:pPr>
            <a:r>
              <a:rPr lang="en-US" sz="1400">
                <a:solidFill>
                  <a:srgbClr val="000000"/>
                </a:solidFill>
                <a:latin typeface="Courier New" panose="02070309020205020404" pitchFamily="49" charset="0"/>
                <a:ea typeface="Times New Roman" panose="02020603050405020304" pitchFamily="18" charset="0"/>
              </a:rPr>
              <a:t>rabbit    </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C8C800"/>
                </a:solidFill>
                <a:latin typeface="Courier New" panose="02070309020205020404" pitchFamily="49" charset="0"/>
                <a:ea typeface="Times New Roman" panose="02020603050405020304" pitchFamily="18" charset="0"/>
              </a:rPr>
              <a:t>W</a:t>
            </a:r>
            <a:r>
              <a:rPr lang="en-US" sz="1400">
                <a:solidFill>
                  <a:srgbClr val="FF6400"/>
                </a:solidFill>
                <a:latin typeface="Courier New" panose="02070309020205020404" pitchFamily="49" charset="0"/>
                <a:ea typeface="Times New Roman" panose="02020603050405020304" pitchFamily="18" charset="0"/>
              </a:rPr>
              <a:t>T</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006400"/>
                </a:solidFill>
                <a:latin typeface="Courier New" panose="02070309020205020404" pitchFamily="49" charset="0"/>
                <a:ea typeface="Times New Roman" panose="02020603050405020304" pitchFamily="18" charset="0"/>
              </a:rPr>
              <a:t>D</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0000FF"/>
                </a:solidFill>
                <a:latin typeface="Courier New" panose="02070309020205020404" pitchFamily="49" charset="0"/>
                <a:ea typeface="Times New Roman" panose="02020603050405020304" pitchFamily="18" charset="0"/>
              </a:rPr>
              <a:t>C</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6400"/>
                </a:solidFill>
                <a:latin typeface="Courier New" panose="02070309020205020404" pitchFamily="49" charset="0"/>
                <a:ea typeface="Times New Roman" panose="02020603050405020304" pitchFamily="18" charset="0"/>
              </a:rPr>
              <a:t>D</a:t>
            </a:r>
            <a:r>
              <a:rPr lang="en-US" sz="1400">
                <a:solidFill>
                  <a:srgbClr val="C8C864"/>
                </a:solidFill>
                <a:latin typeface="Courier New" panose="02070309020205020404" pitchFamily="49" charset="0"/>
                <a:ea typeface="Times New Roman" panose="02020603050405020304" pitchFamily="18" charset="0"/>
              </a:rPr>
              <a:t>M</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141414"/>
                </a:solidFill>
                <a:latin typeface="Courier New" panose="02070309020205020404" pitchFamily="49" charset="0"/>
                <a:ea typeface="Times New Roman" panose="02020603050405020304" pitchFamily="18" charset="0"/>
              </a:rPr>
              <a:t>RRRRR</a:t>
            </a:r>
            <a:r>
              <a:rPr lang="en-US" sz="1400">
                <a:solidFill>
                  <a:srgbClr val="C8C864"/>
                </a:solidFill>
                <a:latin typeface="Courier New" panose="02070309020205020404" pitchFamily="49" charset="0"/>
                <a:ea typeface="Times New Roman" panose="02020603050405020304" pitchFamily="18" charset="0"/>
              </a:rPr>
              <a:t>M</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64C864"/>
                </a:solidFill>
                <a:latin typeface="Courier New" panose="02070309020205020404" pitchFamily="49" charset="0"/>
                <a:ea typeface="Times New Roman" panose="02020603050405020304" pitchFamily="18" charset="0"/>
              </a:rPr>
              <a:t>PPP</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3C00C8"/>
                </a:solidFill>
                <a:latin typeface="Courier New" panose="02070309020205020404" pitchFamily="49" charset="0"/>
                <a:ea typeface="Times New Roman" panose="02020603050405020304" pitchFamily="18" charset="0"/>
              </a:rPr>
              <a:t>H</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0000FF"/>
                </a:solidFill>
                <a:latin typeface="Courier New" panose="02070309020205020404" pitchFamily="49" charset="0"/>
                <a:ea typeface="Times New Roman" panose="02020603050405020304" pitchFamily="18" charset="0"/>
              </a:rPr>
              <a:t>Q</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FF0000"/>
                </a:solidFill>
                <a:latin typeface="Courier New" panose="02070309020205020404" pitchFamily="49" charset="0"/>
                <a:ea typeface="Times New Roman" panose="02020603050405020304" pitchFamily="18" charset="0"/>
              </a:rPr>
              <a:t>AA</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FF0000"/>
                </a:solidFill>
                <a:latin typeface="Courier New" panose="02070309020205020404" pitchFamily="49" charset="0"/>
                <a:ea typeface="Times New Roman" panose="02020603050405020304" pitchFamily="18" charset="0"/>
              </a:rPr>
              <a:t>AA</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0000FF"/>
                </a:solidFill>
                <a:latin typeface="Courier New" panose="02070309020205020404" pitchFamily="49" charset="0"/>
                <a:ea typeface="Times New Roman" panose="02020603050405020304" pitchFamily="18" charset="0"/>
              </a:rPr>
              <a:t>C</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000000"/>
                </a:solidFill>
                <a:latin typeface="Courier New" panose="02070309020205020404" pitchFamily="49" charset="0"/>
                <a:ea typeface="Times New Roman" panose="02020603050405020304" pitchFamily="18" charset="0"/>
              </a:rPr>
              <a:t>V</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FF0000"/>
                </a:solidFill>
                <a:latin typeface="Courier New" panose="02070309020205020404" pitchFamily="49" charset="0"/>
                <a:ea typeface="Times New Roman" panose="02020603050405020304" pitchFamily="18" charset="0"/>
              </a:rPr>
              <a:t>A </a:t>
            </a:r>
            <a:endParaRPr lang="en-US" sz="1400">
              <a:ea typeface="Times New Roman" panose="02020603050405020304" pitchFamily="18" charset="0"/>
            </a:endParaRPr>
          </a:p>
          <a:p>
            <a:pPr>
              <a:spcAft>
                <a:spcPts val="0"/>
              </a:spcAft>
            </a:pPr>
            <a:r>
              <a:rPr lang="en-US" sz="1400">
                <a:solidFill>
                  <a:srgbClr val="000000"/>
                </a:solidFill>
                <a:latin typeface="Courier New" panose="02070309020205020404" pitchFamily="49" charset="0"/>
                <a:ea typeface="Times New Roman" panose="02020603050405020304" pitchFamily="18" charset="0"/>
              </a:rPr>
              <a:t>Fugu      </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C8C800"/>
                </a:solidFill>
                <a:latin typeface="Courier New" panose="02070309020205020404" pitchFamily="49" charset="0"/>
                <a:ea typeface="Times New Roman" panose="02020603050405020304" pitchFamily="18" charset="0"/>
              </a:rPr>
              <a:t>W</a:t>
            </a:r>
            <a:r>
              <a:rPr lang="en-US" sz="1400">
                <a:solidFill>
                  <a:srgbClr val="FF6400"/>
                </a:solidFill>
                <a:latin typeface="Courier New" panose="02070309020205020404" pitchFamily="49" charset="0"/>
                <a:ea typeface="Times New Roman" panose="02020603050405020304" pitchFamily="18" charset="0"/>
              </a:rPr>
              <a:t>T</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006400"/>
                </a:solidFill>
                <a:latin typeface="Courier New" panose="02070309020205020404" pitchFamily="49" charset="0"/>
                <a:ea typeface="Times New Roman" panose="02020603050405020304" pitchFamily="18" charset="0"/>
              </a:rPr>
              <a:t>D</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0000FF"/>
                </a:solidFill>
                <a:latin typeface="Courier New" panose="02070309020205020404" pitchFamily="49" charset="0"/>
                <a:ea typeface="Times New Roman" panose="02020603050405020304" pitchFamily="18" charset="0"/>
              </a:rPr>
              <a:t>C</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6400"/>
                </a:solidFill>
                <a:latin typeface="Courier New" panose="02070309020205020404" pitchFamily="49" charset="0"/>
                <a:ea typeface="Times New Roman" panose="02020603050405020304" pitchFamily="18" charset="0"/>
              </a:rPr>
              <a:t>D</a:t>
            </a:r>
            <a:r>
              <a:rPr lang="en-US" sz="1400">
                <a:solidFill>
                  <a:srgbClr val="C8C864"/>
                </a:solidFill>
                <a:latin typeface="Courier New" panose="02070309020205020404" pitchFamily="49" charset="0"/>
                <a:ea typeface="Times New Roman" panose="02020603050405020304" pitchFamily="18" charset="0"/>
              </a:rPr>
              <a:t>M</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141414"/>
                </a:solidFill>
                <a:latin typeface="Courier New" panose="02070309020205020404" pitchFamily="49" charset="0"/>
                <a:ea typeface="Times New Roman" panose="02020603050405020304" pitchFamily="18" charset="0"/>
              </a:rPr>
              <a:t>RRRRR</a:t>
            </a:r>
            <a:r>
              <a:rPr lang="en-US" sz="1400">
                <a:solidFill>
                  <a:srgbClr val="C8C864"/>
                </a:solidFill>
                <a:latin typeface="Courier New" panose="02070309020205020404" pitchFamily="49" charset="0"/>
                <a:ea typeface="Times New Roman" panose="02020603050405020304" pitchFamily="18" charset="0"/>
              </a:rPr>
              <a:t>M</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64C864"/>
                </a:solidFill>
                <a:latin typeface="Courier New" panose="02070309020205020404" pitchFamily="49" charset="0"/>
                <a:ea typeface="Times New Roman" panose="02020603050405020304" pitchFamily="18" charset="0"/>
              </a:rPr>
              <a:t>PPP</a:t>
            </a:r>
            <a:r>
              <a:rPr lang="en-US" sz="1400">
                <a:solidFill>
                  <a:srgbClr val="FF6400"/>
                </a:solidFill>
                <a:latin typeface="Courier New" panose="02070309020205020404" pitchFamily="49" charset="0"/>
                <a:ea typeface="Times New Roman" panose="02020603050405020304" pitchFamily="18" charset="0"/>
              </a:rPr>
              <a:t>T</a:t>
            </a:r>
            <a:r>
              <a:rPr lang="en-US" sz="1400">
                <a:solidFill>
                  <a:srgbClr val="3C00C8"/>
                </a:solidFill>
                <a:latin typeface="Courier New" panose="02070309020205020404" pitchFamily="49" charset="0"/>
                <a:ea typeface="Times New Roman" panose="02020603050405020304" pitchFamily="18" charset="0"/>
              </a:rPr>
              <a:t>H</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0000FF"/>
                </a:solidFill>
                <a:latin typeface="Courier New" panose="02070309020205020404" pitchFamily="49" charset="0"/>
                <a:ea typeface="Times New Roman" panose="02020603050405020304" pitchFamily="18" charset="0"/>
              </a:rPr>
              <a:t>Q</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0064FF"/>
                </a:solidFill>
                <a:latin typeface="Courier New" panose="02070309020205020404" pitchFamily="49" charset="0"/>
                <a:ea typeface="Times New Roman" panose="02020603050405020304" pitchFamily="18" charset="0"/>
              </a:rPr>
              <a:t>G--G------------ </a:t>
            </a:r>
            <a:endParaRPr lang="en-US" sz="1400">
              <a:ea typeface="Times New Roman" panose="02020603050405020304" pitchFamily="18" charset="0"/>
            </a:endParaRPr>
          </a:p>
          <a:p>
            <a:pPr>
              <a:spcAft>
                <a:spcPts val="0"/>
              </a:spcAft>
            </a:pPr>
            <a:r>
              <a:rPr lang="en-US" sz="1400">
                <a:solidFill>
                  <a:srgbClr val="000000"/>
                </a:solidFill>
                <a:latin typeface="Courier New" panose="02070309020205020404" pitchFamily="49" charset="0"/>
                <a:ea typeface="Times New Roman" panose="02020603050405020304" pitchFamily="18" charset="0"/>
              </a:rPr>
              <a:t>Tetraodon </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C8C800"/>
                </a:solidFill>
                <a:latin typeface="Courier New" panose="02070309020205020404" pitchFamily="49" charset="0"/>
                <a:ea typeface="Times New Roman" panose="02020603050405020304" pitchFamily="18" charset="0"/>
              </a:rPr>
              <a:t>W</a:t>
            </a:r>
            <a:r>
              <a:rPr lang="en-US" sz="1400">
                <a:solidFill>
                  <a:srgbClr val="FF6400"/>
                </a:solidFill>
                <a:latin typeface="Courier New" panose="02070309020205020404" pitchFamily="49" charset="0"/>
                <a:ea typeface="Times New Roman" panose="02020603050405020304" pitchFamily="18" charset="0"/>
              </a:rPr>
              <a:t>T</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006400"/>
                </a:solidFill>
                <a:latin typeface="Courier New" panose="02070309020205020404" pitchFamily="49" charset="0"/>
                <a:ea typeface="Times New Roman" panose="02020603050405020304" pitchFamily="18" charset="0"/>
              </a:rPr>
              <a:t>D</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0000FF"/>
                </a:solidFill>
                <a:latin typeface="Courier New" panose="02070309020205020404" pitchFamily="49" charset="0"/>
                <a:ea typeface="Times New Roman" panose="02020603050405020304" pitchFamily="18" charset="0"/>
              </a:rPr>
              <a:t>C</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6400"/>
                </a:solidFill>
                <a:latin typeface="Courier New" panose="02070309020205020404" pitchFamily="49" charset="0"/>
                <a:ea typeface="Times New Roman" panose="02020603050405020304" pitchFamily="18" charset="0"/>
              </a:rPr>
              <a:t>D</a:t>
            </a:r>
            <a:r>
              <a:rPr lang="en-US" sz="1400">
                <a:solidFill>
                  <a:srgbClr val="C8C864"/>
                </a:solidFill>
                <a:latin typeface="Courier New" panose="02070309020205020404" pitchFamily="49" charset="0"/>
                <a:ea typeface="Times New Roman" panose="02020603050405020304" pitchFamily="18" charset="0"/>
              </a:rPr>
              <a:t>M</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141414"/>
                </a:solidFill>
                <a:latin typeface="Courier New" panose="02070309020205020404" pitchFamily="49" charset="0"/>
                <a:ea typeface="Times New Roman" panose="02020603050405020304" pitchFamily="18" charset="0"/>
              </a:rPr>
              <a:t>RRRRR</a:t>
            </a:r>
            <a:r>
              <a:rPr lang="en-US" sz="1400">
                <a:solidFill>
                  <a:srgbClr val="C8C864"/>
                </a:solidFill>
                <a:latin typeface="Courier New" panose="02070309020205020404" pitchFamily="49" charset="0"/>
                <a:ea typeface="Times New Roman" panose="02020603050405020304" pitchFamily="18" charset="0"/>
              </a:rPr>
              <a:t>M</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64C864"/>
                </a:solidFill>
                <a:latin typeface="Courier New" panose="02070309020205020404" pitchFamily="49" charset="0"/>
                <a:ea typeface="Times New Roman" panose="02020603050405020304" pitchFamily="18" charset="0"/>
              </a:rPr>
              <a:t>PPP</a:t>
            </a:r>
            <a:r>
              <a:rPr lang="en-US" sz="1400">
                <a:solidFill>
                  <a:srgbClr val="FF6400"/>
                </a:solidFill>
                <a:latin typeface="Courier New" panose="02070309020205020404" pitchFamily="49" charset="0"/>
                <a:ea typeface="Times New Roman" panose="02020603050405020304" pitchFamily="18" charset="0"/>
              </a:rPr>
              <a:t>T</a:t>
            </a:r>
            <a:r>
              <a:rPr lang="en-US" sz="1400">
                <a:solidFill>
                  <a:srgbClr val="3C00C8"/>
                </a:solidFill>
                <a:latin typeface="Courier New" panose="02070309020205020404" pitchFamily="49" charset="0"/>
                <a:ea typeface="Times New Roman" panose="02020603050405020304" pitchFamily="18" charset="0"/>
              </a:rPr>
              <a:t>H</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0000FF"/>
                </a:solidFill>
                <a:latin typeface="Courier New" panose="02070309020205020404" pitchFamily="49" charset="0"/>
                <a:ea typeface="Times New Roman" panose="02020603050405020304" pitchFamily="18" charset="0"/>
              </a:rPr>
              <a:t>Q</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0064FF"/>
                </a:solidFill>
                <a:latin typeface="Courier New" panose="02070309020205020404" pitchFamily="49" charset="0"/>
                <a:ea typeface="Times New Roman" panose="02020603050405020304" pitchFamily="18" charset="0"/>
              </a:rPr>
              <a:t>G--G------------ </a:t>
            </a:r>
            <a:endParaRPr lang="en-US" sz="1400">
              <a:ea typeface="Times New Roman" panose="02020603050405020304" pitchFamily="18" charset="0"/>
            </a:endParaRPr>
          </a:p>
          <a:p>
            <a:pPr>
              <a:spcAft>
                <a:spcPts val="0"/>
              </a:spcAft>
            </a:pPr>
            <a:r>
              <a:rPr lang="en-US" sz="1400">
                <a:solidFill>
                  <a:srgbClr val="000000"/>
                </a:solidFill>
                <a:latin typeface="Courier New" panose="02070309020205020404" pitchFamily="49" charset="0"/>
                <a:ea typeface="Times New Roman" panose="02020603050405020304" pitchFamily="18" charset="0"/>
              </a:rPr>
              <a:t>zebrafish </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C8C800"/>
                </a:solidFill>
                <a:latin typeface="Courier New" panose="02070309020205020404" pitchFamily="49" charset="0"/>
                <a:ea typeface="Times New Roman" panose="02020603050405020304" pitchFamily="18" charset="0"/>
              </a:rPr>
              <a:t>W</a:t>
            </a:r>
            <a:r>
              <a:rPr lang="en-US" sz="1400">
                <a:solidFill>
                  <a:srgbClr val="FF6400"/>
                </a:solidFill>
                <a:latin typeface="Courier New" panose="02070309020205020404" pitchFamily="49" charset="0"/>
                <a:ea typeface="Times New Roman" panose="02020603050405020304" pitchFamily="18" charset="0"/>
              </a:rPr>
              <a:t>T</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006400"/>
                </a:solidFill>
                <a:latin typeface="Courier New" panose="02070309020205020404" pitchFamily="49" charset="0"/>
                <a:ea typeface="Times New Roman" panose="02020603050405020304" pitchFamily="18" charset="0"/>
              </a:rPr>
              <a:t>D</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FF0000"/>
                </a:solidFill>
                <a:latin typeface="Courier New" panose="02070309020205020404" pitchFamily="49" charset="0"/>
                <a:ea typeface="Times New Roman" panose="02020603050405020304" pitchFamily="18" charset="0"/>
              </a:rPr>
              <a:t>A</a:t>
            </a:r>
            <a:r>
              <a:rPr lang="en-US" sz="1400">
                <a:solidFill>
                  <a:srgbClr val="0000FF"/>
                </a:solidFill>
                <a:latin typeface="Courier New" panose="02070309020205020404" pitchFamily="49" charset="0"/>
                <a:ea typeface="Times New Roman" panose="02020603050405020304" pitchFamily="18" charset="0"/>
              </a:rPr>
              <a:t>C</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6400"/>
                </a:solidFill>
                <a:latin typeface="Courier New" panose="02070309020205020404" pitchFamily="49" charset="0"/>
                <a:ea typeface="Times New Roman" panose="02020603050405020304" pitchFamily="18" charset="0"/>
              </a:rPr>
              <a:t>D</a:t>
            </a:r>
            <a:r>
              <a:rPr lang="en-US" sz="1400">
                <a:solidFill>
                  <a:srgbClr val="C8C864"/>
                </a:solidFill>
                <a:latin typeface="Courier New" panose="02070309020205020404" pitchFamily="49" charset="0"/>
                <a:ea typeface="Times New Roman" panose="02020603050405020304" pitchFamily="18" charset="0"/>
              </a:rPr>
              <a:t>M</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14C823"/>
                </a:solidFill>
                <a:latin typeface="Courier New" panose="02070309020205020404" pitchFamily="49" charset="0"/>
                <a:ea typeface="Times New Roman" panose="02020603050405020304" pitchFamily="18" charset="0"/>
              </a:rPr>
              <a:t>E</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C86400"/>
                </a:solidFill>
                <a:latin typeface="Courier New" panose="02070309020205020404" pitchFamily="49" charset="0"/>
                <a:ea typeface="Times New Roman" panose="02020603050405020304" pitchFamily="18" charset="0"/>
              </a:rPr>
              <a:t>N</a:t>
            </a:r>
            <a:r>
              <a:rPr lang="en-US" sz="1400">
                <a:solidFill>
                  <a:srgbClr val="640AC8"/>
                </a:solidFill>
                <a:latin typeface="Courier New" panose="02070309020205020404" pitchFamily="49" charset="0"/>
                <a:ea typeface="Times New Roman" panose="02020603050405020304" pitchFamily="18" charset="0"/>
              </a:rPr>
              <a:t>Y</a:t>
            </a:r>
            <a:r>
              <a:rPr lang="en-US" sz="1400">
                <a:solidFill>
                  <a:srgbClr val="141414"/>
                </a:solidFill>
                <a:latin typeface="Courier New" panose="02070309020205020404" pitchFamily="49" charset="0"/>
                <a:ea typeface="Times New Roman" panose="02020603050405020304" pitchFamily="18" charset="0"/>
              </a:rPr>
              <a:t>RRRRR</a:t>
            </a:r>
            <a:r>
              <a:rPr lang="en-US" sz="1400">
                <a:solidFill>
                  <a:srgbClr val="C8C864"/>
                </a:solidFill>
                <a:latin typeface="Courier New" panose="02070309020205020404" pitchFamily="49" charset="0"/>
                <a:ea typeface="Times New Roman" panose="02020603050405020304" pitchFamily="18" charset="0"/>
              </a:rPr>
              <a:t>M</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141414"/>
                </a:solidFill>
                <a:latin typeface="Courier New" panose="02070309020205020404" pitchFamily="49" charset="0"/>
                <a:ea typeface="Times New Roman" panose="02020603050405020304" pitchFamily="18" charset="0"/>
              </a:rPr>
              <a:t>R</a:t>
            </a:r>
            <a:r>
              <a:rPr lang="en-US" sz="1400">
                <a:solidFill>
                  <a:srgbClr val="64C864"/>
                </a:solidFill>
                <a:latin typeface="Courier New" panose="02070309020205020404" pitchFamily="49" charset="0"/>
                <a:ea typeface="Times New Roman" panose="02020603050405020304" pitchFamily="18" charset="0"/>
              </a:rPr>
              <a:t>PPP</a:t>
            </a:r>
            <a:r>
              <a:rPr lang="en-US" sz="1400">
                <a:solidFill>
                  <a:srgbClr val="FF6400"/>
                </a:solidFill>
                <a:latin typeface="Courier New" panose="02070309020205020404" pitchFamily="49" charset="0"/>
                <a:ea typeface="Times New Roman" panose="02020603050405020304" pitchFamily="18" charset="0"/>
              </a:rPr>
              <a:t>T</a:t>
            </a:r>
            <a:r>
              <a:rPr lang="en-US" sz="1400">
                <a:solidFill>
                  <a:srgbClr val="3C00C8"/>
                </a:solidFill>
                <a:latin typeface="Courier New" panose="02070309020205020404" pitchFamily="49" charset="0"/>
                <a:ea typeface="Times New Roman" panose="02020603050405020304" pitchFamily="18" charset="0"/>
              </a:rPr>
              <a:t>H</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0000FF"/>
                </a:solidFill>
                <a:latin typeface="Courier New" panose="02070309020205020404" pitchFamily="49" charset="0"/>
                <a:ea typeface="Times New Roman" panose="02020603050405020304" pitchFamily="18" charset="0"/>
              </a:rPr>
              <a:t>Q</a:t>
            </a:r>
            <a:r>
              <a:rPr lang="en-US" sz="1400">
                <a:solidFill>
                  <a:srgbClr val="64C864"/>
                </a:solidFill>
                <a:latin typeface="Courier New" panose="02070309020205020404" pitchFamily="49" charset="0"/>
                <a:ea typeface="Times New Roman" panose="02020603050405020304" pitchFamily="18" charset="0"/>
              </a:rPr>
              <a:t>P</a:t>
            </a:r>
            <a:r>
              <a:rPr lang="en-US" sz="1400">
                <a:solidFill>
                  <a:srgbClr val="0064FF"/>
                </a:solidFill>
                <a:latin typeface="Courier New" panose="02070309020205020404" pitchFamily="49" charset="0"/>
                <a:ea typeface="Times New Roman" panose="02020603050405020304" pitchFamily="18" charset="0"/>
              </a:rPr>
              <a:t>G</a:t>
            </a:r>
            <a:r>
              <a:rPr lang="en-US" sz="1400">
                <a:solidFill>
                  <a:srgbClr val="00FF00"/>
                </a:solidFill>
                <a:latin typeface="Courier New" panose="02070309020205020404" pitchFamily="49" charset="0"/>
                <a:ea typeface="Times New Roman" panose="02020603050405020304" pitchFamily="18" charset="0"/>
              </a:rPr>
              <a:t>K</a:t>
            </a:r>
            <a:r>
              <a:rPr lang="en-US" sz="1400">
                <a:solidFill>
                  <a:srgbClr val="C8C8C8"/>
                </a:solidFill>
                <a:latin typeface="Courier New" panose="02070309020205020404" pitchFamily="49" charset="0"/>
                <a:ea typeface="Times New Roman" panose="02020603050405020304" pitchFamily="18" charset="0"/>
              </a:rPr>
              <a:t>S</a:t>
            </a:r>
            <a:r>
              <a:rPr lang="en-US" sz="1400">
                <a:solidFill>
                  <a:srgbClr val="C83CC8"/>
                </a:solidFill>
                <a:latin typeface="Courier New" panose="02070309020205020404" pitchFamily="49" charset="0"/>
                <a:ea typeface="Times New Roman" panose="02020603050405020304" pitchFamily="18" charset="0"/>
              </a:rPr>
              <a:t>L</a:t>
            </a:r>
            <a:r>
              <a:rPr lang="en-US" sz="1400">
                <a:solidFill>
                  <a:srgbClr val="646464"/>
                </a:solidFill>
                <a:latin typeface="Courier New" panose="02070309020205020404" pitchFamily="49" charset="0"/>
                <a:ea typeface="Times New Roman" panose="02020603050405020304" pitchFamily="18" charset="0"/>
              </a:rPr>
              <a:t>F</a:t>
            </a:r>
            <a:r>
              <a:rPr lang="en-US" sz="1400">
                <a:solidFill>
                  <a:srgbClr val="0064FF"/>
                </a:solidFill>
                <a:latin typeface="Courier New" panose="02070309020205020404" pitchFamily="49" charset="0"/>
                <a:ea typeface="Times New Roman" panose="02020603050405020304" pitchFamily="18" charset="0"/>
              </a:rPr>
              <a:t>G--G------------ </a:t>
            </a:r>
            <a:endParaRPr lang="en-US" sz="1400">
              <a:ea typeface="Times New Roman" panose="02020603050405020304" pitchFamily="18" charset="0"/>
            </a:endParaRPr>
          </a:p>
          <a:p>
            <a:pPr>
              <a:spcAft>
                <a:spcPts val="0"/>
              </a:spcAft>
            </a:pPr>
            <a:r>
              <a:rPr lang="en-US" sz="1400">
                <a:solidFill>
                  <a:srgbClr val="000000"/>
                </a:solidFill>
                <a:latin typeface="Courier New" panose="02070309020205020404" pitchFamily="49" charset="0"/>
                <a:ea typeface="Times New Roman" panose="02020603050405020304" pitchFamily="18" charset="0"/>
              </a:rPr>
              <a:t>          ************************************ ****** ***  </a:t>
            </a:r>
            <a:r>
              <a:rPr lang="en-US" sz="1400">
                <a:solidFill>
                  <a:srgbClr val="000000"/>
                </a:solidFill>
                <a:latin typeface="Courier New" panose="02070309020205020404" pitchFamily="49" charset="0"/>
                <a:ea typeface="Times New Roman" panose="02020603050405020304" pitchFamily="18" charset="0"/>
              </a:rPr>
              <a:t>*             </a:t>
            </a:r>
            <a:r>
              <a:rPr lang="en-US" sz="1400">
                <a:ea typeface="Times New Roman" panose="02020603050405020304" pitchFamily="18" charset="0"/>
              </a:rPr>
              <a:t> </a:t>
            </a:r>
            <a:endParaRPr lang="en-US" sz="14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CA" altLang="en-US" smtClean="0"/>
              <a:t>Align nuc seq. against aling AA seq</a:t>
            </a:r>
          </a:p>
        </p:txBody>
      </p:sp>
      <p:sp>
        <p:nvSpPr>
          <p:cNvPr id="2560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400" smtClean="0"/>
              <a:t>Xuhua Xia</a:t>
            </a:r>
          </a:p>
        </p:txBody>
      </p:sp>
      <p:sp>
        <p:nvSpPr>
          <p:cNvPr id="2560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400">
                <a:solidFill>
                  <a:schemeClr val="tx1"/>
                </a:solidFill>
              </a:rPr>
              <a:t>Slide </a:t>
            </a:r>
            <a:fld id="{0F072E3E-63EB-403E-A917-7EA39B093CE5}" type="slidenum">
              <a:rPr lang="en-US" altLang="en-US" sz="1400">
                <a:solidFill>
                  <a:schemeClr val="tx1"/>
                </a:solidFill>
              </a:rPr>
              <a:pPr>
                <a:spcBef>
                  <a:spcPct val="0"/>
                </a:spcBef>
                <a:buFontTx/>
                <a:buNone/>
              </a:pPr>
              <a:t>25</a:t>
            </a:fld>
            <a:endParaRPr lang="en-US" altLang="en-US" sz="1400">
              <a:solidFill>
                <a:schemeClr val="tx1"/>
              </a:solidFill>
            </a:endParaRPr>
          </a:p>
        </p:txBody>
      </p:sp>
      <p:sp>
        <p:nvSpPr>
          <p:cNvPr id="25605" name="TextBox 4"/>
          <p:cNvSpPr txBox="1">
            <a:spLocks noChangeArrowheads="1"/>
          </p:cNvSpPr>
          <p:nvPr/>
        </p:nvSpPr>
        <p:spPr bwMode="auto">
          <a:xfrm>
            <a:off x="250825" y="1196975"/>
            <a:ext cx="8066088" cy="522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600" dirty="0">
                <a:solidFill>
                  <a:schemeClr val="tx1"/>
                </a:solidFill>
                <a:latin typeface="Courier New" panose="02070309020205020404" pitchFamily="49" charset="0"/>
                <a:cs typeface="Courier New" panose="02070309020205020404" pitchFamily="49" charset="0"/>
              </a:rPr>
              <a:t>S1 ATG CCG GGA CAA</a:t>
            </a:r>
            <a:endParaRPr lang="en-CA" altLang="en-US" sz="1600" dirty="0">
              <a:solidFill>
                <a:schemeClr val="tx1"/>
              </a:solidFill>
              <a:latin typeface="Courier New" panose="02070309020205020404" pitchFamily="49" charset="0"/>
              <a:cs typeface="Courier New" panose="02070309020205020404" pitchFamily="49" charset="0"/>
            </a:endParaRPr>
          </a:p>
          <a:p>
            <a:pPr>
              <a:spcBef>
                <a:spcPct val="0"/>
              </a:spcBef>
              <a:buFontTx/>
              <a:buNone/>
            </a:pPr>
            <a:r>
              <a:rPr lang="en-US" altLang="en-US" sz="1600" dirty="0">
                <a:solidFill>
                  <a:schemeClr val="tx1"/>
                </a:solidFill>
                <a:latin typeface="Courier New" panose="02070309020205020404" pitchFamily="49" charset="0"/>
                <a:cs typeface="Courier New" panose="02070309020205020404" pitchFamily="49" charset="0"/>
              </a:rPr>
              <a:t>S2 ATG CCC GGG ATT CAA</a:t>
            </a:r>
          </a:p>
          <a:p>
            <a:pPr>
              <a:spcBef>
                <a:spcPct val="0"/>
              </a:spcBef>
              <a:buFontTx/>
              <a:buNone/>
            </a:pPr>
            <a:endParaRPr lang="en-CA" altLang="en-US" sz="1600" dirty="0">
              <a:solidFill>
                <a:schemeClr val="tx1"/>
              </a:solidFill>
              <a:latin typeface="Courier New" panose="02070309020205020404" pitchFamily="49" charset="0"/>
              <a:cs typeface="Courier New" panose="02070309020205020404" pitchFamily="49" charset="0"/>
            </a:endParaRPr>
          </a:p>
          <a:p>
            <a:pPr>
              <a:spcBef>
                <a:spcPct val="0"/>
              </a:spcBef>
              <a:buFontTx/>
              <a:buNone/>
            </a:pPr>
            <a:r>
              <a:rPr lang="en-US" altLang="en-US" sz="1600" dirty="0">
                <a:solidFill>
                  <a:schemeClr val="tx1"/>
                </a:solidFill>
                <a:latin typeface="Courier New" panose="02070309020205020404" pitchFamily="49" charset="0"/>
                <a:cs typeface="Courier New" panose="02070309020205020404" pitchFamily="49" charset="0"/>
              </a:rPr>
              <a:t>S1 MPGQ</a:t>
            </a:r>
            <a:endParaRPr lang="en-CA" altLang="en-US" sz="1600" dirty="0">
              <a:solidFill>
                <a:schemeClr val="tx1"/>
              </a:solidFill>
              <a:latin typeface="Courier New" panose="02070309020205020404" pitchFamily="49" charset="0"/>
              <a:cs typeface="Courier New" panose="02070309020205020404" pitchFamily="49" charset="0"/>
            </a:endParaRPr>
          </a:p>
          <a:p>
            <a:pPr>
              <a:spcBef>
                <a:spcPct val="0"/>
              </a:spcBef>
              <a:buFontTx/>
              <a:buNone/>
            </a:pPr>
            <a:r>
              <a:rPr lang="en-US" altLang="en-US" sz="1600">
                <a:solidFill>
                  <a:schemeClr val="tx1"/>
                </a:solidFill>
                <a:latin typeface="Courier New" panose="02070309020205020404" pitchFamily="49" charset="0"/>
                <a:cs typeface="Courier New" panose="02070309020205020404" pitchFamily="49" charset="0"/>
              </a:rPr>
              <a:t>S2 MPGIQ</a:t>
            </a:r>
            <a:endParaRPr lang="en-CA" altLang="en-US" sz="1600">
              <a:solidFill>
                <a:schemeClr val="tx1"/>
              </a:solidFill>
              <a:latin typeface="Courier New" panose="02070309020205020404" pitchFamily="49" charset="0"/>
              <a:cs typeface="Courier New" panose="02070309020205020404" pitchFamily="49" charset="0"/>
            </a:endParaRPr>
          </a:p>
          <a:p>
            <a:pPr>
              <a:spcBef>
                <a:spcPct val="0"/>
              </a:spcBef>
              <a:buFontTx/>
              <a:buNone/>
            </a:pPr>
            <a:r>
              <a:rPr lang="en-US" altLang="en-US" sz="1600" dirty="0">
                <a:solidFill>
                  <a:schemeClr val="tx1"/>
                </a:solidFill>
                <a:latin typeface="Courier New" panose="02070309020205020404" pitchFamily="49" charset="0"/>
                <a:cs typeface="Courier New" panose="02070309020205020404" pitchFamily="49" charset="0"/>
              </a:rPr>
              <a:t> </a:t>
            </a:r>
            <a:endParaRPr lang="en-CA" altLang="en-US" sz="1600" dirty="0">
              <a:solidFill>
                <a:schemeClr val="tx1"/>
              </a:solidFill>
              <a:latin typeface="Courier New" panose="02070309020205020404" pitchFamily="49" charset="0"/>
              <a:cs typeface="Courier New" panose="02070309020205020404" pitchFamily="49" charset="0"/>
            </a:endParaRPr>
          </a:p>
          <a:p>
            <a:pPr>
              <a:spcBef>
                <a:spcPct val="0"/>
              </a:spcBef>
              <a:buFontTx/>
              <a:buNone/>
            </a:pPr>
            <a:r>
              <a:rPr lang="en-US" altLang="en-US" sz="1600" dirty="0">
                <a:solidFill>
                  <a:schemeClr val="tx1"/>
                </a:solidFill>
                <a:latin typeface="Courier New" panose="02070309020205020404" pitchFamily="49" charset="0"/>
                <a:cs typeface="Courier New" panose="02070309020205020404" pitchFamily="49" charset="0"/>
              </a:rPr>
              <a:t>S1 MPG-Q</a:t>
            </a:r>
            <a:endParaRPr lang="en-CA" altLang="en-US" sz="1600" dirty="0">
              <a:solidFill>
                <a:schemeClr val="tx1"/>
              </a:solidFill>
              <a:latin typeface="Courier New" panose="02070309020205020404" pitchFamily="49" charset="0"/>
              <a:cs typeface="Courier New" panose="02070309020205020404" pitchFamily="49" charset="0"/>
            </a:endParaRPr>
          </a:p>
          <a:p>
            <a:pPr>
              <a:spcBef>
                <a:spcPct val="0"/>
              </a:spcBef>
              <a:buFontTx/>
              <a:buNone/>
            </a:pPr>
            <a:r>
              <a:rPr lang="en-US" altLang="en-US" sz="1600" dirty="0">
                <a:solidFill>
                  <a:schemeClr val="tx1"/>
                </a:solidFill>
                <a:latin typeface="Courier New" panose="02070309020205020404" pitchFamily="49" charset="0"/>
                <a:cs typeface="Courier New" panose="02070309020205020404" pitchFamily="49" charset="0"/>
              </a:rPr>
              <a:t>S2 MPGIQ</a:t>
            </a:r>
            <a:endParaRPr lang="en-CA" altLang="en-US" sz="1600" dirty="0">
              <a:solidFill>
                <a:schemeClr val="tx1"/>
              </a:solidFill>
              <a:latin typeface="Courier New" panose="02070309020205020404" pitchFamily="49" charset="0"/>
              <a:cs typeface="Courier New" panose="02070309020205020404" pitchFamily="49" charset="0"/>
            </a:endParaRPr>
          </a:p>
          <a:p>
            <a:pPr>
              <a:spcBef>
                <a:spcPct val="0"/>
              </a:spcBef>
              <a:buFontTx/>
              <a:buNone/>
            </a:pPr>
            <a:endParaRPr lang="en-CA" altLang="en-US" sz="1600" dirty="0">
              <a:solidFill>
                <a:schemeClr val="tx1"/>
              </a:solidFill>
              <a:latin typeface="Courier New" panose="02070309020205020404" pitchFamily="49" charset="0"/>
              <a:cs typeface="Courier New" panose="02070309020205020404" pitchFamily="49" charset="0"/>
            </a:endParaRPr>
          </a:p>
          <a:p>
            <a:pPr>
              <a:spcBef>
                <a:spcPct val="0"/>
              </a:spcBef>
              <a:buFontTx/>
              <a:buNone/>
            </a:pPr>
            <a:r>
              <a:rPr lang="en-US" altLang="en-US" sz="1600" dirty="0">
                <a:solidFill>
                  <a:schemeClr val="tx1"/>
                </a:solidFill>
                <a:latin typeface="Courier New" panose="02070309020205020404" pitchFamily="49" charset="0"/>
                <a:cs typeface="Courier New" panose="02070309020205020404" pitchFamily="49" charset="0"/>
              </a:rPr>
              <a:t>Alignment 1	S1 ATG CCG GGA --- CAA</a:t>
            </a:r>
            <a:endParaRPr lang="en-CA" altLang="en-US" sz="1600" dirty="0">
              <a:solidFill>
                <a:schemeClr val="tx1"/>
              </a:solidFill>
              <a:latin typeface="Courier New" panose="02070309020205020404" pitchFamily="49" charset="0"/>
              <a:cs typeface="Courier New" panose="02070309020205020404" pitchFamily="49" charset="0"/>
            </a:endParaRPr>
          </a:p>
          <a:p>
            <a:pPr>
              <a:spcBef>
                <a:spcPct val="0"/>
              </a:spcBef>
              <a:buFontTx/>
              <a:buNone/>
            </a:pPr>
            <a:r>
              <a:rPr lang="en-US" altLang="en-US" sz="1600" dirty="0">
                <a:solidFill>
                  <a:schemeClr val="tx1"/>
                </a:solidFill>
                <a:latin typeface="Courier New" panose="02070309020205020404" pitchFamily="49" charset="0"/>
                <a:cs typeface="Courier New" panose="02070309020205020404" pitchFamily="49" charset="0"/>
              </a:rPr>
              <a:t>		S2 ATG CCC GGG ATT CAA</a:t>
            </a:r>
            <a:endParaRPr lang="en-CA" altLang="en-US" sz="1600" dirty="0">
              <a:solidFill>
                <a:schemeClr val="tx1"/>
              </a:solidFill>
              <a:latin typeface="Courier New" panose="02070309020205020404" pitchFamily="49" charset="0"/>
              <a:cs typeface="Courier New" panose="02070309020205020404" pitchFamily="49" charset="0"/>
            </a:endParaRPr>
          </a:p>
          <a:p>
            <a:pPr>
              <a:spcBef>
                <a:spcPct val="0"/>
              </a:spcBef>
              <a:buFontTx/>
              <a:buNone/>
            </a:pPr>
            <a:r>
              <a:rPr lang="en-US" altLang="en-US" sz="1600" dirty="0">
                <a:solidFill>
                  <a:schemeClr val="tx1"/>
                </a:solidFill>
                <a:latin typeface="Courier New" panose="02070309020205020404" pitchFamily="49" charset="0"/>
                <a:cs typeface="Courier New" panose="02070309020205020404" pitchFamily="49" charset="0"/>
              </a:rPr>
              <a:t>		   *** **  **      ***</a:t>
            </a:r>
          </a:p>
          <a:p>
            <a:pPr>
              <a:spcBef>
                <a:spcPct val="0"/>
              </a:spcBef>
              <a:buFontTx/>
              <a:buNone/>
            </a:pPr>
            <a:endParaRPr lang="en-CA" altLang="en-US" sz="1600" dirty="0">
              <a:solidFill>
                <a:schemeClr val="tx1"/>
              </a:solidFill>
              <a:latin typeface="Courier New" panose="02070309020205020404" pitchFamily="49" charset="0"/>
              <a:cs typeface="Courier New" panose="02070309020205020404" pitchFamily="49" charset="0"/>
            </a:endParaRPr>
          </a:p>
          <a:p>
            <a:pPr>
              <a:spcBef>
                <a:spcPct val="0"/>
              </a:spcBef>
              <a:buFontTx/>
              <a:buNone/>
            </a:pPr>
            <a:r>
              <a:rPr lang="en-CA" altLang="en-US" sz="1600" dirty="0">
                <a:solidFill>
                  <a:schemeClr val="tx1"/>
                </a:solidFill>
                <a:latin typeface="Courier New" panose="02070309020205020404" pitchFamily="49" charset="0"/>
                <a:cs typeface="Courier New" panose="02070309020205020404" pitchFamily="49" charset="0"/>
              </a:rPr>
              <a:t>Match: 1, Mismatch: -3; Gap open: 5, Gap extension: 2</a:t>
            </a:r>
          </a:p>
          <a:p>
            <a:pPr>
              <a:spcBef>
                <a:spcPct val="0"/>
              </a:spcBef>
              <a:buFontTx/>
              <a:buNone/>
            </a:pPr>
            <a:endParaRPr lang="en-US" altLang="en-US" sz="1600" dirty="0">
              <a:solidFill>
                <a:schemeClr val="tx1"/>
              </a:solidFill>
              <a:latin typeface="Courier New" panose="02070309020205020404" pitchFamily="49" charset="0"/>
              <a:cs typeface="Courier New" panose="02070309020205020404" pitchFamily="49" charset="0"/>
            </a:endParaRPr>
          </a:p>
          <a:p>
            <a:pPr>
              <a:spcBef>
                <a:spcPct val="0"/>
              </a:spcBef>
              <a:buFontTx/>
              <a:buNone/>
            </a:pPr>
            <a:r>
              <a:rPr lang="en-US" altLang="en-US" sz="1600" dirty="0">
                <a:solidFill>
                  <a:schemeClr val="tx1"/>
                </a:solidFill>
                <a:latin typeface="Courier New" panose="02070309020205020404" pitchFamily="49" charset="0"/>
                <a:cs typeface="Courier New" panose="02070309020205020404" pitchFamily="49" charset="0"/>
              </a:rPr>
              <a:t>Alignment 2	S1 ATG CC- GGG A-- CAA</a:t>
            </a:r>
            <a:endParaRPr lang="en-CA" altLang="en-US" sz="1600" dirty="0">
              <a:solidFill>
                <a:schemeClr val="tx1"/>
              </a:solidFill>
              <a:latin typeface="Courier New" panose="02070309020205020404" pitchFamily="49" charset="0"/>
              <a:cs typeface="Courier New" panose="02070309020205020404" pitchFamily="49" charset="0"/>
            </a:endParaRPr>
          </a:p>
          <a:p>
            <a:pPr>
              <a:spcBef>
                <a:spcPct val="0"/>
              </a:spcBef>
              <a:buFontTx/>
              <a:buNone/>
            </a:pPr>
            <a:r>
              <a:rPr lang="en-US" altLang="en-US" sz="1600" dirty="0">
                <a:solidFill>
                  <a:schemeClr val="tx1"/>
                </a:solidFill>
                <a:latin typeface="Courier New" panose="02070309020205020404" pitchFamily="49" charset="0"/>
                <a:cs typeface="Courier New" panose="02070309020205020404" pitchFamily="49" charset="0"/>
              </a:rPr>
              <a:t>		S2 ATG CCC GGG ATT CAA</a:t>
            </a:r>
            <a:endParaRPr lang="en-CA" altLang="en-US" sz="1600" dirty="0">
              <a:solidFill>
                <a:schemeClr val="tx1"/>
              </a:solidFill>
              <a:latin typeface="Courier New" panose="02070309020205020404" pitchFamily="49" charset="0"/>
              <a:cs typeface="Courier New" panose="02070309020205020404" pitchFamily="49" charset="0"/>
            </a:endParaRPr>
          </a:p>
          <a:p>
            <a:pPr>
              <a:spcBef>
                <a:spcPct val="0"/>
              </a:spcBef>
              <a:buFontTx/>
              <a:buNone/>
            </a:pPr>
            <a:r>
              <a:rPr lang="en-US" altLang="en-US" sz="1600" dirty="0">
                <a:solidFill>
                  <a:schemeClr val="tx1"/>
                </a:solidFill>
                <a:latin typeface="Courier New" panose="02070309020205020404" pitchFamily="49" charset="0"/>
                <a:cs typeface="Courier New" panose="02070309020205020404" pitchFamily="49" charset="0"/>
              </a:rPr>
              <a:t>		   *** **  *** *   ***</a:t>
            </a:r>
          </a:p>
          <a:p>
            <a:pPr>
              <a:spcBef>
                <a:spcPct val="0"/>
              </a:spcBef>
              <a:buFontTx/>
              <a:buNone/>
            </a:pPr>
            <a:r>
              <a:rPr lang="en-US" altLang="en-US" sz="1600" dirty="0">
                <a:solidFill>
                  <a:schemeClr val="tx1"/>
                </a:solidFill>
                <a:latin typeface="Courier New" panose="02070309020205020404" pitchFamily="49" charset="0"/>
                <a:cs typeface="Courier New" panose="02070309020205020404" pitchFamily="49" charset="0"/>
              </a:rPr>
              <a:t>		Match	Mismatch	GO	GE	Score</a:t>
            </a:r>
          </a:p>
          <a:p>
            <a:pPr>
              <a:spcBef>
                <a:spcPct val="0"/>
              </a:spcBef>
              <a:buFontTx/>
              <a:buNone/>
            </a:pPr>
            <a:r>
              <a:rPr lang="en-US" altLang="en-US" sz="1600" dirty="0">
                <a:solidFill>
                  <a:schemeClr val="tx1"/>
                </a:solidFill>
                <a:latin typeface="Courier New" panose="02070309020205020404" pitchFamily="49" charset="0"/>
                <a:cs typeface="Courier New" panose="02070309020205020404" pitchFamily="49" charset="0"/>
              </a:rPr>
              <a:t>Alignment 1	10	2		1	2	10-6-5-4=-5</a:t>
            </a:r>
          </a:p>
          <a:p>
            <a:pPr>
              <a:spcBef>
                <a:spcPct val="0"/>
              </a:spcBef>
              <a:buFontTx/>
              <a:buNone/>
            </a:pPr>
            <a:r>
              <a:rPr lang="en-US" altLang="en-US" sz="1600" dirty="0">
                <a:solidFill>
                  <a:schemeClr val="tx1"/>
                </a:solidFill>
                <a:latin typeface="Courier New" panose="02070309020205020404" pitchFamily="49" charset="0"/>
                <a:cs typeface="Courier New" panose="02070309020205020404" pitchFamily="49" charset="0"/>
              </a:rPr>
              <a:t>Alignment 2	12	0		2	1	12-0-10-2=0</a:t>
            </a:r>
            <a:endParaRPr lang="en-CA" altLang="en-US" sz="1600" dirty="0">
              <a:solidFill>
                <a:schemeClr val="tx1"/>
              </a:solidFill>
              <a:latin typeface="Courier New" panose="02070309020205020404" pitchFamily="49" charset="0"/>
              <a:cs typeface="Courier New" panose="02070309020205020404" pitchFamily="49"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400" smtClean="0"/>
              <a:t>Xuhua Xia</a:t>
            </a:r>
          </a:p>
        </p:txBody>
      </p:sp>
      <p:sp>
        <p:nvSpPr>
          <p:cNvPr id="6147"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400">
                <a:solidFill>
                  <a:schemeClr val="tx1"/>
                </a:solidFill>
              </a:rPr>
              <a:t>Slide </a:t>
            </a:r>
            <a:fld id="{D57D1090-D607-4629-980D-03D25F805F82}" type="slidenum">
              <a:rPr lang="en-US" altLang="en-US" sz="1400">
                <a:solidFill>
                  <a:schemeClr val="tx1"/>
                </a:solidFill>
              </a:rPr>
              <a:pPr>
                <a:spcBef>
                  <a:spcPct val="0"/>
                </a:spcBef>
                <a:buFontTx/>
                <a:buNone/>
              </a:pPr>
              <a:t>3</a:t>
            </a:fld>
            <a:endParaRPr lang="en-US" altLang="en-US" sz="1400">
              <a:solidFill>
                <a:schemeClr val="tx1"/>
              </a:solidFill>
            </a:endParaRPr>
          </a:p>
        </p:txBody>
      </p:sp>
      <p:sp>
        <p:nvSpPr>
          <p:cNvPr id="6148" name="Rectangle 2"/>
          <p:cNvSpPr>
            <a:spLocks noGrp="1" noChangeArrowheads="1"/>
          </p:cNvSpPr>
          <p:nvPr>
            <p:ph type="title"/>
          </p:nvPr>
        </p:nvSpPr>
        <p:spPr/>
        <p:txBody>
          <a:bodyPr/>
          <a:lstStyle/>
          <a:p>
            <a:r>
              <a:rPr lang="en-CA" altLang="en-US" sz="3600" smtClean="0"/>
              <a:t>Janeka, JE et al. 2007 Science 318:792</a:t>
            </a:r>
          </a:p>
        </p:txBody>
      </p:sp>
      <p:pic>
        <p:nvPicPr>
          <p:cNvPr id="6149" name="Picture 3" descr="318_792_F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1027113"/>
            <a:ext cx="6600825" cy="542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3"/>
          <p:cNvSpPr txBox="1">
            <a:spLocks noChangeArrowheads="1"/>
          </p:cNvSpPr>
          <p:nvPr/>
        </p:nvSpPr>
        <p:spPr bwMode="auto">
          <a:xfrm>
            <a:off x="-3043" y="1196752"/>
            <a:ext cx="7188201" cy="528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58222" tIns="179112" rIns="358222" bIns="179112">
            <a:spAutoFit/>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r>
              <a:rPr lang="en-US" altLang="en-US" sz="2000" dirty="0">
                <a:latin typeface="Courier New" panose="02070309020205020404" pitchFamily="49" charset="0"/>
                <a:cs typeface="Courier New" panose="02070309020205020404" pitchFamily="49" charset="0"/>
              </a:rPr>
              <a:t>(a)         190       200       210</a:t>
            </a:r>
          </a:p>
          <a:p>
            <a:r>
              <a:rPr lang="en-US" altLang="en-US" sz="2000" dirty="0">
                <a:latin typeface="Courier New" panose="02070309020205020404" pitchFamily="49" charset="0"/>
                <a:cs typeface="Courier New" panose="02070309020205020404" pitchFamily="49" charset="0"/>
              </a:rPr>
              <a:t>           ---|----|----|----|----|----...</a:t>
            </a:r>
          </a:p>
          <a:p>
            <a:r>
              <a:rPr lang="en-US" altLang="en-US" sz="2000" dirty="0" err="1">
                <a:latin typeface="Courier New" panose="02070309020205020404" pitchFamily="49" charset="0"/>
                <a:cs typeface="Courier New" panose="02070309020205020404" pitchFamily="49" charset="0"/>
              </a:rPr>
              <a:t>FauNEOPT</a:t>
            </a:r>
            <a:r>
              <a:rPr lang="en-US" altLang="en-US" sz="2000" dirty="0">
                <a:latin typeface="Courier New" panose="02070309020205020404" pitchFamily="49" charset="0"/>
                <a:cs typeface="Courier New" panose="02070309020205020404" pitchFamily="49" charset="0"/>
              </a:rPr>
              <a:t>   GAUGUUCCACCU</a:t>
            </a:r>
            <a:r>
              <a:rPr lang="en-US" altLang="en-US" sz="2000" dirty="0">
                <a:solidFill>
                  <a:srgbClr val="FF0000"/>
                </a:solidFill>
                <a:latin typeface="Courier New" panose="02070309020205020404" pitchFamily="49" charset="0"/>
                <a:cs typeface="Courier New" panose="02070309020205020404" pitchFamily="49" charset="0"/>
              </a:rPr>
              <a:t>CCAGUA</a:t>
            </a:r>
            <a:r>
              <a:rPr lang="en-US" altLang="en-US" sz="2000" dirty="0">
                <a:latin typeface="Courier New" panose="02070309020205020404" pitchFamily="49" charset="0"/>
                <a:cs typeface="Courier New" panose="02070309020205020404" pitchFamily="49" charset="0"/>
              </a:rPr>
              <a:t>---GAAUUUU...</a:t>
            </a:r>
          </a:p>
          <a:p>
            <a:r>
              <a:rPr lang="en-US" altLang="en-US" sz="2000" dirty="0" err="1">
                <a:latin typeface="Courier New" panose="02070309020205020404" pitchFamily="49" charset="0"/>
                <a:cs typeface="Courier New" panose="02070309020205020404" pitchFamily="49" charset="0"/>
              </a:rPr>
              <a:t>ApaukNEOPT</a:t>
            </a:r>
            <a:r>
              <a:rPr lang="en-US" altLang="en-US" sz="2000" dirty="0">
                <a:latin typeface="Courier New" panose="02070309020205020404" pitchFamily="49" charset="0"/>
                <a:cs typeface="Courier New" panose="02070309020205020404" pitchFamily="49" charset="0"/>
              </a:rPr>
              <a:t> CGCCUC</a:t>
            </a:r>
            <a:r>
              <a:rPr lang="en-US" altLang="en-US" sz="2000" dirty="0">
                <a:solidFill>
                  <a:srgbClr val="FF0000"/>
                </a:solidFill>
                <a:latin typeface="Courier New" panose="02070309020205020404" pitchFamily="49" charset="0"/>
                <a:cs typeface="Courier New" panose="02070309020205020404" pitchFamily="49" charset="0"/>
              </a:rPr>
              <a:t>CCGGUA</a:t>
            </a:r>
            <a:r>
              <a:rPr lang="en-US" altLang="en-US" sz="2000" dirty="0">
                <a:latin typeface="Courier New" panose="02070309020205020404" pitchFamily="49" charset="0"/>
                <a:cs typeface="Courier New" panose="02070309020205020404" pitchFamily="49" charset="0"/>
              </a:rPr>
              <a:t>---------GAACUGU...</a:t>
            </a:r>
          </a:p>
          <a:p>
            <a:r>
              <a:rPr lang="en-US" altLang="en-US" sz="2000" dirty="0" err="1">
                <a:latin typeface="Courier New" panose="02070309020205020404" pitchFamily="49" charset="0"/>
                <a:cs typeface="Courier New" panose="02070309020205020404" pitchFamily="49" charset="0"/>
              </a:rPr>
              <a:t>CpoNEOPT</a:t>
            </a:r>
            <a:r>
              <a:rPr lang="en-US" altLang="en-US" sz="2000" dirty="0">
                <a:latin typeface="Courier New" panose="02070309020205020404" pitchFamily="49" charset="0"/>
                <a:cs typeface="Courier New" panose="02070309020205020404" pitchFamily="49" charset="0"/>
              </a:rPr>
              <a:t>   GGCAAGCAA</a:t>
            </a:r>
            <a:r>
              <a:rPr lang="en-US" altLang="en-US" sz="2000" dirty="0">
                <a:solidFill>
                  <a:srgbClr val="FF0000"/>
                </a:solidFill>
                <a:latin typeface="Courier New" panose="02070309020205020404" pitchFamily="49" charset="0"/>
                <a:cs typeface="Courier New" panose="02070309020205020404" pitchFamily="49" charset="0"/>
              </a:rPr>
              <a:t>CCUGUG</a:t>
            </a:r>
            <a:r>
              <a:rPr lang="en-US" altLang="en-US" sz="2000" dirty="0">
                <a:latin typeface="Courier New" panose="02070309020205020404" pitchFamily="49" charset="0"/>
                <a:cs typeface="Courier New" panose="02070309020205020404" pitchFamily="49" charset="0"/>
              </a:rPr>
              <a:t>------GAACUGU...</a:t>
            </a:r>
          </a:p>
          <a:p>
            <a:r>
              <a:rPr lang="en-US" altLang="en-US" sz="2000" dirty="0" err="1">
                <a:latin typeface="Courier New" panose="02070309020205020404" pitchFamily="49" charset="0"/>
                <a:cs typeface="Courier New" panose="02070309020205020404" pitchFamily="49" charset="0"/>
              </a:rPr>
              <a:t>PquNEOPT</a:t>
            </a:r>
            <a:r>
              <a:rPr lang="en-US" altLang="en-US" sz="2000" dirty="0">
                <a:latin typeface="Courier New" panose="02070309020205020404" pitchFamily="49" charset="0"/>
                <a:cs typeface="Courier New" panose="02070309020205020404" pitchFamily="49" charset="0"/>
              </a:rPr>
              <a:t>   AACGGUCGCGCG</a:t>
            </a:r>
            <a:r>
              <a:rPr lang="en-US" altLang="en-US" sz="2000" dirty="0">
                <a:solidFill>
                  <a:srgbClr val="FF0000"/>
                </a:solidFill>
                <a:latin typeface="Courier New" panose="02070309020205020404" pitchFamily="49" charset="0"/>
                <a:cs typeface="Courier New" panose="02070309020205020404" pitchFamily="49" charset="0"/>
              </a:rPr>
              <a:t>CCGGUC</a:t>
            </a:r>
            <a:r>
              <a:rPr lang="en-US" altLang="en-US" sz="2000" dirty="0">
                <a:latin typeface="Courier New" panose="02070309020205020404" pitchFamily="49" charset="0"/>
                <a:cs typeface="Courier New" panose="02070309020205020404" pitchFamily="49" charset="0"/>
              </a:rPr>
              <a:t>---GAGCUGU...</a:t>
            </a:r>
          </a:p>
          <a:p>
            <a:r>
              <a:rPr lang="en-US" altLang="en-US" sz="2000" dirty="0" err="1">
                <a:latin typeface="Courier New" panose="02070309020205020404" pitchFamily="49" charset="0"/>
                <a:cs typeface="Courier New" panose="02070309020205020404" pitchFamily="49" charset="0"/>
              </a:rPr>
              <a:t>PamNEOPT</a:t>
            </a:r>
            <a:r>
              <a:rPr lang="en-US" altLang="en-US" sz="2000" dirty="0">
                <a:latin typeface="Courier New" panose="02070309020205020404" pitchFamily="49" charset="0"/>
                <a:cs typeface="Courier New" panose="02070309020205020404" pitchFamily="49" charset="0"/>
              </a:rPr>
              <a:t>   GACACACCACCU</a:t>
            </a:r>
            <a:r>
              <a:rPr lang="en-US" altLang="en-US" sz="2000" dirty="0">
                <a:solidFill>
                  <a:srgbClr val="FF0000"/>
                </a:solidFill>
                <a:latin typeface="Courier New" panose="02070309020205020404" pitchFamily="49" charset="0"/>
                <a:cs typeface="Courier New" panose="02070309020205020404" pitchFamily="49" charset="0"/>
              </a:rPr>
              <a:t>CCAGUG</a:t>
            </a:r>
            <a:r>
              <a:rPr lang="en-US" altLang="en-US" sz="2000" dirty="0">
                <a:latin typeface="Courier New" panose="02070309020205020404" pitchFamily="49" charset="0"/>
                <a:cs typeface="Courier New" panose="02070309020205020404" pitchFamily="49" charset="0"/>
              </a:rPr>
              <a:t>---GAAUUCU...</a:t>
            </a:r>
          </a:p>
          <a:p>
            <a:r>
              <a:rPr lang="en-US" altLang="en-US" sz="2000" dirty="0" err="1">
                <a:latin typeface="Courier New" panose="02070309020205020404" pitchFamily="49" charset="0"/>
                <a:cs typeface="Courier New" panose="02070309020205020404" pitchFamily="49" charset="0"/>
              </a:rPr>
              <a:t>AdoNEOPT</a:t>
            </a:r>
            <a:r>
              <a:rPr lang="en-US" altLang="en-US" sz="2000" dirty="0">
                <a:latin typeface="Courier New" panose="02070309020205020404" pitchFamily="49" charset="0"/>
                <a:cs typeface="Courier New" panose="02070309020205020404" pitchFamily="49" charset="0"/>
              </a:rPr>
              <a:t>   AAUUUGCCACCU</a:t>
            </a:r>
            <a:r>
              <a:rPr lang="en-US" altLang="en-US" sz="2000" dirty="0">
                <a:solidFill>
                  <a:srgbClr val="FF0000"/>
                </a:solidFill>
                <a:latin typeface="Courier New" panose="02070309020205020404" pitchFamily="49" charset="0"/>
                <a:cs typeface="Courier New" panose="02070309020205020404" pitchFamily="49" charset="0"/>
              </a:rPr>
              <a:t>CCA---GUG</a:t>
            </a:r>
            <a:r>
              <a:rPr lang="en-US" altLang="en-US" sz="2000" dirty="0">
                <a:latin typeface="Courier New" panose="02070309020205020404" pitchFamily="49" charset="0"/>
                <a:cs typeface="Courier New" panose="02070309020205020404" pitchFamily="49" charset="0"/>
              </a:rPr>
              <a:t>GAGUUUU...</a:t>
            </a:r>
          </a:p>
          <a:p>
            <a:endParaRPr lang="en-US" altLang="en-US" sz="2000" dirty="0">
              <a:latin typeface="Courier New" panose="02070309020205020404" pitchFamily="49" charset="0"/>
              <a:cs typeface="Courier New" panose="02070309020205020404" pitchFamily="49" charset="0"/>
            </a:endParaRPr>
          </a:p>
          <a:p>
            <a:r>
              <a:rPr lang="en-US" altLang="en-US" sz="2000" dirty="0">
                <a:latin typeface="Courier New" panose="02070309020205020404" pitchFamily="49" charset="0"/>
                <a:cs typeface="Courier New" panose="02070309020205020404" pitchFamily="49" charset="0"/>
              </a:rPr>
              <a:t>(b)</a:t>
            </a:r>
          </a:p>
          <a:p>
            <a:r>
              <a:rPr lang="en-US" altLang="en-US" sz="2000" dirty="0" err="1">
                <a:latin typeface="Courier New" panose="02070309020205020404" pitchFamily="49" charset="0"/>
                <a:cs typeface="Courier New" panose="02070309020205020404" pitchFamily="49" charset="0"/>
              </a:rPr>
              <a:t>FauNEOPT</a:t>
            </a:r>
            <a:r>
              <a:rPr lang="en-US" altLang="en-US" sz="2000" dirty="0">
                <a:latin typeface="Courier New" panose="02070309020205020404" pitchFamily="49" charset="0"/>
                <a:cs typeface="Courier New" panose="02070309020205020404" pitchFamily="49" charset="0"/>
              </a:rPr>
              <a:t>   GAUGUUCCACCU---</a:t>
            </a:r>
            <a:r>
              <a:rPr lang="en-US" altLang="en-US" sz="2000" dirty="0">
                <a:solidFill>
                  <a:srgbClr val="FF0000"/>
                </a:solidFill>
                <a:latin typeface="Courier New" panose="02070309020205020404" pitchFamily="49" charset="0"/>
                <a:cs typeface="Courier New" panose="02070309020205020404" pitchFamily="49" charset="0"/>
              </a:rPr>
              <a:t>CCAGUA</a:t>
            </a:r>
            <a:r>
              <a:rPr lang="en-US" altLang="en-US" sz="2000" dirty="0">
                <a:latin typeface="Courier New" panose="02070309020205020404" pitchFamily="49" charset="0"/>
                <a:cs typeface="Courier New" panose="02070309020205020404" pitchFamily="49" charset="0"/>
              </a:rPr>
              <a:t>GAAUUUU...</a:t>
            </a:r>
          </a:p>
          <a:p>
            <a:r>
              <a:rPr lang="en-US" altLang="en-US" sz="2000" dirty="0" err="1">
                <a:latin typeface="Courier New" panose="02070309020205020404" pitchFamily="49" charset="0"/>
                <a:cs typeface="Courier New" panose="02070309020205020404" pitchFamily="49" charset="0"/>
              </a:rPr>
              <a:t>ApaukNEOPT</a:t>
            </a:r>
            <a:r>
              <a:rPr lang="en-US" altLang="en-US" sz="2000" dirty="0">
                <a:latin typeface="Courier New" panose="02070309020205020404" pitchFamily="49" charset="0"/>
                <a:cs typeface="Courier New" panose="02070309020205020404" pitchFamily="49" charset="0"/>
              </a:rPr>
              <a:t> CGCCUC---------</a:t>
            </a:r>
            <a:r>
              <a:rPr lang="en-US" altLang="en-US" sz="2000" dirty="0">
                <a:solidFill>
                  <a:srgbClr val="FF0000"/>
                </a:solidFill>
                <a:latin typeface="Courier New" panose="02070309020205020404" pitchFamily="49" charset="0"/>
                <a:cs typeface="Courier New" panose="02070309020205020404" pitchFamily="49" charset="0"/>
              </a:rPr>
              <a:t>CCGGUA</a:t>
            </a:r>
            <a:r>
              <a:rPr lang="en-US" altLang="en-US" sz="2000" dirty="0">
                <a:latin typeface="Courier New" panose="02070309020205020404" pitchFamily="49" charset="0"/>
                <a:cs typeface="Courier New" panose="02070309020205020404" pitchFamily="49" charset="0"/>
              </a:rPr>
              <a:t>GAACUGU...</a:t>
            </a:r>
          </a:p>
          <a:p>
            <a:r>
              <a:rPr lang="en-US" altLang="en-US" sz="2000" dirty="0" err="1">
                <a:latin typeface="Courier New" panose="02070309020205020404" pitchFamily="49" charset="0"/>
                <a:cs typeface="Courier New" panose="02070309020205020404" pitchFamily="49" charset="0"/>
              </a:rPr>
              <a:t>CpoNEOPT</a:t>
            </a:r>
            <a:r>
              <a:rPr lang="en-US" altLang="en-US" sz="2000" dirty="0">
                <a:latin typeface="Courier New" panose="02070309020205020404" pitchFamily="49" charset="0"/>
                <a:cs typeface="Courier New" panose="02070309020205020404" pitchFamily="49" charset="0"/>
              </a:rPr>
              <a:t>   GGCAAGCAA------</a:t>
            </a:r>
            <a:r>
              <a:rPr lang="en-US" altLang="en-US" sz="2000" dirty="0">
                <a:solidFill>
                  <a:srgbClr val="FF0000"/>
                </a:solidFill>
                <a:latin typeface="Courier New" panose="02070309020205020404" pitchFamily="49" charset="0"/>
                <a:cs typeface="Courier New" panose="02070309020205020404" pitchFamily="49" charset="0"/>
              </a:rPr>
              <a:t>CCUGUG</a:t>
            </a:r>
            <a:r>
              <a:rPr lang="en-US" altLang="en-US" sz="2000" dirty="0">
                <a:latin typeface="Courier New" panose="02070309020205020404" pitchFamily="49" charset="0"/>
                <a:cs typeface="Courier New" panose="02070309020205020404" pitchFamily="49" charset="0"/>
              </a:rPr>
              <a:t>GAACUGU...</a:t>
            </a:r>
          </a:p>
          <a:p>
            <a:r>
              <a:rPr lang="en-US" altLang="en-US" sz="2000" dirty="0" err="1">
                <a:latin typeface="Courier New" panose="02070309020205020404" pitchFamily="49" charset="0"/>
                <a:cs typeface="Courier New" panose="02070309020205020404" pitchFamily="49" charset="0"/>
              </a:rPr>
              <a:t>PquNEOPT</a:t>
            </a:r>
            <a:r>
              <a:rPr lang="en-US" altLang="en-US" sz="2000" dirty="0">
                <a:latin typeface="Courier New" panose="02070309020205020404" pitchFamily="49" charset="0"/>
                <a:cs typeface="Courier New" panose="02070309020205020404" pitchFamily="49" charset="0"/>
              </a:rPr>
              <a:t>   AACGGUCGCGCG---</a:t>
            </a:r>
            <a:r>
              <a:rPr lang="en-US" altLang="en-US" sz="2000" dirty="0">
                <a:solidFill>
                  <a:srgbClr val="FF0000"/>
                </a:solidFill>
                <a:latin typeface="Courier New" panose="02070309020205020404" pitchFamily="49" charset="0"/>
                <a:cs typeface="Courier New" panose="02070309020205020404" pitchFamily="49" charset="0"/>
              </a:rPr>
              <a:t>CCGGUC</a:t>
            </a:r>
            <a:r>
              <a:rPr lang="en-US" altLang="en-US" sz="2000" dirty="0">
                <a:latin typeface="Courier New" panose="02070309020205020404" pitchFamily="49" charset="0"/>
                <a:cs typeface="Courier New" panose="02070309020205020404" pitchFamily="49" charset="0"/>
              </a:rPr>
              <a:t>GAGCUGU...</a:t>
            </a:r>
          </a:p>
          <a:p>
            <a:r>
              <a:rPr lang="en-US" altLang="en-US" sz="2000" dirty="0" err="1">
                <a:latin typeface="Courier New" panose="02070309020205020404" pitchFamily="49" charset="0"/>
                <a:cs typeface="Courier New" panose="02070309020205020404" pitchFamily="49" charset="0"/>
              </a:rPr>
              <a:t>PamNEOPT</a:t>
            </a:r>
            <a:r>
              <a:rPr lang="en-US" altLang="en-US" sz="2000" dirty="0">
                <a:latin typeface="Courier New" panose="02070309020205020404" pitchFamily="49" charset="0"/>
                <a:cs typeface="Courier New" panose="02070309020205020404" pitchFamily="49" charset="0"/>
              </a:rPr>
              <a:t>   GACACACCACCU---</a:t>
            </a:r>
            <a:r>
              <a:rPr lang="en-US" altLang="en-US" sz="2000" dirty="0">
                <a:solidFill>
                  <a:srgbClr val="FF0000"/>
                </a:solidFill>
                <a:latin typeface="Courier New" panose="02070309020205020404" pitchFamily="49" charset="0"/>
                <a:cs typeface="Courier New" panose="02070309020205020404" pitchFamily="49" charset="0"/>
              </a:rPr>
              <a:t>CCAGUG</a:t>
            </a:r>
            <a:r>
              <a:rPr lang="en-US" altLang="en-US" sz="2000" dirty="0">
                <a:latin typeface="Courier New" panose="02070309020205020404" pitchFamily="49" charset="0"/>
                <a:cs typeface="Courier New" panose="02070309020205020404" pitchFamily="49" charset="0"/>
              </a:rPr>
              <a:t>GAAUUCU...</a:t>
            </a:r>
          </a:p>
          <a:p>
            <a:r>
              <a:rPr lang="en-US" altLang="en-US" sz="2000" dirty="0" err="1">
                <a:latin typeface="Courier New" panose="02070309020205020404" pitchFamily="49" charset="0"/>
                <a:cs typeface="Courier New" panose="02070309020205020404" pitchFamily="49" charset="0"/>
              </a:rPr>
              <a:t>AdoNEOPT</a:t>
            </a:r>
            <a:r>
              <a:rPr lang="en-US" altLang="en-US" sz="2000" dirty="0">
                <a:latin typeface="Courier New" panose="02070309020205020404" pitchFamily="49" charset="0"/>
                <a:cs typeface="Courier New" panose="02070309020205020404" pitchFamily="49" charset="0"/>
              </a:rPr>
              <a:t>   AAUUUGCCACCU---</a:t>
            </a:r>
            <a:r>
              <a:rPr lang="en-US" altLang="en-US" sz="2000" dirty="0">
                <a:solidFill>
                  <a:srgbClr val="FF0000"/>
                </a:solidFill>
                <a:latin typeface="Courier New" panose="02070309020205020404" pitchFamily="49" charset="0"/>
                <a:cs typeface="Courier New" panose="02070309020205020404" pitchFamily="49" charset="0"/>
              </a:rPr>
              <a:t>CCAGUG</a:t>
            </a:r>
            <a:r>
              <a:rPr lang="en-US" altLang="en-US" sz="2000" dirty="0">
                <a:latin typeface="Courier New" panose="02070309020205020404" pitchFamily="49" charset="0"/>
                <a:cs typeface="Courier New" panose="02070309020205020404" pitchFamily="49" charset="0"/>
              </a:rPr>
              <a:t>GAGUUUU...</a:t>
            </a:r>
          </a:p>
        </p:txBody>
      </p:sp>
      <p:sp>
        <p:nvSpPr>
          <p:cNvPr id="8195" name="Title 1"/>
          <p:cNvSpPr>
            <a:spLocks noGrp="1"/>
          </p:cNvSpPr>
          <p:nvPr>
            <p:ph type="title"/>
          </p:nvPr>
        </p:nvSpPr>
        <p:spPr/>
        <p:txBody>
          <a:bodyPr/>
          <a:lstStyle/>
          <a:p>
            <a:r>
              <a:rPr lang="en-CA" altLang="en-US" smtClean="0"/>
              <a:t>Example of poor alignment</a:t>
            </a:r>
          </a:p>
        </p:txBody>
      </p:sp>
      <p:sp>
        <p:nvSpPr>
          <p:cNvPr id="8196" name="TextBox 2"/>
          <p:cNvSpPr txBox="1">
            <a:spLocks noChangeArrowheads="1"/>
          </p:cNvSpPr>
          <p:nvPr/>
        </p:nvSpPr>
        <p:spPr bwMode="auto">
          <a:xfrm>
            <a:off x="6845300" y="1700213"/>
            <a:ext cx="22669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r>
              <a:rPr lang="en-CA" altLang="en-US"/>
              <a:t>Poor alignment from Regier et al. 2010. </a:t>
            </a:r>
            <a:r>
              <a:rPr lang="en-CA" altLang="en-US" b="1" i="1"/>
              <a:t>Nature</a:t>
            </a:r>
            <a:r>
              <a:rPr lang="en-CA" altLang="en-US"/>
              <a:t> </a:t>
            </a:r>
            <a:r>
              <a:rPr lang="en-US" altLang="en-US"/>
              <a:t>463:1079-1083</a:t>
            </a:r>
            <a:endParaRPr lang="en-CA" altLang="en-US"/>
          </a:p>
        </p:txBody>
      </p:sp>
      <p:sp>
        <p:nvSpPr>
          <p:cNvPr id="8197" name="TextBox 4"/>
          <p:cNvSpPr txBox="1">
            <a:spLocks noChangeArrowheads="1"/>
          </p:cNvSpPr>
          <p:nvPr/>
        </p:nvSpPr>
        <p:spPr bwMode="auto">
          <a:xfrm>
            <a:off x="6875463" y="4508500"/>
            <a:ext cx="2236787"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r>
              <a:rPr lang="en-CA" altLang="en-US"/>
              <a:t>A better alignment (Why is it better? By what criterion do we consider it better?)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400" smtClean="0"/>
              <a:t>Xuhua Xia</a:t>
            </a:r>
          </a:p>
        </p:txBody>
      </p:sp>
      <p:sp>
        <p:nvSpPr>
          <p:cNvPr id="10243"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400">
                <a:solidFill>
                  <a:schemeClr val="tx1"/>
                </a:solidFill>
              </a:rPr>
              <a:t>Slide </a:t>
            </a:r>
            <a:fld id="{A4233B34-7DA3-4E6C-B2B5-66AC927F748D}" type="slidenum">
              <a:rPr lang="en-US" altLang="en-US" sz="1400">
                <a:solidFill>
                  <a:schemeClr val="tx1"/>
                </a:solidFill>
              </a:rPr>
              <a:pPr>
                <a:spcBef>
                  <a:spcPct val="0"/>
                </a:spcBef>
                <a:buFontTx/>
                <a:buNone/>
              </a:pPr>
              <a:t>5</a:t>
            </a:fld>
            <a:endParaRPr lang="en-US" altLang="en-US" sz="1400">
              <a:solidFill>
                <a:schemeClr val="tx1"/>
              </a:solidFill>
            </a:endParaRPr>
          </a:p>
        </p:txBody>
      </p:sp>
      <p:sp>
        <p:nvSpPr>
          <p:cNvPr id="10244" name="Rectangle 2"/>
          <p:cNvSpPr>
            <a:spLocks noGrp="1" noChangeArrowheads="1"/>
          </p:cNvSpPr>
          <p:nvPr>
            <p:ph type="title"/>
          </p:nvPr>
        </p:nvSpPr>
        <p:spPr/>
        <p:txBody>
          <a:bodyPr/>
          <a:lstStyle/>
          <a:p>
            <a:r>
              <a:rPr lang="en-US" altLang="en-US" smtClean="0"/>
              <a:t>Testing phylogenetic hypotheses</a:t>
            </a:r>
            <a:endParaRPr lang="en-GB" altLang="en-US" smtClean="0"/>
          </a:p>
        </p:txBody>
      </p:sp>
      <p:grpSp>
        <p:nvGrpSpPr>
          <p:cNvPr id="10245" name="Group 3"/>
          <p:cNvGrpSpPr>
            <a:grpSpLocks/>
          </p:cNvGrpSpPr>
          <p:nvPr/>
        </p:nvGrpSpPr>
        <p:grpSpPr bwMode="auto">
          <a:xfrm>
            <a:off x="227013" y="1125538"/>
            <a:ext cx="2732087" cy="2555875"/>
            <a:chOff x="787" y="2208"/>
            <a:chExt cx="1323" cy="1593"/>
          </a:xfrm>
        </p:grpSpPr>
        <p:sp>
          <p:nvSpPr>
            <p:cNvPr id="10261" name="Line 4"/>
            <p:cNvSpPr>
              <a:spLocks noChangeShapeType="1"/>
            </p:cNvSpPr>
            <p:nvPr/>
          </p:nvSpPr>
          <p:spPr bwMode="auto">
            <a:xfrm flipH="1">
              <a:off x="787" y="2269"/>
              <a:ext cx="810" cy="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0262" name="Rectangle 5"/>
            <p:cNvSpPr>
              <a:spLocks noChangeArrowheads="1"/>
            </p:cNvSpPr>
            <p:nvPr/>
          </p:nvSpPr>
          <p:spPr bwMode="auto">
            <a:xfrm>
              <a:off x="1606" y="2208"/>
              <a:ext cx="486"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GB" altLang="en-US" sz="1800">
                  <a:solidFill>
                    <a:srgbClr val="000000"/>
                  </a:solidFill>
                  <a:latin typeface="Arial" panose="020B0604020202020204" pitchFamily="34" charset="0"/>
                </a:rPr>
                <a:t>OutGroup</a:t>
              </a:r>
              <a:endParaRPr lang="en-GB" altLang="en-US" sz="1800">
                <a:solidFill>
                  <a:schemeClr val="tx1"/>
                </a:solidFill>
              </a:endParaRPr>
            </a:p>
          </p:txBody>
        </p:sp>
        <p:sp>
          <p:nvSpPr>
            <p:cNvPr id="10263" name="Line 6"/>
            <p:cNvSpPr>
              <a:spLocks noChangeShapeType="1"/>
            </p:cNvSpPr>
            <p:nvPr/>
          </p:nvSpPr>
          <p:spPr bwMode="auto">
            <a:xfrm flipH="1">
              <a:off x="1056" y="2743"/>
              <a:ext cx="541" cy="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0264" name="Rectangle 7"/>
            <p:cNvSpPr>
              <a:spLocks noChangeArrowheads="1"/>
            </p:cNvSpPr>
            <p:nvPr/>
          </p:nvSpPr>
          <p:spPr bwMode="auto">
            <a:xfrm>
              <a:off x="1606" y="2682"/>
              <a:ext cx="50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800">
                  <a:solidFill>
                    <a:srgbClr val="000000"/>
                  </a:solidFill>
                  <a:latin typeface="Arial" panose="020B0604020202020204" pitchFamily="34" charset="0"/>
                </a:rPr>
                <a:t>“Reptilian”</a:t>
              </a:r>
              <a:endParaRPr lang="en-GB" altLang="en-US" sz="1800">
                <a:solidFill>
                  <a:schemeClr val="tx1"/>
                </a:solidFill>
              </a:endParaRPr>
            </a:p>
          </p:txBody>
        </p:sp>
        <p:sp>
          <p:nvSpPr>
            <p:cNvPr id="10265" name="Line 8"/>
            <p:cNvSpPr>
              <a:spLocks noChangeShapeType="1"/>
            </p:cNvSpPr>
            <p:nvPr/>
          </p:nvSpPr>
          <p:spPr bwMode="auto">
            <a:xfrm flipH="1">
              <a:off x="1327" y="3217"/>
              <a:ext cx="270" cy="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0266" name="Rectangle 9"/>
            <p:cNvSpPr>
              <a:spLocks noChangeArrowheads="1"/>
            </p:cNvSpPr>
            <p:nvPr/>
          </p:nvSpPr>
          <p:spPr bwMode="auto">
            <a:xfrm>
              <a:off x="1606" y="3156"/>
              <a:ext cx="42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GB" altLang="en-US" sz="1800">
                  <a:solidFill>
                    <a:srgbClr val="000000"/>
                  </a:solidFill>
                  <a:latin typeface="Arial" panose="020B0604020202020204" pitchFamily="34" charset="0"/>
                </a:rPr>
                <a:t>Mammal</a:t>
              </a:r>
              <a:endParaRPr lang="en-GB" altLang="en-US" sz="1800">
                <a:solidFill>
                  <a:schemeClr val="tx1"/>
                </a:solidFill>
              </a:endParaRPr>
            </a:p>
          </p:txBody>
        </p:sp>
        <p:sp>
          <p:nvSpPr>
            <p:cNvPr id="10267" name="Line 10"/>
            <p:cNvSpPr>
              <a:spLocks noChangeShapeType="1"/>
            </p:cNvSpPr>
            <p:nvPr/>
          </p:nvSpPr>
          <p:spPr bwMode="auto">
            <a:xfrm flipH="1">
              <a:off x="1327" y="3691"/>
              <a:ext cx="270" cy="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0268" name="Rectangle 11"/>
            <p:cNvSpPr>
              <a:spLocks noChangeArrowheads="1"/>
            </p:cNvSpPr>
            <p:nvPr/>
          </p:nvSpPr>
          <p:spPr bwMode="auto">
            <a:xfrm>
              <a:off x="1606" y="3630"/>
              <a:ext cx="197"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GB" altLang="en-US" sz="1800">
                  <a:solidFill>
                    <a:srgbClr val="000000"/>
                  </a:solidFill>
                  <a:latin typeface="Arial" panose="020B0604020202020204" pitchFamily="34" charset="0"/>
                </a:rPr>
                <a:t>Bird</a:t>
              </a:r>
              <a:endParaRPr lang="en-GB" altLang="en-US" sz="1800">
                <a:solidFill>
                  <a:schemeClr val="tx1"/>
                </a:solidFill>
              </a:endParaRPr>
            </a:p>
          </p:txBody>
        </p:sp>
        <p:sp>
          <p:nvSpPr>
            <p:cNvPr id="10269" name="Line 12"/>
            <p:cNvSpPr>
              <a:spLocks noChangeShapeType="1"/>
            </p:cNvSpPr>
            <p:nvPr/>
          </p:nvSpPr>
          <p:spPr bwMode="auto">
            <a:xfrm flipH="1">
              <a:off x="1056" y="3453"/>
              <a:ext cx="271" cy="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0270" name="Line 13"/>
            <p:cNvSpPr>
              <a:spLocks noChangeShapeType="1"/>
            </p:cNvSpPr>
            <p:nvPr/>
          </p:nvSpPr>
          <p:spPr bwMode="auto">
            <a:xfrm>
              <a:off x="1327" y="3217"/>
              <a:ext cx="1" cy="474"/>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0271" name="Line 14"/>
            <p:cNvSpPr>
              <a:spLocks noChangeShapeType="1"/>
            </p:cNvSpPr>
            <p:nvPr/>
          </p:nvSpPr>
          <p:spPr bwMode="auto">
            <a:xfrm flipH="1">
              <a:off x="787" y="3098"/>
              <a:ext cx="269" cy="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0272" name="Line 15"/>
            <p:cNvSpPr>
              <a:spLocks noChangeShapeType="1"/>
            </p:cNvSpPr>
            <p:nvPr/>
          </p:nvSpPr>
          <p:spPr bwMode="auto">
            <a:xfrm>
              <a:off x="1056" y="2743"/>
              <a:ext cx="1" cy="71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0273" name="Line 16"/>
            <p:cNvSpPr>
              <a:spLocks noChangeShapeType="1"/>
            </p:cNvSpPr>
            <p:nvPr/>
          </p:nvSpPr>
          <p:spPr bwMode="auto">
            <a:xfrm>
              <a:off x="787" y="2269"/>
              <a:ext cx="1" cy="829"/>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grpSp>
      <p:grpSp>
        <p:nvGrpSpPr>
          <p:cNvPr id="10246" name="Group 17"/>
          <p:cNvGrpSpPr>
            <a:grpSpLocks/>
          </p:cNvGrpSpPr>
          <p:nvPr/>
        </p:nvGrpSpPr>
        <p:grpSpPr bwMode="auto">
          <a:xfrm>
            <a:off x="227013" y="4076700"/>
            <a:ext cx="2760662" cy="2230438"/>
            <a:chOff x="3239" y="2256"/>
            <a:chExt cx="1399" cy="1577"/>
          </a:xfrm>
        </p:grpSpPr>
        <p:sp>
          <p:nvSpPr>
            <p:cNvPr id="10248" name="Line 18"/>
            <p:cNvSpPr>
              <a:spLocks noChangeShapeType="1"/>
            </p:cNvSpPr>
            <p:nvPr/>
          </p:nvSpPr>
          <p:spPr bwMode="auto">
            <a:xfrm flipH="1">
              <a:off x="3239" y="2316"/>
              <a:ext cx="832" cy="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0249" name="Rectangle 19"/>
            <p:cNvSpPr>
              <a:spLocks noChangeArrowheads="1"/>
            </p:cNvSpPr>
            <p:nvPr/>
          </p:nvSpPr>
          <p:spPr bwMode="auto">
            <a:xfrm>
              <a:off x="4079" y="2256"/>
              <a:ext cx="508"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GB" altLang="en-US" sz="1800">
                  <a:solidFill>
                    <a:srgbClr val="000000"/>
                  </a:solidFill>
                  <a:latin typeface="Arial" panose="020B0604020202020204" pitchFamily="34" charset="0"/>
                </a:rPr>
                <a:t>OutGroup</a:t>
              </a:r>
              <a:endParaRPr lang="en-GB" altLang="en-US" sz="1800">
                <a:solidFill>
                  <a:schemeClr val="tx1"/>
                </a:solidFill>
              </a:endParaRPr>
            </a:p>
          </p:txBody>
        </p:sp>
        <p:sp>
          <p:nvSpPr>
            <p:cNvPr id="10250" name="Line 20"/>
            <p:cNvSpPr>
              <a:spLocks noChangeShapeType="1"/>
            </p:cNvSpPr>
            <p:nvPr/>
          </p:nvSpPr>
          <p:spPr bwMode="auto">
            <a:xfrm flipH="1">
              <a:off x="3516" y="2777"/>
              <a:ext cx="555" cy="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0251" name="Rectangle 21"/>
            <p:cNvSpPr>
              <a:spLocks noChangeArrowheads="1"/>
            </p:cNvSpPr>
            <p:nvPr/>
          </p:nvSpPr>
          <p:spPr bwMode="auto">
            <a:xfrm>
              <a:off x="4079" y="2717"/>
              <a:ext cx="55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GB" altLang="en-US" sz="1800">
                  <a:solidFill>
                    <a:srgbClr val="000000"/>
                  </a:solidFill>
                  <a:latin typeface="Arial" panose="020B0604020202020204" pitchFamily="34" charset="0"/>
                </a:rPr>
                <a:t>Mammal</a:t>
              </a:r>
              <a:endParaRPr lang="en-GB" altLang="en-US" sz="1800">
                <a:solidFill>
                  <a:schemeClr val="tx1"/>
                </a:solidFill>
              </a:endParaRPr>
            </a:p>
          </p:txBody>
        </p:sp>
        <p:sp>
          <p:nvSpPr>
            <p:cNvPr id="10252" name="Line 22"/>
            <p:cNvSpPr>
              <a:spLocks noChangeShapeType="1"/>
            </p:cNvSpPr>
            <p:nvPr/>
          </p:nvSpPr>
          <p:spPr bwMode="auto">
            <a:xfrm flipH="1">
              <a:off x="3794" y="3238"/>
              <a:ext cx="277" cy="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0253" name="Rectangle 23"/>
            <p:cNvSpPr>
              <a:spLocks noChangeArrowheads="1"/>
            </p:cNvSpPr>
            <p:nvPr/>
          </p:nvSpPr>
          <p:spPr bwMode="auto">
            <a:xfrm>
              <a:off x="4079" y="3178"/>
              <a:ext cx="20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GB" altLang="en-US" sz="1800">
                  <a:solidFill>
                    <a:srgbClr val="000000"/>
                  </a:solidFill>
                  <a:latin typeface="Arial" panose="020B0604020202020204" pitchFamily="34" charset="0"/>
                </a:rPr>
                <a:t>Bird</a:t>
              </a:r>
              <a:endParaRPr lang="en-GB" altLang="en-US" sz="1800">
                <a:solidFill>
                  <a:schemeClr val="tx1"/>
                </a:solidFill>
              </a:endParaRPr>
            </a:p>
          </p:txBody>
        </p:sp>
        <p:sp>
          <p:nvSpPr>
            <p:cNvPr id="10254" name="Line 24"/>
            <p:cNvSpPr>
              <a:spLocks noChangeShapeType="1"/>
            </p:cNvSpPr>
            <p:nvPr/>
          </p:nvSpPr>
          <p:spPr bwMode="auto">
            <a:xfrm flipH="1">
              <a:off x="3794" y="3700"/>
              <a:ext cx="277" cy="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0255" name="Rectangle 25"/>
            <p:cNvSpPr>
              <a:spLocks noChangeArrowheads="1"/>
            </p:cNvSpPr>
            <p:nvPr/>
          </p:nvSpPr>
          <p:spPr bwMode="auto">
            <a:xfrm>
              <a:off x="4080" y="3639"/>
              <a:ext cx="528"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800">
                  <a:solidFill>
                    <a:srgbClr val="000000"/>
                  </a:solidFill>
                  <a:latin typeface="Arial" panose="020B0604020202020204" pitchFamily="34" charset="0"/>
                </a:rPr>
                <a:t>“Reptilian”</a:t>
              </a:r>
              <a:endParaRPr lang="en-GB" altLang="en-US" sz="1800">
                <a:solidFill>
                  <a:schemeClr val="tx1"/>
                </a:solidFill>
              </a:endParaRPr>
            </a:p>
          </p:txBody>
        </p:sp>
        <p:sp>
          <p:nvSpPr>
            <p:cNvPr id="10256" name="Line 26"/>
            <p:cNvSpPr>
              <a:spLocks noChangeShapeType="1"/>
            </p:cNvSpPr>
            <p:nvPr/>
          </p:nvSpPr>
          <p:spPr bwMode="auto">
            <a:xfrm flipH="1">
              <a:off x="3516" y="3468"/>
              <a:ext cx="278" cy="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0257" name="Line 27"/>
            <p:cNvSpPr>
              <a:spLocks noChangeShapeType="1"/>
            </p:cNvSpPr>
            <p:nvPr/>
          </p:nvSpPr>
          <p:spPr bwMode="auto">
            <a:xfrm>
              <a:off x="3794" y="3238"/>
              <a:ext cx="1" cy="462"/>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0258" name="Line 28"/>
            <p:cNvSpPr>
              <a:spLocks noChangeShapeType="1"/>
            </p:cNvSpPr>
            <p:nvPr/>
          </p:nvSpPr>
          <p:spPr bwMode="auto">
            <a:xfrm flipH="1">
              <a:off x="3239" y="3123"/>
              <a:ext cx="277" cy="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0259" name="Line 29"/>
            <p:cNvSpPr>
              <a:spLocks noChangeShapeType="1"/>
            </p:cNvSpPr>
            <p:nvPr/>
          </p:nvSpPr>
          <p:spPr bwMode="auto">
            <a:xfrm>
              <a:off x="3516" y="2777"/>
              <a:ext cx="1" cy="69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0260" name="Line 30"/>
            <p:cNvSpPr>
              <a:spLocks noChangeShapeType="1"/>
            </p:cNvSpPr>
            <p:nvPr/>
          </p:nvSpPr>
          <p:spPr bwMode="auto">
            <a:xfrm>
              <a:off x="3239" y="2316"/>
              <a:ext cx="1" cy="807"/>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grpSp>
      <p:sp>
        <p:nvSpPr>
          <p:cNvPr id="10247" name="Text Box 31"/>
          <p:cNvSpPr txBox="1">
            <a:spLocks noChangeArrowheads="1"/>
          </p:cNvSpPr>
          <p:nvPr/>
        </p:nvSpPr>
        <p:spPr bwMode="auto">
          <a:xfrm>
            <a:off x="3995738" y="1052513"/>
            <a:ext cx="4968875" cy="510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50000"/>
              </a:spcBef>
              <a:buFontTx/>
              <a:buNone/>
            </a:pPr>
            <a:r>
              <a:rPr lang="en-CA" altLang="en-US" sz="1600">
                <a:solidFill>
                  <a:schemeClr val="tx1"/>
                </a:solidFill>
              </a:rPr>
              <a:t>“Using molecular sequence data to determine the phylogenetic relationships of the major groups of organisms has yielded some spectacular successes but has also thrown up some conundrums. One such is the relationship of birds to the rest of the tetrapods. Morphological data and most molecular studies have placed the birds closer to the crocodiles than to any other tetrapod group, but analysis of sequence data from 18S ribosomal RNA (rRNA) has persistently allied the birds more closely to the mammals. There have been several attempts to account for this niggling doubt, and Xia et al. (2003, Syst. Biol. 52:283) now show that the discrepancy arose because of methodological flaws in the analysis of 18S rRNA data, which caused, among other things, </a:t>
            </a:r>
            <a:r>
              <a:rPr lang="en-CA" altLang="en-US" sz="1600">
                <a:solidFill>
                  <a:srgbClr val="FF3300"/>
                </a:solidFill>
              </a:rPr>
              <a:t>misalignment of sequences from the different taxa</a:t>
            </a:r>
            <a:r>
              <a:rPr lang="en-CA" altLang="en-US" sz="1600">
                <a:solidFill>
                  <a:schemeClr val="tx1"/>
                </a:solidFill>
              </a:rPr>
              <a:t>. When structure-based alignment is carried out, the resulting phylogeny matches those obtained by other means, with the birds allied to the crocodiles via a common reptilian ancestor.”</a:t>
            </a:r>
          </a:p>
          <a:p>
            <a:pPr>
              <a:spcBef>
                <a:spcPct val="50000"/>
              </a:spcBef>
              <a:buFontTx/>
              <a:buNone/>
            </a:pPr>
            <a:r>
              <a:rPr lang="en-CA" altLang="en-US" sz="1600" b="1" i="1">
                <a:solidFill>
                  <a:schemeClr val="tx1"/>
                </a:solidFill>
              </a:rPr>
              <a:t>Science</a:t>
            </a:r>
            <a:r>
              <a:rPr lang="en-CA" altLang="en-US" sz="1600">
                <a:solidFill>
                  <a:schemeClr val="tx1"/>
                </a:solidFill>
              </a:rPr>
              <a:t> 301:279 (Editors’ Choice)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400" smtClean="0"/>
              <a:t>Xuhua Xia</a:t>
            </a:r>
          </a:p>
        </p:txBody>
      </p:sp>
      <p:sp>
        <p:nvSpPr>
          <p:cNvPr id="1126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400">
                <a:solidFill>
                  <a:schemeClr val="tx1"/>
                </a:solidFill>
              </a:rPr>
              <a:t>Slide </a:t>
            </a:r>
            <a:fld id="{C26F739B-E7CA-42AC-8E85-483440EC8329}" type="slidenum">
              <a:rPr lang="en-US" altLang="en-US" sz="1400">
                <a:solidFill>
                  <a:schemeClr val="tx1"/>
                </a:solidFill>
              </a:rPr>
              <a:pPr>
                <a:spcBef>
                  <a:spcPct val="0"/>
                </a:spcBef>
                <a:buFontTx/>
                <a:buNone/>
              </a:pPr>
              <a:t>6</a:t>
            </a:fld>
            <a:endParaRPr lang="en-US" altLang="en-US" sz="1400">
              <a:solidFill>
                <a:schemeClr val="tx1"/>
              </a:solidFill>
            </a:endParaRPr>
          </a:p>
        </p:txBody>
      </p:sp>
      <p:sp>
        <p:nvSpPr>
          <p:cNvPr id="11268" name="Rectangle 6"/>
          <p:cNvSpPr>
            <a:spLocks noGrp="1" noChangeArrowheads="1"/>
          </p:cNvSpPr>
          <p:nvPr>
            <p:ph type="title"/>
          </p:nvPr>
        </p:nvSpPr>
        <p:spPr/>
        <p:txBody>
          <a:bodyPr/>
          <a:lstStyle/>
          <a:p>
            <a:r>
              <a:rPr lang="en-US" altLang="en-US" smtClean="0"/>
              <a:t>Fundamental concepts</a:t>
            </a:r>
          </a:p>
        </p:txBody>
      </p:sp>
      <p:sp>
        <p:nvSpPr>
          <p:cNvPr id="11269" name="Rectangle 7"/>
          <p:cNvSpPr>
            <a:spLocks noGrp="1" noChangeArrowheads="1"/>
          </p:cNvSpPr>
          <p:nvPr>
            <p:ph type="body" idx="1"/>
          </p:nvPr>
        </p:nvSpPr>
        <p:spPr>
          <a:xfrm>
            <a:off x="533400" y="990600"/>
            <a:ext cx="8153400" cy="5399088"/>
          </a:xfrm>
        </p:spPr>
        <p:txBody>
          <a:bodyPr>
            <a:spAutoFit/>
          </a:bodyPr>
          <a:lstStyle/>
          <a:p>
            <a:r>
              <a:rPr lang="en-US" altLang="en-US" smtClean="0"/>
              <a:t>The purpose of sequence alignment:</a:t>
            </a:r>
          </a:p>
          <a:p>
            <a:pPr lvl="1"/>
            <a:r>
              <a:rPr lang="en-US" altLang="en-US" smtClean="0"/>
              <a:t>Identification of sequence homology and homologous sites</a:t>
            </a:r>
          </a:p>
          <a:p>
            <a:pPr lvl="1"/>
            <a:r>
              <a:rPr lang="en-CA" altLang="en-US" smtClean="0"/>
              <a:t>Homology: similarity that is the result of inheritance from a common ancestor (identification and analysis of homologies is central to phylogenetic systematics).</a:t>
            </a:r>
          </a:p>
          <a:p>
            <a:pPr lvl="1"/>
            <a:r>
              <a:rPr lang="en-CA" altLang="en-US" smtClean="0"/>
              <a:t>An Alignment is an hypothesis of positional homology between bases/Amino Acids.</a:t>
            </a:r>
          </a:p>
          <a:p>
            <a:r>
              <a:rPr lang="en-US" altLang="en-US" smtClean="0"/>
              <a:t>The fundamental assumptions: Shared ancestry that is computationally identifiable.</a:t>
            </a:r>
          </a:p>
          <a:p>
            <a:pPr lvl="1"/>
            <a:r>
              <a:rPr lang="en-US" altLang="en-US" smtClean="0"/>
              <a:t>The criterion: maximum alignment score given a scoring scheme</a:t>
            </a:r>
          </a:p>
          <a:p>
            <a:pPr lvl="1"/>
            <a:r>
              <a:rPr lang="en-US" altLang="en-US" smtClean="0"/>
              <a:t>The algorithm: dynamic programming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400" smtClean="0"/>
              <a:t>Xuhua Xia</a:t>
            </a:r>
          </a:p>
        </p:txBody>
      </p:sp>
      <p:sp>
        <p:nvSpPr>
          <p:cNvPr id="1229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400">
                <a:solidFill>
                  <a:schemeClr val="tx1"/>
                </a:solidFill>
              </a:rPr>
              <a:t>Slide </a:t>
            </a:r>
            <a:fld id="{5C6B3760-558C-4260-9A07-371B38F91C6A}" type="slidenum">
              <a:rPr lang="en-US" altLang="en-US" sz="1400">
                <a:solidFill>
                  <a:schemeClr val="tx1"/>
                </a:solidFill>
              </a:rPr>
              <a:pPr>
                <a:spcBef>
                  <a:spcPct val="0"/>
                </a:spcBef>
                <a:buFontTx/>
                <a:buNone/>
              </a:pPr>
              <a:t>7</a:t>
            </a:fld>
            <a:endParaRPr lang="en-US" altLang="en-US" sz="1400">
              <a:solidFill>
                <a:schemeClr val="tx1"/>
              </a:solidFill>
            </a:endParaRPr>
          </a:p>
        </p:txBody>
      </p:sp>
      <p:sp>
        <p:nvSpPr>
          <p:cNvPr id="12292" name="Rectangle 2"/>
          <p:cNvSpPr>
            <a:spLocks noGrp="1" noChangeArrowheads="1"/>
          </p:cNvSpPr>
          <p:nvPr>
            <p:ph type="title"/>
          </p:nvPr>
        </p:nvSpPr>
        <p:spPr/>
        <p:txBody>
          <a:bodyPr/>
          <a:lstStyle/>
          <a:p>
            <a:r>
              <a:rPr lang="en-US" altLang="en-US" smtClean="0"/>
              <a:t>An alignment is a hypothesis</a:t>
            </a:r>
          </a:p>
        </p:txBody>
      </p:sp>
      <p:sp>
        <p:nvSpPr>
          <p:cNvPr id="12293" name="Rectangle 3"/>
          <p:cNvSpPr>
            <a:spLocks noGrp="1" noChangeArrowheads="1"/>
          </p:cNvSpPr>
          <p:nvPr>
            <p:ph type="body" idx="1"/>
          </p:nvPr>
        </p:nvSpPr>
        <p:spPr>
          <a:xfrm>
            <a:off x="533400" y="990600"/>
            <a:ext cx="8153400" cy="4022725"/>
          </a:xfrm>
        </p:spPr>
        <p:txBody>
          <a:bodyPr/>
          <a:lstStyle/>
          <a:p>
            <a:pPr>
              <a:lnSpc>
                <a:spcPct val="80000"/>
              </a:lnSpc>
            </a:pPr>
            <a:r>
              <a:rPr lang="en-US" altLang="en-US" sz="2000" smtClean="0"/>
              <a:t>Compare the Favorite with Favourite </a:t>
            </a:r>
          </a:p>
          <a:p>
            <a:pPr>
              <a:lnSpc>
                <a:spcPct val="80000"/>
              </a:lnSpc>
            </a:pPr>
            <a:r>
              <a:rPr lang="en-US" altLang="en-US" sz="2000" smtClean="0"/>
              <a:t>After alignment, we have</a:t>
            </a:r>
            <a:br>
              <a:rPr lang="en-US" altLang="en-US" sz="2000" smtClean="0"/>
            </a:br>
            <a:r>
              <a:rPr lang="en-US" altLang="en-US" sz="2000" smtClean="0">
                <a:latin typeface="Courier New" panose="02070309020205020404" pitchFamily="49" charset="0"/>
              </a:rPr>
              <a:t>123456789</a:t>
            </a:r>
            <a:r>
              <a:rPr lang="en-US" altLang="en-US" sz="2000" smtClean="0"/>
              <a:t/>
            </a:r>
            <a:br>
              <a:rPr lang="en-US" altLang="en-US" sz="2000" smtClean="0"/>
            </a:br>
            <a:r>
              <a:rPr lang="en-US" altLang="en-US" sz="2000" smtClean="0">
                <a:latin typeface="Courier New" panose="02070309020205020404" pitchFamily="49" charset="0"/>
              </a:rPr>
              <a:t>Favo-rite </a:t>
            </a:r>
            <a:br>
              <a:rPr lang="en-US" altLang="en-US" sz="2000" smtClean="0">
                <a:latin typeface="Courier New" panose="02070309020205020404" pitchFamily="49" charset="0"/>
              </a:rPr>
            </a:br>
            <a:r>
              <a:rPr lang="en-US" altLang="en-US" sz="2000" smtClean="0">
                <a:latin typeface="Courier New" panose="02070309020205020404" pitchFamily="49" charset="0"/>
              </a:rPr>
              <a:t>Favourite</a:t>
            </a:r>
          </a:p>
          <a:p>
            <a:pPr>
              <a:lnSpc>
                <a:spcPct val="80000"/>
              </a:lnSpc>
            </a:pPr>
            <a:r>
              <a:rPr lang="en-US" altLang="en-US" sz="2000" smtClean="0"/>
              <a:t>Assumption and inference we have implicitly made:</a:t>
            </a:r>
          </a:p>
          <a:p>
            <a:pPr lvl="1">
              <a:lnSpc>
                <a:spcPct val="80000"/>
              </a:lnSpc>
            </a:pPr>
            <a:r>
              <a:rPr lang="en-US" altLang="en-US" sz="1800" smtClean="0"/>
              <a:t>The two words share ancestry, with one being evolved from the other or both from a common ancestor.</a:t>
            </a:r>
          </a:p>
          <a:p>
            <a:pPr lvl="1">
              <a:lnSpc>
                <a:spcPct val="80000"/>
              </a:lnSpc>
            </a:pPr>
            <a:r>
              <a:rPr lang="en-US" altLang="en-US" sz="1800" smtClean="0"/>
              <a:t>If “Favorite” is ancestral, then </a:t>
            </a:r>
            <a:r>
              <a:rPr lang="en-US" altLang="en-US" sz="1800" b="1" smtClean="0"/>
              <a:t>an insertion event</a:t>
            </a:r>
            <a:r>
              <a:rPr lang="en-US" altLang="en-US" sz="1800" smtClean="0"/>
              <a:t> of “u” </a:t>
            </a:r>
            <a:r>
              <a:rPr lang="en-US" altLang="en-US" sz="1800" b="1" smtClean="0"/>
              <a:t>between sites 4 and 5</a:t>
            </a:r>
            <a:r>
              <a:rPr lang="en-US" altLang="en-US" sz="1800" smtClean="0"/>
              <a:t> has happened during the evolution of the word</a:t>
            </a:r>
          </a:p>
          <a:p>
            <a:pPr lvl="1">
              <a:lnSpc>
                <a:spcPct val="80000"/>
              </a:lnSpc>
            </a:pPr>
            <a:r>
              <a:rPr lang="en-US" altLang="en-US" sz="1800" smtClean="0"/>
              <a:t>If “Favourite” is ancestral, then </a:t>
            </a:r>
            <a:r>
              <a:rPr lang="en-US" altLang="en-US" sz="1800" b="1" smtClean="0"/>
              <a:t>a deletion event</a:t>
            </a:r>
            <a:r>
              <a:rPr lang="en-US" altLang="en-US" sz="1800" smtClean="0"/>
              <a:t> of “u” </a:t>
            </a:r>
            <a:r>
              <a:rPr lang="en-US" altLang="en-US" sz="1800" b="1" smtClean="0"/>
              <a:t>at site 5</a:t>
            </a:r>
            <a:r>
              <a:rPr lang="en-US" altLang="en-US" sz="1800" smtClean="0"/>
              <a:t> has happened during the evolution of the word</a:t>
            </a:r>
          </a:p>
          <a:p>
            <a:pPr lvl="1">
              <a:lnSpc>
                <a:spcPct val="80000"/>
              </a:lnSpc>
            </a:pPr>
            <a:r>
              <a:rPr lang="en-US" altLang="en-US" sz="1800" smtClean="0"/>
              <a:t>Note the importance of knowing the ancestral states: assuming a wrong ancestral state will lead to a wrong inference of evolutionary events.</a:t>
            </a:r>
          </a:p>
        </p:txBody>
      </p:sp>
      <p:grpSp>
        <p:nvGrpSpPr>
          <p:cNvPr id="12294" name="Group 8"/>
          <p:cNvGrpSpPr>
            <a:grpSpLocks/>
          </p:cNvGrpSpPr>
          <p:nvPr/>
        </p:nvGrpSpPr>
        <p:grpSpPr bwMode="auto">
          <a:xfrm>
            <a:off x="1258888" y="4941888"/>
            <a:ext cx="2087562" cy="1436687"/>
            <a:chOff x="1973" y="3158"/>
            <a:chExt cx="1315" cy="905"/>
          </a:xfrm>
        </p:grpSpPr>
        <p:sp>
          <p:nvSpPr>
            <p:cNvPr id="12296" name="Text Box 4"/>
            <p:cNvSpPr txBox="1">
              <a:spLocks noChangeArrowheads="1"/>
            </p:cNvSpPr>
            <p:nvPr/>
          </p:nvSpPr>
          <p:spPr bwMode="auto">
            <a:xfrm>
              <a:off x="1973" y="3158"/>
              <a:ext cx="1315" cy="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50000"/>
                </a:spcBef>
                <a:buFontTx/>
                <a:buNone/>
              </a:pPr>
              <a:r>
                <a:rPr lang="en-US" altLang="en-US" sz="1600">
                  <a:solidFill>
                    <a:schemeClr val="tx1"/>
                  </a:solidFill>
                </a:rPr>
                <a:t>Or alternatively:</a:t>
              </a:r>
            </a:p>
            <a:p>
              <a:pPr>
                <a:spcBef>
                  <a:spcPct val="50000"/>
                </a:spcBef>
                <a:buFontTx/>
                <a:buNone/>
              </a:pPr>
              <a:r>
                <a:rPr lang="en-US" altLang="en-US" sz="1600">
                  <a:solidFill>
                    <a:schemeClr val="tx1"/>
                  </a:solidFill>
                </a:rPr>
                <a:t>Favor	 Favour</a:t>
              </a:r>
            </a:p>
            <a:p>
              <a:pPr>
                <a:spcBef>
                  <a:spcPct val="50000"/>
                </a:spcBef>
                <a:buFontTx/>
                <a:buNone/>
              </a:pPr>
              <a:endParaRPr lang="en-US" altLang="en-US" sz="1600">
                <a:solidFill>
                  <a:schemeClr val="tx1"/>
                </a:solidFill>
              </a:endParaRPr>
            </a:p>
            <a:p>
              <a:pPr>
                <a:spcBef>
                  <a:spcPct val="50000"/>
                </a:spcBef>
                <a:buFontTx/>
                <a:buNone/>
              </a:pPr>
              <a:r>
                <a:rPr lang="en-US" altLang="en-US" sz="1600">
                  <a:solidFill>
                    <a:schemeClr val="tx1"/>
                  </a:solidFill>
                </a:rPr>
                <a:t>Favorite	Favourite</a:t>
              </a:r>
            </a:p>
          </p:txBody>
        </p:sp>
        <p:sp>
          <p:nvSpPr>
            <p:cNvPr id="12297" name="Line 5"/>
            <p:cNvSpPr>
              <a:spLocks noChangeShapeType="1"/>
            </p:cNvSpPr>
            <p:nvPr/>
          </p:nvSpPr>
          <p:spPr bwMode="auto">
            <a:xfrm>
              <a:off x="2381" y="3521"/>
              <a:ext cx="227" cy="0"/>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2298" name="Line 6"/>
            <p:cNvSpPr>
              <a:spLocks noChangeShapeType="1"/>
            </p:cNvSpPr>
            <p:nvPr/>
          </p:nvSpPr>
          <p:spPr bwMode="auto">
            <a:xfrm>
              <a:off x="2200" y="3566"/>
              <a:ext cx="0" cy="31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2299" name="Line 7"/>
            <p:cNvSpPr>
              <a:spLocks noChangeShapeType="1"/>
            </p:cNvSpPr>
            <p:nvPr/>
          </p:nvSpPr>
          <p:spPr bwMode="auto">
            <a:xfrm>
              <a:off x="2789" y="3612"/>
              <a:ext cx="0" cy="272"/>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grpSp>
      <p:sp>
        <p:nvSpPr>
          <p:cNvPr id="12295" name="Text Box 9"/>
          <p:cNvSpPr txBox="1">
            <a:spLocks noChangeArrowheads="1"/>
          </p:cNvSpPr>
          <p:nvPr/>
        </p:nvSpPr>
        <p:spPr bwMode="auto">
          <a:xfrm>
            <a:off x="4140200" y="5157788"/>
            <a:ext cx="453548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50000"/>
              </a:spcBef>
              <a:buFontTx/>
              <a:buNone/>
            </a:pPr>
            <a:r>
              <a:rPr lang="en-US" altLang="en-US" sz="1600">
                <a:solidFill>
                  <a:schemeClr val="tx1"/>
                </a:solidFill>
              </a:rPr>
              <a:t>Much of modern science is about formulating and testing hypotheses.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400" smtClean="0"/>
              <a:t>Xuhua Xia</a:t>
            </a:r>
          </a:p>
        </p:txBody>
      </p:sp>
      <p:sp>
        <p:nvSpPr>
          <p:cNvPr id="1331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400">
                <a:solidFill>
                  <a:schemeClr val="tx1"/>
                </a:solidFill>
              </a:rPr>
              <a:t>Slide </a:t>
            </a:r>
            <a:fld id="{6ED87953-1669-40EE-9914-792F80F6C453}" type="slidenum">
              <a:rPr lang="en-US" altLang="en-US" sz="1400">
                <a:solidFill>
                  <a:schemeClr val="tx1"/>
                </a:solidFill>
              </a:rPr>
              <a:pPr>
                <a:spcBef>
                  <a:spcPct val="0"/>
                </a:spcBef>
                <a:buFontTx/>
                <a:buNone/>
              </a:pPr>
              <a:t>8</a:t>
            </a:fld>
            <a:endParaRPr lang="en-US" altLang="en-US" sz="1400">
              <a:solidFill>
                <a:schemeClr val="tx1"/>
              </a:solidFill>
            </a:endParaRPr>
          </a:p>
        </p:txBody>
      </p:sp>
      <p:sp>
        <p:nvSpPr>
          <p:cNvPr id="13316" name="Rectangle 2"/>
          <p:cNvSpPr>
            <a:spLocks noGrp="1" noChangeArrowheads="1"/>
          </p:cNvSpPr>
          <p:nvPr>
            <p:ph type="title"/>
          </p:nvPr>
        </p:nvSpPr>
        <p:spPr/>
        <p:txBody>
          <a:bodyPr/>
          <a:lstStyle/>
          <a:p>
            <a:r>
              <a:rPr lang="en-US" altLang="en-US" smtClean="0"/>
              <a:t>Type of Alignment</a:t>
            </a:r>
          </a:p>
        </p:txBody>
      </p:sp>
      <p:sp>
        <p:nvSpPr>
          <p:cNvPr id="13317" name="Rectangle 3"/>
          <p:cNvSpPr>
            <a:spLocks noGrp="1" noChangeArrowheads="1"/>
          </p:cNvSpPr>
          <p:nvPr>
            <p:ph type="body" idx="1"/>
          </p:nvPr>
        </p:nvSpPr>
        <p:spPr/>
        <p:txBody>
          <a:bodyPr/>
          <a:lstStyle/>
          <a:p>
            <a:pPr>
              <a:lnSpc>
                <a:spcPct val="90000"/>
              </a:lnSpc>
            </a:pPr>
            <a:r>
              <a:rPr lang="en-US" altLang="en-US" sz="2000" smtClean="0"/>
              <a:t>Dynamic programming to obtain optimal alignments</a:t>
            </a:r>
          </a:p>
          <a:p>
            <a:pPr lvl="1">
              <a:lnSpc>
                <a:spcPct val="90000"/>
              </a:lnSpc>
            </a:pPr>
            <a:r>
              <a:rPr lang="en-US" altLang="en-US" sz="1800" smtClean="0"/>
              <a:t>Global alignment</a:t>
            </a:r>
          </a:p>
          <a:p>
            <a:pPr lvl="2">
              <a:lnSpc>
                <a:spcPct val="90000"/>
              </a:lnSpc>
            </a:pPr>
            <a:r>
              <a:rPr lang="en-US" altLang="en-US" sz="1600" smtClean="0"/>
              <a:t>Representative: Needleman &amp; Wunsch 1970</a:t>
            </a:r>
          </a:p>
          <a:p>
            <a:pPr lvl="2">
              <a:lnSpc>
                <a:spcPct val="90000"/>
              </a:lnSpc>
            </a:pPr>
            <a:r>
              <a:rPr lang="en-US" altLang="en-US" sz="1600" smtClean="0"/>
              <a:t>Application: aligning homologous genes, e.g., between normal and mutant sequences of human hemoglobin β-chain</a:t>
            </a:r>
          </a:p>
          <a:p>
            <a:pPr lvl="1">
              <a:lnSpc>
                <a:spcPct val="90000"/>
              </a:lnSpc>
            </a:pPr>
            <a:r>
              <a:rPr lang="en-US" altLang="en-US" sz="1800" smtClean="0"/>
              <a:t>Local alignment</a:t>
            </a:r>
          </a:p>
          <a:p>
            <a:pPr lvl="2">
              <a:lnSpc>
                <a:spcPct val="90000"/>
              </a:lnSpc>
            </a:pPr>
            <a:r>
              <a:rPr lang="en-US" altLang="en-US" sz="1600" smtClean="0"/>
              <a:t>Representative: Smith &amp; Waterman 1981</a:t>
            </a:r>
          </a:p>
          <a:p>
            <a:pPr lvl="2">
              <a:lnSpc>
                <a:spcPct val="90000"/>
              </a:lnSpc>
            </a:pPr>
            <a:r>
              <a:rPr lang="en-US" altLang="en-US" sz="1600" smtClean="0"/>
              <a:t>Application: searching local similarities, e.g., homeobox genes</a:t>
            </a:r>
          </a:p>
          <a:p>
            <a:pPr>
              <a:lnSpc>
                <a:spcPct val="90000"/>
              </a:lnSpc>
            </a:pPr>
            <a:r>
              <a:rPr lang="en-US" altLang="en-US" sz="2000" smtClean="0"/>
              <a:t>Heuristic alignment methods</a:t>
            </a:r>
          </a:p>
          <a:p>
            <a:pPr lvl="1">
              <a:lnSpc>
                <a:spcPct val="90000"/>
              </a:lnSpc>
            </a:pPr>
            <a:r>
              <a:rPr lang="en-US" altLang="en-US" sz="1800" smtClean="0"/>
              <a:t>D. E. Knuth 1973: author of Tex</a:t>
            </a:r>
          </a:p>
          <a:p>
            <a:pPr lvl="1">
              <a:lnSpc>
                <a:spcPct val="90000"/>
              </a:lnSpc>
            </a:pPr>
            <a:r>
              <a:rPr lang="en-US" altLang="en-US" sz="1800" smtClean="0"/>
              <a:t>D. J. Lipman &amp; W. R. Pearson 1985: FASTA algorithm</a:t>
            </a:r>
          </a:p>
          <a:p>
            <a:pPr lvl="1">
              <a:lnSpc>
                <a:spcPct val="90000"/>
              </a:lnSpc>
            </a:pPr>
            <a:r>
              <a:rPr lang="en-US" altLang="en-US" sz="1800" smtClean="0"/>
              <a:t>S. Altschul et al. 1990. BLAST algorithm.</a:t>
            </a:r>
          </a:p>
          <a:p>
            <a:pPr>
              <a:lnSpc>
                <a:spcPct val="90000"/>
              </a:lnSpc>
            </a:pPr>
            <a:r>
              <a:rPr lang="en-US" altLang="en-US" sz="2000" smtClean="0"/>
              <a:t>All heuristic alignment methods currently in use are for local sequence alignment, i.e., searching for local similarities</a:t>
            </a:r>
          </a:p>
          <a:p>
            <a:pPr>
              <a:lnSpc>
                <a:spcPct val="90000"/>
              </a:lnSpc>
            </a:pPr>
            <a:r>
              <a:rPr lang="en-US" altLang="en-US" sz="2000" smtClean="0"/>
              <a:t>This lecture focuses on global alignment by dynamic programming, but do find (in the textbook) the three key differences between the global and the local alignment by dynamic programming.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400" smtClean="0"/>
              <a:t>Xuhua Xia</a:t>
            </a:r>
          </a:p>
        </p:txBody>
      </p:sp>
      <p:sp>
        <p:nvSpPr>
          <p:cNvPr id="1433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40000"/>
              </a:spcBef>
              <a:buChar char="•"/>
              <a:defRPr sz="2800">
                <a:solidFill>
                  <a:srgbClr val="000066"/>
                </a:solidFill>
                <a:latin typeface="Times New Roman" panose="02020603050405020304" pitchFamily="18" charset="0"/>
              </a:defRPr>
            </a:lvl1pPr>
            <a:lvl2pPr marL="742950" indent="-285750">
              <a:spcBef>
                <a:spcPct val="20000"/>
              </a:spcBef>
              <a:spcAft>
                <a:spcPct val="10000"/>
              </a:spcAft>
              <a:buChar char="–"/>
              <a:defRPr sz="2400">
                <a:solidFill>
                  <a:srgbClr val="000066"/>
                </a:solidFill>
                <a:latin typeface="Times New Roman" panose="02020603050405020304" pitchFamily="18" charset="0"/>
              </a:defRPr>
            </a:lvl2pPr>
            <a:lvl3pPr marL="1143000" indent="-228600">
              <a:spcBef>
                <a:spcPct val="20000"/>
              </a:spcBef>
              <a:buChar char="•"/>
              <a:defRPr sz="2000">
                <a:solidFill>
                  <a:srgbClr val="000066"/>
                </a:solidFill>
                <a:latin typeface="Times New Roman" panose="02020603050405020304" pitchFamily="18" charset="0"/>
              </a:defRPr>
            </a:lvl3pPr>
            <a:lvl4pPr marL="1600200" indent="-228600">
              <a:spcBef>
                <a:spcPct val="20000"/>
              </a:spcBef>
              <a:buChar char="–"/>
              <a:defRPr>
                <a:solidFill>
                  <a:srgbClr val="000066"/>
                </a:solidFill>
                <a:latin typeface="Times New Roman" panose="02020603050405020304" pitchFamily="18" charset="0"/>
              </a:defRPr>
            </a:lvl4pPr>
            <a:lvl5pPr marL="2057400" indent="-228600">
              <a:spcBef>
                <a:spcPct val="20000"/>
              </a:spcBef>
              <a:buChar char="»"/>
              <a:defRPr sz="2000">
                <a:solidFill>
                  <a:srgbClr val="000066"/>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rgbClr val="000066"/>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rgbClr val="000066"/>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rgbClr val="000066"/>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rgbClr val="000066"/>
                </a:solidFill>
                <a:latin typeface="Times New Roman" panose="02020603050405020304" pitchFamily="18" charset="0"/>
              </a:defRPr>
            </a:lvl9pPr>
          </a:lstStyle>
          <a:p>
            <a:pPr>
              <a:spcBef>
                <a:spcPct val="0"/>
              </a:spcBef>
              <a:buFontTx/>
              <a:buNone/>
            </a:pPr>
            <a:r>
              <a:rPr lang="en-US" altLang="en-US" sz="1400">
                <a:solidFill>
                  <a:schemeClr val="tx1"/>
                </a:solidFill>
              </a:rPr>
              <a:t>Slide </a:t>
            </a:r>
            <a:fld id="{5D0C5450-3C4A-4536-A848-CA6B91369FF3}" type="slidenum">
              <a:rPr lang="en-US" altLang="en-US" sz="1400">
                <a:solidFill>
                  <a:schemeClr val="tx1"/>
                </a:solidFill>
              </a:rPr>
              <a:pPr>
                <a:spcBef>
                  <a:spcPct val="0"/>
                </a:spcBef>
                <a:buFontTx/>
                <a:buNone/>
              </a:pPr>
              <a:t>9</a:t>
            </a:fld>
            <a:endParaRPr lang="en-US" altLang="en-US" sz="1400">
              <a:solidFill>
                <a:schemeClr val="tx1"/>
              </a:solidFill>
            </a:endParaRPr>
          </a:p>
        </p:txBody>
      </p:sp>
      <p:sp>
        <p:nvSpPr>
          <p:cNvPr id="14340" name="Rectangle 2"/>
          <p:cNvSpPr>
            <a:spLocks noGrp="1" noChangeArrowheads="1"/>
          </p:cNvSpPr>
          <p:nvPr>
            <p:ph type="title"/>
          </p:nvPr>
        </p:nvSpPr>
        <p:spPr/>
        <p:txBody>
          <a:bodyPr/>
          <a:lstStyle/>
          <a:p>
            <a:r>
              <a:rPr lang="en-US" altLang="en-US" smtClean="0"/>
              <a:t>What is an optimal alignment?</a:t>
            </a:r>
          </a:p>
        </p:txBody>
      </p:sp>
      <p:sp>
        <p:nvSpPr>
          <p:cNvPr id="228355" name="Rectangle 3"/>
          <p:cNvSpPr>
            <a:spLocks noGrp="1" noChangeArrowheads="1"/>
          </p:cNvSpPr>
          <p:nvPr>
            <p:ph type="body" idx="1"/>
          </p:nvPr>
        </p:nvSpPr>
        <p:spPr/>
        <p:txBody>
          <a:bodyPr/>
          <a:lstStyle/>
          <a:p>
            <a:pPr>
              <a:lnSpc>
                <a:spcPct val="90000"/>
              </a:lnSpc>
              <a:defRPr/>
            </a:pPr>
            <a:r>
              <a:rPr lang="en-US" sz="2000" dirty="0" smtClean="0">
                <a:latin typeface="+mj-lt"/>
              </a:rPr>
              <a:t>An alignment is the stacking of two or more sequences:</a:t>
            </a:r>
          </a:p>
          <a:p>
            <a:pPr lvl="1">
              <a:lnSpc>
                <a:spcPct val="90000"/>
              </a:lnSpc>
              <a:defRPr/>
            </a:pPr>
            <a:r>
              <a:rPr lang="en-US" sz="1600" dirty="0" smtClean="0">
                <a:latin typeface="Courier New" pitchFamily="49" charset="0"/>
              </a:rPr>
              <a:t>Alignment1: Favorite- </a:t>
            </a:r>
            <a:br>
              <a:rPr lang="en-US" sz="1600" dirty="0" smtClean="0">
                <a:latin typeface="Courier New" pitchFamily="49" charset="0"/>
              </a:rPr>
            </a:br>
            <a:r>
              <a:rPr lang="en-US" sz="1600" dirty="0" smtClean="0">
                <a:latin typeface="Courier New" pitchFamily="49" charset="0"/>
              </a:rPr>
              <a:t>            </a:t>
            </a:r>
            <a:r>
              <a:rPr lang="en-US" sz="1600" dirty="0" err="1" smtClean="0">
                <a:latin typeface="Courier New" pitchFamily="49" charset="0"/>
              </a:rPr>
              <a:t>Favourite</a:t>
            </a:r>
            <a:endParaRPr lang="en-US" sz="1600" dirty="0" smtClean="0"/>
          </a:p>
          <a:p>
            <a:pPr lvl="1">
              <a:lnSpc>
                <a:spcPct val="90000"/>
              </a:lnSpc>
              <a:defRPr/>
            </a:pPr>
            <a:r>
              <a:rPr lang="en-US" sz="1600" dirty="0" smtClean="0">
                <a:latin typeface="Courier New" pitchFamily="49" charset="0"/>
              </a:rPr>
              <a:t>Alignment2: ---Favorite </a:t>
            </a:r>
            <a:br>
              <a:rPr lang="en-US" sz="1600" dirty="0" smtClean="0">
                <a:latin typeface="Courier New" pitchFamily="49" charset="0"/>
              </a:rPr>
            </a:br>
            <a:r>
              <a:rPr lang="en-US" sz="1600" dirty="0" smtClean="0">
                <a:latin typeface="Courier New" pitchFamily="49" charset="0"/>
              </a:rPr>
              <a:t>            </a:t>
            </a:r>
            <a:r>
              <a:rPr lang="en-US" sz="1600" dirty="0" err="1" smtClean="0">
                <a:latin typeface="Courier New" pitchFamily="49" charset="0"/>
              </a:rPr>
              <a:t>Favourite</a:t>
            </a:r>
            <a:r>
              <a:rPr lang="en-US" sz="1600" dirty="0" smtClean="0">
                <a:latin typeface="Courier New" pitchFamily="49" charset="0"/>
              </a:rPr>
              <a:t>--</a:t>
            </a:r>
            <a:endParaRPr lang="en-US" sz="1600" dirty="0" smtClean="0"/>
          </a:p>
          <a:p>
            <a:pPr lvl="1">
              <a:lnSpc>
                <a:spcPct val="90000"/>
              </a:lnSpc>
              <a:defRPr/>
            </a:pPr>
            <a:r>
              <a:rPr lang="en-US" sz="1600" dirty="0" smtClean="0">
                <a:latin typeface="Courier New" pitchFamily="49" charset="0"/>
              </a:rPr>
              <a:t>Alignment3: Favorite------ </a:t>
            </a:r>
            <a:br>
              <a:rPr lang="en-US" sz="1600" dirty="0" smtClean="0">
                <a:latin typeface="Courier New" pitchFamily="49" charset="0"/>
              </a:rPr>
            </a:br>
            <a:r>
              <a:rPr lang="en-US" sz="1600" dirty="0" smtClean="0">
                <a:latin typeface="Courier New" pitchFamily="49" charset="0"/>
              </a:rPr>
              <a:t>            -----</a:t>
            </a:r>
            <a:r>
              <a:rPr lang="en-US" sz="1600" dirty="0" err="1" smtClean="0">
                <a:latin typeface="Courier New" pitchFamily="49" charset="0"/>
              </a:rPr>
              <a:t>Favourite</a:t>
            </a:r>
            <a:endParaRPr lang="en-US" sz="1600" dirty="0" smtClean="0"/>
          </a:p>
          <a:p>
            <a:pPr lvl="1">
              <a:lnSpc>
                <a:spcPct val="90000"/>
              </a:lnSpc>
              <a:defRPr/>
            </a:pPr>
            <a:r>
              <a:rPr lang="en-US" sz="1600" dirty="0" smtClean="0">
                <a:latin typeface="Courier New" pitchFamily="49" charset="0"/>
              </a:rPr>
              <a:t>Alignment4: </a:t>
            </a:r>
            <a:r>
              <a:rPr lang="en-US" sz="1600" dirty="0" err="1" smtClean="0">
                <a:latin typeface="Courier New" pitchFamily="49" charset="0"/>
              </a:rPr>
              <a:t>Favo</a:t>
            </a:r>
            <a:r>
              <a:rPr lang="en-US" sz="1600" dirty="0" smtClean="0">
                <a:latin typeface="Courier New" pitchFamily="49" charset="0"/>
              </a:rPr>
              <a:t>-rite </a:t>
            </a:r>
            <a:br>
              <a:rPr lang="en-US" sz="1600" dirty="0" smtClean="0">
                <a:latin typeface="Courier New" pitchFamily="49" charset="0"/>
              </a:rPr>
            </a:br>
            <a:r>
              <a:rPr lang="en-US" sz="1600" dirty="0" smtClean="0">
                <a:latin typeface="Courier New" pitchFamily="49" charset="0"/>
              </a:rPr>
              <a:t>            </a:t>
            </a:r>
            <a:r>
              <a:rPr lang="en-US" sz="1600" dirty="0" err="1" smtClean="0">
                <a:latin typeface="Courier New" pitchFamily="49" charset="0"/>
              </a:rPr>
              <a:t>Favourite</a:t>
            </a:r>
            <a:endParaRPr lang="en-US" sz="1600" dirty="0" smtClean="0">
              <a:latin typeface="Courier New" pitchFamily="49" charset="0"/>
            </a:endParaRPr>
          </a:p>
          <a:p>
            <a:pPr>
              <a:lnSpc>
                <a:spcPct val="90000"/>
              </a:lnSpc>
              <a:defRPr/>
            </a:pPr>
            <a:r>
              <a:rPr lang="en-US" sz="2000" dirty="0" smtClean="0"/>
              <a:t>An optimal alignment </a:t>
            </a:r>
          </a:p>
          <a:p>
            <a:pPr lvl="1">
              <a:lnSpc>
                <a:spcPct val="90000"/>
              </a:lnSpc>
              <a:defRPr/>
            </a:pPr>
            <a:r>
              <a:rPr lang="en-US" sz="1800" dirty="0" smtClean="0"/>
              <a:t>One with maximum number of matches and minimum number of mismatches and gaps</a:t>
            </a:r>
          </a:p>
          <a:p>
            <a:pPr lvl="1">
              <a:lnSpc>
                <a:spcPct val="90000"/>
              </a:lnSpc>
              <a:defRPr/>
            </a:pPr>
            <a:r>
              <a:rPr lang="en-US" sz="1800" dirty="0" smtClean="0"/>
              <a:t>Operational definition: one with highest alignment score given a particular scoring scheme (e.g., match: 2, mismatch: -1, gap: -2)</a:t>
            </a:r>
          </a:p>
          <a:p>
            <a:pPr>
              <a:lnSpc>
                <a:spcPct val="90000"/>
              </a:lnSpc>
              <a:defRPr/>
            </a:pPr>
            <a:r>
              <a:rPr lang="en-US" sz="2000" dirty="0" smtClean="0"/>
              <a:t>Which of the 4 alignments above is the optimal alignment?</a:t>
            </a:r>
          </a:p>
          <a:p>
            <a:pPr>
              <a:lnSpc>
                <a:spcPct val="90000"/>
              </a:lnSpc>
              <a:defRPr/>
            </a:pPr>
            <a:r>
              <a:rPr lang="en-US" sz="2000" dirty="0" smtClean="0"/>
              <a:t>We need a criterion.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Xia">
  <a:themeElements>
    <a:clrScheme name="Xi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Xi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Xi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Xi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Xi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Xi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Xi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Xi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Xi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Designs\Xia.pot</Template>
  <TotalTime>17452</TotalTime>
  <Words>2817</Words>
  <Application>Microsoft Office PowerPoint</Application>
  <PresentationFormat>On-screen Show (4:3)</PresentationFormat>
  <Paragraphs>1283</Paragraphs>
  <Slides>25</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4</vt:i4>
      </vt:variant>
      <vt:variant>
        <vt:lpstr>Slide Titles</vt:lpstr>
      </vt:variant>
      <vt:variant>
        <vt:i4>25</vt:i4>
      </vt:variant>
    </vt:vector>
  </HeadingPairs>
  <TitlesOfParts>
    <vt:vector size="35" baseType="lpstr">
      <vt:lpstr>SimSun</vt:lpstr>
      <vt:lpstr>Arial</vt:lpstr>
      <vt:lpstr>Calibri</vt:lpstr>
      <vt:lpstr>Courier New</vt:lpstr>
      <vt:lpstr>Times New Roman</vt:lpstr>
      <vt:lpstr>Xia</vt:lpstr>
      <vt:lpstr>Worksheet</vt:lpstr>
      <vt:lpstr>Slide</vt:lpstr>
      <vt:lpstr>MathType 5.0 Equation</vt:lpstr>
      <vt:lpstr>Photo Editor Photo</vt:lpstr>
      <vt:lpstr>Sequence alignment with constant and Affine function gap penalties</vt:lpstr>
      <vt:lpstr>Normal and Thalassemia HBb</vt:lpstr>
      <vt:lpstr>Janeka, JE et al. 2007 Science 318:792</vt:lpstr>
      <vt:lpstr>Example of poor alignment</vt:lpstr>
      <vt:lpstr>Testing phylogenetic hypotheses</vt:lpstr>
      <vt:lpstr>Fundamental concepts</vt:lpstr>
      <vt:lpstr>An alignment is a hypothesis</vt:lpstr>
      <vt:lpstr>Type of Alignment</vt:lpstr>
      <vt:lpstr>What is an optimal alignment?</vt:lpstr>
      <vt:lpstr>Importance of scoring schemes</vt:lpstr>
      <vt:lpstr>Dynamic Programming</vt:lpstr>
      <vt:lpstr>Three kinds of alignment blocks</vt:lpstr>
      <vt:lpstr>PowerPoint Presentation</vt:lpstr>
      <vt:lpstr>PowerPoint Presentation</vt:lpstr>
      <vt:lpstr>PowerPoint Presentation</vt:lpstr>
      <vt:lpstr>PowerPoint Presentation</vt:lpstr>
      <vt:lpstr>Scoring Schemes</vt:lpstr>
      <vt:lpstr>Match-Mismatch Matrices</vt:lpstr>
      <vt:lpstr>Gap penalty</vt:lpstr>
      <vt:lpstr>Alignment with secondary structure</vt:lpstr>
      <vt:lpstr>Type of alignment</vt:lpstr>
      <vt:lpstr>Multiple alignment</vt:lpstr>
      <vt:lpstr>Multiple Alignment: Guide Tree</vt:lpstr>
      <vt:lpstr>Aligned FOXL2 Sequences</vt:lpstr>
      <vt:lpstr>Align nuc seq. against aling AA seq</vt:lpstr>
    </vt:vector>
  </TitlesOfParts>
  <Company>HKU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Molecular Evolution of Pasteurella multocida During Vaccine Development</dc:title>
  <dc:creator>X. Xia</dc:creator>
  <cp:lastModifiedBy>Xuhua Xia</cp:lastModifiedBy>
  <cp:revision>107</cp:revision>
  <dcterms:created xsi:type="dcterms:W3CDTF">1999-07-07T07:21:34Z</dcterms:created>
  <dcterms:modified xsi:type="dcterms:W3CDTF">2018-05-02T02:11:59Z</dcterms:modified>
</cp:coreProperties>
</file>