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7"/>
  </p:notesMasterIdLst>
  <p:handoutMasterIdLst>
    <p:handoutMasterId r:id="rId28"/>
  </p:handoutMasterIdLst>
  <p:sldIdLst>
    <p:sldId id="286" r:id="rId2"/>
    <p:sldId id="259" r:id="rId3"/>
    <p:sldId id="304" r:id="rId4"/>
    <p:sldId id="306" r:id="rId5"/>
    <p:sldId id="298" r:id="rId6"/>
    <p:sldId id="258" r:id="rId7"/>
    <p:sldId id="285" r:id="rId8"/>
    <p:sldId id="291" r:id="rId9"/>
    <p:sldId id="257" r:id="rId10"/>
    <p:sldId id="262" r:id="rId11"/>
    <p:sldId id="299" r:id="rId12"/>
    <p:sldId id="307" r:id="rId13"/>
    <p:sldId id="310" r:id="rId14"/>
    <p:sldId id="311" r:id="rId15"/>
    <p:sldId id="312" r:id="rId16"/>
    <p:sldId id="309" r:id="rId17"/>
    <p:sldId id="301" r:id="rId18"/>
    <p:sldId id="302" r:id="rId19"/>
    <p:sldId id="303" r:id="rId20"/>
    <p:sldId id="293" r:id="rId21"/>
    <p:sldId id="300" r:id="rId22"/>
    <p:sldId id="313" r:id="rId23"/>
    <p:sldId id="273" r:id="rId24"/>
    <p:sldId id="280" r:id="rId25"/>
    <p:sldId id="305" r:id="rId26"/>
  </p:sldIdLst>
  <p:sldSz cx="9144000" cy="6858000" type="screen4x3"/>
  <p:notesSz cx="6858000" cy="9144000"/>
  <p:defaultTextStyle>
    <a:defPPr>
      <a:defRPr lang="en-US"/>
    </a:defPPr>
    <a:lvl1pPr algn="l" rtl="0" eaLnBrk="0" fontAlgn="base" hangingPunct="0">
      <a:spcBef>
        <a:spcPct val="0"/>
      </a:spcBef>
      <a:spcAft>
        <a:spcPct val="0"/>
      </a:spcAft>
      <a:defRPr sz="16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6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6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6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600" kern="1200">
        <a:solidFill>
          <a:schemeClr val="tx1"/>
        </a:solidFill>
        <a:latin typeface="Times New Roman" panose="02020603050405020304" pitchFamily="18" charset="0"/>
        <a:ea typeface="+mn-ea"/>
        <a:cs typeface="+mn-cs"/>
      </a:defRPr>
    </a:lvl5pPr>
    <a:lvl6pPr marL="2286000" algn="l" defTabSz="914400" rtl="0" eaLnBrk="1" latinLnBrk="0" hangingPunct="1">
      <a:defRPr sz="1600" kern="1200">
        <a:solidFill>
          <a:schemeClr val="tx1"/>
        </a:solidFill>
        <a:latin typeface="Times New Roman" panose="02020603050405020304" pitchFamily="18" charset="0"/>
        <a:ea typeface="+mn-ea"/>
        <a:cs typeface="+mn-cs"/>
      </a:defRPr>
    </a:lvl6pPr>
    <a:lvl7pPr marL="2743200" algn="l" defTabSz="914400" rtl="0" eaLnBrk="1" latinLnBrk="0" hangingPunct="1">
      <a:defRPr sz="1600" kern="1200">
        <a:solidFill>
          <a:schemeClr val="tx1"/>
        </a:solidFill>
        <a:latin typeface="Times New Roman" panose="02020603050405020304" pitchFamily="18" charset="0"/>
        <a:ea typeface="+mn-ea"/>
        <a:cs typeface="+mn-cs"/>
      </a:defRPr>
    </a:lvl7pPr>
    <a:lvl8pPr marL="3200400" algn="l" defTabSz="914400" rtl="0" eaLnBrk="1" latinLnBrk="0" hangingPunct="1">
      <a:defRPr sz="1600" kern="1200">
        <a:solidFill>
          <a:schemeClr val="tx1"/>
        </a:solidFill>
        <a:latin typeface="Times New Roman" panose="02020603050405020304" pitchFamily="18" charset="0"/>
        <a:ea typeface="+mn-ea"/>
        <a:cs typeface="+mn-cs"/>
      </a:defRPr>
    </a:lvl8pPr>
    <a:lvl9pPr marL="3657600" algn="l" defTabSz="914400" rtl="0" eaLnBrk="1" latinLnBrk="0" hangingPunct="1">
      <a:defRPr sz="16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40000"/>
    <a:srgbClr val="FFFF66"/>
    <a:srgbClr val="6699FF"/>
    <a:srgbClr val="CCFF33"/>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2" d="100"/>
          <a:sy n="112" d="100"/>
        </p:scale>
        <p:origin x="306"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e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8.wmf"/><Relationship Id="rId1" Type="http://schemas.openxmlformats.org/officeDocument/2006/relationships/image" Target="../media/image9.emf"/><Relationship Id="rId5" Type="http://schemas.openxmlformats.org/officeDocument/2006/relationships/image" Target="../media/image12.wmf"/><Relationship Id="rId4" Type="http://schemas.openxmlformats.org/officeDocument/2006/relationships/image" Target="../media/image11.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3.png"/></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4.png"/></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9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89730" tIns="44865" rIns="89730" bIns="44865" numCol="1" anchor="t" anchorCtr="0" compatLnSpc="1">
            <a:prstTxWarp prst="textNoShape">
              <a:avLst/>
            </a:prstTxWarp>
          </a:bodyPr>
          <a:lstStyle>
            <a:lvl1pPr defTabSz="896938">
              <a:defRPr sz="1200"/>
            </a:lvl1pPr>
          </a:lstStyle>
          <a:p>
            <a:pPr>
              <a:defRPr/>
            </a:pPr>
            <a:endParaRPr lang="en-US"/>
          </a:p>
        </p:txBody>
      </p:sp>
      <p:sp>
        <p:nvSpPr>
          <p:cNvPr id="25907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89730" tIns="44865" rIns="89730" bIns="44865" numCol="1" anchor="t" anchorCtr="0" compatLnSpc="1">
            <a:prstTxWarp prst="textNoShape">
              <a:avLst/>
            </a:prstTxWarp>
          </a:bodyPr>
          <a:lstStyle>
            <a:lvl1pPr algn="r" defTabSz="896938">
              <a:defRPr sz="1200"/>
            </a:lvl1pPr>
          </a:lstStyle>
          <a:p>
            <a:pPr>
              <a:defRPr/>
            </a:pPr>
            <a:endParaRPr lang="en-US"/>
          </a:p>
        </p:txBody>
      </p:sp>
      <p:sp>
        <p:nvSpPr>
          <p:cNvPr id="25907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89730" tIns="44865" rIns="89730" bIns="44865" numCol="1" anchor="b" anchorCtr="0" compatLnSpc="1">
            <a:prstTxWarp prst="textNoShape">
              <a:avLst/>
            </a:prstTxWarp>
          </a:bodyPr>
          <a:lstStyle>
            <a:lvl1pPr defTabSz="896938">
              <a:defRPr sz="1200"/>
            </a:lvl1pPr>
          </a:lstStyle>
          <a:p>
            <a:pPr>
              <a:defRPr/>
            </a:pPr>
            <a:endParaRPr lang="en-US"/>
          </a:p>
        </p:txBody>
      </p:sp>
      <p:sp>
        <p:nvSpPr>
          <p:cNvPr id="25907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89730" tIns="44865" rIns="89730" bIns="44865" numCol="1" anchor="b" anchorCtr="0" compatLnSpc="1">
            <a:prstTxWarp prst="textNoShape">
              <a:avLst/>
            </a:prstTxWarp>
          </a:bodyPr>
          <a:lstStyle>
            <a:lvl1pPr algn="r" defTabSz="896938">
              <a:defRPr sz="1200" smtClean="0"/>
            </a:lvl1pPr>
          </a:lstStyle>
          <a:p>
            <a:pPr>
              <a:defRPr/>
            </a:pPr>
            <a:fld id="{BDE1ECDD-8635-4F8B-95A0-82E51E9AE9D5}" type="slidenum">
              <a:rPr lang="en-US" altLang="en-US"/>
              <a:pPr>
                <a:defRPr/>
              </a:pPr>
              <a:t>‹#›</a:t>
            </a:fld>
            <a:endParaRPr lang="en-US" altLang="en-US"/>
          </a:p>
        </p:txBody>
      </p:sp>
    </p:spTree>
    <p:extLst>
      <p:ext uri="{BB962C8B-B14F-4D97-AF65-F5344CB8AC3E}">
        <p14:creationId xmlns:p14="http://schemas.microsoft.com/office/powerpoint/2010/main" val="21654511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2847960C-713B-4538-AD25-F8E06060C139}" type="datetimeFigureOut">
              <a:rPr lang="en-CA"/>
              <a:pPr>
                <a:defRPr/>
              </a:pPr>
              <a:t>2017-09-19</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CA"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CA"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lvl1pPr>
          </a:lstStyle>
          <a:p>
            <a:pPr>
              <a:defRPr/>
            </a:pPr>
            <a:fld id="{485029B3-96F9-4CF0-8A76-8C290B129435}" type="slidenum">
              <a:rPr lang="en-CA" altLang="en-US"/>
              <a:pPr>
                <a:defRPr/>
              </a:pPr>
              <a:t>‹#›</a:t>
            </a:fld>
            <a:endParaRPr lang="en-CA" altLang="en-US"/>
          </a:p>
        </p:txBody>
      </p:sp>
    </p:spTree>
    <p:extLst>
      <p:ext uri="{BB962C8B-B14F-4D97-AF65-F5344CB8AC3E}">
        <p14:creationId xmlns:p14="http://schemas.microsoft.com/office/powerpoint/2010/main" val="10552362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mtClean="0"/>
              <a:t>TEX2: testis-expressed. Membrane protein. May be involved in speciation.</a:t>
            </a:r>
            <a:endParaRPr lang="en-CA" altLang="en-US" smtClean="0"/>
          </a:p>
        </p:txBody>
      </p:sp>
    </p:spTree>
    <p:extLst>
      <p:ext uri="{BB962C8B-B14F-4D97-AF65-F5344CB8AC3E}">
        <p14:creationId xmlns:p14="http://schemas.microsoft.com/office/powerpoint/2010/main" val="33868605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mtClean="0"/>
              <a:t>Fig. 1. Illustrations of poor alignment (in red) in the sequence data from the supplementary file (nature08742-s2.nex) in Regier et al. (2010) for a subset of six species (a), with the shared gaps deleted. The proper alignment of the red-colored sequences is shown in (b). The top alignment was said to be aligned by MAFFT.</a:t>
            </a:r>
          </a:p>
          <a:p>
            <a:pPr eaLnBrk="1" hangingPunct="1"/>
            <a:endParaRPr lang="en-US" altLang="en-US" smtClean="0"/>
          </a:p>
        </p:txBody>
      </p:sp>
      <p:sp>
        <p:nvSpPr>
          <p:cNvPr id="92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AE35261C-6EB6-406C-8EBA-731D8C4515C6}" type="slidenum">
              <a:rPr lang="en-US" altLang="en-US" sz="1200"/>
              <a:pPr/>
              <a:t>4</a:t>
            </a:fld>
            <a:endParaRPr lang="en-US" altLang="en-US" sz="1200"/>
          </a:p>
        </p:txBody>
      </p:sp>
    </p:spTree>
    <p:extLst>
      <p:ext uri="{BB962C8B-B14F-4D97-AF65-F5344CB8AC3E}">
        <p14:creationId xmlns:p14="http://schemas.microsoft.com/office/powerpoint/2010/main" val="20399505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D159139-0092-4B9A-8A11-DA3762E9C9D7}" type="slidenum">
              <a:rPr lang="en-CA" altLang="en-US" smtClean="0"/>
              <a:pPr/>
              <a:t>13</a:t>
            </a:fld>
            <a:endParaRPr lang="en-CA" altLang="en-US"/>
          </a:p>
        </p:txBody>
      </p:sp>
    </p:spTree>
    <p:extLst>
      <p:ext uri="{BB962C8B-B14F-4D97-AF65-F5344CB8AC3E}">
        <p14:creationId xmlns:p14="http://schemas.microsoft.com/office/powerpoint/2010/main" val="29349480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D159139-0092-4B9A-8A11-DA3762E9C9D7}" type="slidenum">
              <a:rPr lang="en-CA" altLang="en-US" smtClean="0"/>
              <a:pPr/>
              <a:t>14</a:t>
            </a:fld>
            <a:endParaRPr lang="en-CA" altLang="en-US"/>
          </a:p>
        </p:txBody>
      </p:sp>
    </p:spTree>
    <p:extLst>
      <p:ext uri="{BB962C8B-B14F-4D97-AF65-F5344CB8AC3E}">
        <p14:creationId xmlns:p14="http://schemas.microsoft.com/office/powerpoint/2010/main" val="16886616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Note the ‘&lt;=‘ in obtaining</a:t>
            </a:r>
            <a:r>
              <a:rPr lang="en-CA" baseline="0" dirty="0" smtClean="0"/>
              <a:t> backtrack matrices. If we separate ‘&lt;=‘ into ‘&lt;‘ and ‘=‘, then B matrices may have cell entries with two values.</a:t>
            </a:r>
          </a:p>
          <a:p>
            <a:r>
              <a:rPr lang="en-CA" sz="1200" kern="1200" dirty="0" smtClean="0">
                <a:solidFill>
                  <a:schemeClr val="tx1"/>
                </a:solidFill>
                <a:effectLst/>
                <a:latin typeface="+mn-lt"/>
                <a:ea typeface="+mn-ea"/>
                <a:cs typeface="+mn-cs"/>
              </a:rPr>
              <a:t>The sequence alignment is obtained with sequences x (row</a:t>
            </a:r>
            <a:r>
              <a:rPr lang="en-CA" sz="1200" kern="1200" baseline="0" dirty="0" smtClean="0">
                <a:solidFill>
                  <a:schemeClr val="tx1"/>
                </a:solidFill>
                <a:effectLst/>
                <a:latin typeface="+mn-lt"/>
                <a:ea typeface="+mn-ea"/>
                <a:cs typeface="+mn-cs"/>
              </a:rPr>
              <a:t> sequence </a:t>
            </a:r>
            <a:r>
              <a:rPr lang="en-CA" sz="1200" kern="1200" dirty="0" err="1" smtClean="0">
                <a:solidFill>
                  <a:schemeClr val="tx1"/>
                </a:solidFill>
                <a:effectLst/>
                <a:latin typeface="+mn-lt"/>
                <a:ea typeface="+mn-ea"/>
                <a:cs typeface="+mn-cs"/>
              </a:rPr>
              <a:t>ACGT,n</a:t>
            </a:r>
            <a:r>
              <a:rPr lang="en-CA" sz="1200" kern="1200" dirty="0" smtClean="0">
                <a:solidFill>
                  <a:schemeClr val="tx1"/>
                </a:solidFill>
                <a:effectLst/>
                <a:latin typeface="+mn-lt"/>
                <a:ea typeface="+mn-ea"/>
                <a:cs typeface="+mn-cs"/>
              </a:rPr>
              <a:t>=4) and y (</a:t>
            </a:r>
            <a:r>
              <a:rPr lang="en-CA" sz="1200" kern="1200" dirty="0" err="1" smtClean="0">
                <a:solidFill>
                  <a:schemeClr val="tx1"/>
                </a:solidFill>
                <a:effectLst/>
                <a:latin typeface="+mn-lt"/>
                <a:ea typeface="+mn-ea"/>
                <a:cs typeface="+mn-cs"/>
              </a:rPr>
              <a:t>columm</a:t>
            </a:r>
            <a:r>
              <a:rPr lang="en-CA" sz="1200" kern="1200" dirty="0" smtClean="0">
                <a:solidFill>
                  <a:schemeClr val="tx1"/>
                </a:solidFill>
                <a:effectLst/>
                <a:latin typeface="+mn-lt"/>
                <a:ea typeface="+mn-ea"/>
                <a:cs typeface="+mn-cs"/>
              </a:rPr>
              <a:t> sequence ACGGCT,</a:t>
            </a:r>
            <a:r>
              <a:rPr lang="en-CA" sz="1200" kern="1200" baseline="0" dirty="0" smtClean="0">
                <a:solidFill>
                  <a:schemeClr val="tx1"/>
                </a:solidFill>
                <a:effectLst/>
                <a:latin typeface="+mn-lt"/>
                <a:ea typeface="+mn-ea"/>
                <a:cs typeface="+mn-cs"/>
              </a:rPr>
              <a:t> m=6</a:t>
            </a:r>
            <a:r>
              <a:rPr lang="en-CA" sz="1200" kern="1200" dirty="0" smtClean="0">
                <a:solidFill>
                  <a:schemeClr val="tx1"/>
                </a:solidFill>
                <a:effectLst/>
                <a:latin typeface="+mn-lt"/>
                <a:ea typeface="+mn-ea"/>
                <a:cs typeface="+mn-cs"/>
              </a:rPr>
              <a:t>) and the three backtrack matrices B</a:t>
            </a:r>
            <a:r>
              <a:rPr lang="en-CA" sz="1200" kern="1200" baseline="-25000" dirty="0" smtClean="0">
                <a:solidFill>
                  <a:schemeClr val="tx1"/>
                </a:solidFill>
                <a:effectLst/>
                <a:latin typeface="+mn-lt"/>
                <a:ea typeface="+mn-ea"/>
                <a:cs typeface="+mn-cs"/>
              </a:rPr>
              <a:t>0</a:t>
            </a:r>
            <a:r>
              <a:rPr lang="en-CA" sz="1200" kern="1200" dirty="0" smtClean="0">
                <a:solidFill>
                  <a:schemeClr val="tx1"/>
                </a:solidFill>
                <a:effectLst/>
                <a:latin typeface="+mn-lt"/>
                <a:ea typeface="+mn-ea"/>
                <a:cs typeface="+mn-cs"/>
              </a:rPr>
              <a:t>, B</a:t>
            </a:r>
            <a:r>
              <a:rPr lang="en-CA" sz="1200" kern="1200" baseline="-25000" dirty="0" smtClean="0">
                <a:solidFill>
                  <a:schemeClr val="tx1"/>
                </a:solidFill>
                <a:effectLst/>
                <a:latin typeface="+mn-lt"/>
                <a:ea typeface="+mn-ea"/>
                <a:cs typeface="+mn-cs"/>
              </a:rPr>
              <a:t>1</a:t>
            </a:r>
            <a:r>
              <a:rPr lang="en-CA" sz="1200" kern="1200" dirty="0" smtClean="0">
                <a:solidFill>
                  <a:schemeClr val="tx1"/>
                </a:solidFill>
                <a:effectLst/>
                <a:latin typeface="+mn-lt"/>
                <a:ea typeface="+mn-ea"/>
                <a:cs typeface="+mn-cs"/>
              </a:rPr>
              <a:t> and B</a:t>
            </a:r>
            <a:r>
              <a:rPr lang="en-CA" sz="1200" kern="1200" baseline="-25000" dirty="0" smtClean="0">
                <a:solidFill>
                  <a:schemeClr val="tx1"/>
                </a:solidFill>
                <a:effectLst/>
                <a:latin typeface="+mn-lt"/>
                <a:ea typeface="+mn-ea"/>
                <a:cs typeface="+mn-cs"/>
              </a:rPr>
              <a:t>2</a:t>
            </a:r>
            <a:r>
              <a:rPr lang="en-CA" sz="1200" kern="1200" baseline="0" dirty="0" smtClean="0">
                <a:solidFill>
                  <a:schemeClr val="tx1"/>
                </a:solidFill>
                <a:effectLst/>
                <a:latin typeface="+mn-lt"/>
                <a:ea typeface="+mn-ea"/>
                <a:cs typeface="+mn-cs"/>
              </a:rPr>
              <a:t> (no need for </a:t>
            </a:r>
            <a:r>
              <a:rPr lang="en-CA" sz="1200" kern="1200" dirty="0" smtClean="0">
                <a:solidFill>
                  <a:schemeClr val="tx1"/>
                </a:solidFill>
                <a:effectLst/>
                <a:latin typeface="+mn-lt"/>
                <a:ea typeface="+mn-ea"/>
                <a:cs typeface="+mn-cs"/>
              </a:rPr>
              <a:t>score matrices G, E, F, and V).</a:t>
            </a:r>
          </a:p>
          <a:p>
            <a:r>
              <a:rPr lang="en-CA" sz="1200" kern="1200" dirty="0" smtClean="0">
                <a:solidFill>
                  <a:schemeClr val="tx1"/>
                </a:solidFill>
                <a:effectLst/>
                <a:latin typeface="+mn-lt"/>
                <a:ea typeface="+mn-ea"/>
                <a:cs typeface="+mn-cs"/>
              </a:rPr>
              <a:t>1. Checking the value of B</a:t>
            </a:r>
            <a:r>
              <a:rPr lang="en-CA" sz="1200" kern="1200" baseline="-25000" dirty="0" smtClean="0">
                <a:solidFill>
                  <a:schemeClr val="tx1"/>
                </a:solidFill>
                <a:effectLst/>
                <a:latin typeface="+mn-lt"/>
                <a:ea typeface="+mn-ea"/>
                <a:cs typeface="+mn-cs"/>
              </a:rPr>
              <a:t>0</a:t>
            </a:r>
            <a:r>
              <a:rPr lang="en-CA" sz="1200" kern="1200" dirty="0" smtClean="0">
                <a:solidFill>
                  <a:schemeClr val="tx1"/>
                </a:solidFill>
                <a:effectLst/>
                <a:latin typeface="+mn-lt"/>
                <a:ea typeface="+mn-ea"/>
                <a:cs typeface="+mn-cs"/>
              </a:rPr>
              <a:t>(</a:t>
            </a:r>
            <a:r>
              <a:rPr lang="en-CA" sz="1200" kern="1200" dirty="0" err="1" smtClean="0">
                <a:solidFill>
                  <a:schemeClr val="tx1"/>
                </a:solidFill>
                <a:effectLst/>
                <a:latin typeface="+mn-lt"/>
                <a:ea typeface="+mn-ea"/>
                <a:cs typeface="+mn-cs"/>
              </a:rPr>
              <a:t>m,n</a:t>
            </a:r>
            <a:r>
              <a:rPr lang="en-CA" sz="1200" kern="1200" dirty="0" smtClean="0">
                <a:solidFill>
                  <a:schemeClr val="tx1"/>
                </a:solidFill>
                <a:effectLst/>
                <a:latin typeface="+mn-lt"/>
                <a:ea typeface="+mn-ea"/>
                <a:cs typeface="+mn-cs"/>
              </a:rPr>
              <a:t>). If it is 0, then we align x(n) against y(m), and move </a:t>
            </a:r>
            <a:r>
              <a:rPr lang="en-CA" sz="1200" kern="1200" dirty="0" err="1" smtClean="0">
                <a:solidFill>
                  <a:schemeClr val="tx1"/>
                </a:solidFill>
                <a:effectLst/>
                <a:latin typeface="+mn-lt"/>
                <a:ea typeface="+mn-ea"/>
                <a:cs typeface="+mn-cs"/>
              </a:rPr>
              <a:t>upleft</a:t>
            </a:r>
            <a:r>
              <a:rPr lang="en-CA" sz="1200" kern="1200" dirty="0" smtClean="0">
                <a:solidFill>
                  <a:schemeClr val="tx1"/>
                </a:solidFill>
                <a:effectLst/>
                <a:latin typeface="+mn-lt"/>
                <a:ea typeface="+mn-ea"/>
                <a:cs typeface="+mn-cs"/>
              </a:rPr>
              <a:t> to align x(n-1) against y(m-1), x(n-2) against y(m-2), ……, until B</a:t>
            </a:r>
            <a:r>
              <a:rPr lang="en-CA" sz="1200" kern="1200" baseline="-25000" dirty="0" smtClean="0">
                <a:solidFill>
                  <a:schemeClr val="tx1"/>
                </a:solidFill>
                <a:effectLst/>
                <a:latin typeface="+mn-lt"/>
                <a:ea typeface="+mn-ea"/>
                <a:cs typeface="+mn-cs"/>
              </a:rPr>
              <a:t>0</a:t>
            </a:r>
            <a:r>
              <a:rPr lang="en-CA" sz="1200" kern="1200" dirty="0" smtClean="0">
                <a:solidFill>
                  <a:schemeClr val="tx1"/>
                </a:solidFill>
                <a:effectLst/>
                <a:latin typeface="+mn-lt"/>
                <a:ea typeface="+mn-ea"/>
                <a:cs typeface="+mn-cs"/>
              </a:rPr>
              <a:t>(</a:t>
            </a:r>
            <a:r>
              <a:rPr lang="en-CA" sz="1200" kern="1200" dirty="0" err="1" smtClean="0">
                <a:solidFill>
                  <a:schemeClr val="tx1"/>
                </a:solidFill>
                <a:effectLst/>
                <a:latin typeface="+mn-lt"/>
                <a:ea typeface="+mn-ea"/>
                <a:cs typeface="+mn-cs"/>
              </a:rPr>
              <a:t>i,j</a:t>
            </a:r>
            <a:r>
              <a:rPr lang="en-CA" sz="1200" kern="1200" dirty="0" smtClean="0">
                <a:solidFill>
                  <a:schemeClr val="tx1"/>
                </a:solidFill>
                <a:effectLst/>
                <a:latin typeface="+mn-lt"/>
                <a:ea typeface="+mn-ea"/>
                <a:cs typeface="+mn-cs"/>
              </a:rPr>
              <a:t>) &lt;&gt;0. </a:t>
            </a:r>
          </a:p>
          <a:p>
            <a:r>
              <a:rPr lang="en-CA" sz="1200" kern="1200" dirty="0" smtClean="0">
                <a:solidFill>
                  <a:schemeClr val="tx1"/>
                </a:solidFill>
                <a:effectLst/>
                <a:latin typeface="+mn-lt"/>
                <a:ea typeface="+mn-ea"/>
                <a:cs typeface="+mn-cs"/>
              </a:rPr>
              <a:t>2. If B</a:t>
            </a:r>
            <a:r>
              <a:rPr lang="en-CA" sz="1200" kern="1200" baseline="-25000" dirty="0" smtClean="0">
                <a:solidFill>
                  <a:schemeClr val="tx1"/>
                </a:solidFill>
                <a:effectLst/>
                <a:latin typeface="+mn-lt"/>
                <a:ea typeface="+mn-ea"/>
                <a:cs typeface="+mn-cs"/>
              </a:rPr>
              <a:t>0</a:t>
            </a:r>
            <a:r>
              <a:rPr lang="en-CA" sz="1200" kern="1200" dirty="0" smtClean="0">
                <a:solidFill>
                  <a:schemeClr val="tx1"/>
                </a:solidFill>
                <a:effectLst/>
                <a:latin typeface="+mn-lt"/>
                <a:ea typeface="+mn-ea"/>
                <a:cs typeface="+mn-cs"/>
              </a:rPr>
              <a:t>(</a:t>
            </a:r>
            <a:r>
              <a:rPr lang="en-CA" sz="1200" kern="1200" dirty="0" err="1" smtClean="0">
                <a:solidFill>
                  <a:schemeClr val="tx1"/>
                </a:solidFill>
                <a:effectLst/>
                <a:latin typeface="+mn-lt"/>
                <a:ea typeface="+mn-ea"/>
                <a:cs typeface="+mn-cs"/>
              </a:rPr>
              <a:t>i,j</a:t>
            </a:r>
            <a:r>
              <a:rPr lang="en-CA" sz="1200" kern="1200" dirty="0" smtClean="0">
                <a:solidFill>
                  <a:schemeClr val="tx1"/>
                </a:solidFill>
                <a:effectLst/>
                <a:latin typeface="+mn-lt"/>
                <a:ea typeface="+mn-ea"/>
                <a:cs typeface="+mn-cs"/>
              </a:rPr>
              <a:t>) = 1, then we move to matrix B</a:t>
            </a:r>
            <a:r>
              <a:rPr lang="en-CA" sz="1200" kern="1200" baseline="-25000" dirty="0" smtClean="0">
                <a:solidFill>
                  <a:schemeClr val="tx1"/>
                </a:solidFill>
                <a:effectLst/>
                <a:latin typeface="+mn-lt"/>
                <a:ea typeface="+mn-ea"/>
                <a:cs typeface="+mn-cs"/>
              </a:rPr>
              <a:t>1</a:t>
            </a:r>
            <a:r>
              <a:rPr lang="en-CA" sz="1200" kern="1200" dirty="0" smtClean="0">
                <a:solidFill>
                  <a:schemeClr val="tx1"/>
                </a:solidFill>
                <a:effectLst/>
                <a:latin typeface="+mn-lt"/>
                <a:ea typeface="+mn-ea"/>
                <a:cs typeface="+mn-cs"/>
              </a:rPr>
              <a:t>, align a gap character “-” against x(j) and move to the left cell indexed by (</a:t>
            </a:r>
            <a:r>
              <a:rPr lang="en-CA" sz="1200" kern="1200" dirty="0" err="1" smtClean="0">
                <a:solidFill>
                  <a:schemeClr val="tx1"/>
                </a:solidFill>
                <a:effectLst/>
                <a:latin typeface="+mn-lt"/>
                <a:ea typeface="+mn-ea"/>
                <a:cs typeface="+mn-cs"/>
              </a:rPr>
              <a:t>i</a:t>
            </a:r>
            <a:r>
              <a:rPr lang="en-CA" sz="1200" kern="1200" dirty="0" smtClean="0">
                <a:solidFill>
                  <a:schemeClr val="tx1"/>
                </a:solidFill>
                <a:effectLst/>
                <a:latin typeface="+mn-lt"/>
                <a:ea typeface="+mn-ea"/>
                <a:cs typeface="+mn-cs"/>
              </a:rPr>
              <a:t>, j-1). We continue to align the gap character against x(j) until we have B</a:t>
            </a:r>
            <a:r>
              <a:rPr lang="en-CA" sz="1200" kern="1200" baseline="-25000" dirty="0" smtClean="0">
                <a:solidFill>
                  <a:schemeClr val="tx1"/>
                </a:solidFill>
                <a:effectLst/>
                <a:latin typeface="+mn-lt"/>
                <a:ea typeface="+mn-ea"/>
                <a:cs typeface="+mn-cs"/>
              </a:rPr>
              <a:t>1</a:t>
            </a:r>
            <a:r>
              <a:rPr lang="en-CA" sz="1200" kern="1200" dirty="0" smtClean="0">
                <a:solidFill>
                  <a:schemeClr val="tx1"/>
                </a:solidFill>
                <a:effectLst/>
                <a:latin typeface="+mn-lt"/>
                <a:ea typeface="+mn-ea"/>
                <a:cs typeface="+mn-cs"/>
              </a:rPr>
              <a:t>(</a:t>
            </a:r>
            <a:r>
              <a:rPr lang="en-CA" sz="1200" kern="1200" dirty="0" err="1" smtClean="0">
                <a:solidFill>
                  <a:schemeClr val="tx1"/>
                </a:solidFill>
                <a:effectLst/>
                <a:latin typeface="+mn-lt"/>
                <a:ea typeface="+mn-ea"/>
                <a:cs typeface="+mn-cs"/>
              </a:rPr>
              <a:t>i,j</a:t>
            </a:r>
            <a:r>
              <a:rPr lang="en-CA" sz="1200" kern="1200" dirty="0" smtClean="0">
                <a:solidFill>
                  <a:schemeClr val="tx1"/>
                </a:solidFill>
                <a:effectLst/>
                <a:latin typeface="+mn-lt"/>
                <a:ea typeface="+mn-ea"/>
                <a:cs typeface="+mn-cs"/>
              </a:rPr>
              <a:t>) = 1 which means that we have encountered a gap open event signalling the end of the block. At this point we jump back to the corresponding cell in B</a:t>
            </a:r>
            <a:r>
              <a:rPr lang="en-CA" sz="1200" kern="1200" baseline="-25000" dirty="0" smtClean="0">
                <a:solidFill>
                  <a:schemeClr val="tx1"/>
                </a:solidFill>
                <a:effectLst/>
                <a:latin typeface="+mn-lt"/>
                <a:ea typeface="+mn-ea"/>
                <a:cs typeface="+mn-cs"/>
              </a:rPr>
              <a:t>0</a:t>
            </a:r>
            <a:r>
              <a:rPr lang="en-CA" sz="1200" kern="1200" dirty="0" smtClean="0">
                <a:solidFill>
                  <a:schemeClr val="tx1"/>
                </a:solidFill>
                <a:effectLst/>
                <a:latin typeface="+mn-lt"/>
                <a:ea typeface="+mn-ea"/>
                <a:cs typeface="+mn-cs"/>
              </a:rPr>
              <a:t>, check to see if it is equal to 0, 1 or 2 and repeat the process.</a:t>
            </a:r>
          </a:p>
          <a:p>
            <a:r>
              <a:rPr lang="en-CA" sz="1200" kern="1200" dirty="0" smtClean="0">
                <a:solidFill>
                  <a:schemeClr val="tx1"/>
                </a:solidFill>
                <a:effectLst/>
                <a:latin typeface="+mn-lt"/>
                <a:ea typeface="+mn-ea"/>
                <a:cs typeface="+mn-cs"/>
              </a:rPr>
              <a:t>3. If B</a:t>
            </a:r>
            <a:r>
              <a:rPr lang="en-CA" sz="1200" kern="1200" baseline="-25000" dirty="0" smtClean="0">
                <a:solidFill>
                  <a:schemeClr val="tx1"/>
                </a:solidFill>
                <a:effectLst/>
                <a:latin typeface="+mn-lt"/>
                <a:ea typeface="+mn-ea"/>
                <a:cs typeface="+mn-cs"/>
              </a:rPr>
              <a:t>0</a:t>
            </a:r>
            <a:r>
              <a:rPr lang="en-CA" sz="1200" kern="1200" dirty="0" smtClean="0">
                <a:solidFill>
                  <a:schemeClr val="tx1"/>
                </a:solidFill>
                <a:effectLst/>
                <a:latin typeface="+mn-lt"/>
                <a:ea typeface="+mn-ea"/>
                <a:cs typeface="+mn-cs"/>
              </a:rPr>
              <a:t>(</a:t>
            </a:r>
            <a:r>
              <a:rPr lang="en-CA" sz="1200" kern="1200" dirty="0" err="1" smtClean="0">
                <a:solidFill>
                  <a:schemeClr val="tx1"/>
                </a:solidFill>
                <a:effectLst/>
                <a:latin typeface="+mn-lt"/>
                <a:ea typeface="+mn-ea"/>
                <a:cs typeface="+mn-cs"/>
              </a:rPr>
              <a:t>i,j</a:t>
            </a:r>
            <a:r>
              <a:rPr lang="en-CA" sz="1200" kern="1200" dirty="0" smtClean="0">
                <a:solidFill>
                  <a:schemeClr val="tx1"/>
                </a:solidFill>
                <a:effectLst/>
                <a:latin typeface="+mn-lt"/>
                <a:ea typeface="+mn-ea"/>
                <a:cs typeface="+mn-cs"/>
              </a:rPr>
              <a:t>) = 2, then we move to matrix B</a:t>
            </a:r>
            <a:r>
              <a:rPr lang="en-CA" sz="1200" kern="1200" baseline="-25000" dirty="0" smtClean="0">
                <a:solidFill>
                  <a:schemeClr val="tx1"/>
                </a:solidFill>
                <a:effectLst/>
                <a:latin typeface="+mn-lt"/>
                <a:ea typeface="+mn-ea"/>
                <a:cs typeface="+mn-cs"/>
              </a:rPr>
              <a:t>2</a:t>
            </a:r>
            <a:r>
              <a:rPr lang="en-CA" sz="1200" kern="1200" dirty="0" smtClean="0">
                <a:solidFill>
                  <a:schemeClr val="tx1"/>
                </a:solidFill>
                <a:effectLst/>
                <a:latin typeface="+mn-lt"/>
                <a:ea typeface="+mn-ea"/>
                <a:cs typeface="+mn-cs"/>
              </a:rPr>
              <a:t>, align a gap character against y(</a:t>
            </a:r>
            <a:r>
              <a:rPr lang="en-CA" sz="1200" kern="1200" dirty="0" err="1" smtClean="0">
                <a:solidFill>
                  <a:schemeClr val="tx1"/>
                </a:solidFill>
                <a:effectLst/>
                <a:latin typeface="+mn-lt"/>
                <a:ea typeface="+mn-ea"/>
                <a:cs typeface="+mn-cs"/>
              </a:rPr>
              <a:t>i</a:t>
            </a:r>
            <a:r>
              <a:rPr lang="en-CA" sz="1200" kern="1200" dirty="0" smtClean="0">
                <a:solidFill>
                  <a:schemeClr val="tx1"/>
                </a:solidFill>
                <a:effectLst/>
                <a:latin typeface="+mn-lt"/>
                <a:ea typeface="+mn-ea"/>
                <a:cs typeface="+mn-cs"/>
              </a:rPr>
              <a:t>), and move up the matrix. We continue to align the gap character against y(</a:t>
            </a:r>
            <a:r>
              <a:rPr lang="en-CA" sz="1200" kern="1200" dirty="0" err="1" smtClean="0">
                <a:solidFill>
                  <a:schemeClr val="tx1"/>
                </a:solidFill>
                <a:effectLst/>
                <a:latin typeface="+mn-lt"/>
                <a:ea typeface="+mn-ea"/>
                <a:cs typeface="+mn-cs"/>
              </a:rPr>
              <a:t>i</a:t>
            </a:r>
            <a:r>
              <a:rPr lang="en-CA" sz="1200" kern="1200" dirty="0" smtClean="0">
                <a:solidFill>
                  <a:schemeClr val="tx1"/>
                </a:solidFill>
                <a:effectLst/>
                <a:latin typeface="+mn-lt"/>
                <a:ea typeface="+mn-ea"/>
                <a:cs typeface="+mn-cs"/>
              </a:rPr>
              <a:t>) until we have B</a:t>
            </a:r>
            <a:r>
              <a:rPr lang="en-CA" sz="1200" kern="1200" baseline="-25000" dirty="0" smtClean="0">
                <a:solidFill>
                  <a:schemeClr val="tx1"/>
                </a:solidFill>
                <a:effectLst/>
                <a:latin typeface="+mn-lt"/>
                <a:ea typeface="+mn-ea"/>
                <a:cs typeface="+mn-cs"/>
              </a:rPr>
              <a:t>2</a:t>
            </a:r>
            <a:r>
              <a:rPr lang="en-CA" sz="1200" kern="1200" dirty="0" smtClean="0">
                <a:solidFill>
                  <a:schemeClr val="tx1"/>
                </a:solidFill>
                <a:effectLst/>
                <a:latin typeface="+mn-lt"/>
                <a:ea typeface="+mn-ea"/>
                <a:cs typeface="+mn-cs"/>
              </a:rPr>
              <a:t>(</a:t>
            </a:r>
            <a:r>
              <a:rPr lang="en-CA" sz="1200" kern="1200" dirty="0" err="1" smtClean="0">
                <a:solidFill>
                  <a:schemeClr val="tx1"/>
                </a:solidFill>
                <a:effectLst/>
                <a:latin typeface="+mn-lt"/>
                <a:ea typeface="+mn-ea"/>
                <a:cs typeface="+mn-cs"/>
              </a:rPr>
              <a:t>i,j</a:t>
            </a:r>
            <a:r>
              <a:rPr lang="en-CA" sz="1200" kern="1200" dirty="0" smtClean="0">
                <a:solidFill>
                  <a:schemeClr val="tx1"/>
                </a:solidFill>
                <a:effectLst/>
                <a:latin typeface="+mn-lt"/>
                <a:ea typeface="+mn-ea"/>
                <a:cs typeface="+mn-cs"/>
              </a:rPr>
              <a:t>) = 1 which signals the end of the indel events. At this point we jump back to the corresponding cell in B</a:t>
            </a:r>
            <a:r>
              <a:rPr lang="en-CA" sz="1200" kern="1200" baseline="-25000" dirty="0" smtClean="0">
                <a:solidFill>
                  <a:schemeClr val="tx1"/>
                </a:solidFill>
                <a:effectLst/>
                <a:latin typeface="+mn-lt"/>
                <a:ea typeface="+mn-ea"/>
                <a:cs typeface="+mn-cs"/>
              </a:rPr>
              <a:t>0</a:t>
            </a:r>
            <a:r>
              <a:rPr lang="en-CA" sz="1200" kern="1200" dirty="0" smtClean="0">
                <a:solidFill>
                  <a:schemeClr val="tx1"/>
                </a:solidFill>
                <a:effectLst/>
                <a:latin typeface="+mn-lt"/>
                <a:ea typeface="+mn-ea"/>
                <a:cs typeface="+mn-cs"/>
              </a:rPr>
              <a:t>, check to see if it is equal to 0, 1 or 2 and repeat the process.</a:t>
            </a: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What</a:t>
            </a:r>
            <a:r>
              <a:rPr lang="en-CA" sz="1200" kern="1200" baseline="0" dirty="0" smtClean="0">
                <a:solidFill>
                  <a:schemeClr val="tx1"/>
                </a:solidFill>
                <a:effectLst/>
                <a:latin typeface="+mn-lt"/>
                <a:ea typeface="+mn-ea"/>
                <a:cs typeface="+mn-cs"/>
              </a:rPr>
              <a:t> might be confusing is that when we encountered 1 in B1 and B2, we will still align a nucleotide with a gap before jumping back to the cell in B0 corresponding to the next unaligned nucleotides.</a:t>
            </a:r>
            <a:endParaRPr lang="en-CA"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D159139-0092-4B9A-8A11-DA3762E9C9D7}" type="slidenum">
              <a:rPr lang="en-CA" altLang="en-US" smtClean="0"/>
              <a:pPr/>
              <a:t>15</a:t>
            </a:fld>
            <a:endParaRPr lang="en-CA" altLang="en-US"/>
          </a:p>
        </p:txBody>
      </p:sp>
    </p:spTree>
    <p:extLst>
      <p:ext uri="{BB962C8B-B14F-4D97-AF65-F5344CB8AC3E}">
        <p14:creationId xmlns:p14="http://schemas.microsoft.com/office/powerpoint/2010/main" val="19458527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mtClean="0"/>
              <a:t>The two ways of counting gap extension</a:t>
            </a:r>
            <a:endParaRPr lang="en-CA" altLang="en-US" smtClean="0"/>
          </a:p>
        </p:txBody>
      </p:sp>
    </p:spTree>
    <p:extLst>
      <p:ext uri="{BB962C8B-B14F-4D97-AF65-F5344CB8AC3E}">
        <p14:creationId xmlns:p14="http://schemas.microsoft.com/office/powerpoint/2010/main" val="24113582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CA" altLang="en-US" smtClean="0"/>
              <a:t>Alignment 1: 10*1 – 2*3 – 5 – 2*2 =  10 – 6 – 5 – 4 =-5</a:t>
            </a:r>
          </a:p>
          <a:p>
            <a:pPr eaLnBrk="1" hangingPunct="1">
              <a:spcBef>
                <a:spcPct val="0"/>
              </a:spcBef>
            </a:pPr>
            <a:r>
              <a:rPr lang="en-CA" altLang="en-US" smtClean="0"/>
              <a:t>Alignment 2: 12*1 – 0*3 – 2*5 – 1*2 = 12 – 10 – 2 =0</a:t>
            </a:r>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0BD24BE1-DD44-4A63-876B-77EB3FCDD912}" type="slidenum">
              <a:rPr lang="en-CA" altLang="en-US" sz="1200"/>
              <a:pPr/>
              <a:t>25</a:t>
            </a:fld>
            <a:endParaRPr lang="en-CA" altLang="en-US" sz="1200"/>
          </a:p>
        </p:txBody>
      </p:sp>
    </p:spTree>
    <p:extLst>
      <p:ext uri="{BB962C8B-B14F-4D97-AF65-F5344CB8AC3E}">
        <p14:creationId xmlns:p14="http://schemas.microsoft.com/office/powerpoint/2010/main" val="4732918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Rectangle 4"/>
          <p:cNvSpPr>
            <a:spLocks noGrp="1" noChangeArrowheads="1"/>
          </p:cNvSpPr>
          <p:nvPr>
            <p:ph type="dt" sz="half" idx="10"/>
          </p:nvPr>
        </p:nvSpPr>
        <p:spPr>
          <a:ln/>
        </p:spPr>
        <p:txBody>
          <a:bodyPr/>
          <a:lstStyle>
            <a:lvl1pPr>
              <a:defRPr/>
            </a:lvl1pPr>
          </a:lstStyle>
          <a:p>
            <a:pPr>
              <a:defRPr/>
            </a:pPr>
            <a:r>
              <a:rPr lang="en-US"/>
              <a:t>Xuhua Xia</a:t>
            </a:r>
          </a:p>
        </p:txBody>
      </p:sp>
      <p:sp>
        <p:nvSpPr>
          <p:cNvPr id="5" name="Rectangle 12"/>
          <p:cNvSpPr>
            <a:spLocks noGrp="1" noChangeArrowheads="1"/>
          </p:cNvSpPr>
          <p:nvPr>
            <p:ph type="ftr" sz="quarter" idx="11"/>
          </p:nvPr>
        </p:nvSpPr>
        <p:spPr>
          <a:ln/>
        </p:spPr>
        <p:txBody>
          <a:bodyPr/>
          <a:lstStyle>
            <a:lvl1pPr>
              <a:defRPr/>
            </a:lvl1pPr>
          </a:lstStyle>
          <a:p>
            <a:pPr>
              <a:defRPr/>
            </a:pPr>
            <a:r>
              <a:rPr lang="en-US" altLang="en-US"/>
              <a:t>Slide </a:t>
            </a:r>
            <a:fld id="{3596CDB2-58AE-4F2A-AEEB-AC7D8EF3BE89}" type="slidenum">
              <a:rPr lang="en-US" altLang="en-US"/>
              <a:pPr>
                <a:defRPr/>
              </a:pPr>
              <a:t>‹#›</a:t>
            </a:fld>
            <a:endParaRPr lang="en-US" altLang="en-US"/>
          </a:p>
        </p:txBody>
      </p:sp>
    </p:spTree>
    <p:extLst>
      <p:ext uri="{BB962C8B-B14F-4D97-AF65-F5344CB8AC3E}">
        <p14:creationId xmlns:p14="http://schemas.microsoft.com/office/powerpoint/2010/main" val="1885726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r>
              <a:rPr lang="en-US"/>
              <a:t>Xuhua Xia</a:t>
            </a:r>
          </a:p>
        </p:txBody>
      </p:sp>
      <p:sp>
        <p:nvSpPr>
          <p:cNvPr id="5" name="Rectangle 12"/>
          <p:cNvSpPr>
            <a:spLocks noGrp="1" noChangeArrowheads="1"/>
          </p:cNvSpPr>
          <p:nvPr>
            <p:ph type="ftr" sz="quarter" idx="11"/>
          </p:nvPr>
        </p:nvSpPr>
        <p:spPr>
          <a:ln/>
        </p:spPr>
        <p:txBody>
          <a:bodyPr/>
          <a:lstStyle>
            <a:lvl1pPr>
              <a:defRPr/>
            </a:lvl1pPr>
          </a:lstStyle>
          <a:p>
            <a:pPr>
              <a:defRPr/>
            </a:pPr>
            <a:r>
              <a:rPr lang="en-US" altLang="en-US"/>
              <a:t>Slide </a:t>
            </a:r>
            <a:fld id="{725B9E54-1BF3-4DAF-9570-73552C0A13BE}" type="slidenum">
              <a:rPr lang="en-US" altLang="en-US"/>
              <a:pPr>
                <a:defRPr/>
              </a:pPr>
              <a:t>‹#›</a:t>
            </a:fld>
            <a:endParaRPr lang="en-US" altLang="en-US"/>
          </a:p>
        </p:txBody>
      </p:sp>
    </p:spTree>
    <p:extLst>
      <p:ext uri="{BB962C8B-B14F-4D97-AF65-F5344CB8AC3E}">
        <p14:creationId xmlns:p14="http://schemas.microsoft.com/office/powerpoint/2010/main" val="3316101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8450" y="0"/>
            <a:ext cx="2038350" cy="60960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533400" y="0"/>
            <a:ext cx="596265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r>
              <a:rPr lang="en-US"/>
              <a:t>Xuhua Xia</a:t>
            </a:r>
          </a:p>
        </p:txBody>
      </p:sp>
      <p:sp>
        <p:nvSpPr>
          <p:cNvPr id="5" name="Rectangle 12"/>
          <p:cNvSpPr>
            <a:spLocks noGrp="1" noChangeArrowheads="1"/>
          </p:cNvSpPr>
          <p:nvPr>
            <p:ph type="ftr" sz="quarter" idx="11"/>
          </p:nvPr>
        </p:nvSpPr>
        <p:spPr>
          <a:ln/>
        </p:spPr>
        <p:txBody>
          <a:bodyPr/>
          <a:lstStyle>
            <a:lvl1pPr>
              <a:defRPr/>
            </a:lvl1pPr>
          </a:lstStyle>
          <a:p>
            <a:pPr>
              <a:defRPr/>
            </a:pPr>
            <a:r>
              <a:rPr lang="en-US" altLang="en-US"/>
              <a:t>Slide </a:t>
            </a:r>
            <a:fld id="{CD77E2ED-F1FC-4168-B21F-875108A45754}" type="slidenum">
              <a:rPr lang="en-US" altLang="en-US"/>
              <a:pPr>
                <a:defRPr/>
              </a:pPr>
              <a:t>‹#›</a:t>
            </a:fld>
            <a:endParaRPr lang="en-US" altLang="en-US"/>
          </a:p>
        </p:txBody>
      </p:sp>
    </p:spTree>
    <p:extLst>
      <p:ext uri="{BB962C8B-B14F-4D97-AF65-F5344CB8AC3E}">
        <p14:creationId xmlns:p14="http://schemas.microsoft.com/office/powerpoint/2010/main" val="3742157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r>
              <a:rPr lang="en-US"/>
              <a:t>Xuhua Xia</a:t>
            </a:r>
          </a:p>
        </p:txBody>
      </p:sp>
      <p:sp>
        <p:nvSpPr>
          <p:cNvPr id="5" name="Rectangle 12"/>
          <p:cNvSpPr>
            <a:spLocks noGrp="1" noChangeArrowheads="1"/>
          </p:cNvSpPr>
          <p:nvPr>
            <p:ph type="ftr" sz="quarter" idx="11"/>
          </p:nvPr>
        </p:nvSpPr>
        <p:spPr>
          <a:ln/>
        </p:spPr>
        <p:txBody>
          <a:bodyPr/>
          <a:lstStyle>
            <a:lvl1pPr>
              <a:defRPr/>
            </a:lvl1pPr>
          </a:lstStyle>
          <a:p>
            <a:pPr>
              <a:defRPr/>
            </a:pPr>
            <a:r>
              <a:rPr lang="en-US" altLang="en-US"/>
              <a:t>Slide </a:t>
            </a:r>
            <a:fld id="{83E115A4-FF26-41C1-B6C7-C2D80E1A36C5}" type="slidenum">
              <a:rPr lang="en-US" altLang="en-US"/>
              <a:pPr>
                <a:defRPr/>
              </a:pPr>
              <a:t>‹#›</a:t>
            </a:fld>
            <a:endParaRPr lang="en-US" altLang="en-US"/>
          </a:p>
        </p:txBody>
      </p:sp>
    </p:spTree>
    <p:extLst>
      <p:ext uri="{BB962C8B-B14F-4D97-AF65-F5344CB8AC3E}">
        <p14:creationId xmlns:p14="http://schemas.microsoft.com/office/powerpoint/2010/main" val="759179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Xuhua Xia</a:t>
            </a:r>
          </a:p>
        </p:txBody>
      </p:sp>
      <p:sp>
        <p:nvSpPr>
          <p:cNvPr id="5" name="Rectangle 12"/>
          <p:cNvSpPr>
            <a:spLocks noGrp="1" noChangeArrowheads="1"/>
          </p:cNvSpPr>
          <p:nvPr>
            <p:ph type="ftr" sz="quarter" idx="11"/>
          </p:nvPr>
        </p:nvSpPr>
        <p:spPr>
          <a:ln/>
        </p:spPr>
        <p:txBody>
          <a:bodyPr/>
          <a:lstStyle>
            <a:lvl1pPr>
              <a:defRPr/>
            </a:lvl1pPr>
          </a:lstStyle>
          <a:p>
            <a:pPr>
              <a:defRPr/>
            </a:pPr>
            <a:r>
              <a:rPr lang="en-US" altLang="en-US"/>
              <a:t>Slide </a:t>
            </a:r>
            <a:fld id="{E1ECB4F7-64EC-4AD7-B6D2-91847B6BE152}" type="slidenum">
              <a:rPr lang="en-US" altLang="en-US"/>
              <a:pPr>
                <a:defRPr/>
              </a:pPr>
              <a:t>‹#›</a:t>
            </a:fld>
            <a:endParaRPr lang="en-US" altLang="en-US"/>
          </a:p>
        </p:txBody>
      </p:sp>
    </p:spTree>
    <p:extLst>
      <p:ext uri="{BB962C8B-B14F-4D97-AF65-F5344CB8AC3E}">
        <p14:creationId xmlns:p14="http://schemas.microsoft.com/office/powerpoint/2010/main" val="1406374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533400" y="990600"/>
            <a:ext cx="40005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86300" y="990600"/>
            <a:ext cx="40005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r>
              <a:rPr lang="en-US"/>
              <a:t>Xuhua Xia</a:t>
            </a:r>
          </a:p>
        </p:txBody>
      </p:sp>
      <p:sp>
        <p:nvSpPr>
          <p:cNvPr id="6" name="Rectangle 12"/>
          <p:cNvSpPr>
            <a:spLocks noGrp="1" noChangeArrowheads="1"/>
          </p:cNvSpPr>
          <p:nvPr>
            <p:ph type="ftr" sz="quarter" idx="11"/>
          </p:nvPr>
        </p:nvSpPr>
        <p:spPr>
          <a:ln/>
        </p:spPr>
        <p:txBody>
          <a:bodyPr/>
          <a:lstStyle>
            <a:lvl1pPr>
              <a:defRPr/>
            </a:lvl1pPr>
          </a:lstStyle>
          <a:p>
            <a:pPr>
              <a:defRPr/>
            </a:pPr>
            <a:r>
              <a:rPr lang="en-US" altLang="en-US"/>
              <a:t>Slide </a:t>
            </a:r>
            <a:fld id="{5CC62EDD-3A7A-4C42-B354-5A52BC68C5AD}" type="slidenum">
              <a:rPr lang="en-US" altLang="en-US"/>
              <a:pPr>
                <a:defRPr/>
              </a:pPr>
              <a:t>‹#›</a:t>
            </a:fld>
            <a:endParaRPr lang="en-US" altLang="en-US"/>
          </a:p>
        </p:txBody>
      </p:sp>
    </p:spTree>
    <p:extLst>
      <p:ext uri="{BB962C8B-B14F-4D97-AF65-F5344CB8AC3E}">
        <p14:creationId xmlns:p14="http://schemas.microsoft.com/office/powerpoint/2010/main" val="4160965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r>
              <a:rPr lang="en-US"/>
              <a:t>Xuhua Xia</a:t>
            </a:r>
          </a:p>
        </p:txBody>
      </p:sp>
      <p:sp>
        <p:nvSpPr>
          <p:cNvPr id="8" name="Rectangle 12"/>
          <p:cNvSpPr>
            <a:spLocks noGrp="1" noChangeArrowheads="1"/>
          </p:cNvSpPr>
          <p:nvPr>
            <p:ph type="ftr" sz="quarter" idx="11"/>
          </p:nvPr>
        </p:nvSpPr>
        <p:spPr>
          <a:ln/>
        </p:spPr>
        <p:txBody>
          <a:bodyPr/>
          <a:lstStyle>
            <a:lvl1pPr>
              <a:defRPr/>
            </a:lvl1pPr>
          </a:lstStyle>
          <a:p>
            <a:pPr>
              <a:defRPr/>
            </a:pPr>
            <a:r>
              <a:rPr lang="en-US" altLang="en-US"/>
              <a:t>Slide </a:t>
            </a:r>
            <a:fld id="{E0989166-EE4D-4D55-B52A-B2470E42F225}" type="slidenum">
              <a:rPr lang="en-US" altLang="en-US"/>
              <a:pPr>
                <a:defRPr/>
              </a:pPr>
              <a:t>‹#›</a:t>
            </a:fld>
            <a:endParaRPr lang="en-US" altLang="en-US"/>
          </a:p>
        </p:txBody>
      </p:sp>
    </p:spTree>
    <p:extLst>
      <p:ext uri="{BB962C8B-B14F-4D97-AF65-F5344CB8AC3E}">
        <p14:creationId xmlns:p14="http://schemas.microsoft.com/office/powerpoint/2010/main" val="651271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a:ln/>
        </p:spPr>
        <p:txBody>
          <a:bodyPr/>
          <a:lstStyle>
            <a:lvl1pPr>
              <a:defRPr/>
            </a:lvl1pPr>
          </a:lstStyle>
          <a:p>
            <a:pPr>
              <a:defRPr/>
            </a:pPr>
            <a:r>
              <a:rPr lang="en-US"/>
              <a:t>Xuhua Xia</a:t>
            </a:r>
          </a:p>
        </p:txBody>
      </p:sp>
      <p:sp>
        <p:nvSpPr>
          <p:cNvPr id="4" name="Rectangle 12"/>
          <p:cNvSpPr>
            <a:spLocks noGrp="1" noChangeArrowheads="1"/>
          </p:cNvSpPr>
          <p:nvPr>
            <p:ph type="ftr" sz="quarter" idx="11"/>
          </p:nvPr>
        </p:nvSpPr>
        <p:spPr>
          <a:ln/>
        </p:spPr>
        <p:txBody>
          <a:bodyPr/>
          <a:lstStyle>
            <a:lvl1pPr>
              <a:defRPr/>
            </a:lvl1pPr>
          </a:lstStyle>
          <a:p>
            <a:pPr>
              <a:defRPr/>
            </a:pPr>
            <a:r>
              <a:rPr lang="en-US" altLang="en-US"/>
              <a:t>Slide </a:t>
            </a:r>
            <a:fld id="{A2A6A943-8732-4B09-92D0-1E472CA8BEAB}" type="slidenum">
              <a:rPr lang="en-US" altLang="en-US"/>
              <a:pPr>
                <a:defRPr/>
              </a:pPr>
              <a:t>‹#›</a:t>
            </a:fld>
            <a:endParaRPr lang="en-US" altLang="en-US"/>
          </a:p>
        </p:txBody>
      </p:sp>
    </p:spTree>
    <p:extLst>
      <p:ext uri="{BB962C8B-B14F-4D97-AF65-F5344CB8AC3E}">
        <p14:creationId xmlns:p14="http://schemas.microsoft.com/office/powerpoint/2010/main" val="551770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Xuhua Xia</a:t>
            </a:r>
          </a:p>
        </p:txBody>
      </p:sp>
      <p:sp>
        <p:nvSpPr>
          <p:cNvPr id="3" name="Rectangle 12"/>
          <p:cNvSpPr>
            <a:spLocks noGrp="1" noChangeArrowheads="1"/>
          </p:cNvSpPr>
          <p:nvPr>
            <p:ph type="ftr" sz="quarter" idx="11"/>
          </p:nvPr>
        </p:nvSpPr>
        <p:spPr>
          <a:ln/>
        </p:spPr>
        <p:txBody>
          <a:bodyPr/>
          <a:lstStyle>
            <a:lvl1pPr>
              <a:defRPr/>
            </a:lvl1pPr>
          </a:lstStyle>
          <a:p>
            <a:pPr>
              <a:defRPr/>
            </a:pPr>
            <a:r>
              <a:rPr lang="en-US" altLang="en-US"/>
              <a:t>Slide </a:t>
            </a:r>
            <a:fld id="{C8D458A6-5358-48DB-A031-CE364EE36A2C}" type="slidenum">
              <a:rPr lang="en-US" altLang="en-US"/>
              <a:pPr>
                <a:defRPr/>
              </a:pPr>
              <a:t>‹#›</a:t>
            </a:fld>
            <a:endParaRPr lang="en-US" altLang="en-US"/>
          </a:p>
        </p:txBody>
      </p:sp>
    </p:spTree>
    <p:extLst>
      <p:ext uri="{BB962C8B-B14F-4D97-AF65-F5344CB8AC3E}">
        <p14:creationId xmlns:p14="http://schemas.microsoft.com/office/powerpoint/2010/main" val="192522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Xuhua Xia</a:t>
            </a:r>
          </a:p>
        </p:txBody>
      </p:sp>
      <p:sp>
        <p:nvSpPr>
          <p:cNvPr id="6" name="Rectangle 12"/>
          <p:cNvSpPr>
            <a:spLocks noGrp="1" noChangeArrowheads="1"/>
          </p:cNvSpPr>
          <p:nvPr>
            <p:ph type="ftr" sz="quarter" idx="11"/>
          </p:nvPr>
        </p:nvSpPr>
        <p:spPr>
          <a:ln/>
        </p:spPr>
        <p:txBody>
          <a:bodyPr/>
          <a:lstStyle>
            <a:lvl1pPr>
              <a:defRPr/>
            </a:lvl1pPr>
          </a:lstStyle>
          <a:p>
            <a:pPr>
              <a:defRPr/>
            </a:pPr>
            <a:r>
              <a:rPr lang="en-US" altLang="en-US"/>
              <a:t>Slide </a:t>
            </a:r>
            <a:fld id="{D79800A2-1F4E-4BBC-8C86-4E386EB7C7A2}" type="slidenum">
              <a:rPr lang="en-US" altLang="en-US"/>
              <a:pPr>
                <a:defRPr/>
              </a:pPr>
              <a:t>‹#›</a:t>
            </a:fld>
            <a:endParaRPr lang="en-US" altLang="en-US"/>
          </a:p>
        </p:txBody>
      </p:sp>
    </p:spTree>
    <p:extLst>
      <p:ext uri="{BB962C8B-B14F-4D97-AF65-F5344CB8AC3E}">
        <p14:creationId xmlns:p14="http://schemas.microsoft.com/office/powerpoint/2010/main" val="3490437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Xuhua Xia</a:t>
            </a:r>
          </a:p>
        </p:txBody>
      </p:sp>
      <p:sp>
        <p:nvSpPr>
          <p:cNvPr id="6" name="Rectangle 12"/>
          <p:cNvSpPr>
            <a:spLocks noGrp="1" noChangeArrowheads="1"/>
          </p:cNvSpPr>
          <p:nvPr>
            <p:ph type="ftr" sz="quarter" idx="11"/>
          </p:nvPr>
        </p:nvSpPr>
        <p:spPr>
          <a:ln/>
        </p:spPr>
        <p:txBody>
          <a:bodyPr/>
          <a:lstStyle>
            <a:lvl1pPr>
              <a:defRPr/>
            </a:lvl1pPr>
          </a:lstStyle>
          <a:p>
            <a:pPr>
              <a:defRPr/>
            </a:pPr>
            <a:r>
              <a:rPr lang="en-US" altLang="en-US"/>
              <a:t>Slide </a:t>
            </a:r>
            <a:fld id="{B5C68592-F4B5-4F59-9A3F-C5D6E0E759CE}" type="slidenum">
              <a:rPr lang="en-US" altLang="en-US"/>
              <a:pPr>
                <a:defRPr/>
              </a:pPr>
              <a:t>‹#›</a:t>
            </a:fld>
            <a:endParaRPr lang="en-US" altLang="en-US"/>
          </a:p>
        </p:txBody>
      </p:sp>
    </p:spTree>
    <p:extLst>
      <p:ext uri="{BB962C8B-B14F-4D97-AF65-F5344CB8AC3E}">
        <p14:creationId xmlns:p14="http://schemas.microsoft.com/office/powerpoint/2010/main" val="3559871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533400" y="990600"/>
            <a:ext cx="81534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p:txBody>
      </p:sp>
      <p:sp>
        <p:nvSpPr>
          <p:cNvPr id="5124" name="Rectangle 4"/>
          <p:cNvSpPr>
            <a:spLocks noGrp="1" noChangeArrowheads="1"/>
          </p:cNvSpPr>
          <p:nvPr>
            <p:ph type="dt" sz="half" idx="2"/>
          </p:nvPr>
        </p:nvSpPr>
        <p:spPr bwMode="auto">
          <a:xfrm>
            <a:off x="609600" y="64008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66"/>
                </a:solidFill>
              </a:defRPr>
            </a:lvl1pPr>
          </a:lstStyle>
          <a:p>
            <a:pPr>
              <a:defRPr/>
            </a:pPr>
            <a:r>
              <a:rPr lang="en-US"/>
              <a:t>Xuhua Xia</a:t>
            </a:r>
          </a:p>
        </p:txBody>
      </p:sp>
      <p:grpSp>
        <p:nvGrpSpPr>
          <p:cNvPr id="1029" name="Group 6"/>
          <p:cNvGrpSpPr>
            <a:grpSpLocks/>
          </p:cNvGrpSpPr>
          <p:nvPr/>
        </p:nvGrpSpPr>
        <p:grpSpPr bwMode="auto">
          <a:xfrm>
            <a:off x="0" y="838200"/>
            <a:ext cx="9132888" cy="152400"/>
            <a:chOff x="0" y="900"/>
            <a:chExt cx="5753" cy="96"/>
          </a:xfrm>
        </p:grpSpPr>
        <p:sp>
          <p:nvSpPr>
            <p:cNvPr id="1033" name="Rectangle 7"/>
            <p:cNvSpPr>
              <a:spLocks noChangeArrowheads="1"/>
            </p:cNvSpPr>
            <p:nvPr/>
          </p:nvSpPr>
          <p:spPr bwMode="auto">
            <a:xfrm>
              <a:off x="0" y="900"/>
              <a:ext cx="5753" cy="47"/>
            </a:xfrm>
            <a:prstGeom prst="rect">
              <a:avLst/>
            </a:prstGeom>
            <a:gradFill rotWithShape="0">
              <a:gsLst>
                <a:gs pos="0">
                  <a:srgbClr val="006060"/>
                </a:gs>
                <a:gs pos="50000">
                  <a:srgbClr val="00C0C0"/>
                </a:gs>
                <a:gs pos="100000">
                  <a:srgbClr val="006060"/>
                </a:gs>
              </a:gsLst>
              <a:lin ang="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endParaRPr lang="en-CA" altLang="en-US"/>
            </a:p>
          </p:txBody>
        </p:sp>
        <p:sp>
          <p:nvSpPr>
            <p:cNvPr id="1034" name="Rectangle 8"/>
            <p:cNvSpPr>
              <a:spLocks noChangeArrowheads="1"/>
            </p:cNvSpPr>
            <p:nvPr/>
          </p:nvSpPr>
          <p:spPr bwMode="auto">
            <a:xfrm>
              <a:off x="0" y="972"/>
              <a:ext cx="5753" cy="24"/>
            </a:xfrm>
            <a:prstGeom prst="rect">
              <a:avLst/>
            </a:prstGeom>
            <a:gradFill rotWithShape="0">
              <a:gsLst>
                <a:gs pos="0">
                  <a:srgbClr val="B200B2"/>
                </a:gs>
                <a:gs pos="50000">
                  <a:srgbClr val="FF00FF"/>
                </a:gs>
                <a:gs pos="100000">
                  <a:srgbClr val="B200B2"/>
                </a:gs>
              </a:gsLst>
              <a:lin ang="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endParaRPr lang="en-CA" altLang="en-US"/>
            </a:p>
          </p:txBody>
        </p:sp>
      </p:grpSp>
      <p:sp>
        <p:nvSpPr>
          <p:cNvPr id="1030" name="AutoShape 9">
            <a:hlinkClick r:id="" action="ppaction://hlinkshowjump?jump=previousslide" highlightClick="1"/>
          </p:cNvPr>
          <p:cNvSpPr>
            <a:spLocks noChangeArrowheads="1"/>
          </p:cNvSpPr>
          <p:nvPr/>
        </p:nvSpPr>
        <p:spPr bwMode="auto">
          <a:xfrm>
            <a:off x="152400" y="152400"/>
            <a:ext cx="457200" cy="457200"/>
          </a:xfrm>
          <a:prstGeom prst="actionButtonBackPrevious">
            <a:avLst/>
          </a:prstGeom>
          <a:solidFill>
            <a:schemeClr val="accent1"/>
          </a:solidFill>
          <a:ln w="9525">
            <a:solidFill>
              <a:schemeClr val="tx1"/>
            </a:solidFill>
            <a:miter lim="800000"/>
            <a:headEnd/>
            <a:tailEnd/>
          </a:ln>
        </p:spPr>
        <p:txBody>
          <a:bodyPr wrap="none" anchor="ct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endParaRPr lang="en-CA" altLang="en-US"/>
          </a:p>
        </p:txBody>
      </p:sp>
      <p:sp>
        <p:nvSpPr>
          <p:cNvPr id="1031" name="AutoShape 10">
            <a:hlinkClick r:id="" action="ppaction://hlinkshowjump?jump=nextslide" highlightClick="1"/>
          </p:cNvPr>
          <p:cNvSpPr>
            <a:spLocks noChangeArrowheads="1"/>
          </p:cNvSpPr>
          <p:nvPr/>
        </p:nvSpPr>
        <p:spPr bwMode="auto">
          <a:xfrm>
            <a:off x="8610600" y="152400"/>
            <a:ext cx="457200" cy="457200"/>
          </a:xfrm>
          <a:prstGeom prst="actionButtonForwardNext">
            <a:avLst/>
          </a:prstGeom>
          <a:solidFill>
            <a:schemeClr val="accent1"/>
          </a:solidFill>
          <a:ln w="9525">
            <a:solidFill>
              <a:schemeClr val="tx1"/>
            </a:solidFill>
            <a:miter lim="800000"/>
            <a:headEnd/>
            <a:tailEnd/>
          </a:ln>
        </p:spPr>
        <p:txBody>
          <a:bodyPr wrap="none" anchor="ct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endParaRPr lang="en-CA" altLang="en-US"/>
          </a:p>
        </p:txBody>
      </p:sp>
      <p:sp>
        <p:nvSpPr>
          <p:cNvPr id="5132" name="Rectangle 12"/>
          <p:cNvSpPr>
            <a:spLocks noGrp="1" noChangeArrowheads="1"/>
          </p:cNvSpPr>
          <p:nvPr>
            <p:ph type="ftr" sz="quarter" idx="3"/>
          </p:nvPr>
        </p:nvSpPr>
        <p:spPr bwMode="auto">
          <a:xfrm>
            <a:off x="7162800" y="6324600"/>
            <a:ext cx="18288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r>
              <a:rPr lang="en-US" altLang="en-US"/>
              <a:t>Slide </a:t>
            </a:r>
            <a:fld id="{1CABBC08-6296-4C6B-9BA5-82A6C9A4049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p:txStyles>
    <p:titleStyle>
      <a:lvl1pPr algn="ctr" rtl="0" eaLnBrk="0" fontAlgn="base" hangingPunct="0">
        <a:spcBef>
          <a:spcPct val="0"/>
        </a:spcBef>
        <a:spcAft>
          <a:spcPct val="0"/>
        </a:spcAft>
        <a:defRPr sz="4000">
          <a:solidFill>
            <a:srgbClr val="000066"/>
          </a:solidFill>
          <a:latin typeface="+mj-lt"/>
          <a:ea typeface="+mj-ea"/>
          <a:cs typeface="+mj-cs"/>
        </a:defRPr>
      </a:lvl1pPr>
      <a:lvl2pPr algn="ctr" rtl="0" eaLnBrk="0" fontAlgn="base" hangingPunct="0">
        <a:spcBef>
          <a:spcPct val="0"/>
        </a:spcBef>
        <a:spcAft>
          <a:spcPct val="0"/>
        </a:spcAft>
        <a:defRPr sz="4000">
          <a:solidFill>
            <a:srgbClr val="000066"/>
          </a:solidFill>
          <a:latin typeface="Times New Roman" pitchFamily="18" charset="0"/>
        </a:defRPr>
      </a:lvl2pPr>
      <a:lvl3pPr algn="ctr" rtl="0" eaLnBrk="0" fontAlgn="base" hangingPunct="0">
        <a:spcBef>
          <a:spcPct val="0"/>
        </a:spcBef>
        <a:spcAft>
          <a:spcPct val="0"/>
        </a:spcAft>
        <a:defRPr sz="4000">
          <a:solidFill>
            <a:srgbClr val="000066"/>
          </a:solidFill>
          <a:latin typeface="Times New Roman" pitchFamily="18" charset="0"/>
        </a:defRPr>
      </a:lvl3pPr>
      <a:lvl4pPr algn="ctr" rtl="0" eaLnBrk="0" fontAlgn="base" hangingPunct="0">
        <a:spcBef>
          <a:spcPct val="0"/>
        </a:spcBef>
        <a:spcAft>
          <a:spcPct val="0"/>
        </a:spcAft>
        <a:defRPr sz="4000">
          <a:solidFill>
            <a:srgbClr val="000066"/>
          </a:solidFill>
          <a:latin typeface="Times New Roman" pitchFamily="18" charset="0"/>
        </a:defRPr>
      </a:lvl4pPr>
      <a:lvl5pPr algn="ctr" rtl="0" eaLnBrk="0" fontAlgn="base" hangingPunct="0">
        <a:spcBef>
          <a:spcPct val="0"/>
        </a:spcBef>
        <a:spcAft>
          <a:spcPct val="0"/>
        </a:spcAft>
        <a:defRPr sz="4000">
          <a:solidFill>
            <a:srgbClr val="000066"/>
          </a:solidFill>
          <a:latin typeface="Times New Roman" pitchFamily="18" charset="0"/>
        </a:defRPr>
      </a:lvl5pPr>
      <a:lvl6pPr marL="457200" algn="ctr" rtl="0" eaLnBrk="0" fontAlgn="base" hangingPunct="0">
        <a:spcBef>
          <a:spcPct val="0"/>
        </a:spcBef>
        <a:spcAft>
          <a:spcPct val="0"/>
        </a:spcAft>
        <a:defRPr sz="4000">
          <a:solidFill>
            <a:srgbClr val="000066"/>
          </a:solidFill>
          <a:latin typeface="Times New Roman" pitchFamily="18" charset="0"/>
        </a:defRPr>
      </a:lvl6pPr>
      <a:lvl7pPr marL="914400" algn="ctr" rtl="0" eaLnBrk="0" fontAlgn="base" hangingPunct="0">
        <a:spcBef>
          <a:spcPct val="0"/>
        </a:spcBef>
        <a:spcAft>
          <a:spcPct val="0"/>
        </a:spcAft>
        <a:defRPr sz="4000">
          <a:solidFill>
            <a:srgbClr val="000066"/>
          </a:solidFill>
          <a:latin typeface="Times New Roman" pitchFamily="18" charset="0"/>
        </a:defRPr>
      </a:lvl7pPr>
      <a:lvl8pPr marL="1371600" algn="ctr" rtl="0" eaLnBrk="0" fontAlgn="base" hangingPunct="0">
        <a:spcBef>
          <a:spcPct val="0"/>
        </a:spcBef>
        <a:spcAft>
          <a:spcPct val="0"/>
        </a:spcAft>
        <a:defRPr sz="4000">
          <a:solidFill>
            <a:srgbClr val="000066"/>
          </a:solidFill>
          <a:latin typeface="Times New Roman" pitchFamily="18" charset="0"/>
        </a:defRPr>
      </a:lvl8pPr>
      <a:lvl9pPr marL="1828800" algn="ctr" rtl="0" eaLnBrk="0" fontAlgn="base" hangingPunct="0">
        <a:spcBef>
          <a:spcPct val="0"/>
        </a:spcBef>
        <a:spcAft>
          <a:spcPct val="0"/>
        </a:spcAft>
        <a:defRPr sz="4000">
          <a:solidFill>
            <a:srgbClr val="000066"/>
          </a:solidFill>
          <a:latin typeface="Times New Roman" pitchFamily="18" charset="0"/>
        </a:defRPr>
      </a:lvl9pPr>
    </p:titleStyle>
    <p:bodyStyle>
      <a:lvl1pPr marL="342900" indent="-342900" algn="l" rtl="0" eaLnBrk="0" fontAlgn="base" hangingPunct="0">
        <a:spcBef>
          <a:spcPct val="40000"/>
        </a:spcBef>
        <a:spcAft>
          <a:spcPct val="0"/>
        </a:spcAft>
        <a:buChar char="•"/>
        <a:defRPr sz="2800">
          <a:solidFill>
            <a:srgbClr val="000066"/>
          </a:solidFill>
          <a:latin typeface="+mn-lt"/>
          <a:ea typeface="+mn-ea"/>
          <a:cs typeface="+mn-cs"/>
        </a:defRPr>
      </a:lvl1pPr>
      <a:lvl2pPr marL="742950" indent="-285750" algn="l" rtl="0" eaLnBrk="0" fontAlgn="base" hangingPunct="0">
        <a:spcBef>
          <a:spcPct val="20000"/>
        </a:spcBef>
        <a:spcAft>
          <a:spcPct val="10000"/>
        </a:spcAft>
        <a:buChar char="–"/>
        <a:defRPr sz="2400">
          <a:solidFill>
            <a:srgbClr val="000066"/>
          </a:solidFill>
          <a:latin typeface="+mn-lt"/>
        </a:defRPr>
      </a:lvl2pPr>
      <a:lvl3pPr marL="1143000" indent="-228600" algn="l" rtl="0" eaLnBrk="0" fontAlgn="base" hangingPunct="0">
        <a:spcBef>
          <a:spcPct val="20000"/>
        </a:spcBef>
        <a:spcAft>
          <a:spcPct val="0"/>
        </a:spcAft>
        <a:buChar char="•"/>
        <a:defRPr sz="2000">
          <a:solidFill>
            <a:srgbClr val="000066"/>
          </a:solidFill>
          <a:latin typeface="+mn-lt"/>
        </a:defRPr>
      </a:lvl3pPr>
      <a:lvl4pPr marL="1600200" indent="-228600" algn="l" rtl="0" eaLnBrk="0" fontAlgn="base" hangingPunct="0">
        <a:spcBef>
          <a:spcPct val="20000"/>
        </a:spcBef>
        <a:spcAft>
          <a:spcPct val="0"/>
        </a:spcAft>
        <a:buChar char="–"/>
        <a:defRPr>
          <a:solidFill>
            <a:srgbClr val="000066"/>
          </a:solidFill>
          <a:latin typeface="+mn-lt"/>
        </a:defRPr>
      </a:lvl4pPr>
      <a:lvl5pPr marL="2057400" indent="-228600" algn="l" rtl="0" eaLnBrk="0" fontAlgn="base" hangingPunct="0">
        <a:spcBef>
          <a:spcPct val="20000"/>
        </a:spcBef>
        <a:spcAft>
          <a:spcPct val="0"/>
        </a:spcAft>
        <a:buChar char="»"/>
        <a:defRPr sz="2000">
          <a:solidFill>
            <a:srgbClr val="000066"/>
          </a:solidFill>
          <a:latin typeface="+mn-lt"/>
        </a:defRPr>
      </a:lvl5pPr>
      <a:lvl6pPr marL="2514600" indent="-228600" algn="l" rtl="0" eaLnBrk="0" fontAlgn="base" hangingPunct="0">
        <a:spcBef>
          <a:spcPct val="20000"/>
        </a:spcBef>
        <a:spcAft>
          <a:spcPct val="0"/>
        </a:spcAft>
        <a:buChar char="»"/>
        <a:defRPr sz="2000">
          <a:solidFill>
            <a:srgbClr val="000066"/>
          </a:solidFill>
          <a:latin typeface="+mn-lt"/>
        </a:defRPr>
      </a:lvl6pPr>
      <a:lvl7pPr marL="2971800" indent="-228600" algn="l" rtl="0" eaLnBrk="0" fontAlgn="base" hangingPunct="0">
        <a:spcBef>
          <a:spcPct val="20000"/>
        </a:spcBef>
        <a:spcAft>
          <a:spcPct val="0"/>
        </a:spcAft>
        <a:buChar char="»"/>
        <a:defRPr sz="2000">
          <a:solidFill>
            <a:srgbClr val="000066"/>
          </a:solidFill>
          <a:latin typeface="+mn-lt"/>
        </a:defRPr>
      </a:lvl7pPr>
      <a:lvl8pPr marL="3429000" indent="-228600" algn="l" rtl="0" eaLnBrk="0" fontAlgn="base" hangingPunct="0">
        <a:spcBef>
          <a:spcPct val="20000"/>
        </a:spcBef>
        <a:spcAft>
          <a:spcPct val="0"/>
        </a:spcAft>
        <a:buChar char="»"/>
        <a:defRPr sz="2000">
          <a:solidFill>
            <a:srgbClr val="000066"/>
          </a:solidFill>
          <a:latin typeface="+mn-lt"/>
        </a:defRPr>
      </a:lvl8pPr>
      <a:lvl9pPr marL="3886200" indent="-228600" algn="l" rtl="0" eaLnBrk="0" fontAlgn="base" hangingPunct="0">
        <a:spcBef>
          <a:spcPct val="20000"/>
        </a:spcBef>
        <a:spcAft>
          <a:spcPct val="0"/>
        </a:spcAft>
        <a:buChar char="»"/>
        <a:defRPr sz="2000">
          <a:solidFill>
            <a:srgbClr val="00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embeddings/oleObject3.bin"/><Relationship Id="rId4" Type="http://schemas.openxmlformats.org/officeDocument/2006/relationships/image" Target="../media/image3.e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image" Target="../media/image5.emf"/></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6.emf"/><Relationship Id="rId5" Type="http://schemas.openxmlformats.org/officeDocument/2006/relationships/package" Target="../embeddings/Microsoft_Excel_Worksheet1.xlsx"/><Relationship Id="rId4" Type="http://schemas.openxmlformats.org/officeDocument/2006/relationships/oleObject" Target="../embeddings/oleObject5.bin"/></Relationships>
</file>

<file path=ppt/slides/_rels/slide14.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notesSlide" Target="../notesSlides/notesSlide4.xml"/><Relationship Id="rId7"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7.emf"/><Relationship Id="rId5" Type="http://schemas.openxmlformats.org/officeDocument/2006/relationships/package" Target="../embeddings/Microsoft_Excel_Worksheet2.xlsx"/><Relationship Id="rId4" Type="http://schemas.openxmlformats.org/officeDocument/2006/relationships/oleObject" Target="../embeddings/oleObject6.bin"/></Relationships>
</file>

<file path=ppt/slides/_rels/slide15.xml.rels><?xml version="1.0" encoding="UTF-8" standalone="yes"?>
<Relationships xmlns="http://schemas.openxmlformats.org/package/2006/relationships"><Relationship Id="rId8" Type="http://schemas.openxmlformats.org/officeDocument/2006/relationships/image" Target="../media/image8.wmf"/><Relationship Id="rId13" Type="http://schemas.openxmlformats.org/officeDocument/2006/relationships/oleObject" Target="../embeddings/oleObject12.bin"/><Relationship Id="rId3" Type="http://schemas.openxmlformats.org/officeDocument/2006/relationships/notesSlide" Target="../notesSlides/notesSlide5.xml"/><Relationship Id="rId7" Type="http://schemas.openxmlformats.org/officeDocument/2006/relationships/oleObject" Target="../embeddings/oleObject9.bin"/><Relationship Id="rId12" Type="http://schemas.openxmlformats.org/officeDocument/2006/relationships/image" Target="../media/image11.wmf"/><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9.emf"/><Relationship Id="rId11" Type="http://schemas.openxmlformats.org/officeDocument/2006/relationships/oleObject" Target="../embeddings/oleObject11.bin"/><Relationship Id="rId5" Type="http://schemas.openxmlformats.org/officeDocument/2006/relationships/package" Target="../embeddings/Microsoft_Excel_Worksheet3.xlsx"/><Relationship Id="rId10" Type="http://schemas.openxmlformats.org/officeDocument/2006/relationships/image" Target="../media/image10.wmf"/><Relationship Id="rId4" Type="http://schemas.openxmlformats.org/officeDocument/2006/relationships/oleObject" Target="../embeddings/oleObject8.bin"/><Relationship Id="rId9" Type="http://schemas.openxmlformats.org/officeDocument/2006/relationships/oleObject" Target="../embeddings/oleObject10.bin"/><Relationship Id="rId14" Type="http://schemas.openxmlformats.org/officeDocument/2006/relationships/image" Target="../media/image12.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3.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6.xml"/><Relationship Id="rId1" Type="http://schemas.openxmlformats.org/officeDocument/2006/relationships/vmlDrawing" Target="../drawings/vmlDrawing8.vml"/><Relationship Id="rId4" Type="http://schemas.openxmlformats.org/officeDocument/2006/relationships/image" Target="../media/image14.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15.emf"/></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11188" y="1341438"/>
            <a:ext cx="7772400" cy="1143000"/>
          </a:xfrm>
        </p:spPr>
        <p:txBody>
          <a:bodyPr/>
          <a:lstStyle/>
          <a:p>
            <a:r>
              <a:rPr lang="en-CA" altLang="en-US" smtClean="0"/>
              <a:t>Sequence </a:t>
            </a:r>
            <a:r>
              <a:rPr lang="en-CA" altLang="en-US"/>
              <a:t>a</a:t>
            </a:r>
            <a:r>
              <a:rPr lang="en-CA" altLang="en-US" smtClean="0"/>
              <a:t>lignment with constant and Affine function gap penalties</a:t>
            </a:r>
            <a:endParaRPr lang="en-US" altLang="en-US" smtClean="0">
              <a:solidFill>
                <a:schemeClr val="bg1"/>
              </a:solidFill>
            </a:endParaRPr>
          </a:p>
        </p:txBody>
      </p:sp>
      <p:sp>
        <p:nvSpPr>
          <p:cNvPr id="4099" name="Rectangle 3"/>
          <p:cNvSpPr>
            <a:spLocks noGrp="1" noChangeArrowheads="1"/>
          </p:cNvSpPr>
          <p:nvPr>
            <p:ph type="subTitle" idx="1"/>
          </p:nvPr>
        </p:nvSpPr>
        <p:spPr>
          <a:xfrm>
            <a:off x="1447800" y="3836988"/>
            <a:ext cx="6400800" cy="1752600"/>
          </a:xfrm>
        </p:spPr>
        <p:txBody>
          <a:bodyPr/>
          <a:lstStyle/>
          <a:p>
            <a:r>
              <a:rPr lang="en-US" altLang="en-US" smtClean="0"/>
              <a:t>Xuhua Xia</a:t>
            </a:r>
          </a:p>
          <a:p>
            <a:r>
              <a:rPr lang="en-US" altLang="en-US" smtClean="0"/>
              <a:t>xxia@uottawa.ca</a:t>
            </a:r>
          </a:p>
          <a:p>
            <a:r>
              <a:rPr lang="en-US" altLang="en-US" smtClean="0"/>
              <a:t>http://dambe.bio.uottawa.ca</a:t>
            </a:r>
          </a:p>
        </p:txBody>
      </p:sp>
      <p:grpSp>
        <p:nvGrpSpPr>
          <p:cNvPr id="4100" name="Group 4"/>
          <p:cNvGrpSpPr>
            <a:grpSpLocks/>
          </p:cNvGrpSpPr>
          <p:nvPr/>
        </p:nvGrpSpPr>
        <p:grpSpPr bwMode="auto">
          <a:xfrm>
            <a:off x="0" y="3068638"/>
            <a:ext cx="9132888" cy="152400"/>
            <a:chOff x="0" y="900"/>
            <a:chExt cx="5753" cy="96"/>
          </a:xfrm>
        </p:grpSpPr>
        <p:sp>
          <p:nvSpPr>
            <p:cNvPr id="4101" name="Rectangle 5"/>
            <p:cNvSpPr>
              <a:spLocks noChangeArrowheads="1"/>
            </p:cNvSpPr>
            <p:nvPr/>
          </p:nvSpPr>
          <p:spPr bwMode="auto">
            <a:xfrm>
              <a:off x="0" y="900"/>
              <a:ext cx="5753" cy="47"/>
            </a:xfrm>
            <a:prstGeom prst="rect">
              <a:avLst/>
            </a:prstGeom>
            <a:gradFill rotWithShape="0">
              <a:gsLst>
                <a:gs pos="0">
                  <a:srgbClr val="006060"/>
                </a:gs>
                <a:gs pos="50000">
                  <a:srgbClr val="00C0C0"/>
                </a:gs>
                <a:gs pos="100000">
                  <a:srgbClr val="006060"/>
                </a:gs>
              </a:gsLst>
              <a:lin ang="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endParaRPr lang="en-CA" altLang="en-US" sz="1600">
                <a:solidFill>
                  <a:schemeClr val="tx1"/>
                </a:solidFill>
              </a:endParaRPr>
            </a:p>
          </p:txBody>
        </p:sp>
        <p:sp>
          <p:nvSpPr>
            <p:cNvPr id="4102" name="Rectangle 6"/>
            <p:cNvSpPr>
              <a:spLocks noChangeArrowheads="1"/>
            </p:cNvSpPr>
            <p:nvPr/>
          </p:nvSpPr>
          <p:spPr bwMode="auto">
            <a:xfrm>
              <a:off x="0" y="972"/>
              <a:ext cx="5753" cy="24"/>
            </a:xfrm>
            <a:prstGeom prst="rect">
              <a:avLst/>
            </a:prstGeom>
            <a:gradFill rotWithShape="0">
              <a:gsLst>
                <a:gs pos="0">
                  <a:srgbClr val="B200B2"/>
                </a:gs>
                <a:gs pos="50000">
                  <a:srgbClr val="FF00FF"/>
                </a:gs>
                <a:gs pos="100000">
                  <a:srgbClr val="B200B2"/>
                </a:gs>
              </a:gsLst>
              <a:lin ang="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endParaRPr lang="en-CA" altLang="en-US" sz="1600">
                <a:solidFill>
                  <a:schemeClr val="tx1"/>
                </a:solidFill>
              </a:endParaRPr>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400" smtClean="0"/>
              <a:t>Xuhua Xia</a:t>
            </a:r>
          </a:p>
        </p:txBody>
      </p:sp>
      <p:sp>
        <p:nvSpPr>
          <p:cNvPr id="1536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400">
                <a:solidFill>
                  <a:schemeClr val="tx1"/>
                </a:solidFill>
              </a:rPr>
              <a:t>Slide </a:t>
            </a:r>
            <a:fld id="{8552EE22-2B9F-46F2-AB97-E0435F11E1F9}" type="slidenum">
              <a:rPr lang="en-US" altLang="en-US" sz="1400">
                <a:solidFill>
                  <a:schemeClr val="tx1"/>
                </a:solidFill>
              </a:rPr>
              <a:pPr>
                <a:spcBef>
                  <a:spcPct val="0"/>
                </a:spcBef>
                <a:buFontTx/>
                <a:buNone/>
              </a:pPr>
              <a:t>10</a:t>
            </a:fld>
            <a:endParaRPr lang="en-US" altLang="en-US" sz="1400">
              <a:solidFill>
                <a:schemeClr val="tx1"/>
              </a:solidFill>
            </a:endParaRPr>
          </a:p>
        </p:txBody>
      </p:sp>
      <p:sp>
        <p:nvSpPr>
          <p:cNvPr id="15364" name="Rectangle 2"/>
          <p:cNvSpPr>
            <a:spLocks noGrp="1" noChangeArrowheads="1"/>
          </p:cNvSpPr>
          <p:nvPr>
            <p:ph type="title"/>
          </p:nvPr>
        </p:nvSpPr>
        <p:spPr/>
        <p:txBody>
          <a:bodyPr/>
          <a:lstStyle/>
          <a:p>
            <a:r>
              <a:rPr lang="en-US" altLang="en-US" smtClean="0"/>
              <a:t>Importance of scoring schemes</a:t>
            </a:r>
          </a:p>
        </p:txBody>
      </p:sp>
      <p:sp>
        <p:nvSpPr>
          <p:cNvPr id="15365" name="Rectangle 3"/>
          <p:cNvSpPr>
            <a:spLocks noGrp="1" noChangeArrowheads="1"/>
          </p:cNvSpPr>
          <p:nvPr>
            <p:ph type="body" idx="1"/>
          </p:nvPr>
        </p:nvSpPr>
        <p:spPr>
          <a:xfrm>
            <a:off x="533400" y="990600"/>
            <a:ext cx="8153400" cy="5391150"/>
          </a:xfrm>
        </p:spPr>
        <p:txBody>
          <a:bodyPr/>
          <a:lstStyle/>
          <a:p>
            <a:pPr>
              <a:lnSpc>
                <a:spcPct val="90000"/>
              </a:lnSpc>
            </a:pPr>
            <a:r>
              <a:rPr lang="en-US" altLang="en-US" sz="2400" smtClean="0"/>
              <a:t>Two alternative alignments:</a:t>
            </a:r>
            <a:br>
              <a:rPr lang="en-US" altLang="en-US" sz="2400" smtClean="0"/>
            </a:br>
            <a:r>
              <a:rPr lang="en-US" altLang="en-US" sz="1800" smtClean="0"/>
              <a:t/>
            </a:r>
            <a:br>
              <a:rPr lang="en-US" altLang="en-US" sz="1800" smtClean="0"/>
            </a:br>
            <a:r>
              <a:rPr lang="en-US" altLang="en-US" sz="1800" smtClean="0">
                <a:latin typeface="Courier New" panose="02070309020205020404" pitchFamily="49" charset="0"/>
              </a:rPr>
              <a:t>Alignment 1: ACCCAGGGCTTA</a:t>
            </a:r>
            <a:br>
              <a:rPr lang="en-US" altLang="en-US" sz="1800" smtClean="0">
                <a:latin typeface="Courier New" panose="02070309020205020404" pitchFamily="49" charset="0"/>
              </a:rPr>
            </a:br>
            <a:r>
              <a:rPr lang="en-US" altLang="en-US" sz="1800" smtClean="0">
                <a:latin typeface="Courier New" panose="02070309020205020404" pitchFamily="49" charset="0"/>
              </a:rPr>
              <a:t>             ACCCGGGCTTAG</a:t>
            </a:r>
            <a:br>
              <a:rPr lang="en-US" altLang="en-US" sz="1800" smtClean="0">
                <a:latin typeface="Courier New" panose="02070309020205020404" pitchFamily="49" charset="0"/>
              </a:rPr>
            </a:br>
            <a:r>
              <a:rPr lang="en-US" altLang="en-US" sz="1800" smtClean="0">
                <a:latin typeface="Courier New" panose="02070309020205020404" pitchFamily="49" charset="0"/>
              </a:rPr>
              <a:t/>
            </a:r>
            <a:br>
              <a:rPr lang="en-US" altLang="en-US" sz="1800" smtClean="0">
                <a:latin typeface="Courier New" panose="02070309020205020404" pitchFamily="49" charset="0"/>
              </a:rPr>
            </a:br>
            <a:r>
              <a:rPr lang="en-US" altLang="en-US" sz="1800" smtClean="0">
                <a:latin typeface="Courier New" panose="02070309020205020404" pitchFamily="49" charset="0"/>
              </a:rPr>
              <a:t>Alignment 2: ACCCAGGGCTTA-</a:t>
            </a:r>
            <a:br>
              <a:rPr lang="en-US" altLang="en-US" sz="1800" smtClean="0">
                <a:latin typeface="Courier New" panose="02070309020205020404" pitchFamily="49" charset="0"/>
              </a:rPr>
            </a:br>
            <a:r>
              <a:rPr lang="en-US" altLang="en-US" sz="1800" smtClean="0">
                <a:latin typeface="Courier New" panose="02070309020205020404" pitchFamily="49" charset="0"/>
              </a:rPr>
              <a:t>             ACCC-GGGCTTAG</a:t>
            </a:r>
          </a:p>
          <a:p>
            <a:pPr>
              <a:lnSpc>
                <a:spcPct val="90000"/>
              </a:lnSpc>
            </a:pPr>
            <a:r>
              <a:rPr lang="en-US" altLang="en-US" sz="2400" smtClean="0"/>
              <a:t>Scoring scheme 1: Match: 2, mismatch: 0, gap: -5</a:t>
            </a:r>
          </a:p>
          <a:p>
            <a:pPr>
              <a:lnSpc>
                <a:spcPct val="90000"/>
              </a:lnSpc>
            </a:pPr>
            <a:r>
              <a:rPr lang="en-US" altLang="en-US" sz="2400" smtClean="0"/>
              <a:t>Scoring scheme 2: Match: 2, mismatch: -1, gap: -1</a:t>
            </a:r>
          </a:p>
          <a:p>
            <a:pPr>
              <a:lnSpc>
                <a:spcPct val="90000"/>
              </a:lnSpc>
            </a:pPr>
            <a:r>
              <a:rPr lang="en-US" altLang="en-US" sz="2400" smtClean="0"/>
              <a:t>Which of the two is the optimal alignment according to scoring scheme 1? Which according to scoring scheme 2?</a:t>
            </a:r>
          </a:p>
          <a:p>
            <a:pPr>
              <a:lnSpc>
                <a:spcPct val="90000"/>
              </a:lnSpc>
            </a:pPr>
            <a:endParaRPr lang="en-US" altLang="en-US" sz="2400" smtClean="0"/>
          </a:p>
          <a:p>
            <a:pPr>
              <a:lnSpc>
                <a:spcPct val="90000"/>
              </a:lnSpc>
            </a:pPr>
            <a:endParaRPr lang="en-US" altLang="en-US" sz="2400" smtClean="0"/>
          </a:p>
          <a:p>
            <a:pPr>
              <a:lnSpc>
                <a:spcPct val="90000"/>
              </a:lnSpc>
            </a:pPr>
            <a:r>
              <a:rPr lang="en-US" altLang="en-US" sz="2400" smtClean="0"/>
              <a:t>Importance of biological input concerning scoring schemes</a:t>
            </a:r>
          </a:p>
        </p:txBody>
      </p:sp>
      <p:graphicFrame>
        <p:nvGraphicFramePr>
          <p:cNvPr id="15366" name="Object 49"/>
          <p:cNvGraphicFramePr>
            <a:graphicFrameLocks noGrp="1" noChangeAspect="1"/>
          </p:cNvGraphicFramePr>
          <p:nvPr>
            <p:ph sz="half" idx="4294967295"/>
          </p:nvPr>
        </p:nvGraphicFramePr>
        <p:xfrm>
          <a:off x="900113" y="4689475"/>
          <a:ext cx="6664325" cy="900113"/>
        </p:xfrm>
        <a:graphic>
          <a:graphicData uri="http://schemas.openxmlformats.org/presentationml/2006/ole">
            <mc:AlternateContent xmlns:mc="http://schemas.openxmlformats.org/markup-compatibility/2006">
              <mc:Choice xmlns:v="urn:schemas-microsoft-com:vml" Requires="v">
                <p:oleObj spid="_x0000_s15376" name="Worksheet" r:id="rId3" imgW="3666978" imgH="495266" progId="Excel.Sheet.8">
                  <p:embed/>
                </p:oleObj>
              </mc:Choice>
              <mc:Fallback>
                <p:oleObj name="Worksheet" r:id="rId3" imgW="3666978" imgH="495266" progId="Excel.Sheet.8">
                  <p:embed/>
                  <p:pic>
                    <p:nvPicPr>
                      <p:cNvPr id="0" name="Object 4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0113" y="4689475"/>
                        <a:ext cx="6664325" cy="900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400" smtClean="0"/>
              <a:t>Xuhua Xia</a:t>
            </a:r>
          </a:p>
        </p:txBody>
      </p:sp>
      <p:sp>
        <p:nvSpPr>
          <p:cNvPr id="16387"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400">
                <a:solidFill>
                  <a:schemeClr val="tx1"/>
                </a:solidFill>
              </a:rPr>
              <a:t>Slide </a:t>
            </a:r>
            <a:fld id="{1F45D048-E62A-4926-9FAF-BF909722C056}" type="slidenum">
              <a:rPr lang="en-US" altLang="en-US" sz="1400">
                <a:solidFill>
                  <a:schemeClr val="tx1"/>
                </a:solidFill>
              </a:rPr>
              <a:pPr>
                <a:spcBef>
                  <a:spcPct val="0"/>
                </a:spcBef>
                <a:buFontTx/>
                <a:buNone/>
              </a:pPr>
              <a:t>11</a:t>
            </a:fld>
            <a:endParaRPr lang="en-US" altLang="en-US" sz="1400">
              <a:solidFill>
                <a:schemeClr val="tx1"/>
              </a:solidFill>
            </a:endParaRPr>
          </a:p>
        </p:txBody>
      </p:sp>
      <p:sp>
        <p:nvSpPr>
          <p:cNvPr id="16388" name="Rectangle 4"/>
          <p:cNvSpPr>
            <a:spLocks noGrp="1" noChangeArrowheads="1"/>
          </p:cNvSpPr>
          <p:nvPr>
            <p:ph type="title"/>
          </p:nvPr>
        </p:nvSpPr>
        <p:spPr/>
        <p:txBody>
          <a:bodyPr/>
          <a:lstStyle/>
          <a:p>
            <a:r>
              <a:rPr lang="en-US" altLang="en-US" smtClean="0"/>
              <a:t>Dynamic Programming</a:t>
            </a:r>
            <a:endParaRPr lang="en-CA" altLang="en-US" smtClean="0"/>
          </a:p>
        </p:txBody>
      </p:sp>
      <p:sp>
        <p:nvSpPr>
          <p:cNvPr id="16393" name="AutoShape 7"/>
          <p:cNvSpPr>
            <a:spLocks noChangeAspect="1" noChangeArrowheads="1"/>
          </p:cNvSpPr>
          <p:nvPr/>
        </p:nvSpPr>
        <p:spPr bwMode="auto">
          <a:xfrm>
            <a:off x="4652963" y="1052513"/>
            <a:ext cx="3879850" cy="525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endParaRPr lang="en-CA" altLang="en-US" sz="1600">
              <a:solidFill>
                <a:schemeClr val="tx1"/>
              </a:solidFill>
            </a:endParaRPr>
          </a:p>
        </p:txBody>
      </p:sp>
      <p:graphicFrame>
        <p:nvGraphicFramePr>
          <p:cNvPr id="16394" name="Object 8"/>
          <p:cNvGraphicFramePr>
            <a:graphicFrameLocks noChangeAspect="1"/>
          </p:cNvGraphicFramePr>
          <p:nvPr/>
        </p:nvGraphicFramePr>
        <p:xfrm>
          <a:off x="4652963" y="1052513"/>
          <a:ext cx="3879850" cy="5256212"/>
        </p:xfrm>
        <a:graphic>
          <a:graphicData uri="http://schemas.openxmlformats.org/presentationml/2006/ole">
            <mc:AlternateContent xmlns:mc="http://schemas.openxmlformats.org/markup-compatibility/2006">
              <mc:Choice xmlns:v="urn:schemas-microsoft-com:vml" Requires="v">
                <p:oleObj spid="_x0000_s16438" name="Worksheet" r:id="rId3" imgW="1438136" imgH="1914432" progId="Excel.Sheet.8">
                  <p:embed/>
                </p:oleObj>
              </mc:Choice>
              <mc:Fallback>
                <p:oleObj name="Worksheet" r:id="rId3" imgW="1438136" imgH="1914432" progId="Excel.Sheet.8">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52963" y="1052513"/>
                        <a:ext cx="3879850" cy="5256212"/>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6395" name="Line 9"/>
          <p:cNvSpPr>
            <a:spLocks noChangeShapeType="1"/>
          </p:cNvSpPr>
          <p:nvPr/>
        </p:nvSpPr>
        <p:spPr bwMode="auto">
          <a:xfrm flipH="1" flipV="1">
            <a:off x="5876888" y="2481004"/>
            <a:ext cx="307884" cy="30628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16396" name="Line 10"/>
          <p:cNvSpPr>
            <a:spLocks noChangeShapeType="1"/>
          </p:cNvSpPr>
          <p:nvPr/>
        </p:nvSpPr>
        <p:spPr bwMode="auto">
          <a:xfrm flipH="1">
            <a:off x="6593311" y="2686031"/>
            <a:ext cx="407693"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16397" name="Line 11"/>
          <p:cNvSpPr>
            <a:spLocks noChangeShapeType="1"/>
          </p:cNvSpPr>
          <p:nvPr/>
        </p:nvSpPr>
        <p:spPr bwMode="auto">
          <a:xfrm flipH="1" flipV="1">
            <a:off x="6593311" y="3194832"/>
            <a:ext cx="307884" cy="30628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16399" name="Line 13"/>
          <p:cNvSpPr>
            <a:spLocks noChangeShapeType="1"/>
          </p:cNvSpPr>
          <p:nvPr/>
        </p:nvSpPr>
        <p:spPr bwMode="auto">
          <a:xfrm flipH="1" flipV="1">
            <a:off x="7286051" y="3892759"/>
            <a:ext cx="308730" cy="30628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16400" name="Line 14"/>
          <p:cNvSpPr>
            <a:spLocks noChangeShapeType="1"/>
          </p:cNvSpPr>
          <p:nvPr/>
        </p:nvSpPr>
        <p:spPr bwMode="auto">
          <a:xfrm flipH="1" flipV="1">
            <a:off x="7206542" y="4522065"/>
            <a:ext cx="307884" cy="30712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16401" name="Line 15"/>
          <p:cNvSpPr>
            <a:spLocks noChangeShapeType="1"/>
          </p:cNvSpPr>
          <p:nvPr/>
        </p:nvSpPr>
        <p:spPr bwMode="auto">
          <a:xfrm flipH="1" flipV="1">
            <a:off x="8023620" y="5853482"/>
            <a:ext cx="308730" cy="30628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16402" name="Line 16"/>
          <p:cNvSpPr>
            <a:spLocks noChangeShapeType="1"/>
          </p:cNvSpPr>
          <p:nvPr/>
        </p:nvSpPr>
        <p:spPr bwMode="auto">
          <a:xfrm flipV="1">
            <a:off x="6081580" y="3194832"/>
            <a:ext cx="0" cy="30879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16403" name="Line 17"/>
          <p:cNvSpPr>
            <a:spLocks noChangeShapeType="1"/>
          </p:cNvSpPr>
          <p:nvPr/>
        </p:nvSpPr>
        <p:spPr bwMode="auto">
          <a:xfrm flipV="1">
            <a:off x="6081580" y="3911169"/>
            <a:ext cx="0" cy="30963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16404" name="Line 18"/>
          <p:cNvSpPr>
            <a:spLocks noChangeShapeType="1"/>
          </p:cNvSpPr>
          <p:nvPr/>
        </p:nvSpPr>
        <p:spPr bwMode="auto">
          <a:xfrm flipV="1">
            <a:off x="7512735" y="5239239"/>
            <a:ext cx="0" cy="30795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16405" name="Line 19"/>
          <p:cNvSpPr>
            <a:spLocks noChangeShapeType="1"/>
          </p:cNvSpPr>
          <p:nvPr/>
        </p:nvSpPr>
        <p:spPr bwMode="auto">
          <a:xfrm flipV="1">
            <a:off x="7512735" y="4522065"/>
            <a:ext cx="0" cy="30879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16406" name="Line 20"/>
          <p:cNvSpPr>
            <a:spLocks noChangeShapeType="1"/>
          </p:cNvSpPr>
          <p:nvPr/>
        </p:nvSpPr>
        <p:spPr bwMode="auto">
          <a:xfrm flipH="1">
            <a:off x="7206542" y="2686031"/>
            <a:ext cx="406847"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16407" name="Line 21"/>
          <p:cNvSpPr>
            <a:spLocks noChangeShapeType="1"/>
          </p:cNvSpPr>
          <p:nvPr/>
        </p:nvSpPr>
        <p:spPr bwMode="auto">
          <a:xfrm flipH="1">
            <a:off x="7922965" y="2686031"/>
            <a:ext cx="406847"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16408" name="Line 22"/>
          <p:cNvSpPr>
            <a:spLocks noChangeShapeType="1"/>
          </p:cNvSpPr>
          <p:nvPr/>
        </p:nvSpPr>
        <p:spPr bwMode="auto">
          <a:xfrm flipV="1">
            <a:off x="6081580" y="4522065"/>
            <a:ext cx="0" cy="30879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16409" name="Line 23"/>
          <p:cNvSpPr>
            <a:spLocks noChangeShapeType="1"/>
          </p:cNvSpPr>
          <p:nvPr/>
        </p:nvSpPr>
        <p:spPr bwMode="auto">
          <a:xfrm flipV="1">
            <a:off x="6081580" y="5234218"/>
            <a:ext cx="0" cy="30879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16410" name="Line 24"/>
          <p:cNvSpPr>
            <a:spLocks noChangeShapeType="1"/>
          </p:cNvSpPr>
          <p:nvPr/>
        </p:nvSpPr>
        <p:spPr bwMode="auto">
          <a:xfrm flipV="1">
            <a:off x="6081580" y="5851809"/>
            <a:ext cx="0" cy="30795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16411" name="Line 25"/>
          <p:cNvSpPr>
            <a:spLocks noChangeShapeType="1"/>
          </p:cNvSpPr>
          <p:nvPr/>
        </p:nvSpPr>
        <p:spPr bwMode="auto">
          <a:xfrm flipV="1">
            <a:off x="6798003" y="4522065"/>
            <a:ext cx="0" cy="30879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16412" name="Line 26"/>
          <p:cNvSpPr>
            <a:spLocks noChangeShapeType="1"/>
          </p:cNvSpPr>
          <p:nvPr/>
        </p:nvSpPr>
        <p:spPr bwMode="auto">
          <a:xfrm flipV="1">
            <a:off x="6876256" y="5234218"/>
            <a:ext cx="0" cy="30879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16413" name="Line 27"/>
          <p:cNvSpPr>
            <a:spLocks noChangeShapeType="1"/>
          </p:cNvSpPr>
          <p:nvPr/>
        </p:nvSpPr>
        <p:spPr bwMode="auto">
          <a:xfrm flipV="1">
            <a:off x="6798003" y="5851809"/>
            <a:ext cx="0" cy="30795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16414" name="Line 28"/>
          <p:cNvSpPr>
            <a:spLocks noChangeShapeType="1"/>
          </p:cNvSpPr>
          <p:nvPr/>
        </p:nvSpPr>
        <p:spPr bwMode="auto">
          <a:xfrm flipV="1">
            <a:off x="6798003" y="3909496"/>
            <a:ext cx="0" cy="30795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16415" name="Line 29"/>
          <p:cNvSpPr>
            <a:spLocks noChangeShapeType="1"/>
          </p:cNvSpPr>
          <p:nvPr/>
        </p:nvSpPr>
        <p:spPr bwMode="auto">
          <a:xfrm flipH="1">
            <a:off x="7206542" y="3400695"/>
            <a:ext cx="406847"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16416" name="Line 30"/>
          <p:cNvSpPr>
            <a:spLocks noChangeShapeType="1"/>
          </p:cNvSpPr>
          <p:nvPr/>
        </p:nvSpPr>
        <p:spPr bwMode="auto">
          <a:xfrm flipH="1">
            <a:off x="7922965" y="3400695"/>
            <a:ext cx="406847"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16417" name="Line 31"/>
          <p:cNvSpPr>
            <a:spLocks noChangeShapeType="1"/>
          </p:cNvSpPr>
          <p:nvPr/>
        </p:nvSpPr>
        <p:spPr bwMode="auto">
          <a:xfrm flipH="1">
            <a:off x="7922965" y="4014938"/>
            <a:ext cx="406847"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16419" name="Line 33"/>
          <p:cNvSpPr>
            <a:spLocks noChangeShapeType="1"/>
          </p:cNvSpPr>
          <p:nvPr/>
        </p:nvSpPr>
        <p:spPr bwMode="auto">
          <a:xfrm flipV="1">
            <a:off x="7512735" y="5851809"/>
            <a:ext cx="0" cy="30795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16390" name="Text Box 34"/>
          <p:cNvSpPr txBox="1">
            <a:spLocks noChangeArrowheads="1"/>
          </p:cNvSpPr>
          <p:nvPr/>
        </p:nvSpPr>
        <p:spPr bwMode="auto">
          <a:xfrm>
            <a:off x="323850" y="1052513"/>
            <a:ext cx="3816350" cy="405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2000">
                <a:solidFill>
                  <a:schemeClr val="tx1"/>
                </a:solidFill>
              </a:rPr>
              <a:t>Constant gap penalty:</a:t>
            </a:r>
          </a:p>
          <a:p>
            <a:pPr>
              <a:spcBef>
                <a:spcPct val="0"/>
              </a:spcBef>
              <a:buFontTx/>
              <a:buNone/>
            </a:pPr>
            <a:endParaRPr lang="en-US" altLang="en-US" sz="2000">
              <a:solidFill>
                <a:schemeClr val="tx1"/>
              </a:solidFill>
            </a:endParaRPr>
          </a:p>
          <a:p>
            <a:pPr>
              <a:spcBef>
                <a:spcPct val="0"/>
              </a:spcBef>
              <a:buFontTx/>
              <a:buNone/>
            </a:pPr>
            <a:r>
              <a:rPr lang="en-US" altLang="en-US" sz="2000">
                <a:solidFill>
                  <a:schemeClr val="tx1"/>
                </a:solidFill>
              </a:rPr>
              <a:t>Scoring scheme:</a:t>
            </a:r>
          </a:p>
          <a:p>
            <a:pPr>
              <a:spcBef>
                <a:spcPct val="0"/>
              </a:spcBef>
              <a:buFontTx/>
              <a:buNone/>
            </a:pPr>
            <a:r>
              <a:rPr lang="en-US" altLang="en-US" sz="2000">
                <a:solidFill>
                  <a:schemeClr val="tx1"/>
                </a:solidFill>
              </a:rPr>
              <a:t>  Match (M): 2</a:t>
            </a:r>
            <a:br>
              <a:rPr lang="en-US" altLang="en-US" sz="2000">
                <a:solidFill>
                  <a:schemeClr val="tx1"/>
                </a:solidFill>
              </a:rPr>
            </a:br>
            <a:r>
              <a:rPr lang="en-US" altLang="en-US" sz="2000">
                <a:solidFill>
                  <a:schemeClr val="tx1"/>
                </a:solidFill>
              </a:rPr>
              <a:t>  Mismatch (MM): -1 </a:t>
            </a:r>
            <a:br>
              <a:rPr lang="en-US" altLang="en-US" sz="2000">
                <a:solidFill>
                  <a:schemeClr val="tx1"/>
                </a:solidFill>
              </a:rPr>
            </a:br>
            <a:r>
              <a:rPr lang="en-US" altLang="en-US" sz="2000">
                <a:solidFill>
                  <a:schemeClr val="tx1"/>
                </a:solidFill>
              </a:rPr>
              <a:t>  Gap (G): -2</a:t>
            </a:r>
            <a:br>
              <a:rPr lang="en-US" altLang="en-US" sz="2000">
                <a:solidFill>
                  <a:schemeClr val="tx1"/>
                </a:solidFill>
              </a:rPr>
            </a:br>
            <a:endParaRPr lang="en-US" altLang="en-US" sz="2000">
              <a:solidFill>
                <a:schemeClr val="tx1"/>
              </a:solidFill>
            </a:endParaRPr>
          </a:p>
          <a:p>
            <a:pPr>
              <a:spcBef>
                <a:spcPct val="0"/>
              </a:spcBef>
              <a:buFontTx/>
              <a:buNone/>
            </a:pPr>
            <a:r>
              <a:rPr lang="en-CA" altLang="en-US" sz="2000">
                <a:solidFill>
                  <a:schemeClr val="tx1"/>
                </a:solidFill>
              </a:rPr>
              <a:t>For each cell, compute three values:</a:t>
            </a:r>
            <a:br>
              <a:rPr lang="en-CA" altLang="en-US" sz="2000">
                <a:solidFill>
                  <a:schemeClr val="tx1"/>
                </a:solidFill>
              </a:rPr>
            </a:br>
            <a:endParaRPr lang="en-CA" altLang="en-US" sz="2000">
              <a:solidFill>
                <a:schemeClr val="tx1"/>
              </a:solidFill>
            </a:endParaRPr>
          </a:p>
          <a:p>
            <a:pPr>
              <a:spcBef>
                <a:spcPct val="0"/>
              </a:spcBef>
              <a:buFontTx/>
              <a:buNone/>
            </a:pPr>
            <a:r>
              <a:rPr lang="en-CA" altLang="en-US" sz="2000">
                <a:solidFill>
                  <a:schemeClr val="tx1"/>
                </a:solidFill>
              </a:rPr>
              <a:t>Upleft value + IF(Match, M, MM)</a:t>
            </a:r>
            <a:br>
              <a:rPr lang="en-CA" altLang="en-US" sz="2000">
                <a:solidFill>
                  <a:schemeClr val="tx1"/>
                </a:solidFill>
              </a:rPr>
            </a:br>
            <a:r>
              <a:rPr lang="en-CA" altLang="en-US" sz="2000">
                <a:solidFill>
                  <a:schemeClr val="tx1"/>
                </a:solidFill>
              </a:rPr>
              <a:t>Left value + G</a:t>
            </a:r>
            <a:br>
              <a:rPr lang="en-CA" altLang="en-US" sz="2000">
                <a:solidFill>
                  <a:schemeClr val="tx1"/>
                </a:solidFill>
              </a:rPr>
            </a:br>
            <a:r>
              <a:rPr lang="en-CA" altLang="en-US" sz="2000">
                <a:solidFill>
                  <a:schemeClr val="tx1"/>
                </a:solidFill>
              </a:rPr>
              <a:t>Up value + G</a:t>
            </a:r>
          </a:p>
        </p:txBody>
      </p:sp>
      <p:sp>
        <p:nvSpPr>
          <p:cNvPr id="16391" name="Rectangle 41"/>
          <p:cNvSpPr>
            <a:spLocks noChangeArrowheads="1"/>
          </p:cNvSpPr>
          <p:nvPr/>
        </p:nvSpPr>
        <p:spPr bwMode="auto">
          <a:xfrm>
            <a:off x="0" y="3000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endParaRPr lang="en-CA" altLang="en-US" sz="1600">
              <a:solidFill>
                <a:schemeClr val="tx1"/>
              </a:solidFill>
            </a:endParaRPr>
          </a:p>
        </p:txBody>
      </p:sp>
      <p:graphicFrame>
        <p:nvGraphicFramePr>
          <p:cNvPr id="16392" name="Object 40"/>
          <p:cNvGraphicFramePr>
            <a:graphicFrameLocks noChangeAspect="1"/>
          </p:cNvGraphicFramePr>
          <p:nvPr/>
        </p:nvGraphicFramePr>
        <p:xfrm>
          <a:off x="179388" y="5084763"/>
          <a:ext cx="3455987" cy="1746250"/>
        </p:xfrm>
        <a:graphic>
          <a:graphicData uri="http://schemas.openxmlformats.org/presentationml/2006/ole">
            <mc:AlternateContent xmlns:mc="http://schemas.openxmlformats.org/markup-compatibility/2006">
              <mc:Choice xmlns:v="urn:schemas-microsoft-com:vml" Requires="v">
                <p:oleObj spid="_x0000_s16439" name="Slide" r:id="rId5" imgW="1431110" imgH="716348" progId="PowerPoint.Slide.8">
                  <p:embed/>
                </p:oleObj>
              </mc:Choice>
              <mc:Fallback>
                <p:oleObj name="Slide" r:id="rId5" imgW="1431110" imgH="716348" progId="PowerPoint.Slide.8">
                  <p:embed/>
                  <p:pic>
                    <p:nvPicPr>
                      <p:cNvPr id="0" name="Object 4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9388" y="5084763"/>
                        <a:ext cx="3455987" cy="174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6" name="Line 13"/>
          <p:cNvSpPr>
            <a:spLocks noChangeShapeType="1"/>
          </p:cNvSpPr>
          <p:nvPr/>
        </p:nvSpPr>
        <p:spPr bwMode="auto">
          <a:xfrm flipH="1" flipV="1">
            <a:off x="7972023" y="4512226"/>
            <a:ext cx="308730" cy="30628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37" name="Line 14"/>
          <p:cNvSpPr>
            <a:spLocks noChangeShapeType="1"/>
          </p:cNvSpPr>
          <p:nvPr/>
        </p:nvSpPr>
        <p:spPr bwMode="auto">
          <a:xfrm flipH="1" flipV="1">
            <a:off x="6568372" y="5243829"/>
            <a:ext cx="307884" cy="30712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38" name="Line 19"/>
          <p:cNvSpPr>
            <a:spLocks noChangeShapeType="1"/>
          </p:cNvSpPr>
          <p:nvPr/>
        </p:nvSpPr>
        <p:spPr bwMode="auto">
          <a:xfrm flipV="1">
            <a:off x="8241870" y="5231278"/>
            <a:ext cx="0" cy="30879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Three kinds of </a:t>
            </a:r>
            <a:r>
              <a:rPr lang="en-CA" dirty="0" smtClean="0"/>
              <a:t>alignment blocks</a:t>
            </a:r>
            <a:endParaRPr lang="en-CA" dirty="0"/>
          </a:p>
        </p:txBody>
      </p:sp>
      <p:sp>
        <p:nvSpPr>
          <p:cNvPr id="3" name="Date Placeholder 2"/>
          <p:cNvSpPr>
            <a:spLocks noGrp="1"/>
          </p:cNvSpPr>
          <p:nvPr>
            <p:ph type="dt" sz="half" idx="10"/>
          </p:nvPr>
        </p:nvSpPr>
        <p:spPr/>
        <p:txBody>
          <a:bodyPr/>
          <a:lstStyle/>
          <a:p>
            <a:pPr>
              <a:defRPr/>
            </a:pPr>
            <a:r>
              <a:rPr lang="en-US" smtClean="0"/>
              <a:t>Xuhua Xia</a:t>
            </a:r>
            <a:endParaRPr lang="en-US"/>
          </a:p>
        </p:txBody>
      </p:sp>
      <p:sp>
        <p:nvSpPr>
          <p:cNvPr id="4" name="Footer Placeholder 3"/>
          <p:cNvSpPr>
            <a:spLocks noGrp="1"/>
          </p:cNvSpPr>
          <p:nvPr>
            <p:ph type="ftr" sz="quarter" idx="11"/>
          </p:nvPr>
        </p:nvSpPr>
        <p:spPr/>
        <p:txBody>
          <a:bodyPr/>
          <a:lstStyle/>
          <a:p>
            <a:r>
              <a:rPr lang="en-US" altLang="en-US" smtClean="0"/>
              <a:t>Slide </a:t>
            </a:r>
            <a:fld id="{4D356D47-16E3-46AF-ABB0-EB82867F264E}" type="slidenum">
              <a:rPr lang="en-US" altLang="en-US" smtClean="0"/>
              <a:pPr/>
              <a:t>12</a:t>
            </a:fld>
            <a:endParaRPr lang="en-US" alt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CA"/>
          </a:p>
        </p:txBody>
      </p:sp>
      <p:graphicFrame>
        <p:nvGraphicFramePr>
          <p:cNvPr id="6" name="Object 5"/>
          <p:cNvGraphicFramePr>
            <a:graphicFrameLocks noChangeAspect="1"/>
          </p:cNvGraphicFramePr>
          <p:nvPr>
            <p:extLst/>
          </p:nvPr>
        </p:nvGraphicFramePr>
        <p:xfrm>
          <a:off x="107503" y="1340768"/>
          <a:ext cx="8940399" cy="2736304"/>
        </p:xfrm>
        <a:graphic>
          <a:graphicData uri="http://schemas.openxmlformats.org/presentationml/2006/ole">
            <mc:AlternateContent xmlns:mc="http://schemas.openxmlformats.org/markup-compatibility/2006">
              <mc:Choice xmlns:v="urn:schemas-microsoft-com:vml" Requires="v">
                <p:oleObj spid="_x0000_s25609" name="Slide" r:id="rId3" imgW="3239939" imgH="990698" progId="PowerPoint.Slide.8">
                  <p:embed/>
                </p:oleObj>
              </mc:Choice>
              <mc:Fallback>
                <p:oleObj name="Slide" r:id="rId3" imgW="3239939" imgH="990698" progId="PowerPoint.Slide.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503" y="1340768"/>
                        <a:ext cx="8940399" cy="2736304"/>
                      </a:xfrm>
                      <a:prstGeom prst="rect">
                        <a:avLst/>
                      </a:prstGeom>
                      <a:noFill/>
                    </p:spPr>
                  </p:pic>
                </p:oleObj>
              </mc:Fallback>
            </mc:AlternateContent>
          </a:graphicData>
        </a:graphic>
      </p:graphicFrame>
      <p:sp>
        <p:nvSpPr>
          <p:cNvPr id="7" name="Rectangle 3"/>
          <p:cNvSpPr>
            <a:spLocks noChangeArrowheads="1"/>
          </p:cNvSpPr>
          <p:nvPr/>
        </p:nvSpPr>
        <p:spPr bwMode="auto">
          <a:xfrm>
            <a:off x="0" y="19240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CA"/>
          </a:p>
        </p:txBody>
      </p:sp>
    </p:spTree>
    <p:extLst>
      <p:ext uri="{BB962C8B-B14F-4D97-AF65-F5344CB8AC3E}">
        <p14:creationId xmlns:p14="http://schemas.microsoft.com/office/powerpoint/2010/main" val="36145494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 name="Object 2"/>
          <p:cNvGraphicFramePr>
            <a:graphicFrameLocks noChangeAspect="1"/>
          </p:cNvGraphicFramePr>
          <p:nvPr>
            <p:extLst/>
          </p:nvPr>
        </p:nvGraphicFramePr>
        <p:xfrm>
          <a:off x="-14457" y="33349"/>
          <a:ext cx="7843112" cy="6347979"/>
        </p:xfrm>
        <a:graphic>
          <a:graphicData uri="http://schemas.openxmlformats.org/presentationml/2006/ole">
            <mc:AlternateContent xmlns:mc="http://schemas.openxmlformats.org/markup-compatibility/2006">
              <mc:Choice xmlns:v="urn:schemas-microsoft-com:vml" Requires="v">
                <p:oleObj spid="_x0000_s28680" name="Worksheet" r:id="rId5" imgW="5896162" imgH="4772212" progId="Excel.Sheet.12">
                  <p:embed/>
                </p:oleObj>
              </mc:Choice>
              <mc:Fallback>
                <p:oleObj name="Worksheet" r:id="rId5" imgW="5896162" imgH="4772212" progId="Excel.Sheet.12">
                  <p:embed/>
                  <p:pic>
                    <p:nvPicPr>
                      <p:cNvPr id="0" name=""/>
                      <p:cNvPicPr/>
                      <p:nvPr/>
                    </p:nvPicPr>
                    <p:blipFill>
                      <a:blip r:embed="rId6"/>
                      <a:stretch>
                        <a:fillRect/>
                      </a:stretch>
                    </p:blipFill>
                    <p:spPr>
                      <a:xfrm>
                        <a:off x="-14457" y="33349"/>
                        <a:ext cx="7843112" cy="6347979"/>
                      </a:xfrm>
                      <a:prstGeom prst="rect">
                        <a:avLst/>
                      </a:prstGeom>
                    </p:spPr>
                  </p:pic>
                </p:oleObj>
              </mc:Fallback>
            </mc:AlternateContent>
          </a:graphicData>
        </a:graphic>
      </p:graphicFrame>
      <p:sp>
        <p:nvSpPr>
          <p:cNvPr id="4"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CA"/>
          </a:p>
        </p:txBody>
      </p:sp>
      <p:sp>
        <p:nvSpPr>
          <p:cNvPr id="10" name="Rectangle 1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CA"/>
          </a:p>
        </p:txBody>
      </p:sp>
      <p:sp>
        <p:nvSpPr>
          <p:cNvPr id="12" name="Rectangle 1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CA"/>
          </a:p>
        </p:txBody>
      </p:sp>
      <p:sp>
        <p:nvSpPr>
          <p:cNvPr id="14" name="Rectangle 1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CA"/>
          </a:p>
        </p:txBody>
      </p:sp>
      <p:sp>
        <p:nvSpPr>
          <p:cNvPr id="16" name="Rectangle 2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CA"/>
          </a:p>
        </p:txBody>
      </p:sp>
      <p:sp>
        <p:nvSpPr>
          <p:cNvPr id="2" name="TextBox 1"/>
          <p:cNvSpPr txBox="1"/>
          <p:nvPr/>
        </p:nvSpPr>
        <p:spPr>
          <a:xfrm>
            <a:off x="5796136" y="5085184"/>
            <a:ext cx="3024336" cy="830997"/>
          </a:xfrm>
          <a:prstGeom prst="rect">
            <a:avLst/>
          </a:prstGeom>
          <a:solidFill>
            <a:schemeClr val="bg1"/>
          </a:solidFill>
        </p:spPr>
        <p:txBody>
          <a:bodyPr wrap="square" rtlCol="0">
            <a:spAutoFit/>
          </a:bodyPr>
          <a:lstStyle/>
          <a:p>
            <a:r>
              <a:rPr lang="en-CA" sz="2400" dirty="0" smtClean="0"/>
              <a:t>Initialization based on the scoring scheme</a:t>
            </a:r>
            <a:endParaRPr lang="en-US" sz="2400" dirty="0"/>
          </a:p>
        </p:txBody>
      </p:sp>
    </p:spTree>
    <p:extLst>
      <p:ext uri="{BB962C8B-B14F-4D97-AF65-F5344CB8AC3E}">
        <p14:creationId xmlns:p14="http://schemas.microsoft.com/office/powerpoint/2010/main" val="42022344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 name="Object 2"/>
          <p:cNvGraphicFramePr>
            <a:graphicFrameLocks noChangeAspect="1"/>
          </p:cNvGraphicFramePr>
          <p:nvPr>
            <p:extLst/>
          </p:nvPr>
        </p:nvGraphicFramePr>
        <p:xfrm>
          <a:off x="-14288" y="33338"/>
          <a:ext cx="7778751" cy="6348412"/>
        </p:xfrm>
        <a:graphic>
          <a:graphicData uri="http://schemas.openxmlformats.org/presentationml/2006/ole">
            <mc:AlternateContent xmlns:mc="http://schemas.openxmlformats.org/markup-compatibility/2006">
              <mc:Choice xmlns:v="urn:schemas-microsoft-com:vml" Requires="v">
                <p:oleObj spid="_x0000_s29710" name="Worksheet" r:id="rId5" imgW="5848350" imgH="4772212" progId="Excel.Sheet.12">
                  <p:embed/>
                </p:oleObj>
              </mc:Choice>
              <mc:Fallback>
                <p:oleObj name="Worksheet" r:id="rId5" imgW="5848350" imgH="4772212" progId="Excel.Sheet.12">
                  <p:embed/>
                  <p:pic>
                    <p:nvPicPr>
                      <p:cNvPr id="0" name=""/>
                      <p:cNvPicPr/>
                      <p:nvPr/>
                    </p:nvPicPr>
                    <p:blipFill>
                      <a:blip r:embed="rId6"/>
                      <a:stretch>
                        <a:fillRect/>
                      </a:stretch>
                    </p:blipFill>
                    <p:spPr>
                      <a:xfrm>
                        <a:off x="-14288" y="33338"/>
                        <a:ext cx="7778751" cy="6348412"/>
                      </a:xfrm>
                      <a:prstGeom prst="rect">
                        <a:avLst/>
                      </a:prstGeom>
                    </p:spPr>
                  </p:pic>
                </p:oleObj>
              </mc:Fallback>
            </mc:AlternateContent>
          </a:graphicData>
        </a:graphic>
      </p:graphicFrame>
      <p:sp>
        <p:nvSpPr>
          <p:cNvPr id="4"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CA"/>
          </a:p>
        </p:txBody>
      </p:sp>
      <p:sp>
        <p:nvSpPr>
          <p:cNvPr id="10" name="Rectangle 1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CA"/>
          </a:p>
        </p:txBody>
      </p:sp>
      <p:graphicFrame>
        <p:nvGraphicFramePr>
          <p:cNvPr id="11" name="Object 10"/>
          <p:cNvGraphicFramePr>
            <a:graphicFrameLocks noChangeAspect="1"/>
          </p:cNvGraphicFramePr>
          <p:nvPr>
            <p:extLst/>
          </p:nvPr>
        </p:nvGraphicFramePr>
        <p:xfrm>
          <a:off x="5796136" y="2564904"/>
          <a:ext cx="3096344" cy="1080120"/>
        </p:xfrm>
        <a:graphic>
          <a:graphicData uri="http://schemas.openxmlformats.org/presentationml/2006/ole">
            <mc:AlternateContent xmlns:mc="http://schemas.openxmlformats.org/markup-compatibility/2006">
              <mc:Choice xmlns:v="urn:schemas-microsoft-com:vml" Requires="v">
                <p:oleObj spid="_x0000_s29711" r:id="rId7" imgW="2844800" imgH="914400" progId="Equation.DSMT4">
                  <p:embed/>
                </p:oleObj>
              </mc:Choice>
              <mc:Fallback>
                <p:oleObj r:id="rId7" imgW="2844800" imgH="9144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796136" y="2564904"/>
                        <a:ext cx="3096344" cy="1080120"/>
                      </a:xfrm>
                      <a:prstGeom prst="rect">
                        <a:avLst/>
                      </a:prstGeom>
                      <a:solidFill>
                        <a:srgbClr val="00B0F0"/>
                      </a:solidFill>
                    </p:spPr>
                  </p:pic>
                </p:oleObj>
              </mc:Fallback>
            </mc:AlternateContent>
          </a:graphicData>
        </a:graphic>
      </p:graphicFrame>
      <p:sp>
        <p:nvSpPr>
          <p:cNvPr id="12" name="Rectangle 1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CA"/>
          </a:p>
        </p:txBody>
      </p:sp>
      <p:sp>
        <p:nvSpPr>
          <p:cNvPr id="14" name="Rectangle 1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CA"/>
          </a:p>
        </p:txBody>
      </p:sp>
      <p:sp>
        <p:nvSpPr>
          <p:cNvPr id="16" name="Rectangle 2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CA"/>
          </a:p>
        </p:txBody>
      </p:sp>
      <p:sp>
        <p:nvSpPr>
          <p:cNvPr id="6" name="Rectangle 5"/>
          <p:cNvSpPr/>
          <p:nvPr/>
        </p:nvSpPr>
        <p:spPr bwMode="auto">
          <a:xfrm>
            <a:off x="1066486" y="836712"/>
            <a:ext cx="1512168" cy="216024"/>
          </a:xfrm>
          <a:prstGeom prst="rect">
            <a:avLst/>
          </a:prstGeom>
          <a:solidFill>
            <a:srgbClr val="FF0000">
              <a:alpha val="27843"/>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CA" sz="1600" b="0" i="0" u="none" strike="noStrike" cap="none" normalizeH="0" baseline="0" smtClean="0">
              <a:ln>
                <a:noFill/>
              </a:ln>
              <a:solidFill>
                <a:schemeClr val="tx1"/>
              </a:solidFill>
              <a:effectLst/>
              <a:latin typeface="Times New Roman" pitchFamily="18" charset="0"/>
            </a:endParaRPr>
          </a:p>
        </p:txBody>
      </p:sp>
      <p:sp>
        <p:nvSpPr>
          <p:cNvPr id="20" name="Rectangle 19"/>
          <p:cNvSpPr/>
          <p:nvPr/>
        </p:nvSpPr>
        <p:spPr bwMode="auto">
          <a:xfrm>
            <a:off x="1028546" y="3113348"/>
            <a:ext cx="432084" cy="216024"/>
          </a:xfrm>
          <a:prstGeom prst="rect">
            <a:avLst/>
          </a:prstGeom>
          <a:solidFill>
            <a:srgbClr val="FF0000">
              <a:alpha val="27843"/>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CA" sz="1600" b="0" i="0" u="none" strike="noStrike" cap="none" normalizeH="0" baseline="0" smtClean="0">
              <a:ln>
                <a:noFill/>
              </a:ln>
              <a:solidFill>
                <a:schemeClr val="tx1"/>
              </a:solidFill>
              <a:effectLst/>
              <a:latin typeface="Times New Roman" pitchFamily="18" charset="0"/>
            </a:endParaRPr>
          </a:p>
        </p:txBody>
      </p:sp>
      <p:sp>
        <p:nvSpPr>
          <p:cNvPr id="21" name="Rectangle 20"/>
          <p:cNvSpPr/>
          <p:nvPr/>
        </p:nvSpPr>
        <p:spPr bwMode="auto">
          <a:xfrm>
            <a:off x="3663281" y="836712"/>
            <a:ext cx="414943" cy="216024"/>
          </a:xfrm>
          <a:prstGeom prst="rect">
            <a:avLst/>
          </a:prstGeom>
          <a:solidFill>
            <a:srgbClr val="FF0000">
              <a:alpha val="27843"/>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CA" sz="1600" b="0" i="0" u="none" strike="noStrike" cap="none" normalizeH="0" baseline="0" smtClean="0">
              <a:ln>
                <a:noFill/>
              </a:ln>
              <a:solidFill>
                <a:schemeClr val="tx1"/>
              </a:solidFill>
              <a:effectLst/>
              <a:latin typeface="Times New Roman" pitchFamily="18" charset="0"/>
            </a:endParaRPr>
          </a:p>
        </p:txBody>
      </p:sp>
      <p:sp>
        <p:nvSpPr>
          <p:cNvPr id="22" name="Rectangle 21"/>
          <p:cNvSpPr/>
          <p:nvPr/>
        </p:nvSpPr>
        <p:spPr bwMode="auto">
          <a:xfrm>
            <a:off x="3635896" y="3113348"/>
            <a:ext cx="432084" cy="216024"/>
          </a:xfrm>
          <a:prstGeom prst="rect">
            <a:avLst/>
          </a:prstGeom>
          <a:solidFill>
            <a:srgbClr val="FF0000">
              <a:alpha val="27843"/>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CA" sz="1600" b="0" i="0" u="none" strike="noStrike" cap="none" normalizeH="0" baseline="0" smtClean="0">
              <a:ln>
                <a:noFill/>
              </a:ln>
              <a:solidFill>
                <a:schemeClr val="tx1"/>
              </a:solidFill>
              <a:effectLst/>
              <a:latin typeface="Times New Roman" pitchFamily="18" charset="0"/>
            </a:endParaRPr>
          </a:p>
        </p:txBody>
      </p:sp>
      <p:sp>
        <p:nvSpPr>
          <p:cNvPr id="23" name="Rectangle 22"/>
          <p:cNvSpPr/>
          <p:nvPr/>
        </p:nvSpPr>
        <p:spPr bwMode="auto">
          <a:xfrm>
            <a:off x="1388550" y="3113348"/>
            <a:ext cx="432084" cy="216024"/>
          </a:xfrm>
          <a:prstGeom prst="rect">
            <a:avLst/>
          </a:prstGeom>
          <a:solidFill>
            <a:srgbClr val="FF0000">
              <a:alpha val="27843"/>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CA" sz="1600" b="0" i="0" u="none" strike="noStrike" cap="none" normalizeH="0" baseline="0" smtClean="0">
              <a:ln>
                <a:noFill/>
              </a:ln>
              <a:solidFill>
                <a:schemeClr val="tx1"/>
              </a:solidFill>
              <a:effectLst/>
              <a:latin typeface="Times New Roman" pitchFamily="18" charset="0"/>
            </a:endParaRPr>
          </a:p>
        </p:txBody>
      </p:sp>
      <p:sp>
        <p:nvSpPr>
          <p:cNvPr id="24" name="Rectangle 23"/>
          <p:cNvSpPr/>
          <p:nvPr/>
        </p:nvSpPr>
        <p:spPr bwMode="auto">
          <a:xfrm>
            <a:off x="4078224" y="841248"/>
            <a:ext cx="349760" cy="211488"/>
          </a:xfrm>
          <a:prstGeom prst="rect">
            <a:avLst/>
          </a:prstGeom>
          <a:solidFill>
            <a:srgbClr val="FF0000">
              <a:alpha val="27843"/>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CA" sz="1600" b="0" i="0" u="none" strike="noStrike" cap="none" normalizeH="0" baseline="0" smtClean="0">
              <a:ln>
                <a:noFill/>
              </a:ln>
              <a:solidFill>
                <a:schemeClr val="tx1"/>
              </a:solidFill>
              <a:effectLst/>
              <a:latin typeface="Times New Roman" pitchFamily="18" charset="0"/>
            </a:endParaRPr>
          </a:p>
        </p:txBody>
      </p:sp>
      <p:sp>
        <p:nvSpPr>
          <p:cNvPr id="25" name="Rectangle 24"/>
          <p:cNvSpPr/>
          <p:nvPr/>
        </p:nvSpPr>
        <p:spPr bwMode="auto">
          <a:xfrm>
            <a:off x="3995900" y="3113348"/>
            <a:ext cx="432084" cy="216024"/>
          </a:xfrm>
          <a:prstGeom prst="rect">
            <a:avLst/>
          </a:prstGeom>
          <a:solidFill>
            <a:srgbClr val="FF0000">
              <a:alpha val="27843"/>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CA" sz="16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586793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0" grpId="0" animBg="1"/>
      <p:bldP spid="21" grpId="0" animBg="1"/>
      <p:bldP spid="22" grpId="0" animBg="1"/>
      <p:bldP spid="23" grpId="0" animBg="1"/>
      <p:bldP spid="24" grpId="0" animBg="1"/>
      <p:bldP spid="25"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 name="Object 2"/>
          <p:cNvGraphicFramePr>
            <a:graphicFrameLocks noChangeAspect="1"/>
          </p:cNvGraphicFramePr>
          <p:nvPr>
            <p:extLst>
              <p:ext uri="{D42A27DB-BD31-4B8C-83A1-F6EECF244321}">
                <p14:modId xmlns:p14="http://schemas.microsoft.com/office/powerpoint/2010/main" val="3165450621"/>
              </p:ext>
            </p:extLst>
          </p:nvPr>
        </p:nvGraphicFramePr>
        <p:xfrm>
          <a:off x="0" y="-5288"/>
          <a:ext cx="7842251" cy="6348412"/>
        </p:xfrm>
        <a:graphic>
          <a:graphicData uri="http://schemas.openxmlformats.org/presentationml/2006/ole">
            <mc:AlternateContent xmlns:mc="http://schemas.openxmlformats.org/markup-compatibility/2006">
              <mc:Choice xmlns:v="urn:schemas-microsoft-com:vml" Requires="v">
                <p:oleObj spid="_x0000_s30757" name="Worksheet" r:id="rId5" imgW="5896162" imgH="4772212" progId="Excel.Sheet.12">
                  <p:embed/>
                </p:oleObj>
              </mc:Choice>
              <mc:Fallback>
                <p:oleObj name="Worksheet" r:id="rId5" imgW="5896162" imgH="4772212" progId="Excel.Sheet.12">
                  <p:embed/>
                  <p:pic>
                    <p:nvPicPr>
                      <p:cNvPr id="0" name=""/>
                      <p:cNvPicPr/>
                      <p:nvPr/>
                    </p:nvPicPr>
                    <p:blipFill>
                      <a:blip r:embed="rId6"/>
                      <a:stretch>
                        <a:fillRect/>
                      </a:stretch>
                    </p:blipFill>
                    <p:spPr>
                      <a:xfrm>
                        <a:off x="0" y="-5288"/>
                        <a:ext cx="7842251" cy="6348412"/>
                      </a:xfrm>
                      <a:prstGeom prst="rect">
                        <a:avLst/>
                      </a:prstGeom>
                    </p:spPr>
                  </p:pic>
                </p:oleObj>
              </mc:Fallback>
            </mc:AlternateContent>
          </a:graphicData>
        </a:graphic>
      </p:graphicFrame>
      <p:sp>
        <p:nvSpPr>
          <p:cNvPr id="4"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CA"/>
          </a:p>
        </p:txBody>
      </p:sp>
      <p:sp>
        <p:nvSpPr>
          <p:cNvPr id="10" name="Rectangle 1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CA"/>
          </a:p>
        </p:txBody>
      </p:sp>
      <p:graphicFrame>
        <p:nvGraphicFramePr>
          <p:cNvPr id="11" name="Object 10"/>
          <p:cNvGraphicFramePr>
            <a:graphicFrameLocks noChangeAspect="1"/>
          </p:cNvGraphicFramePr>
          <p:nvPr>
            <p:extLst>
              <p:ext uri="{D42A27DB-BD31-4B8C-83A1-F6EECF244321}">
                <p14:modId xmlns:p14="http://schemas.microsoft.com/office/powerpoint/2010/main" val="2061578133"/>
              </p:ext>
            </p:extLst>
          </p:nvPr>
        </p:nvGraphicFramePr>
        <p:xfrm>
          <a:off x="5796136" y="2492896"/>
          <a:ext cx="3096344" cy="1080120"/>
        </p:xfrm>
        <a:graphic>
          <a:graphicData uri="http://schemas.openxmlformats.org/presentationml/2006/ole">
            <mc:AlternateContent xmlns:mc="http://schemas.openxmlformats.org/markup-compatibility/2006">
              <mc:Choice xmlns:v="urn:schemas-microsoft-com:vml" Requires="v">
                <p:oleObj spid="_x0000_s30758" r:id="rId7" imgW="2844800" imgH="914400" progId="Equation.DSMT4">
                  <p:embed/>
                </p:oleObj>
              </mc:Choice>
              <mc:Fallback>
                <p:oleObj r:id="rId7" imgW="2844800" imgH="9144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796136" y="2492896"/>
                        <a:ext cx="3096344" cy="1080120"/>
                      </a:xfrm>
                      <a:prstGeom prst="rect">
                        <a:avLst/>
                      </a:prstGeom>
                      <a:solidFill>
                        <a:srgbClr val="00B0F0"/>
                      </a:solidFill>
                    </p:spPr>
                  </p:pic>
                </p:oleObj>
              </mc:Fallback>
            </mc:AlternateContent>
          </a:graphicData>
        </a:graphic>
      </p:graphicFrame>
      <p:sp>
        <p:nvSpPr>
          <p:cNvPr id="12" name="Rectangle 1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CA"/>
          </a:p>
        </p:txBody>
      </p:sp>
      <p:graphicFrame>
        <p:nvGraphicFramePr>
          <p:cNvPr id="13" name="Object 12"/>
          <p:cNvGraphicFramePr>
            <a:graphicFrameLocks noChangeAspect="1"/>
          </p:cNvGraphicFramePr>
          <p:nvPr>
            <p:extLst/>
          </p:nvPr>
        </p:nvGraphicFramePr>
        <p:xfrm>
          <a:off x="5613005" y="4725144"/>
          <a:ext cx="3530995" cy="732656"/>
        </p:xfrm>
        <a:graphic>
          <a:graphicData uri="http://schemas.openxmlformats.org/presentationml/2006/ole">
            <mc:AlternateContent xmlns:mc="http://schemas.openxmlformats.org/markup-compatibility/2006">
              <mc:Choice xmlns:v="urn:schemas-microsoft-com:vml" Requires="v">
                <p:oleObj spid="_x0000_s30759" r:id="rId9" imgW="3302000" imgH="685800" progId="Equation.DSMT4">
                  <p:embed/>
                </p:oleObj>
              </mc:Choice>
              <mc:Fallback>
                <p:oleObj r:id="rId9" imgW="3302000" imgH="6858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613005" y="4725144"/>
                        <a:ext cx="3530995" cy="732656"/>
                      </a:xfrm>
                      <a:prstGeom prst="rect">
                        <a:avLst/>
                      </a:prstGeom>
                      <a:noFill/>
                    </p:spPr>
                  </p:pic>
                </p:oleObj>
              </mc:Fallback>
            </mc:AlternateContent>
          </a:graphicData>
        </a:graphic>
      </p:graphicFrame>
      <p:sp>
        <p:nvSpPr>
          <p:cNvPr id="14" name="Rectangle 1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CA"/>
          </a:p>
        </p:txBody>
      </p:sp>
      <p:graphicFrame>
        <p:nvGraphicFramePr>
          <p:cNvPr id="15" name="Object 14"/>
          <p:cNvGraphicFramePr>
            <a:graphicFrameLocks noChangeAspect="1"/>
          </p:cNvGraphicFramePr>
          <p:nvPr>
            <p:extLst/>
          </p:nvPr>
        </p:nvGraphicFramePr>
        <p:xfrm>
          <a:off x="5652120" y="5589240"/>
          <a:ext cx="3444383" cy="504056"/>
        </p:xfrm>
        <a:graphic>
          <a:graphicData uri="http://schemas.openxmlformats.org/presentationml/2006/ole">
            <mc:AlternateContent xmlns:mc="http://schemas.openxmlformats.org/markup-compatibility/2006">
              <mc:Choice xmlns:v="urn:schemas-microsoft-com:vml" Requires="v">
                <p:oleObj spid="_x0000_s30760" r:id="rId11" imgW="3124200" imgH="457200" progId="Equation.DSMT4">
                  <p:embed/>
                </p:oleObj>
              </mc:Choice>
              <mc:Fallback>
                <p:oleObj r:id="rId11" imgW="3124200" imgH="45720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652120" y="5589240"/>
                        <a:ext cx="3444383" cy="504056"/>
                      </a:xfrm>
                      <a:prstGeom prst="rect">
                        <a:avLst/>
                      </a:prstGeom>
                      <a:noFill/>
                    </p:spPr>
                  </p:pic>
                </p:oleObj>
              </mc:Fallback>
            </mc:AlternateContent>
          </a:graphicData>
        </a:graphic>
      </p:graphicFrame>
      <p:sp>
        <p:nvSpPr>
          <p:cNvPr id="16" name="Rectangle 2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CA"/>
          </a:p>
        </p:txBody>
      </p:sp>
      <p:graphicFrame>
        <p:nvGraphicFramePr>
          <p:cNvPr id="17" name="Object 16"/>
          <p:cNvGraphicFramePr>
            <a:graphicFrameLocks noChangeAspect="1"/>
          </p:cNvGraphicFramePr>
          <p:nvPr>
            <p:extLst/>
          </p:nvPr>
        </p:nvGraphicFramePr>
        <p:xfrm>
          <a:off x="5652120" y="6165304"/>
          <a:ext cx="3475886" cy="504056"/>
        </p:xfrm>
        <a:graphic>
          <a:graphicData uri="http://schemas.openxmlformats.org/presentationml/2006/ole">
            <mc:AlternateContent xmlns:mc="http://schemas.openxmlformats.org/markup-compatibility/2006">
              <mc:Choice xmlns:v="urn:schemas-microsoft-com:vml" Requires="v">
                <p:oleObj spid="_x0000_s30761" r:id="rId13" imgW="3149600" imgH="457200" progId="Equation.DSMT4">
                  <p:embed/>
                </p:oleObj>
              </mc:Choice>
              <mc:Fallback>
                <p:oleObj r:id="rId13" imgW="3149600" imgH="45720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652120" y="6165304"/>
                        <a:ext cx="3475886" cy="504056"/>
                      </a:xfrm>
                      <a:prstGeom prst="rect">
                        <a:avLst/>
                      </a:prstGeom>
                      <a:noFill/>
                    </p:spPr>
                  </p:pic>
                </p:oleObj>
              </mc:Fallback>
            </mc:AlternateContent>
          </a:graphicData>
        </a:graphic>
      </p:graphicFrame>
      <p:sp>
        <p:nvSpPr>
          <p:cNvPr id="9" name="TextBox 8"/>
          <p:cNvSpPr txBox="1"/>
          <p:nvPr/>
        </p:nvSpPr>
        <p:spPr>
          <a:xfrm>
            <a:off x="7884368" y="3573016"/>
            <a:ext cx="648072" cy="523220"/>
          </a:xfrm>
          <a:prstGeom prst="rect">
            <a:avLst/>
          </a:prstGeom>
          <a:noFill/>
        </p:spPr>
        <p:txBody>
          <a:bodyPr wrap="square" rtlCol="0">
            <a:spAutoFit/>
          </a:bodyPr>
          <a:lstStyle/>
          <a:p>
            <a:r>
              <a:rPr lang="en-CA" sz="1400" dirty="0" err="1" smtClean="0"/>
              <a:t>SeqX</a:t>
            </a:r>
            <a:endParaRPr lang="en-CA" sz="1400" dirty="0" smtClean="0"/>
          </a:p>
          <a:p>
            <a:r>
              <a:rPr lang="en-CA" sz="1400" dirty="0" err="1" smtClean="0"/>
              <a:t>SeqY</a:t>
            </a:r>
            <a:endParaRPr lang="en-CA" sz="1400" dirty="0"/>
          </a:p>
        </p:txBody>
      </p:sp>
      <p:sp>
        <p:nvSpPr>
          <p:cNvPr id="27" name="Left Arrow 26"/>
          <p:cNvSpPr/>
          <p:nvPr/>
        </p:nvSpPr>
        <p:spPr bwMode="auto">
          <a:xfrm>
            <a:off x="2915816" y="6453336"/>
            <a:ext cx="486217" cy="216024"/>
          </a:xfrm>
          <a:prstGeom prst="lef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CA" sz="1600" b="0" i="0" u="none" strike="noStrike" cap="none" normalizeH="0" baseline="0" smtClean="0">
              <a:ln>
                <a:noFill/>
              </a:ln>
              <a:solidFill>
                <a:schemeClr val="tx1"/>
              </a:solidFill>
              <a:effectLst/>
              <a:latin typeface="Times New Roman" pitchFamily="18" charset="0"/>
            </a:endParaRPr>
          </a:p>
        </p:txBody>
      </p:sp>
      <p:sp>
        <p:nvSpPr>
          <p:cNvPr id="28" name="Up Arrow 27"/>
          <p:cNvSpPr/>
          <p:nvPr/>
        </p:nvSpPr>
        <p:spPr bwMode="auto">
          <a:xfrm>
            <a:off x="4572000" y="6381328"/>
            <a:ext cx="216024" cy="288032"/>
          </a:xfrm>
          <a:prstGeom prst="up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CA" sz="16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9650314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628277" y="123788"/>
          <a:ext cx="4159747" cy="6734208"/>
        </p:xfrm>
        <a:graphic>
          <a:graphicData uri="http://schemas.openxmlformats.org/drawingml/2006/table">
            <a:tbl>
              <a:tblPr firstRow="1" firstCol="1" bandRow="1" bandCol="1">
                <a:tableStyleId>{5C22544A-7EE6-4342-B048-85BDC9FD1C3A}</a:tableStyleId>
              </a:tblPr>
              <a:tblGrid>
                <a:gridCol w="608745"/>
                <a:gridCol w="253643"/>
                <a:gridCol w="253643"/>
                <a:gridCol w="253643"/>
                <a:gridCol w="253643"/>
                <a:gridCol w="253643"/>
                <a:gridCol w="253643"/>
                <a:gridCol w="253643"/>
                <a:gridCol w="253643"/>
                <a:gridCol w="253643"/>
                <a:gridCol w="253643"/>
                <a:gridCol w="253643"/>
                <a:gridCol w="253643"/>
                <a:gridCol w="253643"/>
                <a:gridCol w="253643"/>
              </a:tblGrid>
              <a:tr h="172672">
                <a:tc>
                  <a:txBody>
                    <a:bodyPr/>
                    <a:lstStyle/>
                    <a:p>
                      <a:pPr algn="just">
                        <a:spcAft>
                          <a:spcPts val="0"/>
                        </a:spcAft>
                      </a:pPr>
                      <a:r>
                        <a:rPr lang="en-CA" sz="1100" dirty="0" smtClean="0">
                          <a:effectLst/>
                        </a:rPr>
                        <a:t>x\y</a:t>
                      </a:r>
                      <a:endParaRPr lang="en-CA" sz="1100" dirty="0">
                        <a:effectLst/>
                        <a:latin typeface="Times New Roman"/>
                        <a:ea typeface="SimSun"/>
                      </a:endParaRPr>
                    </a:p>
                  </a:txBody>
                  <a:tcPr marL="55443" marR="55443" marT="0" marB="0"/>
                </a:tc>
                <a:tc>
                  <a:txBody>
                    <a:bodyPr/>
                    <a:lstStyle/>
                    <a:p>
                      <a:pPr algn="r">
                        <a:spcAft>
                          <a:spcPts val="0"/>
                        </a:spcAft>
                      </a:pPr>
                      <a:r>
                        <a:rPr lang="en-CA" sz="1100">
                          <a:effectLst/>
                        </a:rPr>
                        <a:t>A</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C</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C</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G</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T</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C</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G</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C</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G</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G</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A</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T</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T</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C</a:t>
                      </a:r>
                      <a:endParaRPr lang="en-CA" sz="1100">
                        <a:effectLst/>
                        <a:latin typeface="Times New Roman"/>
                        <a:ea typeface="SimSun"/>
                      </a:endParaRPr>
                    </a:p>
                  </a:txBody>
                  <a:tcPr marL="55443" marR="55443" marT="0" marB="0"/>
                </a:tc>
              </a:tr>
              <a:tr h="172672">
                <a:tc>
                  <a:txBody>
                    <a:bodyPr/>
                    <a:lstStyle/>
                    <a:p>
                      <a:pPr algn="just">
                        <a:spcAft>
                          <a:spcPts val="0"/>
                        </a:spcAft>
                      </a:pPr>
                      <a:r>
                        <a:rPr lang="en-CA" sz="1100">
                          <a:effectLst/>
                        </a:rPr>
                        <a:t>G</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r>
              <a:tr h="172672">
                <a:tc>
                  <a:txBody>
                    <a:bodyPr/>
                    <a:lstStyle/>
                    <a:p>
                      <a:pPr algn="just">
                        <a:spcAft>
                          <a:spcPts val="0"/>
                        </a:spcAft>
                      </a:pPr>
                      <a:r>
                        <a:rPr lang="en-CA" sz="1100">
                          <a:effectLst/>
                        </a:rPr>
                        <a:t>T</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r>
              <a:tr h="172672">
                <a:tc>
                  <a:txBody>
                    <a:bodyPr/>
                    <a:lstStyle/>
                    <a:p>
                      <a:pPr algn="just">
                        <a:spcAft>
                          <a:spcPts val="0"/>
                        </a:spcAft>
                      </a:pPr>
                      <a:r>
                        <a:rPr lang="en-CA" sz="1100">
                          <a:effectLst/>
                        </a:rPr>
                        <a:t>A</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r>
              <a:tr h="172672">
                <a:tc>
                  <a:txBody>
                    <a:bodyPr/>
                    <a:lstStyle/>
                    <a:p>
                      <a:pPr algn="just">
                        <a:spcAft>
                          <a:spcPts val="0"/>
                        </a:spcAft>
                      </a:pPr>
                      <a:r>
                        <a:rPr lang="en-CA" sz="1100">
                          <a:effectLst/>
                        </a:rPr>
                        <a:t>C</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r>
              <a:tr h="172672">
                <a:tc>
                  <a:txBody>
                    <a:bodyPr/>
                    <a:lstStyle/>
                    <a:p>
                      <a:pPr algn="just">
                        <a:spcAft>
                          <a:spcPts val="0"/>
                        </a:spcAft>
                      </a:pPr>
                      <a:r>
                        <a:rPr lang="en-CA" sz="1100">
                          <a:effectLst/>
                        </a:rPr>
                        <a:t>C</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r>
              <a:tr h="172672">
                <a:tc>
                  <a:txBody>
                    <a:bodyPr/>
                    <a:lstStyle/>
                    <a:p>
                      <a:pPr algn="just">
                        <a:spcAft>
                          <a:spcPts val="0"/>
                        </a:spcAft>
                      </a:pPr>
                      <a:r>
                        <a:rPr lang="en-CA" sz="1100">
                          <a:effectLst/>
                        </a:rPr>
                        <a:t>G</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r>
              <a:tr h="172672">
                <a:tc>
                  <a:txBody>
                    <a:bodyPr/>
                    <a:lstStyle/>
                    <a:p>
                      <a:pPr algn="just">
                        <a:spcAft>
                          <a:spcPts val="0"/>
                        </a:spcAft>
                      </a:pPr>
                      <a:r>
                        <a:rPr lang="en-CA" sz="1100">
                          <a:effectLst/>
                        </a:rPr>
                        <a:t>T</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r>
              <a:tr h="172672">
                <a:tc>
                  <a:txBody>
                    <a:bodyPr/>
                    <a:lstStyle/>
                    <a:p>
                      <a:pPr algn="just">
                        <a:spcAft>
                          <a:spcPts val="0"/>
                        </a:spcAft>
                      </a:pPr>
                      <a:r>
                        <a:rPr lang="en-CA" sz="1100">
                          <a:effectLst/>
                        </a:rPr>
                        <a:t>T</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r>
              <a:tr h="172672">
                <a:tc>
                  <a:txBody>
                    <a:bodyPr/>
                    <a:lstStyle/>
                    <a:p>
                      <a:pPr algn="just">
                        <a:spcAft>
                          <a:spcPts val="0"/>
                        </a:spcAft>
                      </a:pPr>
                      <a:r>
                        <a:rPr lang="en-CA" sz="1100">
                          <a:effectLst/>
                        </a:rPr>
                        <a:t>G</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r>
              <a:tr h="172672">
                <a:tc>
                  <a:txBody>
                    <a:bodyPr/>
                    <a:lstStyle/>
                    <a:p>
                      <a:pPr algn="just">
                        <a:spcAft>
                          <a:spcPts val="0"/>
                        </a:spcAft>
                      </a:pPr>
                      <a:r>
                        <a:rPr lang="en-CA" sz="1100">
                          <a:effectLst/>
                        </a:rPr>
                        <a:t>C</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r>
              <a:tr h="172672">
                <a:tc>
                  <a:txBody>
                    <a:bodyPr/>
                    <a:lstStyle/>
                    <a:p>
                      <a:pPr algn="just">
                        <a:spcAft>
                          <a:spcPts val="0"/>
                        </a:spcAft>
                      </a:pPr>
                      <a:r>
                        <a:rPr lang="en-CA" sz="1100">
                          <a:effectLst/>
                        </a:rPr>
                        <a:t>A</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r>
              <a:tr h="172672">
                <a:tc>
                  <a:txBody>
                    <a:bodyPr/>
                    <a:lstStyle/>
                    <a:p>
                      <a:pPr algn="just">
                        <a:spcAft>
                          <a:spcPts val="0"/>
                        </a:spcAft>
                      </a:pPr>
                      <a:r>
                        <a:rPr lang="en-CA" sz="1100">
                          <a:effectLst/>
                        </a:rPr>
                        <a:t>T</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0</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r>
              <a:tr h="172672">
                <a:tc>
                  <a:txBody>
                    <a:bodyPr/>
                    <a:lstStyle/>
                    <a:p>
                      <a:pPr algn="just">
                        <a:spcAft>
                          <a:spcPts val="0"/>
                        </a:spcAft>
                      </a:pPr>
                      <a:r>
                        <a:rPr lang="en-CA" sz="1100">
                          <a:effectLst/>
                        </a:rPr>
                        <a:t> </a:t>
                      </a:r>
                      <a:endParaRPr lang="en-CA" sz="1100">
                        <a:effectLst/>
                        <a:latin typeface="Times New Roman"/>
                        <a:ea typeface="SimSun"/>
                      </a:endParaRPr>
                    </a:p>
                  </a:txBody>
                  <a:tcPr marL="55443" marR="55443" marT="0" marB="0"/>
                </a:tc>
                <a:tc>
                  <a:txBody>
                    <a:bodyPr/>
                    <a:lstStyle/>
                    <a:p>
                      <a:pPr algn="just">
                        <a:spcAft>
                          <a:spcPts val="0"/>
                        </a:spcAft>
                      </a:pPr>
                      <a:r>
                        <a:rPr lang="en-CA" sz="1100">
                          <a:effectLst/>
                        </a:rPr>
                        <a:t> </a:t>
                      </a:r>
                      <a:endParaRPr lang="en-CA" sz="1100">
                        <a:effectLst/>
                        <a:latin typeface="Times New Roman"/>
                        <a:ea typeface="SimSun"/>
                      </a:endParaRPr>
                    </a:p>
                  </a:txBody>
                  <a:tcPr marL="55443" marR="55443" marT="0" marB="0"/>
                </a:tc>
                <a:tc>
                  <a:txBody>
                    <a:bodyPr/>
                    <a:lstStyle/>
                    <a:p>
                      <a:pPr algn="just">
                        <a:spcAft>
                          <a:spcPts val="0"/>
                        </a:spcAft>
                      </a:pPr>
                      <a:r>
                        <a:rPr lang="en-CA" sz="1100">
                          <a:effectLst/>
                        </a:rPr>
                        <a:t> </a:t>
                      </a:r>
                      <a:endParaRPr lang="en-CA" sz="1100">
                        <a:effectLst/>
                        <a:latin typeface="Times New Roman"/>
                        <a:ea typeface="SimSun"/>
                      </a:endParaRPr>
                    </a:p>
                  </a:txBody>
                  <a:tcPr marL="55443" marR="55443" marT="0" marB="0"/>
                </a:tc>
                <a:tc>
                  <a:txBody>
                    <a:bodyPr/>
                    <a:lstStyle/>
                    <a:p>
                      <a:pPr algn="just">
                        <a:spcAft>
                          <a:spcPts val="0"/>
                        </a:spcAft>
                      </a:pPr>
                      <a:r>
                        <a:rPr lang="en-CA" sz="1100">
                          <a:effectLst/>
                        </a:rPr>
                        <a:t> </a:t>
                      </a:r>
                      <a:endParaRPr lang="en-CA" sz="1100">
                        <a:effectLst/>
                        <a:latin typeface="Times New Roman"/>
                        <a:ea typeface="SimSun"/>
                      </a:endParaRPr>
                    </a:p>
                  </a:txBody>
                  <a:tcPr marL="55443" marR="55443" marT="0" marB="0"/>
                </a:tc>
                <a:tc>
                  <a:txBody>
                    <a:bodyPr/>
                    <a:lstStyle/>
                    <a:p>
                      <a:pPr algn="just">
                        <a:spcAft>
                          <a:spcPts val="0"/>
                        </a:spcAft>
                      </a:pPr>
                      <a:r>
                        <a:rPr lang="en-CA" sz="1100">
                          <a:effectLst/>
                        </a:rPr>
                        <a:t> </a:t>
                      </a:r>
                      <a:endParaRPr lang="en-CA" sz="1100">
                        <a:effectLst/>
                        <a:latin typeface="Times New Roman"/>
                        <a:ea typeface="SimSun"/>
                      </a:endParaRPr>
                    </a:p>
                  </a:txBody>
                  <a:tcPr marL="55443" marR="55443" marT="0" marB="0"/>
                </a:tc>
                <a:tc>
                  <a:txBody>
                    <a:bodyPr/>
                    <a:lstStyle/>
                    <a:p>
                      <a:pPr algn="just">
                        <a:spcAft>
                          <a:spcPts val="0"/>
                        </a:spcAft>
                      </a:pPr>
                      <a:r>
                        <a:rPr lang="en-CA" sz="1100">
                          <a:effectLst/>
                        </a:rPr>
                        <a:t> </a:t>
                      </a:r>
                      <a:endParaRPr lang="en-CA" sz="1100">
                        <a:effectLst/>
                        <a:latin typeface="Times New Roman"/>
                        <a:ea typeface="SimSun"/>
                      </a:endParaRPr>
                    </a:p>
                  </a:txBody>
                  <a:tcPr marL="55443" marR="55443" marT="0" marB="0"/>
                </a:tc>
                <a:tc>
                  <a:txBody>
                    <a:bodyPr/>
                    <a:lstStyle/>
                    <a:p>
                      <a:pPr algn="just">
                        <a:spcAft>
                          <a:spcPts val="0"/>
                        </a:spcAft>
                      </a:pPr>
                      <a:r>
                        <a:rPr lang="en-CA" sz="1100">
                          <a:effectLst/>
                        </a:rPr>
                        <a:t> </a:t>
                      </a:r>
                      <a:endParaRPr lang="en-CA" sz="1100">
                        <a:effectLst/>
                        <a:latin typeface="Times New Roman"/>
                        <a:ea typeface="SimSun"/>
                      </a:endParaRPr>
                    </a:p>
                  </a:txBody>
                  <a:tcPr marL="55443" marR="55443" marT="0" marB="0"/>
                </a:tc>
                <a:tc>
                  <a:txBody>
                    <a:bodyPr/>
                    <a:lstStyle/>
                    <a:p>
                      <a:pPr algn="just">
                        <a:spcAft>
                          <a:spcPts val="0"/>
                        </a:spcAft>
                      </a:pPr>
                      <a:r>
                        <a:rPr lang="en-CA" sz="1100">
                          <a:effectLst/>
                        </a:rPr>
                        <a:t> </a:t>
                      </a:r>
                      <a:endParaRPr lang="en-CA" sz="1100">
                        <a:effectLst/>
                        <a:latin typeface="Times New Roman"/>
                        <a:ea typeface="SimSun"/>
                      </a:endParaRPr>
                    </a:p>
                  </a:txBody>
                  <a:tcPr marL="55443" marR="55443" marT="0" marB="0"/>
                </a:tc>
                <a:tc>
                  <a:txBody>
                    <a:bodyPr/>
                    <a:lstStyle/>
                    <a:p>
                      <a:pPr algn="just">
                        <a:spcAft>
                          <a:spcPts val="0"/>
                        </a:spcAft>
                      </a:pPr>
                      <a:r>
                        <a:rPr lang="en-CA" sz="1100">
                          <a:effectLst/>
                        </a:rPr>
                        <a:t> </a:t>
                      </a:r>
                      <a:endParaRPr lang="en-CA" sz="1100">
                        <a:effectLst/>
                        <a:latin typeface="Times New Roman"/>
                        <a:ea typeface="SimSun"/>
                      </a:endParaRPr>
                    </a:p>
                  </a:txBody>
                  <a:tcPr marL="55443" marR="55443" marT="0" marB="0"/>
                </a:tc>
                <a:tc>
                  <a:txBody>
                    <a:bodyPr/>
                    <a:lstStyle/>
                    <a:p>
                      <a:pPr algn="just">
                        <a:spcAft>
                          <a:spcPts val="0"/>
                        </a:spcAft>
                      </a:pPr>
                      <a:r>
                        <a:rPr lang="en-CA" sz="1100">
                          <a:effectLst/>
                        </a:rPr>
                        <a:t> </a:t>
                      </a:r>
                      <a:endParaRPr lang="en-CA" sz="1100">
                        <a:effectLst/>
                        <a:latin typeface="Times New Roman"/>
                        <a:ea typeface="SimSun"/>
                      </a:endParaRPr>
                    </a:p>
                  </a:txBody>
                  <a:tcPr marL="55443" marR="55443" marT="0" marB="0"/>
                </a:tc>
                <a:tc>
                  <a:txBody>
                    <a:bodyPr/>
                    <a:lstStyle/>
                    <a:p>
                      <a:pPr algn="just">
                        <a:spcAft>
                          <a:spcPts val="0"/>
                        </a:spcAft>
                      </a:pPr>
                      <a:r>
                        <a:rPr lang="en-CA" sz="1100">
                          <a:effectLst/>
                        </a:rPr>
                        <a:t> </a:t>
                      </a:r>
                      <a:endParaRPr lang="en-CA" sz="1100">
                        <a:effectLst/>
                        <a:latin typeface="Times New Roman"/>
                        <a:ea typeface="SimSun"/>
                      </a:endParaRPr>
                    </a:p>
                  </a:txBody>
                  <a:tcPr marL="55443" marR="55443" marT="0" marB="0"/>
                </a:tc>
                <a:tc>
                  <a:txBody>
                    <a:bodyPr/>
                    <a:lstStyle/>
                    <a:p>
                      <a:pPr algn="just">
                        <a:spcAft>
                          <a:spcPts val="0"/>
                        </a:spcAft>
                      </a:pPr>
                      <a:r>
                        <a:rPr lang="en-CA" sz="1100">
                          <a:effectLst/>
                        </a:rPr>
                        <a:t> </a:t>
                      </a:r>
                      <a:endParaRPr lang="en-CA" sz="1100">
                        <a:effectLst/>
                        <a:latin typeface="Times New Roman"/>
                        <a:ea typeface="SimSun"/>
                      </a:endParaRPr>
                    </a:p>
                  </a:txBody>
                  <a:tcPr marL="55443" marR="55443" marT="0" marB="0"/>
                </a:tc>
                <a:tc>
                  <a:txBody>
                    <a:bodyPr/>
                    <a:lstStyle/>
                    <a:p>
                      <a:pPr algn="just">
                        <a:spcAft>
                          <a:spcPts val="0"/>
                        </a:spcAft>
                      </a:pPr>
                      <a:r>
                        <a:rPr lang="en-CA" sz="1100">
                          <a:effectLst/>
                        </a:rPr>
                        <a:t> </a:t>
                      </a:r>
                      <a:endParaRPr lang="en-CA" sz="1100">
                        <a:effectLst/>
                        <a:latin typeface="Times New Roman"/>
                        <a:ea typeface="SimSun"/>
                      </a:endParaRPr>
                    </a:p>
                  </a:txBody>
                  <a:tcPr marL="55443" marR="55443" marT="0" marB="0"/>
                </a:tc>
                <a:tc>
                  <a:txBody>
                    <a:bodyPr/>
                    <a:lstStyle/>
                    <a:p>
                      <a:pPr algn="just">
                        <a:spcAft>
                          <a:spcPts val="0"/>
                        </a:spcAft>
                      </a:pPr>
                      <a:r>
                        <a:rPr lang="en-CA" sz="1100">
                          <a:effectLst/>
                        </a:rPr>
                        <a:t> </a:t>
                      </a:r>
                      <a:endParaRPr lang="en-CA" sz="1100">
                        <a:effectLst/>
                        <a:latin typeface="Times New Roman"/>
                        <a:ea typeface="SimSun"/>
                      </a:endParaRPr>
                    </a:p>
                  </a:txBody>
                  <a:tcPr marL="55443" marR="55443" marT="0" marB="0"/>
                </a:tc>
                <a:tc>
                  <a:txBody>
                    <a:bodyPr/>
                    <a:lstStyle/>
                    <a:p>
                      <a:pPr algn="just">
                        <a:spcAft>
                          <a:spcPts val="0"/>
                        </a:spcAft>
                      </a:pPr>
                      <a:r>
                        <a:rPr lang="en-CA" sz="1100">
                          <a:effectLst/>
                        </a:rPr>
                        <a:t> </a:t>
                      </a:r>
                      <a:endParaRPr lang="en-CA" sz="1100">
                        <a:effectLst/>
                        <a:latin typeface="Times New Roman"/>
                        <a:ea typeface="SimSun"/>
                      </a:endParaRPr>
                    </a:p>
                  </a:txBody>
                  <a:tcPr marL="55443" marR="55443" marT="0" marB="0"/>
                </a:tc>
              </a:tr>
              <a:tr h="172672">
                <a:tc>
                  <a:txBody>
                    <a:bodyPr/>
                    <a:lstStyle/>
                    <a:p>
                      <a:pPr algn="just">
                        <a:spcAft>
                          <a:spcPts val="0"/>
                        </a:spcAft>
                      </a:pPr>
                      <a:r>
                        <a:rPr lang="en-CA" sz="1100">
                          <a:effectLst/>
                        </a:rPr>
                        <a:t>G</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r>
              <a:tr h="172672">
                <a:tc>
                  <a:txBody>
                    <a:bodyPr/>
                    <a:lstStyle/>
                    <a:p>
                      <a:pPr algn="just">
                        <a:spcAft>
                          <a:spcPts val="0"/>
                        </a:spcAft>
                      </a:pPr>
                      <a:r>
                        <a:rPr lang="en-CA" sz="1100">
                          <a:effectLst/>
                        </a:rPr>
                        <a:t>T</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r>
              <a:tr h="172672">
                <a:tc>
                  <a:txBody>
                    <a:bodyPr/>
                    <a:lstStyle/>
                    <a:p>
                      <a:pPr algn="just">
                        <a:spcAft>
                          <a:spcPts val="0"/>
                        </a:spcAft>
                      </a:pPr>
                      <a:r>
                        <a:rPr lang="en-CA" sz="1100">
                          <a:effectLst/>
                        </a:rPr>
                        <a:t>A</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r>
              <a:tr h="172672">
                <a:tc>
                  <a:txBody>
                    <a:bodyPr/>
                    <a:lstStyle/>
                    <a:p>
                      <a:pPr algn="just">
                        <a:spcAft>
                          <a:spcPts val="0"/>
                        </a:spcAft>
                      </a:pPr>
                      <a:r>
                        <a:rPr lang="en-CA" sz="1100">
                          <a:effectLst/>
                        </a:rPr>
                        <a:t>C</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r>
              <a:tr h="172672">
                <a:tc>
                  <a:txBody>
                    <a:bodyPr/>
                    <a:lstStyle/>
                    <a:p>
                      <a:pPr algn="just">
                        <a:spcAft>
                          <a:spcPts val="0"/>
                        </a:spcAft>
                      </a:pPr>
                      <a:r>
                        <a:rPr lang="en-CA" sz="1100">
                          <a:effectLst/>
                        </a:rPr>
                        <a:t>C</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r>
              <a:tr h="172672">
                <a:tc>
                  <a:txBody>
                    <a:bodyPr/>
                    <a:lstStyle/>
                    <a:p>
                      <a:pPr algn="just">
                        <a:spcAft>
                          <a:spcPts val="0"/>
                        </a:spcAft>
                      </a:pPr>
                      <a:r>
                        <a:rPr lang="en-CA" sz="1100">
                          <a:effectLst/>
                        </a:rPr>
                        <a:t>G</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r>
              <a:tr h="172672">
                <a:tc>
                  <a:txBody>
                    <a:bodyPr/>
                    <a:lstStyle/>
                    <a:p>
                      <a:pPr algn="just">
                        <a:spcAft>
                          <a:spcPts val="0"/>
                        </a:spcAft>
                      </a:pPr>
                      <a:r>
                        <a:rPr lang="en-CA" sz="1100">
                          <a:effectLst/>
                        </a:rPr>
                        <a:t>T</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r>
              <a:tr h="172672">
                <a:tc>
                  <a:txBody>
                    <a:bodyPr/>
                    <a:lstStyle/>
                    <a:p>
                      <a:pPr algn="just">
                        <a:spcAft>
                          <a:spcPts val="0"/>
                        </a:spcAft>
                      </a:pPr>
                      <a:r>
                        <a:rPr lang="en-CA" sz="1100">
                          <a:effectLst/>
                        </a:rPr>
                        <a:t>T</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r>
              <a:tr h="172672">
                <a:tc>
                  <a:txBody>
                    <a:bodyPr/>
                    <a:lstStyle/>
                    <a:p>
                      <a:pPr algn="just">
                        <a:spcAft>
                          <a:spcPts val="0"/>
                        </a:spcAft>
                      </a:pPr>
                      <a:r>
                        <a:rPr lang="en-CA" sz="1100">
                          <a:effectLst/>
                        </a:rPr>
                        <a:t>G</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r>
              <a:tr h="172672">
                <a:tc>
                  <a:txBody>
                    <a:bodyPr/>
                    <a:lstStyle/>
                    <a:p>
                      <a:pPr algn="just">
                        <a:spcAft>
                          <a:spcPts val="0"/>
                        </a:spcAft>
                      </a:pPr>
                      <a:r>
                        <a:rPr lang="en-CA" sz="1100">
                          <a:effectLst/>
                        </a:rPr>
                        <a:t>C</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r>
              <a:tr h="172672">
                <a:tc>
                  <a:txBody>
                    <a:bodyPr/>
                    <a:lstStyle/>
                    <a:p>
                      <a:pPr algn="just">
                        <a:spcAft>
                          <a:spcPts val="0"/>
                        </a:spcAft>
                      </a:pPr>
                      <a:r>
                        <a:rPr lang="en-CA" sz="1100">
                          <a:effectLst/>
                        </a:rPr>
                        <a:t>A</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r>
              <a:tr h="172672">
                <a:tc>
                  <a:txBody>
                    <a:bodyPr/>
                    <a:lstStyle/>
                    <a:p>
                      <a:pPr algn="just">
                        <a:spcAft>
                          <a:spcPts val="0"/>
                        </a:spcAft>
                      </a:pPr>
                      <a:r>
                        <a:rPr lang="en-CA" sz="1100">
                          <a:effectLst/>
                        </a:rPr>
                        <a:t>T</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r>
              <a:tr h="172672">
                <a:tc>
                  <a:txBody>
                    <a:bodyPr/>
                    <a:lstStyle/>
                    <a:p>
                      <a:pPr algn="just">
                        <a:spcAft>
                          <a:spcPts val="0"/>
                        </a:spcAft>
                      </a:pPr>
                      <a:r>
                        <a:rPr lang="en-CA" sz="1100">
                          <a:effectLst/>
                        </a:rPr>
                        <a:t> </a:t>
                      </a:r>
                      <a:endParaRPr lang="en-CA" sz="1100">
                        <a:effectLst/>
                        <a:latin typeface="Times New Roman"/>
                        <a:ea typeface="SimSun"/>
                      </a:endParaRPr>
                    </a:p>
                  </a:txBody>
                  <a:tcPr marL="55443" marR="55443" marT="0" marB="0"/>
                </a:tc>
                <a:tc>
                  <a:txBody>
                    <a:bodyPr/>
                    <a:lstStyle/>
                    <a:p>
                      <a:pPr algn="just">
                        <a:spcAft>
                          <a:spcPts val="0"/>
                        </a:spcAft>
                      </a:pPr>
                      <a:r>
                        <a:rPr lang="en-CA" sz="1100">
                          <a:effectLst/>
                        </a:rPr>
                        <a:t> </a:t>
                      </a:r>
                      <a:endParaRPr lang="en-CA" sz="1100">
                        <a:effectLst/>
                        <a:latin typeface="Times New Roman"/>
                        <a:ea typeface="SimSun"/>
                      </a:endParaRPr>
                    </a:p>
                  </a:txBody>
                  <a:tcPr marL="55443" marR="55443" marT="0" marB="0"/>
                </a:tc>
                <a:tc>
                  <a:txBody>
                    <a:bodyPr/>
                    <a:lstStyle/>
                    <a:p>
                      <a:pPr algn="just">
                        <a:spcAft>
                          <a:spcPts val="0"/>
                        </a:spcAft>
                      </a:pPr>
                      <a:r>
                        <a:rPr lang="en-CA" sz="1100">
                          <a:effectLst/>
                        </a:rPr>
                        <a:t> </a:t>
                      </a:r>
                      <a:endParaRPr lang="en-CA" sz="1100">
                        <a:effectLst/>
                        <a:latin typeface="Times New Roman"/>
                        <a:ea typeface="SimSun"/>
                      </a:endParaRPr>
                    </a:p>
                  </a:txBody>
                  <a:tcPr marL="55443" marR="55443" marT="0" marB="0"/>
                </a:tc>
                <a:tc>
                  <a:txBody>
                    <a:bodyPr/>
                    <a:lstStyle/>
                    <a:p>
                      <a:pPr algn="just">
                        <a:spcAft>
                          <a:spcPts val="0"/>
                        </a:spcAft>
                      </a:pPr>
                      <a:r>
                        <a:rPr lang="en-CA" sz="1100">
                          <a:effectLst/>
                        </a:rPr>
                        <a:t> </a:t>
                      </a:r>
                      <a:endParaRPr lang="en-CA" sz="1100">
                        <a:effectLst/>
                        <a:latin typeface="Times New Roman"/>
                        <a:ea typeface="SimSun"/>
                      </a:endParaRPr>
                    </a:p>
                  </a:txBody>
                  <a:tcPr marL="55443" marR="55443" marT="0" marB="0"/>
                </a:tc>
                <a:tc>
                  <a:txBody>
                    <a:bodyPr/>
                    <a:lstStyle/>
                    <a:p>
                      <a:pPr algn="just">
                        <a:spcAft>
                          <a:spcPts val="0"/>
                        </a:spcAft>
                      </a:pPr>
                      <a:r>
                        <a:rPr lang="en-CA" sz="1100">
                          <a:effectLst/>
                        </a:rPr>
                        <a:t> </a:t>
                      </a:r>
                      <a:endParaRPr lang="en-CA" sz="1100">
                        <a:effectLst/>
                        <a:latin typeface="Times New Roman"/>
                        <a:ea typeface="SimSun"/>
                      </a:endParaRPr>
                    </a:p>
                  </a:txBody>
                  <a:tcPr marL="55443" marR="55443" marT="0" marB="0"/>
                </a:tc>
                <a:tc>
                  <a:txBody>
                    <a:bodyPr/>
                    <a:lstStyle/>
                    <a:p>
                      <a:pPr algn="just">
                        <a:spcAft>
                          <a:spcPts val="0"/>
                        </a:spcAft>
                      </a:pPr>
                      <a:r>
                        <a:rPr lang="en-CA" sz="1100">
                          <a:effectLst/>
                        </a:rPr>
                        <a:t> </a:t>
                      </a:r>
                      <a:endParaRPr lang="en-CA" sz="1100">
                        <a:effectLst/>
                        <a:latin typeface="Times New Roman"/>
                        <a:ea typeface="SimSun"/>
                      </a:endParaRPr>
                    </a:p>
                  </a:txBody>
                  <a:tcPr marL="55443" marR="55443" marT="0" marB="0"/>
                </a:tc>
                <a:tc>
                  <a:txBody>
                    <a:bodyPr/>
                    <a:lstStyle/>
                    <a:p>
                      <a:pPr algn="just">
                        <a:spcAft>
                          <a:spcPts val="0"/>
                        </a:spcAft>
                      </a:pPr>
                      <a:r>
                        <a:rPr lang="en-CA" sz="1100">
                          <a:effectLst/>
                        </a:rPr>
                        <a:t> </a:t>
                      </a:r>
                      <a:endParaRPr lang="en-CA" sz="1100">
                        <a:effectLst/>
                        <a:latin typeface="Times New Roman"/>
                        <a:ea typeface="SimSun"/>
                      </a:endParaRPr>
                    </a:p>
                  </a:txBody>
                  <a:tcPr marL="55443" marR="55443" marT="0" marB="0"/>
                </a:tc>
                <a:tc>
                  <a:txBody>
                    <a:bodyPr/>
                    <a:lstStyle/>
                    <a:p>
                      <a:pPr algn="just">
                        <a:spcAft>
                          <a:spcPts val="0"/>
                        </a:spcAft>
                      </a:pPr>
                      <a:r>
                        <a:rPr lang="en-CA" sz="1100">
                          <a:effectLst/>
                        </a:rPr>
                        <a:t> </a:t>
                      </a:r>
                      <a:endParaRPr lang="en-CA" sz="1100">
                        <a:effectLst/>
                        <a:latin typeface="Times New Roman"/>
                        <a:ea typeface="SimSun"/>
                      </a:endParaRPr>
                    </a:p>
                  </a:txBody>
                  <a:tcPr marL="55443" marR="55443" marT="0" marB="0"/>
                </a:tc>
                <a:tc>
                  <a:txBody>
                    <a:bodyPr/>
                    <a:lstStyle/>
                    <a:p>
                      <a:pPr algn="just">
                        <a:spcAft>
                          <a:spcPts val="0"/>
                        </a:spcAft>
                      </a:pPr>
                      <a:r>
                        <a:rPr lang="en-CA" sz="1100">
                          <a:effectLst/>
                        </a:rPr>
                        <a:t> </a:t>
                      </a:r>
                      <a:endParaRPr lang="en-CA" sz="1100">
                        <a:effectLst/>
                        <a:latin typeface="Times New Roman"/>
                        <a:ea typeface="SimSun"/>
                      </a:endParaRPr>
                    </a:p>
                  </a:txBody>
                  <a:tcPr marL="55443" marR="55443" marT="0" marB="0"/>
                </a:tc>
                <a:tc>
                  <a:txBody>
                    <a:bodyPr/>
                    <a:lstStyle/>
                    <a:p>
                      <a:pPr algn="just">
                        <a:spcAft>
                          <a:spcPts val="0"/>
                        </a:spcAft>
                      </a:pPr>
                      <a:r>
                        <a:rPr lang="en-CA" sz="1100">
                          <a:effectLst/>
                        </a:rPr>
                        <a:t> </a:t>
                      </a:r>
                      <a:endParaRPr lang="en-CA" sz="1100">
                        <a:effectLst/>
                        <a:latin typeface="Times New Roman"/>
                        <a:ea typeface="SimSun"/>
                      </a:endParaRPr>
                    </a:p>
                  </a:txBody>
                  <a:tcPr marL="55443" marR="55443" marT="0" marB="0"/>
                </a:tc>
                <a:tc>
                  <a:txBody>
                    <a:bodyPr/>
                    <a:lstStyle/>
                    <a:p>
                      <a:pPr algn="just">
                        <a:spcAft>
                          <a:spcPts val="0"/>
                        </a:spcAft>
                      </a:pPr>
                      <a:r>
                        <a:rPr lang="en-CA" sz="1100">
                          <a:effectLst/>
                        </a:rPr>
                        <a:t> </a:t>
                      </a:r>
                      <a:endParaRPr lang="en-CA" sz="1100">
                        <a:effectLst/>
                        <a:latin typeface="Times New Roman"/>
                        <a:ea typeface="SimSun"/>
                      </a:endParaRPr>
                    </a:p>
                  </a:txBody>
                  <a:tcPr marL="55443" marR="55443" marT="0" marB="0"/>
                </a:tc>
                <a:tc>
                  <a:txBody>
                    <a:bodyPr/>
                    <a:lstStyle/>
                    <a:p>
                      <a:pPr algn="just">
                        <a:spcAft>
                          <a:spcPts val="0"/>
                        </a:spcAft>
                      </a:pPr>
                      <a:r>
                        <a:rPr lang="en-CA" sz="1100">
                          <a:effectLst/>
                        </a:rPr>
                        <a:t> </a:t>
                      </a:r>
                      <a:endParaRPr lang="en-CA" sz="1100">
                        <a:effectLst/>
                        <a:latin typeface="Times New Roman"/>
                        <a:ea typeface="SimSun"/>
                      </a:endParaRPr>
                    </a:p>
                  </a:txBody>
                  <a:tcPr marL="55443" marR="55443" marT="0" marB="0"/>
                </a:tc>
                <a:tc>
                  <a:txBody>
                    <a:bodyPr/>
                    <a:lstStyle/>
                    <a:p>
                      <a:pPr algn="just">
                        <a:spcAft>
                          <a:spcPts val="0"/>
                        </a:spcAft>
                      </a:pPr>
                      <a:r>
                        <a:rPr lang="en-CA" sz="1100">
                          <a:effectLst/>
                        </a:rPr>
                        <a:t> </a:t>
                      </a:r>
                      <a:endParaRPr lang="en-CA" sz="1100">
                        <a:effectLst/>
                        <a:latin typeface="Times New Roman"/>
                        <a:ea typeface="SimSun"/>
                      </a:endParaRPr>
                    </a:p>
                  </a:txBody>
                  <a:tcPr marL="55443" marR="55443" marT="0" marB="0"/>
                </a:tc>
                <a:tc>
                  <a:txBody>
                    <a:bodyPr/>
                    <a:lstStyle/>
                    <a:p>
                      <a:pPr algn="just">
                        <a:spcAft>
                          <a:spcPts val="0"/>
                        </a:spcAft>
                      </a:pPr>
                      <a:r>
                        <a:rPr lang="en-CA" sz="1100">
                          <a:effectLst/>
                        </a:rPr>
                        <a:t> </a:t>
                      </a:r>
                      <a:endParaRPr lang="en-CA" sz="1100">
                        <a:effectLst/>
                        <a:latin typeface="Times New Roman"/>
                        <a:ea typeface="SimSun"/>
                      </a:endParaRPr>
                    </a:p>
                  </a:txBody>
                  <a:tcPr marL="55443" marR="55443" marT="0" marB="0"/>
                </a:tc>
                <a:tc>
                  <a:txBody>
                    <a:bodyPr/>
                    <a:lstStyle/>
                    <a:p>
                      <a:pPr algn="just">
                        <a:spcAft>
                          <a:spcPts val="0"/>
                        </a:spcAft>
                      </a:pPr>
                      <a:r>
                        <a:rPr lang="en-CA" sz="1100">
                          <a:effectLst/>
                        </a:rPr>
                        <a:t> </a:t>
                      </a:r>
                      <a:endParaRPr lang="en-CA" sz="1100">
                        <a:effectLst/>
                        <a:latin typeface="Times New Roman"/>
                        <a:ea typeface="SimSun"/>
                      </a:endParaRPr>
                    </a:p>
                  </a:txBody>
                  <a:tcPr marL="55443" marR="55443" marT="0" marB="0"/>
                </a:tc>
              </a:tr>
              <a:tr h="172672">
                <a:tc>
                  <a:txBody>
                    <a:bodyPr/>
                    <a:lstStyle/>
                    <a:p>
                      <a:pPr algn="just">
                        <a:spcAft>
                          <a:spcPts val="0"/>
                        </a:spcAft>
                      </a:pPr>
                      <a:r>
                        <a:rPr lang="en-CA" sz="1100">
                          <a:effectLst/>
                        </a:rPr>
                        <a:t>G</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r>
              <a:tr h="172672">
                <a:tc>
                  <a:txBody>
                    <a:bodyPr/>
                    <a:lstStyle/>
                    <a:p>
                      <a:pPr algn="just">
                        <a:spcAft>
                          <a:spcPts val="0"/>
                        </a:spcAft>
                      </a:pPr>
                      <a:r>
                        <a:rPr lang="en-CA" sz="1100">
                          <a:effectLst/>
                        </a:rPr>
                        <a:t>T</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r>
              <a:tr h="172672">
                <a:tc>
                  <a:txBody>
                    <a:bodyPr/>
                    <a:lstStyle/>
                    <a:p>
                      <a:pPr algn="just">
                        <a:spcAft>
                          <a:spcPts val="0"/>
                        </a:spcAft>
                      </a:pPr>
                      <a:r>
                        <a:rPr lang="en-CA" sz="1100">
                          <a:effectLst/>
                        </a:rPr>
                        <a:t>A</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r>
              <a:tr h="172672">
                <a:tc>
                  <a:txBody>
                    <a:bodyPr/>
                    <a:lstStyle/>
                    <a:p>
                      <a:pPr algn="just">
                        <a:spcAft>
                          <a:spcPts val="0"/>
                        </a:spcAft>
                      </a:pPr>
                      <a:r>
                        <a:rPr lang="en-CA" sz="1100">
                          <a:effectLst/>
                        </a:rPr>
                        <a:t>C</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r>
              <a:tr h="172672">
                <a:tc>
                  <a:txBody>
                    <a:bodyPr/>
                    <a:lstStyle/>
                    <a:p>
                      <a:pPr algn="just">
                        <a:spcAft>
                          <a:spcPts val="0"/>
                        </a:spcAft>
                      </a:pPr>
                      <a:r>
                        <a:rPr lang="en-CA" sz="1100">
                          <a:effectLst/>
                        </a:rPr>
                        <a:t>C</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r>
              <a:tr h="172672">
                <a:tc>
                  <a:txBody>
                    <a:bodyPr/>
                    <a:lstStyle/>
                    <a:p>
                      <a:pPr algn="just">
                        <a:spcAft>
                          <a:spcPts val="0"/>
                        </a:spcAft>
                      </a:pPr>
                      <a:r>
                        <a:rPr lang="en-CA" sz="1100">
                          <a:effectLst/>
                        </a:rPr>
                        <a:t>G</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r>
              <a:tr h="172672">
                <a:tc>
                  <a:txBody>
                    <a:bodyPr/>
                    <a:lstStyle/>
                    <a:p>
                      <a:pPr algn="just">
                        <a:spcAft>
                          <a:spcPts val="0"/>
                        </a:spcAft>
                      </a:pPr>
                      <a:r>
                        <a:rPr lang="en-CA" sz="1100">
                          <a:effectLst/>
                        </a:rPr>
                        <a:t>T</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r>
              <a:tr h="172672">
                <a:tc>
                  <a:txBody>
                    <a:bodyPr/>
                    <a:lstStyle/>
                    <a:p>
                      <a:pPr algn="just">
                        <a:spcAft>
                          <a:spcPts val="0"/>
                        </a:spcAft>
                      </a:pPr>
                      <a:r>
                        <a:rPr lang="en-CA" sz="1100">
                          <a:effectLst/>
                        </a:rPr>
                        <a:t>T</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r>
              <a:tr h="172672">
                <a:tc>
                  <a:txBody>
                    <a:bodyPr/>
                    <a:lstStyle/>
                    <a:p>
                      <a:pPr algn="just">
                        <a:spcAft>
                          <a:spcPts val="0"/>
                        </a:spcAft>
                      </a:pPr>
                      <a:r>
                        <a:rPr lang="en-CA" sz="1100">
                          <a:effectLst/>
                        </a:rPr>
                        <a:t>G</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r>
              <a:tr h="172672">
                <a:tc>
                  <a:txBody>
                    <a:bodyPr/>
                    <a:lstStyle/>
                    <a:p>
                      <a:pPr algn="just">
                        <a:spcAft>
                          <a:spcPts val="0"/>
                        </a:spcAft>
                      </a:pPr>
                      <a:r>
                        <a:rPr lang="en-CA" sz="1100">
                          <a:effectLst/>
                        </a:rPr>
                        <a:t>C</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r>
              <a:tr h="172672">
                <a:tc>
                  <a:txBody>
                    <a:bodyPr/>
                    <a:lstStyle/>
                    <a:p>
                      <a:pPr algn="just">
                        <a:spcAft>
                          <a:spcPts val="0"/>
                        </a:spcAft>
                      </a:pPr>
                      <a:r>
                        <a:rPr lang="en-CA" sz="1100">
                          <a:effectLst/>
                        </a:rPr>
                        <a:t>A</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r>
              <a:tr h="172672">
                <a:tc>
                  <a:txBody>
                    <a:bodyPr/>
                    <a:lstStyle/>
                    <a:p>
                      <a:pPr algn="just">
                        <a:spcAft>
                          <a:spcPts val="0"/>
                        </a:spcAft>
                      </a:pPr>
                      <a:r>
                        <a:rPr lang="en-CA" sz="1100">
                          <a:effectLst/>
                        </a:rPr>
                        <a:t>T</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2</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a:effectLst/>
                        </a:rPr>
                        <a:t>1</a:t>
                      </a:r>
                      <a:endParaRPr lang="en-CA" sz="1100">
                        <a:effectLst/>
                        <a:latin typeface="Times New Roman"/>
                        <a:ea typeface="SimSun"/>
                      </a:endParaRPr>
                    </a:p>
                  </a:txBody>
                  <a:tcPr marL="55443" marR="55443" marT="0" marB="0"/>
                </a:tc>
                <a:tc>
                  <a:txBody>
                    <a:bodyPr/>
                    <a:lstStyle/>
                    <a:p>
                      <a:pPr algn="r">
                        <a:spcAft>
                          <a:spcPts val="0"/>
                        </a:spcAft>
                      </a:pPr>
                      <a:r>
                        <a:rPr lang="en-CA" sz="1100" dirty="0">
                          <a:effectLst/>
                        </a:rPr>
                        <a:t>2</a:t>
                      </a:r>
                      <a:endParaRPr lang="en-CA" sz="1100" dirty="0">
                        <a:effectLst/>
                        <a:latin typeface="Times New Roman"/>
                        <a:ea typeface="SimSun"/>
                      </a:endParaRPr>
                    </a:p>
                  </a:txBody>
                  <a:tcPr marL="55443" marR="55443" marT="0" marB="0"/>
                </a:tc>
              </a:tr>
            </a:tbl>
          </a:graphicData>
        </a:graphic>
      </p:graphicFrame>
      <p:sp>
        <p:nvSpPr>
          <p:cNvPr id="5" name="Rectangle 4"/>
          <p:cNvSpPr>
            <a:spLocks noChangeArrowheads="1"/>
          </p:cNvSpPr>
          <p:nvPr/>
        </p:nvSpPr>
        <p:spPr bwMode="auto">
          <a:xfrm>
            <a:off x="5004048" y="116632"/>
            <a:ext cx="3959226"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n-CA" altLang="en-US" sz="2400" dirty="0">
                <a:latin typeface="Courier New" pitchFamily="49" charset="0"/>
              </a:rPr>
              <a:t>(a)               </a:t>
            </a:r>
            <a:r>
              <a:rPr lang="pl-PL" altLang="en-US" sz="2400" dirty="0">
                <a:latin typeface="Courier New" pitchFamily="49" charset="0"/>
              </a:rPr>
              <a:t>--</a:t>
            </a:r>
          </a:p>
          <a:p>
            <a:pPr algn="r"/>
            <a:r>
              <a:rPr lang="pl-PL" altLang="en-US" sz="2400" dirty="0">
                <a:latin typeface="Courier New" pitchFamily="49" charset="0"/>
              </a:rPr>
              <a:t>TC</a:t>
            </a:r>
          </a:p>
          <a:p>
            <a:pPr algn="r"/>
            <a:endParaRPr lang="en-CA" altLang="en-US" sz="2400" dirty="0">
              <a:latin typeface="Courier New" pitchFamily="49" charset="0"/>
            </a:endParaRPr>
          </a:p>
          <a:p>
            <a:pPr algn="r"/>
            <a:r>
              <a:rPr lang="en-CA" altLang="en-US" sz="2400" dirty="0">
                <a:latin typeface="Courier New" pitchFamily="49" charset="0"/>
              </a:rPr>
              <a:t>(b)             </a:t>
            </a:r>
            <a:r>
              <a:rPr lang="pl-PL" altLang="en-US" sz="2400" dirty="0">
                <a:latin typeface="Courier New" pitchFamily="49" charset="0"/>
              </a:rPr>
              <a:t>AT--</a:t>
            </a:r>
          </a:p>
          <a:p>
            <a:pPr algn="r"/>
            <a:r>
              <a:rPr lang="pl-PL" altLang="en-US" sz="2400" dirty="0">
                <a:latin typeface="Courier New" pitchFamily="49" charset="0"/>
              </a:rPr>
              <a:t>ATTC</a:t>
            </a:r>
          </a:p>
          <a:p>
            <a:pPr algn="r"/>
            <a:endParaRPr lang="en-CA" altLang="en-US" sz="2400" dirty="0">
              <a:latin typeface="Courier New" pitchFamily="49" charset="0"/>
            </a:endParaRPr>
          </a:p>
          <a:p>
            <a:pPr algn="r"/>
            <a:r>
              <a:rPr lang="en-CA" altLang="en-US" sz="2400" dirty="0">
                <a:latin typeface="Courier New" pitchFamily="49" charset="0"/>
              </a:rPr>
              <a:t>(c)           </a:t>
            </a:r>
            <a:r>
              <a:rPr lang="pl-PL" altLang="en-US" sz="2400" dirty="0">
                <a:latin typeface="Courier New" pitchFamily="49" charset="0"/>
              </a:rPr>
              <a:t>--AT--</a:t>
            </a:r>
          </a:p>
          <a:p>
            <a:pPr algn="r"/>
            <a:r>
              <a:rPr lang="pl-PL" altLang="en-US" sz="2400" dirty="0">
                <a:latin typeface="Courier New" pitchFamily="49" charset="0"/>
              </a:rPr>
              <a:t>GGATTC</a:t>
            </a:r>
          </a:p>
          <a:p>
            <a:pPr algn="r"/>
            <a:endParaRPr lang="en-CA" altLang="en-US" sz="2400" dirty="0">
              <a:latin typeface="Courier New" pitchFamily="49" charset="0"/>
            </a:endParaRPr>
          </a:p>
          <a:p>
            <a:pPr algn="r"/>
            <a:r>
              <a:rPr lang="en-CA" altLang="en-US" sz="2400" dirty="0">
                <a:latin typeface="Courier New" pitchFamily="49" charset="0"/>
              </a:rPr>
              <a:t>(d)   </a:t>
            </a:r>
            <a:r>
              <a:rPr lang="pl-PL" altLang="en-US" sz="2400" dirty="0">
                <a:latin typeface="Courier New" pitchFamily="49" charset="0"/>
              </a:rPr>
              <a:t>ACCGTTGC--AT--</a:t>
            </a:r>
          </a:p>
          <a:p>
            <a:pPr algn="r"/>
            <a:r>
              <a:rPr lang="pl-PL" altLang="en-US" sz="2400" dirty="0">
                <a:latin typeface="Courier New" pitchFamily="49" charset="0"/>
              </a:rPr>
              <a:t>ACCGTCGCGGATTC</a:t>
            </a:r>
          </a:p>
          <a:p>
            <a:pPr algn="r"/>
            <a:endParaRPr lang="en-CA" altLang="en-US" sz="2400" dirty="0">
              <a:latin typeface="Courier New" pitchFamily="49" charset="0"/>
            </a:endParaRPr>
          </a:p>
          <a:p>
            <a:pPr algn="r"/>
            <a:r>
              <a:rPr lang="en-CA" altLang="en-US" sz="2400" dirty="0">
                <a:latin typeface="Courier New" pitchFamily="49" charset="0"/>
              </a:rPr>
              <a:t>(e) </a:t>
            </a:r>
            <a:r>
              <a:rPr lang="pl-PL" altLang="en-US" sz="2400" dirty="0">
                <a:latin typeface="Courier New" pitchFamily="49" charset="0"/>
              </a:rPr>
              <a:t>GTACCGTTGC--AT--</a:t>
            </a:r>
          </a:p>
          <a:p>
            <a:pPr algn="r"/>
            <a:r>
              <a:rPr lang="pl-PL" altLang="en-US" sz="2400" dirty="0">
                <a:latin typeface="Courier New" pitchFamily="49" charset="0"/>
              </a:rPr>
              <a:t>--</a:t>
            </a:r>
            <a:r>
              <a:rPr lang="pl-PL" altLang="en-US" sz="2400" dirty="0" smtClean="0">
                <a:latin typeface="Courier New" pitchFamily="49" charset="0"/>
              </a:rPr>
              <a:t>ACCGTCGCGGATTC</a:t>
            </a:r>
            <a:endParaRPr lang="pl-PL" altLang="en-US" sz="2400" dirty="0">
              <a:latin typeface="Courier New" pitchFamily="49" charset="0"/>
            </a:endParaRPr>
          </a:p>
        </p:txBody>
      </p:sp>
      <p:sp>
        <p:nvSpPr>
          <p:cNvPr id="6" name="TextBox 5"/>
          <p:cNvSpPr txBox="1"/>
          <p:nvPr/>
        </p:nvSpPr>
        <p:spPr>
          <a:xfrm>
            <a:off x="0" y="116632"/>
            <a:ext cx="467544" cy="338554"/>
          </a:xfrm>
          <a:prstGeom prst="rect">
            <a:avLst/>
          </a:prstGeom>
          <a:noFill/>
        </p:spPr>
        <p:txBody>
          <a:bodyPr wrap="square" rtlCol="0">
            <a:spAutoFit/>
          </a:bodyPr>
          <a:lstStyle/>
          <a:p>
            <a:r>
              <a:rPr lang="en-CA" dirty="0" smtClean="0"/>
              <a:t>B</a:t>
            </a:r>
            <a:r>
              <a:rPr lang="en-CA" baseline="-25000" dirty="0" smtClean="0"/>
              <a:t>0</a:t>
            </a:r>
            <a:endParaRPr lang="en-CA" baseline="-25000" dirty="0"/>
          </a:p>
        </p:txBody>
      </p:sp>
      <p:sp>
        <p:nvSpPr>
          <p:cNvPr id="7" name="TextBox 6"/>
          <p:cNvSpPr txBox="1"/>
          <p:nvPr/>
        </p:nvSpPr>
        <p:spPr>
          <a:xfrm>
            <a:off x="0" y="2420888"/>
            <a:ext cx="467544" cy="338554"/>
          </a:xfrm>
          <a:prstGeom prst="rect">
            <a:avLst/>
          </a:prstGeom>
          <a:noFill/>
        </p:spPr>
        <p:txBody>
          <a:bodyPr wrap="square" rtlCol="0">
            <a:spAutoFit/>
          </a:bodyPr>
          <a:lstStyle/>
          <a:p>
            <a:r>
              <a:rPr lang="en-CA" dirty="0" smtClean="0"/>
              <a:t>B</a:t>
            </a:r>
            <a:r>
              <a:rPr lang="en-CA" baseline="-25000" dirty="0" smtClean="0"/>
              <a:t>1</a:t>
            </a:r>
            <a:endParaRPr lang="en-CA" baseline="-25000" dirty="0"/>
          </a:p>
        </p:txBody>
      </p:sp>
      <p:sp>
        <p:nvSpPr>
          <p:cNvPr id="8" name="TextBox 7"/>
          <p:cNvSpPr txBox="1"/>
          <p:nvPr/>
        </p:nvSpPr>
        <p:spPr>
          <a:xfrm>
            <a:off x="0" y="4797152"/>
            <a:ext cx="467544" cy="338554"/>
          </a:xfrm>
          <a:prstGeom prst="rect">
            <a:avLst/>
          </a:prstGeom>
          <a:noFill/>
        </p:spPr>
        <p:txBody>
          <a:bodyPr wrap="square" rtlCol="0">
            <a:spAutoFit/>
          </a:bodyPr>
          <a:lstStyle/>
          <a:p>
            <a:r>
              <a:rPr lang="en-CA" dirty="0" smtClean="0"/>
              <a:t>B</a:t>
            </a:r>
            <a:r>
              <a:rPr lang="en-CA" baseline="-25000" dirty="0"/>
              <a:t>2</a:t>
            </a:r>
          </a:p>
        </p:txBody>
      </p:sp>
      <p:sp>
        <p:nvSpPr>
          <p:cNvPr id="9" name="Left Arrow 8"/>
          <p:cNvSpPr/>
          <p:nvPr/>
        </p:nvSpPr>
        <p:spPr bwMode="auto">
          <a:xfrm>
            <a:off x="107504" y="3356992"/>
            <a:ext cx="360040" cy="216024"/>
          </a:xfrm>
          <a:prstGeom prst="lef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CA" sz="1600" b="0" i="0" u="none" strike="noStrike" cap="none" normalizeH="0" baseline="0" smtClean="0">
              <a:ln>
                <a:noFill/>
              </a:ln>
              <a:solidFill>
                <a:schemeClr val="tx1"/>
              </a:solidFill>
              <a:effectLst/>
              <a:latin typeface="Times New Roman" pitchFamily="18" charset="0"/>
            </a:endParaRPr>
          </a:p>
        </p:txBody>
      </p:sp>
      <p:sp>
        <p:nvSpPr>
          <p:cNvPr id="10" name="Up Arrow 9"/>
          <p:cNvSpPr/>
          <p:nvPr/>
        </p:nvSpPr>
        <p:spPr bwMode="auto">
          <a:xfrm>
            <a:off x="107504" y="5685583"/>
            <a:ext cx="180020" cy="479721"/>
          </a:xfrm>
          <a:prstGeom prst="up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CA" sz="1600" b="0" i="0" u="none" strike="noStrike" cap="none" normalizeH="0" baseline="0" smtClean="0">
              <a:ln>
                <a:noFill/>
              </a:ln>
              <a:solidFill>
                <a:schemeClr val="tx1"/>
              </a:solidFill>
              <a:effectLst/>
              <a:latin typeface="Times New Roman" pitchFamily="18" charset="0"/>
            </a:endParaRPr>
          </a:p>
        </p:txBody>
      </p:sp>
      <p:sp>
        <p:nvSpPr>
          <p:cNvPr id="2" name="TextBox 1"/>
          <p:cNvSpPr txBox="1"/>
          <p:nvPr/>
        </p:nvSpPr>
        <p:spPr>
          <a:xfrm>
            <a:off x="5004048" y="5379611"/>
            <a:ext cx="3959226" cy="1323439"/>
          </a:xfrm>
          <a:prstGeom prst="rect">
            <a:avLst/>
          </a:prstGeom>
          <a:noFill/>
          <a:ln>
            <a:solidFill>
              <a:schemeClr val="tx1"/>
            </a:solidFill>
          </a:ln>
        </p:spPr>
        <p:txBody>
          <a:bodyPr wrap="square" rtlCol="0">
            <a:spAutoFit/>
          </a:bodyPr>
          <a:lstStyle/>
          <a:p>
            <a:r>
              <a:rPr lang="en-CA" dirty="0"/>
              <a:t>What might be confusing is that when we encountered 1 in B1 and B2, we will still align a nucleotide with a gap before jumping back to the cell in B0 corresponding to the next unaligned nucleotides</a:t>
            </a:r>
            <a:r>
              <a:rPr lang="en-CA" dirty="0" smtClean="0"/>
              <a:t>.</a:t>
            </a:r>
            <a:endParaRPr lang="en-CA" dirty="0"/>
          </a:p>
        </p:txBody>
      </p:sp>
    </p:spTree>
    <p:extLst>
      <p:ext uri="{BB962C8B-B14F-4D97-AF65-F5344CB8AC3E}">
        <p14:creationId xmlns:p14="http://schemas.microsoft.com/office/powerpoint/2010/main" val="3292563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400" smtClean="0"/>
              <a:t>Xuhua Xia</a:t>
            </a:r>
          </a:p>
        </p:txBody>
      </p:sp>
      <p:sp>
        <p:nvSpPr>
          <p:cNvPr id="1741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400">
                <a:solidFill>
                  <a:schemeClr val="tx1"/>
                </a:solidFill>
              </a:rPr>
              <a:t>Slide </a:t>
            </a:r>
            <a:fld id="{DF8571B6-27D8-4B11-9F44-9627E2D59DE0}" type="slidenum">
              <a:rPr lang="en-US" altLang="en-US" sz="1400">
                <a:solidFill>
                  <a:schemeClr val="tx1"/>
                </a:solidFill>
              </a:rPr>
              <a:pPr>
                <a:spcBef>
                  <a:spcPct val="0"/>
                </a:spcBef>
                <a:buFontTx/>
                <a:buNone/>
              </a:pPr>
              <a:t>17</a:t>
            </a:fld>
            <a:endParaRPr lang="en-US" altLang="en-US" sz="1400">
              <a:solidFill>
                <a:schemeClr val="tx1"/>
              </a:solidFill>
            </a:endParaRPr>
          </a:p>
        </p:txBody>
      </p:sp>
      <p:sp>
        <p:nvSpPr>
          <p:cNvPr id="17412" name="Rectangle 2"/>
          <p:cNvSpPr>
            <a:spLocks noGrp="1" noChangeArrowheads="1"/>
          </p:cNvSpPr>
          <p:nvPr>
            <p:ph type="title"/>
          </p:nvPr>
        </p:nvSpPr>
        <p:spPr/>
        <p:txBody>
          <a:bodyPr/>
          <a:lstStyle/>
          <a:p>
            <a:r>
              <a:rPr lang="en-US" altLang="en-US" smtClean="0"/>
              <a:t>Scoring Schemes</a:t>
            </a:r>
          </a:p>
        </p:txBody>
      </p:sp>
      <p:sp>
        <p:nvSpPr>
          <p:cNvPr id="17413" name="Rectangle 3"/>
          <p:cNvSpPr>
            <a:spLocks noGrp="1" noChangeArrowheads="1"/>
          </p:cNvSpPr>
          <p:nvPr>
            <p:ph type="body" idx="1"/>
          </p:nvPr>
        </p:nvSpPr>
        <p:spPr/>
        <p:txBody>
          <a:bodyPr/>
          <a:lstStyle/>
          <a:p>
            <a:pPr>
              <a:lnSpc>
                <a:spcPct val="90000"/>
              </a:lnSpc>
            </a:pPr>
            <a:r>
              <a:rPr lang="en-US" altLang="en-US" smtClean="0"/>
              <a:t>We have used a very simple scoring schemes:</a:t>
            </a:r>
            <a:br>
              <a:rPr lang="en-US" altLang="en-US" smtClean="0"/>
            </a:br>
            <a:r>
              <a:rPr lang="en-US" altLang="en-US" smtClean="0"/>
              <a:t/>
            </a:r>
            <a:br>
              <a:rPr lang="en-US" altLang="en-US" smtClean="0"/>
            </a:br>
            <a:r>
              <a:rPr lang="en-US" altLang="en-US" smtClean="0"/>
              <a:t>Match (S</a:t>
            </a:r>
            <a:r>
              <a:rPr lang="en-US" altLang="en-US" baseline="-25000" smtClean="0"/>
              <a:t>m</a:t>
            </a:r>
            <a:r>
              <a:rPr lang="en-US" altLang="en-US" smtClean="0"/>
              <a:t>): 2; mismatch (S</a:t>
            </a:r>
            <a:r>
              <a:rPr lang="en-US" altLang="en-US" baseline="-25000" smtClean="0"/>
              <a:t>mm</a:t>
            </a:r>
            <a:r>
              <a:rPr lang="en-US" altLang="en-US" smtClean="0"/>
              <a:t>): -1; Gap (S</a:t>
            </a:r>
            <a:r>
              <a:rPr lang="en-US" altLang="en-US" baseline="-25000" smtClean="0"/>
              <a:t>g</a:t>
            </a:r>
            <a:r>
              <a:rPr lang="en-US" altLang="en-US" smtClean="0"/>
              <a:t>): -3</a:t>
            </a:r>
          </a:p>
          <a:p>
            <a:pPr>
              <a:lnSpc>
                <a:spcPct val="90000"/>
              </a:lnSpc>
            </a:pPr>
            <a:endParaRPr lang="en-US" altLang="en-US" smtClean="0"/>
          </a:p>
          <a:p>
            <a:pPr>
              <a:lnSpc>
                <a:spcPct val="90000"/>
              </a:lnSpc>
            </a:pPr>
            <a:r>
              <a:rPr lang="en-US" altLang="en-US" smtClean="0"/>
              <a:t>Different scoring schemes differ in two ways:</a:t>
            </a:r>
          </a:p>
          <a:p>
            <a:pPr lvl="1">
              <a:lnSpc>
                <a:spcPct val="90000"/>
              </a:lnSpc>
            </a:pPr>
            <a:r>
              <a:rPr lang="en-US" altLang="en-US" smtClean="0"/>
              <a:t>Match-mismatch matrices</a:t>
            </a:r>
          </a:p>
          <a:p>
            <a:pPr lvl="1">
              <a:lnSpc>
                <a:spcPct val="90000"/>
              </a:lnSpc>
            </a:pPr>
            <a:r>
              <a:rPr lang="en-US" altLang="en-US" smtClean="0"/>
              <a:t>Treatment of gap penalties</a:t>
            </a:r>
          </a:p>
        </p:txBody>
      </p:sp>
      <p:sp>
        <p:nvSpPr>
          <p:cNvPr id="17414" name="Rectangle 4"/>
          <p:cNvSpPr>
            <a:spLocks noChangeArrowheads="1"/>
          </p:cNvSpPr>
          <p:nvPr/>
        </p:nvSpPr>
        <p:spPr bwMode="auto">
          <a:xfrm>
            <a:off x="0" y="32194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endParaRPr lang="en-CA" altLang="en-US" sz="1600">
              <a:solidFill>
                <a:schemeClr val="tx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smtClean="0"/>
              <a:t>Match-Mismatch Matrices</a:t>
            </a:r>
          </a:p>
        </p:txBody>
      </p:sp>
      <p:sp>
        <p:nvSpPr>
          <p:cNvPr id="18435" name="Rectangle 3"/>
          <p:cNvSpPr>
            <a:spLocks noGrp="1" noChangeArrowheads="1"/>
          </p:cNvSpPr>
          <p:nvPr>
            <p:ph type="body" idx="1"/>
          </p:nvPr>
        </p:nvSpPr>
        <p:spPr>
          <a:xfrm>
            <a:off x="11113" y="981075"/>
            <a:ext cx="5353050" cy="4535488"/>
          </a:xfrm>
        </p:spPr>
        <p:txBody>
          <a:bodyPr/>
          <a:lstStyle/>
          <a:p>
            <a:pPr>
              <a:lnSpc>
                <a:spcPct val="90000"/>
              </a:lnSpc>
            </a:pPr>
            <a:r>
              <a:rPr lang="en-US" altLang="en-US" sz="1800" smtClean="0"/>
              <a:t>Nucleotide:</a:t>
            </a:r>
          </a:p>
          <a:p>
            <a:pPr lvl="1">
              <a:lnSpc>
                <a:spcPct val="90000"/>
              </a:lnSpc>
            </a:pPr>
            <a:r>
              <a:rPr lang="en-US" altLang="en-US" sz="1800" smtClean="0"/>
              <a:t>Identity matrix </a:t>
            </a:r>
          </a:p>
          <a:p>
            <a:pPr lvl="1">
              <a:lnSpc>
                <a:spcPct val="90000"/>
              </a:lnSpc>
            </a:pPr>
            <a:r>
              <a:rPr lang="en-US" altLang="en-US" sz="1800" smtClean="0"/>
              <a:t>International IUB matrix</a:t>
            </a:r>
          </a:p>
          <a:p>
            <a:pPr lvl="1">
              <a:lnSpc>
                <a:spcPct val="90000"/>
              </a:lnSpc>
            </a:pPr>
            <a:r>
              <a:rPr lang="en-US" altLang="en-US" sz="1800" smtClean="0"/>
              <a:t>Transition bias matrix</a:t>
            </a:r>
          </a:p>
          <a:p>
            <a:pPr>
              <a:lnSpc>
                <a:spcPct val="90000"/>
              </a:lnSpc>
            </a:pPr>
            <a:r>
              <a:rPr lang="en-US" altLang="en-US" sz="1800" smtClean="0"/>
              <a:t>Amino acid:</a:t>
            </a:r>
          </a:p>
          <a:p>
            <a:pPr lvl="1">
              <a:lnSpc>
                <a:spcPct val="90000"/>
              </a:lnSpc>
            </a:pPr>
            <a:r>
              <a:rPr lang="en-US" altLang="en-US" sz="1800" smtClean="0"/>
              <a:t>BLOSUM (BLOcks SUbstitution Matrix, Henikoff and Henikoff 1992)</a:t>
            </a:r>
          </a:p>
          <a:p>
            <a:pPr lvl="1">
              <a:lnSpc>
                <a:spcPct val="90000"/>
              </a:lnSpc>
            </a:pPr>
            <a:r>
              <a:rPr lang="en-US" altLang="en-US" sz="1800" smtClean="0"/>
              <a:t>PAM (Dayhoff 1978)</a:t>
            </a:r>
          </a:p>
          <a:p>
            <a:pPr lvl="1">
              <a:lnSpc>
                <a:spcPct val="90000"/>
              </a:lnSpc>
            </a:pPr>
            <a:r>
              <a:rPr lang="en-US" altLang="en-US" sz="1800" smtClean="0"/>
              <a:t>StadenPep</a:t>
            </a:r>
          </a:p>
          <a:p>
            <a:pPr lvl="1">
              <a:lnSpc>
                <a:spcPct val="90000"/>
              </a:lnSpc>
            </a:pPr>
            <a:r>
              <a:rPr lang="en-US" altLang="en-US" sz="1800" smtClean="0"/>
              <a:t>StructGapPep</a:t>
            </a:r>
          </a:p>
          <a:p>
            <a:pPr lvl="1">
              <a:lnSpc>
                <a:spcPct val="90000"/>
              </a:lnSpc>
            </a:pPr>
            <a:r>
              <a:rPr lang="en-US" altLang="en-US" sz="1800" smtClean="0"/>
              <a:t>Gonnet</a:t>
            </a:r>
          </a:p>
          <a:p>
            <a:pPr lvl="1">
              <a:lnSpc>
                <a:spcPct val="90000"/>
              </a:lnSpc>
            </a:pPr>
            <a:r>
              <a:rPr lang="en-US" altLang="en-US" sz="1800" smtClean="0"/>
              <a:t>JTT92</a:t>
            </a:r>
          </a:p>
          <a:p>
            <a:pPr lvl="1">
              <a:lnSpc>
                <a:spcPct val="90000"/>
              </a:lnSpc>
            </a:pPr>
            <a:r>
              <a:rPr lang="en-US" altLang="en-US" sz="1800" smtClean="0"/>
              <a:t>JohnsonOverington</a:t>
            </a:r>
          </a:p>
          <a:p>
            <a:pPr lvl="1">
              <a:lnSpc>
                <a:spcPct val="90000"/>
              </a:lnSpc>
            </a:pPr>
            <a:endParaRPr lang="en-US" altLang="en-US" sz="1800" smtClean="0"/>
          </a:p>
        </p:txBody>
      </p:sp>
      <p:graphicFrame>
        <p:nvGraphicFramePr>
          <p:cNvPr id="2" name="Table 1"/>
          <p:cNvGraphicFramePr>
            <a:graphicFrameLocks noGrp="1"/>
          </p:cNvGraphicFramePr>
          <p:nvPr/>
        </p:nvGraphicFramePr>
        <p:xfrm>
          <a:off x="3516313" y="914400"/>
          <a:ext cx="1930401" cy="1539872"/>
        </p:xfrm>
        <a:graphic>
          <a:graphicData uri="http://schemas.openxmlformats.org/drawingml/2006/table">
            <a:tbl>
              <a:tblPr>
                <a:tableStyleId>{5C22544A-7EE6-4342-B048-85BDC9FD1C3A}</a:tableStyleId>
              </a:tblPr>
              <a:tblGrid>
                <a:gridCol w="150665"/>
                <a:gridCol w="254248"/>
                <a:gridCol w="254248"/>
                <a:gridCol w="254248"/>
                <a:gridCol w="254248"/>
                <a:gridCol w="254248"/>
                <a:gridCol w="254248"/>
                <a:gridCol w="254248"/>
              </a:tblGrid>
              <a:tr h="192484">
                <a:tc>
                  <a:txBody>
                    <a:bodyPr/>
                    <a:lstStyle/>
                    <a:p>
                      <a:pPr algn="l" fontAlgn="b"/>
                      <a:endParaRPr lang="en-CA" sz="1200" b="0" i="0" u="none" strike="noStrike" dirty="0">
                        <a:solidFill>
                          <a:srgbClr val="000000"/>
                        </a:solidFill>
                        <a:effectLst/>
                        <a:latin typeface="Calibri" panose="020F0502020204030204" pitchFamily="34" charset="0"/>
                      </a:endParaRPr>
                    </a:p>
                  </a:txBody>
                  <a:tcPr marL="9525" marR="9525" marT="9529" marB="0" anchor="b"/>
                </a:tc>
                <a:tc>
                  <a:txBody>
                    <a:bodyPr/>
                    <a:lstStyle/>
                    <a:p>
                      <a:pPr algn="r" fontAlgn="b"/>
                      <a:r>
                        <a:rPr lang="en-CA" sz="1200" u="none" strike="noStrike">
                          <a:effectLst/>
                        </a:rPr>
                        <a:t>A</a:t>
                      </a:r>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r" fontAlgn="b"/>
                      <a:r>
                        <a:rPr lang="en-CA" sz="1200" u="none" strike="noStrike">
                          <a:effectLst/>
                        </a:rPr>
                        <a:t>G</a:t>
                      </a:r>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r" fontAlgn="b"/>
                      <a:r>
                        <a:rPr lang="en-CA" sz="1200" u="none" strike="noStrike">
                          <a:effectLst/>
                        </a:rPr>
                        <a:t>C</a:t>
                      </a:r>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r" fontAlgn="b"/>
                      <a:r>
                        <a:rPr lang="en-CA" sz="1200" u="none" strike="noStrike">
                          <a:effectLst/>
                        </a:rPr>
                        <a:t>T</a:t>
                      </a:r>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r" fontAlgn="b"/>
                      <a:r>
                        <a:rPr lang="en-CA" sz="1200" u="none" strike="noStrike">
                          <a:effectLst/>
                        </a:rPr>
                        <a:t>R</a:t>
                      </a:r>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r" fontAlgn="b"/>
                      <a:r>
                        <a:rPr lang="en-CA" sz="1200" u="none" strike="noStrike">
                          <a:effectLst/>
                        </a:rPr>
                        <a:t>Y</a:t>
                      </a:r>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r" fontAlgn="b"/>
                      <a:r>
                        <a:rPr lang="en-CA" sz="1200" u="none" strike="noStrike">
                          <a:effectLst/>
                        </a:rPr>
                        <a:t>…</a:t>
                      </a:r>
                      <a:endParaRPr lang="en-CA" sz="1200" b="0" i="0" u="none" strike="noStrike">
                        <a:solidFill>
                          <a:srgbClr val="000000"/>
                        </a:solidFill>
                        <a:effectLst/>
                        <a:latin typeface="Calibri" panose="020F0502020204030204" pitchFamily="34" charset="0"/>
                      </a:endParaRPr>
                    </a:p>
                  </a:txBody>
                  <a:tcPr marL="9525" marR="9525" marT="9529" marB="0" anchor="b"/>
                </a:tc>
              </a:tr>
              <a:tr h="192484">
                <a:tc>
                  <a:txBody>
                    <a:bodyPr/>
                    <a:lstStyle/>
                    <a:p>
                      <a:pPr algn="l" fontAlgn="b"/>
                      <a:r>
                        <a:rPr lang="en-CA" sz="1200" u="none" strike="noStrike">
                          <a:effectLst/>
                        </a:rPr>
                        <a:t>A</a:t>
                      </a:r>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r" fontAlgn="b"/>
                      <a:r>
                        <a:rPr lang="en-CA" sz="1200" u="none" strike="noStrike" dirty="0">
                          <a:effectLst/>
                        </a:rPr>
                        <a:t>-2</a:t>
                      </a:r>
                      <a:endParaRPr lang="en-CA" sz="1200" b="0" i="0" u="none" strike="noStrike" dirty="0">
                        <a:solidFill>
                          <a:srgbClr val="000000"/>
                        </a:solidFill>
                        <a:effectLst/>
                        <a:latin typeface="Calibri" panose="020F0502020204030204" pitchFamily="34" charset="0"/>
                      </a:endParaRPr>
                    </a:p>
                  </a:txBody>
                  <a:tcPr marL="9525" marR="9525" marT="9529"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r" fontAlgn="b"/>
                      <a:r>
                        <a:rPr lang="en-CA" sz="1200" u="none" strike="noStrike">
                          <a:effectLst/>
                        </a:rPr>
                        <a:t>0</a:t>
                      </a:r>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9" marB="0" anchor="b"/>
                </a:tc>
              </a:tr>
              <a:tr h="192484">
                <a:tc>
                  <a:txBody>
                    <a:bodyPr/>
                    <a:lstStyle/>
                    <a:p>
                      <a:pPr algn="l" fontAlgn="b"/>
                      <a:r>
                        <a:rPr lang="en-CA" sz="1200" u="none" strike="noStrike">
                          <a:effectLst/>
                        </a:rPr>
                        <a:t>G</a:t>
                      </a:r>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r" fontAlgn="b"/>
                      <a:r>
                        <a:rPr lang="en-CA" sz="1200" u="none" strike="noStrike">
                          <a:effectLst/>
                        </a:rPr>
                        <a:t>0</a:t>
                      </a:r>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9" marB="0" anchor="b"/>
                </a:tc>
              </a:tr>
              <a:tr h="192484">
                <a:tc>
                  <a:txBody>
                    <a:bodyPr/>
                    <a:lstStyle/>
                    <a:p>
                      <a:pPr algn="l" fontAlgn="b"/>
                      <a:r>
                        <a:rPr lang="en-CA" sz="1200" u="none" strike="noStrike">
                          <a:effectLst/>
                        </a:rPr>
                        <a:t>C</a:t>
                      </a:r>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r" fontAlgn="b"/>
                      <a:r>
                        <a:rPr lang="en-CA" sz="1200" u="none" strike="noStrike" dirty="0">
                          <a:effectLst/>
                        </a:rPr>
                        <a:t>-2</a:t>
                      </a:r>
                      <a:endParaRPr lang="en-CA" sz="1200" b="0" i="0" u="none" strike="noStrike" dirty="0">
                        <a:solidFill>
                          <a:srgbClr val="000000"/>
                        </a:solidFill>
                        <a:effectLst/>
                        <a:latin typeface="Calibri" panose="020F0502020204030204" pitchFamily="34" charset="0"/>
                      </a:endParaRPr>
                    </a:p>
                  </a:txBody>
                  <a:tcPr marL="9525" marR="9525" marT="9529"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r" fontAlgn="b"/>
                      <a:r>
                        <a:rPr lang="en-CA" sz="1200" u="none" strike="noStrike">
                          <a:effectLst/>
                        </a:rPr>
                        <a:t>0</a:t>
                      </a:r>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9" marB="0" anchor="b"/>
                </a:tc>
              </a:tr>
              <a:tr h="192484">
                <a:tc>
                  <a:txBody>
                    <a:bodyPr/>
                    <a:lstStyle/>
                    <a:p>
                      <a:pPr algn="l" fontAlgn="b"/>
                      <a:r>
                        <a:rPr lang="en-CA" sz="1200" u="none" strike="noStrike">
                          <a:effectLst/>
                        </a:rPr>
                        <a:t>T</a:t>
                      </a:r>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r" fontAlgn="b"/>
                      <a:r>
                        <a:rPr lang="en-CA" sz="1200" u="none" strike="noStrike">
                          <a:effectLst/>
                        </a:rPr>
                        <a:t>0</a:t>
                      </a:r>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9" marB="0" anchor="b"/>
                </a:tc>
              </a:tr>
              <a:tr h="192484">
                <a:tc>
                  <a:txBody>
                    <a:bodyPr/>
                    <a:lstStyle/>
                    <a:p>
                      <a:pPr algn="l" fontAlgn="b"/>
                      <a:r>
                        <a:rPr lang="en-CA" sz="1200" u="none" strike="noStrike">
                          <a:effectLst/>
                        </a:rPr>
                        <a:t>R</a:t>
                      </a:r>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r" fontAlgn="b"/>
                      <a:r>
                        <a:rPr lang="en-CA" sz="1200" u="none" strike="noStrike">
                          <a:effectLst/>
                        </a:rPr>
                        <a:t>0</a:t>
                      </a:r>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r" fontAlgn="b"/>
                      <a:r>
                        <a:rPr lang="en-CA" sz="1200" u="none" strike="noStrike">
                          <a:effectLst/>
                        </a:rPr>
                        <a:t>0</a:t>
                      </a:r>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r" fontAlgn="b"/>
                      <a:r>
                        <a:rPr lang="en-CA" sz="1200" u="none" strike="noStrike">
                          <a:effectLst/>
                        </a:rPr>
                        <a:t>0</a:t>
                      </a:r>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9" marB="0" anchor="b"/>
                </a:tc>
              </a:tr>
              <a:tr h="192484">
                <a:tc>
                  <a:txBody>
                    <a:bodyPr/>
                    <a:lstStyle/>
                    <a:p>
                      <a:pPr algn="l" fontAlgn="b"/>
                      <a:r>
                        <a:rPr lang="en-CA" sz="1200" u="none" strike="noStrike">
                          <a:effectLst/>
                        </a:rPr>
                        <a:t>Y</a:t>
                      </a:r>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r" fontAlgn="b"/>
                      <a:r>
                        <a:rPr lang="en-CA" sz="1200" u="none" strike="noStrike">
                          <a:effectLst/>
                        </a:rPr>
                        <a:t>0</a:t>
                      </a:r>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r" fontAlgn="b"/>
                      <a:r>
                        <a:rPr lang="en-CA" sz="1200" u="none" strike="noStrike">
                          <a:effectLst/>
                        </a:rPr>
                        <a:t>0</a:t>
                      </a:r>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r" fontAlgn="b"/>
                      <a:r>
                        <a:rPr lang="en-CA" sz="1200" u="none" strike="noStrike">
                          <a:effectLst/>
                        </a:rPr>
                        <a:t>0</a:t>
                      </a:r>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9" marB="0" anchor="b"/>
                </a:tc>
              </a:tr>
              <a:tr h="192484">
                <a:tc>
                  <a:txBody>
                    <a:bodyPr/>
                    <a:lstStyle/>
                    <a:p>
                      <a:pPr algn="l" fontAlgn="b"/>
                      <a:r>
                        <a:rPr lang="en-CA" sz="1200" u="none" strike="noStrike">
                          <a:effectLst/>
                        </a:rPr>
                        <a:t>…</a:t>
                      </a:r>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9" marB="0" anchor="b"/>
                </a:tc>
                <a:tc>
                  <a:txBody>
                    <a:bodyPr/>
                    <a:lstStyle/>
                    <a:p>
                      <a:pPr algn="l" fontAlgn="b"/>
                      <a:endParaRPr lang="en-CA" sz="1200" b="0" i="0" u="none" strike="noStrike" dirty="0">
                        <a:solidFill>
                          <a:srgbClr val="000000"/>
                        </a:solidFill>
                        <a:effectLst/>
                        <a:latin typeface="Calibri" panose="020F0502020204030204" pitchFamily="34" charset="0"/>
                      </a:endParaRPr>
                    </a:p>
                  </a:txBody>
                  <a:tcPr marL="9525" marR="9525" marT="9529" marB="0" anchor="b"/>
                </a:tc>
              </a:tr>
            </a:tbl>
          </a:graphicData>
        </a:graphic>
      </p:graphicFrame>
      <p:cxnSp>
        <p:nvCxnSpPr>
          <p:cNvPr id="18519" name="Straight Arrow Connector 3"/>
          <p:cNvCxnSpPr>
            <a:cxnSpLocks noChangeShapeType="1"/>
          </p:cNvCxnSpPr>
          <p:nvPr/>
        </p:nvCxnSpPr>
        <p:spPr bwMode="auto">
          <a:xfrm flipV="1">
            <a:off x="2916238" y="1916113"/>
            <a:ext cx="576262" cy="217487"/>
          </a:xfrm>
          <a:prstGeom prst="straightConnector1">
            <a:avLst/>
          </a:prstGeom>
          <a:noFill/>
          <a:ln w="9525" algn="ctr">
            <a:solidFill>
              <a:schemeClr val="tx1"/>
            </a:solidFill>
            <a:round/>
            <a:headEnd/>
            <a:tailEnd type="triangle" w="med" len="med"/>
          </a:ln>
        </p:spPr>
      </p:cxnSp>
      <p:graphicFrame>
        <p:nvGraphicFramePr>
          <p:cNvPr id="5" name="Table 4"/>
          <p:cNvGraphicFramePr>
            <a:graphicFrameLocks noGrp="1"/>
          </p:cNvGraphicFramePr>
          <p:nvPr/>
        </p:nvGraphicFramePr>
        <p:xfrm>
          <a:off x="5148263" y="2708275"/>
          <a:ext cx="3771896" cy="4041765"/>
        </p:xfrm>
        <a:graphic>
          <a:graphicData uri="http://schemas.openxmlformats.org/drawingml/2006/table">
            <a:tbl>
              <a:tblPr>
                <a:tableStyleId>{5C22544A-7EE6-4342-B048-85BDC9FD1C3A}</a:tableStyleId>
              </a:tblPr>
              <a:tblGrid>
                <a:gridCol w="187501"/>
                <a:gridCol w="178126"/>
                <a:gridCol w="178126"/>
                <a:gridCol w="178126"/>
                <a:gridCol w="178126"/>
                <a:gridCol w="178126"/>
                <a:gridCol w="178126"/>
                <a:gridCol w="178126"/>
                <a:gridCol w="178126"/>
                <a:gridCol w="178126"/>
                <a:gridCol w="178126"/>
                <a:gridCol w="178126"/>
                <a:gridCol w="178126"/>
                <a:gridCol w="178126"/>
                <a:gridCol w="178126"/>
                <a:gridCol w="178126"/>
                <a:gridCol w="178126"/>
                <a:gridCol w="178126"/>
                <a:gridCol w="200001"/>
                <a:gridCol w="178126"/>
                <a:gridCol w="178126"/>
              </a:tblGrid>
              <a:tr h="192465">
                <a:tc>
                  <a:txBody>
                    <a:bodyPr/>
                    <a:lstStyle/>
                    <a:p>
                      <a:pPr algn="l" fontAlgn="b"/>
                      <a:endParaRPr lang="en-CA" sz="1200" b="0" i="0" u="none" strike="noStrike" dirty="0">
                        <a:solidFill>
                          <a:srgbClr val="000000"/>
                        </a:solidFill>
                        <a:effectLst/>
                        <a:latin typeface="Calibri" panose="020F0502020204030204" pitchFamily="34" charset="0"/>
                      </a:endParaRPr>
                    </a:p>
                  </a:txBody>
                  <a:tcPr marL="9525" marR="9525" marT="9528" marB="0" anchor="b"/>
                </a:tc>
                <a:tc>
                  <a:txBody>
                    <a:bodyPr/>
                    <a:lstStyle/>
                    <a:p>
                      <a:pPr algn="l" fontAlgn="b"/>
                      <a:r>
                        <a:rPr lang="en-CA" sz="1200" u="none" strike="noStrike">
                          <a:effectLst/>
                        </a:rPr>
                        <a:t>A</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r>
                        <a:rPr lang="en-CA" sz="1200" u="none" strike="noStrike">
                          <a:effectLst/>
                        </a:rPr>
                        <a:t>R</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r>
                        <a:rPr lang="en-CA" sz="1200" u="none" strike="noStrike">
                          <a:effectLst/>
                        </a:rPr>
                        <a:t>N</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r>
                        <a:rPr lang="en-CA" sz="1200" u="none" strike="noStrike">
                          <a:effectLst/>
                        </a:rPr>
                        <a:t>D</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r>
                        <a:rPr lang="en-CA" sz="1200" u="none" strike="noStrike">
                          <a:effectLst/>
                        </a:rPr>
                        <a:t>C</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r>
                        <a:rPr lang="en-CA" sz="1200" u="none" strike="noStrike">
                          <a:effectLst/>
                        </a:rPr>
                        <a:t>Q</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r>
                        <a:rPr lang="en-CA" sz="1200" u="none" strike="noStrike">
                          <a:effectLst/>
                        </a:rPr>
                        <a:t>E</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r>
                        <a:rPr lang="en-CA" sz="1200" u="none" strike="noStrike">
                          <a:effectLst/>
                        </a:rPr>
                        <a:t>G</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r>
                        <a:rPr lang="en-CA" sz="1200" u="none" strike="noStrike" dirty="0">
                          <a:effectLst/>
                        </a:rPr>
                        <a:t>H</a:t>
                      </a:r>
                      <a:endParaRPr lang="en-CA" sz="1200" b="0" i="0" u="none" strike="noStrike" dirty="0">
                        <a:solidFill>
                          <a:srgbClr val="000000"/>
                        </a:solidFill>
                        <a:effectLst/>
                        <a:latin typeface="Calibri" panose="020F0502020204030204" pitchFamily="34" charset="0"/>
                      </a:endParaRPr>
                    </a:p>
                  </a:txBody>
                  <a:tcPr marL="9525" marR="9525" marT="9528" marB="0" anchor="b"/>
                </a:tc>
                <a:tc>
                  <a:txBody>
                    <a:bodyPr/>
                    <a:lstStyle/>
                    <a:p>
                      <a:pPr algn="l" fontAlgn="b"/>
                      <a:r>
                        <a:rPr lang="en-CA" sz="1200" u="none" strike="noStrike">
                          <a:effectLst/>
                        </a:rPr>
                        <a:t>I</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r>
                        <a:rPr lang="en-CA" sz="1200" u="none" strike="noStrike">
                          <a:effectLst/>
                        </a:rPr>
                        <a:t>L</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r>
                        <a:rPr lang="en-CA" sz="1200" u="none" strike="noStrike">
                          <a:effectLst/>
                        </a:rPr>
                        <a:t>K</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r>
                        <a:rPr lang="en-CA" sz="1200" u="none" strike="noStrike">
                          <a:effectLst/>
                        </a:rPr>
                        <a:t>M</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r>
                        <a:rPr lang="en-CA" sz="1200" u="none" strike="noStrike">
                          <a:effectLst/>
                        </a:rPr>
                        <a:t>F</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r>
                        <a:rPr lang="en-CA" sz="1200" u="none" strike="noStrike">
                          <a:effectLst/>
                        </a:rPr>
                        <a:t>P</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r>
                        <a:rPr lang="en-CA" sz="1200" u="none" strike="noStrike">
                          <a:effectLst/>
                        </a:rPr>
                        <a:t>S</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r>
                        <a:rPr lang="en-CA" sz="1200" u="none" strike="noStrike">
                          <a:effectLst/>
                        </a:rPr>
                        <a:t>T</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r>
                        <a:rPr lang="en-CA" sz="1200" u="none" strike="noStrike">
                          <a:effectLst/>
                        </a:rPr>
                        <a:t>W</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r>
                        <a:rPr lang="en-CA" sz="1200" u="none" strike="noStrike">
                          <a:effectLst/>
                        </a:rPr>
                        <a:t>Y</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r>
                        <a:rPr lang="en-CA" sz="1200" u="none" strike="noStrike">
                          <a:effectLst/>
                        </a:rPr>
                        <a:t>V</a:t>
                      </a:r>
                      <a:endParaRPr lang="en-CA" sz="1200" b="0" i="0" u="none" strike="noStrike">
                        <a:solidFill>
                          <a:srgbClr val="000000"/>
                        </a:solidFill>
                        <a:effectLst/>
                        <a:latin typeface="Calibri" panose="020F0502020204030204" pitchFamily="34" charset="0"/>
                      </a:endParaRPr>
                    </a:p>
                  </a:txBody>
                  <a:tcPr marL="9525" marR="9525" marT="9528" marB="0" anchor="b"/>
                </a:tc>
              </a:tr>
              <a:tr h="192465">
                <a:tc>
                  <a:txBody>
                    <a:bodyPr/>
                    <a:lstStyle/>
                    <a:p>
                      <a:pPr algn="l" fontAlgn="b"/>
                      <a:r>
                        <a:rPr lang="en-CA" sz="1200" u="none" strike="noStrike">
                          <a:effectLst/>
                        </a:rPr>
                        <a:t>A</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4</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r>
              <a:tr h="192465">
                <a:tc>
                  <a:txBody>
                    <a:bodyPr/>
                    <a:lstStyle/>
                    <a:p>
                      <a:pPr algn="l" fontAlgn="b"/>
                      <a:r>
                        <a:rPr lang="en-CA" sz="1200" u="none" strike="noStrike">
                          <a:effectLst/>
                        </a:rPr>
                        <a:t>R</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5</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r>
              <a:tr h="192465">
                <a:tc>
                  <a:txBody>
                    <a:bodyPr/>
                    <a:lstStyle/>
                    <a:p>
                      <a:pPr algn="l" fontAlgn="b"/>
                      <a:r>
                        <a:rPr lang="en-CA" sz="1200" u="none" strike="noStrike">
                          <a:effectLst/>
                        </a:rPr>
                        <a:t>N</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0</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6</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r>
              <a:tr h="192465">
                <a:tc>
                  <a:txBody>
                    <a:bodyPr/>
                    <a:lstStyle/>
                    <a:p>
                      <a:pPr algn="l" fontAlgn="b"/>
                      <a:r>
                        <a:rPr lang="en-CA" sz="1200" u="none" strike="noStrike">
                          <a:effectLst/>
                        </a:rPr>
                        <a:t>D</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6</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r>
              <a:tr h="192465">
                <a:tc>
                  <a:txBody>
                    <a:bodyPr/>
                    <a:lstStyle/>
                    <a:p>
                      <a:pPr algn="l" fontAlgn="b"/>
                      <a:r>
                        <a:rPr lang="en-CA" sz="1200" u="none" strike="noStrike">
                          <a:effectLst/>
                        </a:rPr>
                        <a:t>C</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0</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-3</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-3</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-3</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9</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r>
              <a:tr h="192465">
                <a:tc>
                  <a:txBody>
                    <a:bodyPr/>
                    <a:lstStyle/>
                    <a:p>
                      <a:pPr algn="l" fontAlgn="b"/>
                      <a:r>
                        <a:rPr lang="en-CA" sz="1200" u="none" strike="noStrike">
                          <a:effectLst/>
                        </a:rPr>
                        <a:t>Q</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0</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0</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-3</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5</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r>
              <a:tr h="192465">
                <a:tc>
                  <a:txBody>
                    <a:bodyPr/>
                    <a:lstStyle/>
                    <a:p>
                      <a:pPr algn="l" fontAlgn="b"/>
                      <a:r>
                        <a:rPr lang="en-CA" sz="1200" u="none" strike="noStrike">
                          <a:effectLst/>
                        </a:rPr>
                        <a:t>E</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0</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0</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-4</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5</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r>
              <a:tr h="192465">
                <a:tc>
                  <a:txBody>
                    <a:bodyPr/>
                    <a:lstStyle/>
                    <a:p>
                      <a:pPr algn="l" fontAlgn="b"/>
                      <a:r>
                        <a:rPr lang="en-CA" sz="1200" u="none" strike="noStrike">
                          <a:effectLst/>
                        </a:rPr>
                        <a:t>G</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0</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0</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-3</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6</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r>
              <a:tr h="192465">
                <a:tc>
                  <a:txBody>
                    <a:bodyPr/>
                    <a:lstStyle/>
                    <a:p>
                      <a:pPr algn="l" fontAlgn="b"/>
                      <a:r>
                        <a:rPr lang="en-CA" sz="1200" u="none" strike="noStrike">
                          <a:effectLst/>
                        </a:rPr>
                        <a:t>H</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0</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-3</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0</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0</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8</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r>
              <a:tr h="192465">
                <a:tc>
                  <a:txBody>
                    <a:bodyPr/>
                    <a:lstStyle/>
                    <a:p>
                      <a:pPr algn="l" fontAlgn="b"/>
                      <a:r>
                        <a:rPr lang="en-CA" sz="1200" u="none" strike="noStrike">
                          <a:effectLst/>
                        </a:rPr>
                        <a:t>I</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-3</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-3</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-3</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-3</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-3</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-4</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-3</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4</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r>
              <a:tr h="192465">
                <a:tc>
                  <a:txBody>
                    <a:bodyPr/>
                    <a:lstStyle/>
                    <a:p>
                      <a:pPr algn="l" fontAlgn="b"/>
                      <a:r>
                        <a:rPr lang="en-CA" sz="1200" u="none" strike="noStrike">
                          <a:effectLst/>
                        </a:rPr>
                        <a:t>L</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-3</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-4</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-3</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-4</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-3</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4</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r>
              <a:tr h="192465">
                <a:tc>
                  <a:txBody>
                    <a:bodyPr/>
                    <a:lstStyle/>
                    <a:p>
                      <a:pPr algn="l" fontAlgn="b"/>
                      <a:r>
                        <a:rPr lang="en-CA" sz="1200" u="none" strike="noStrike">
                          <a:effectLst/>
                        </a:rPr>
                        <a:t>K</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0</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-3</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-3</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5</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r>
              <a:tr h="192465">
                <a:tc>
                  <a:txBody>
                    <a:bodyPr/>
                    <a:lstStyle/>
                    <a:p>
                      <a:pPr algn="l" fontAlgn="b"/>
                      <a:r>
                        <a:rPr lang="en-CA" sz="1200" u="none" strike="noStrike">
                          <a:effectLst/>
                        </a:rPr>
                        <a:t>M</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-3</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0</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-3</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5</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r>
              <a:tr h="192465">
                <a:tc>
                  <a:txBody>
                    <a:bodyPr/>
                    <a:lstStyle/>
                    <a:p>
                      <a:pPr algn="l" fontAlgn="b"/>
                      <a:r>
                        <a:rPr lang="en-CA" sz="1200" u="none" strike="noStrike">
                          <a:effectLst/>
                        </a:rPr>
                        <a:t>F</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-3</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-3</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-3</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-3</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-3</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-3</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0</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0</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-3</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0</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6</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r>
              <a:tr h="192465">
                <a:tc>
                  <a:txBody>
                    <a:bodyPr/>
                    <a:lstStyle/>
                    <a:p>
                      <a:pPr algn="l" fontAlgn="b"/>
                      <a:r>
                        <a:rPr lang="en-CA" sz="1200" u="none" strike="noStrike">
                          <a:effectLst/>
                        </a:rPr>
                        <a:t>P</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-3</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-3</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-3</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-4</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7</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r>
              <a:tr h="192465">
                <a:tc>
                  <a:txBody>
                    <a:bodyPr/>
                    <a:lstStyle/>
                    <a:p>
                      <a:pPr algn="l" fontAlgn="b"/>
                      <a:r>
                        <a:rPr lang="en-CA" sz="1200" u="none" strike="noStrike">
                          <a:effectLst/>
                        </a:rPr>
                        <a:t>S</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0</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0</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0</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0</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0</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4</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r>
              <a:tr h="192465">
                <a:tc>
                  <a:txBody>
                    <a:bodyPr/>
                    <a:lstStyle/>
                    <a:p>
                      <a:pPr algn="l" fontAlgn="b"/>
                      <a:r>
                        <a:rPr lang="en-CA" sz="1200" u="none" strike="noStrike">
                          <a:effectLst/>
                        </a:rPr>
                        <a:t>T</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0</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0</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5</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r>
              <a:tr h="192465">
                <a:tc>
                  <a:txBody>
                    <a:bodyPr/>
                    <a:lstStyle/>
                    <a:p>
                      <a:pPr algn="l" fontAlgn="b"/>
                      <a:r>
                        <a:rPr lang="en-CA" sz="1200" u="none" strike="noStrike">
                          <a:effectLst/>
                        </a:rPr>
                        <a:t>W</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-3</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-3</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-4</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-4</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-3</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-3</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-3</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-4</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-3</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r>
              <a:tr h="192465">
                <a:tc>
                  <a:txBody>
                    <a:bodyPr/>
                    <a:lstStyle/>
                    <a:p>
                      <a:pPr algn="l" fontAlgn="b"/>
                      <a:r>
                        <a:rPr lang="en-CA" sz="1200" u="none" strike="noStrike">
                          <a:effectLst/>
                        </a:rPr>
                        <a:t>Y</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-3</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-3</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3</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-3</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7</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l" fontAlgn="b"/>
                      <a:endParaRPr lang="en-CA" sz="1200" b="0" i="0" u="none" strike="noStrike">
                        <a:solidFill>
                          <a:srgbClr val="000000"/>
                        </a:solidFill>
                        <a:effectLst/>
                        <a:latin typeface="Calibri" panose="020F0502020204030204" pitchFamily="34" charset="0"/>
                      </a:endParaRPr>
                    </a:p>
                  </a:txBody>
                  <a:tcPr marL="9525" marR="9525" marT="9528" marB="0" anchor="b"/>
                </a:tc>
              </a:tr>
              <a:tr h="192465">
                <a:tc>
                  <a:txBody>
                    <a:bodyPr/>
                    <a:lstStyle/>
                    <a:p>
                      <a:pPr algn="l" fontAlgn="b"/>
                      <a:r>
                        <a:rPr lang="en-CA" sz="1200" u="none" strike="noStrike">
                          <a:effectLst/>
                        </a:rPr>
                        <a:t>V</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0</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-3</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-3</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-3</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-3</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-3</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3</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-2</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0</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-3</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a:effectLst/>
                        </a:rPr>
                        <a:t>-1</a:t>
                      </a:r>
                      <a:endParaRPr lang="en-CA" sz="1200" b="0" i="0" u="none" strike="noStrike">
                        <a:solidFill>
                          <a:srgbClr val="000000"/>
                        </a:solidFill>
                        <a:effectLst/>
                        <a:latin typeface="Calibri" panose="020F0502020204030204" pitchFamily="34" charset="0"/>
                      </a:endParaRPr>
                    </a:p>
                  </a:txBody>
                  <a:tcPr marL="9525" marR="9525" marT="9528" marB="0" anchor="b"/>
                </a:tc>
                <a:tc>
                  <a:txBody>
                    <a:bodyPr/>
                    <a:lstStyle/>
                    <a:p>
                      <a:pPr algn="r" fontAlgn="b"/>
                      <a:r>
                        <a:rPr lang="en-CA" sz="1200" u="none" strike="noStrike" dirty="0">
                          <a:effectLst/>
                        </a:rPr>
                        <a:t>4</a:t>
                      </a:r>
                      <a:endParaRPr lang="en-CA" sz="1200" b="0" i="0" u="none" strike="noStrike" dirty="0">
                        <a:solidFill>
                          <a:srgbClr val="000000"/>
                        </a:solidFill>
                        <a:effectLst/>
                        <a:latin typeface="Calibri" panose="020F0502020204030204" pitchFamily="34" charset="0"/>
                      </a:endParaRPr>
                    </a:p>
                  </a:txBody>
                  <a:tcPr marL="9525" marR="9525" marT="9528" marB="0" anchor="b"/>
                </a:tc>
              </a:tr>
            </a:tbl>
          </a:graphicData>
        </a:graphic>
      </p:graphicFrame>
      <p:sp>
        <p:nvSpPr>
          <p:cNvPr id="19006" name="TextBox 6"/>
          <p:cNvSpPr txBox="1">
            <a:spLocks noChangeArrowheads="1"/>
          </p:cNvSpPr>
          <p:nvPr/>
        </p:nvSpPr>
        <p:spPr bwMode="auto">
          <a:xfrm>
            <a:off x="6516688" y="2420938"/>
            <a:ext cx="13684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r>
              <a:rPr lang="en-CA" altLang="en-US"/>
              <a:t>BLOSUM62</a:t>
            </a:r>
          </a:p>
        </p:txBody>
      </p:sp>
      <p:graphicFrame>
        <p:nvGraphicFramePr>
          <p:cNvPr id="8" name="Object 7"/>
          <p:cNvGraphicFramePr>
            <a:graphicFrameLocks noChangeAspect="1"/>
          </p:cNvGraphicFramePr>
          <p:nvPr>
            <p:extLst>
              <p:ext uri="{D42A27DB-BD31-4B8C-83A1-F6EECF244321}">
                <p14:modId xmlns:p14="http://schemas.microsoft.com/office/powerpoint/2010/main" val="895451572"/>
              </p:ext>
            </p:extLst>
          </p:nvPr>
        </p:nvGraphicFramePr>
        <p:xfrm>
          <a:off x="953768" y="5373216"/>
          <a:ext cx="2250601" cy="944964"/>
        </p:xfrm>
        <a:graphic>
          <a:graphicData uri="http://schemas.openxmlformats.org/presentationml/2006/ole">
            <mc:AlternateContent xmlns:mc="http://schemas.openxmlformats.org/markup-compatibility/2006">
              <mc:Choice xmlns:v="urn:schemas-microsoft-com:vml" Requires="v">
                <p:oleObj spid="_x0000_s27657" name="Photo Editor Photo" r:id="rId3" imgW="5334745" imgH="2238687" progId="MSPhotoEd.3">
                  <p:embed/>
                </p:oleObj>
              </mc:Choice>
              <mc:Fallback>
                <p:oleObj name="Photo Editor Photo" r:id="rId3" imgW="5334745" imgH="2238687" progId="MSPhotoEd.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3768" y="5373216"/>
                        <a:ext cx="2250601" cy="944964"/>
                      </a:xfrm>
                      <a:prstGeom prst="rect">
                        <a:avLst/>
                      </a:prstGeom>
                      <a:noFill/>
                      <a:ln>
                        <a:noFill/>
                      </a:ln>
                      <a:effectLst/>
                    </p:spPr>
                  </p:pic>
                </p:oleObj>
              </mc:Fallback>
            </mc:AlternateContent>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400" smtClean="0"/>
              <a:t>Xuhua Xia</a:t>
            </a:r>
          </a:p>
        </p:txBody>
      </p:sp>
      <p:sp>
        <p:nvSpPr>
          <p:cNvPr id="1945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400">
                <a:solidFill>
                  <a:schemeClr val="tx1"/>
                </a:solidFill>
              </a:rPr>
              <a:t>Slide </a:t>
            </a:r>
            <a:fld id="{5321C004-C6B4-4003-86C6-ECD0793BA2CF}" type="slidenum">
              <a:rPr lang="en-US" altLang="en-US" sz="1400">
                <a:solidFill>
                  <a:schemeClr val="tx1"/>
                </a:solidFill>
              </a:rPr>
              <a:pPr>
                <a:spcBef>
                  <a:spcPct val="0"/>
                </a:spcBef>
                <a:buFontTx/>
                <a:buNone/>
              </a:pPr>
              <a:t>19</a:t>
            </a:fld>
            <a:endParaRPr lang="en-US" altLang="en-US" sz="1400">
              <a:solidFill>
                <a:schemeClr val="tx1"/>
              </a:solidFill>
            </a:endParaRPr>
          </a:p>
        </p:txBody>
      </p:sp>
      <p:sp>
        <p:nvSpPr>
          <p:cNvPr id="19460" name="Rectangle 2"/>
          <p:cNvSpPr>
            <a:spLocks noGrp="1" noChangeArrowheads="1"/>
          </p:cNvSpPr>
          <p:nvPr>
            <p:ph type="title"/>
          </p:nvPr>
        </p:nvSpPr>
        <p:spPr/>
        <p:txBody>
          <a:bodyPr/>
          <a:lstStyle/>
          <a:p>
            <a:r>
              <a:rPr lang="en-US" altLang="en-US" smtClean="0"/>
              <a:t>Gap penalty</a:t>
            </a:r>
          </a:p>
        </p:txBody>
      </p:sp>
      <p:sp>
        <p:nvSpPr>
          <p:cNvPr id="19461" name="Rectangle 3"/>
          <p:cNvSpPr>
            <a:spLocks noGrp="1" noChangeArrowheads="1"/>
          </p:cNvSpPr>
          <p:nvPr>
            <p:ph type="body" idx="1"/>
          </p:nvPr>
        </p:nvSpPr>
        <p:spPr/>
        <p:txBody>
          <a:bodyPr/>
          <a:lstStyle/>
          <a:p>
            <a:r>
              <a:rPr lang="en-US" altLang="en-US" smtClean="0"/>
              <a:t>Different scoring schemes differ in two ways:</a:t>
            </a:r>
          </a:p>
          <a:p>
            <a:pPr lvl="1"/>
            <a:r>
              <a:rPr lang="en-US" altLang="en-US" smtClean="0"/>
              <a:t>treatment of gap penalties:</a:t>
            </a:r>
          </a:p>
          <a:p>
            <a:r>
              <a:rPr lang="en-US" altLang="en-US" smtClean="0"/>
              <a:t>Simple: </a:t>
            </a:r>
          </a:p>
          <a:p>
            <a:pPr lvl="1"/>
            <a:r>
              <a:rPr lang="en-US" altLang="en-US" smtClean="0"/>
              <a:t>Match (S</a:t>
            </a:r>
            <a:r>
              <a:rPr lang="en-US" altLang="en-US" baseline="-25000" smtClean="0"/>
              <a:t>m</a:t>
            </a:r>
            <a:r>
              <a:rPr lang="en-US" altLang="en-US" smtClean="0"/>
              <a:t>): 2; mismatch (S</a:t>
            </a:r>
            <a:r>
              <a:rPr lang="en-US" altLang="en-US" baseline="-25000" smtClean="0"/>
              <a:t>mm</a:t>
            </a:r>
            <a:r>
              <a:rPr lang="en-US" altLang="en-US" smtClean="0"/>
              <a:t>): -1; Gap (S</a:t>
            </a:r>
            <a:r>
              <a:rPr lang="en-US" altLang="en-US" baseline="-25000" smtClean="0"/>
              <a:t>g</a:t>
            </a:r>
            <a:r>
              <a:rPr lang="en-US" altLang="en-US" smtClean="0"/>
              <a:t>): -3</a:t>
            </a:r>
          </a:p>
          <a:p>
            <a:pPr lvl="1"/>
            <a:r>
              <a:rPr lang="en-US" altLang="en-US" smtClean="0"/>
              <a:t>Alignment score = N</a:t>
            </a:r>
            <a:r>
              <a:rPr lang="en-US" altLang="en-US" baseline="-25000" smtClean="0"/>
              <a:t>m</a:t>
            </a:r>
            <a:r>
              <a:rPr lang="en-US" altLang="en-US" smtClean="0"/>
              <a:t> * S</a:t>
            </a:r>
            <a:r>
              <a:rPr lang="en-US" altLang="en-US" baseline="-25000" smtClean="0"/>
              <a:t>m</a:t>
            </a:r>
            <a:r>
              <a:rPr lang="en-US" altLang="en-US" smtClean="0"/>
              <a:t> + N</a:t>
            </a:r>
            <a:r>
              <a:rPr lang="en-US" altLang="en-US" baseline="-25000" smtClean="0"/>
              <a:t>mm</a:t>
            </a:r>
            <a:r>
              <a:rPr lang="en-US" altLang="en-US" smtClean="0"/>
              <a:t> * S</a:t>
            </a:r>
            <a:r>
              <a:rPr lang="en-US" altLang="en-US" baseline="-25000" smtClean="0"/>
              <a:t>mm </a:t>
            </a:r>
            <a:r>
              <a:rPr lang="en-US" altLang="en-US" smtClean="0"/>
              <a:t>+ N</a:t>
            </a:r>
            <a:r>
              <a:rPr lang="en-US" altLang="en-US" baseline="-25000" smtClean="0"/>
              <a:t>g </a:t>
            </a:r>
            <a:r>
              <a:rPr lang="en-US" altLang="en-US" smtClean="0"/>
              <a:t> * S</a:t>
            </a:r>
            <a:r>
              <a:rPr lang="en-US" altLang="en-US" baseline="-25000" smtClean="0"/>
              <a:t>g</a:t>
            </a:r>
          </a:p>
          <a:p>
            <a:r>
              <a:rPr lang="en-US" altLang="en-US" smtClean="0"/>
              <a:t>Affine function: </a:t>
            </a:r>
          </a:p>
          <a:p>
            <a:pPr lvl="1"/>
            <a:r>
              <a:rPr lang="en-US" altLang="en-US" smtClean="0"/>
              <a:t>Gap open: q, gap extension r (q and r </a:t>
            </a:r>
            <a:r>
              <a:rPr lang="en-US" altLang="en-US" u="sng" smtClean="0"/>
              <a:t>&lt;</a:t>
            </a:r>
            <a:r>
              <a:rPr lang="en-US" altLang="en-US" smtClean="0"/>
              <a:t> 0)</a:t>
            </a:r>
          </a:p>
          <a:p>
            <a:pPr lvl="1"/>
            <a:r>
              <a:rPr lang="en-US" altLang="en-US" smtClean="0"/>
              <a:t>Gap penalty: q + N</a:t>
            </a:r>
            <a:r>
              <a:rPr lang="en-US" altLang="en-US" baseline="-25000" smtClean="0"/>
              <a:t>r</a:t>
            </a:r>
            <a:r>
              <a:rPr lang="en-US" altLang="en-US" smtClean="0"/>
              <a:t> * r</a:t>
            </a:r>
          </a:p>
          <a:p>
            <a:pPr lvl="1"/>
            <a:r>
              <a:rPr lang="en-US" altLang="en-US" smtClean="0"/>
              <a:t>Alignment score = N</a:t>
            </a:r>
            <a:r>
              <a:rPr lang="en-US" altLang="en-US" baseline="-25000" smtClean="0"/>
              <a:t>m</a:t>
            </a:r>
            <a:r>
              <a:rPr lang="en-US" altLang="en-US" smtClean="0"/>
              <a:t>*S</a:t>
            </a:r>
            <a:r>
              <a:rPr lang="en-US" altLang="en-US" baseline="-25000" smtClean="0"/>
              <a:t>m</a:t>
            </a:r>
            <a:r>
              <a:rPr lang="en-US" altLang="en-US" smtClean="0"/>
              <a:t> + N</a:t>
            </a:r>
            <a:r>
              <a:rPr lang="en-US" altLang="en-US" baseline="-25000" smtClean="0"/>
              <a:t>mm</a:t>
            </a:r>
            <a:r>
              <a:rPr lang="en-US" altLang="en-US" smtClean="0"/>
              <a:t>*S</a:t>
            </a:r>
            <a:r>
              <a:rPr lang="en-US" altLang="en-US" baseline="-25000" smtClean="0"/>
              <a:t>mm </a:t>
            </a:r>
            <a:r>
              <a:rPr lang="en-US" altLang="en-US" smtClean="0"/>
              <a:t>+ N</a:t>
            </a:r>
            <a:r>
              <a:rPr lang="en-US" altLang="en-US" baseline="-25000" smtClean="0"/>
              <a:t>q</a:t>
            </a:r>
            <a:r>
              <a:rPr lang="en-US" altLang="en-US" smtClean="0"/>
              <a:t>*q + N</a:t>
            </a:r>
            <a:r>
              <a:rPr lang="en-US" altLang="en-US" baseline="-25000" smtClean="0"/>
              <a:t>r</a:t>
            </a:r>
            <a:r>
              <a:rPr lang="en-US" altLang="en-US" smtClean="0"/>
              <a:t>*r</a:t>
            </a:r>
          </a:p>
        </p:txBody>
      </p:sp>
      <p:sp>
        <p:nvSpPr>
          <p:cNvPr id="19462" name="Rectangle 4"/>
          <p:cNvSpPr>
            <a:spLocks noChangeArrowheads="1"/>
          </p:cNvSpPr>
          <p:nvPr/>
        </p:nvSpPr>
        <p:spPr bwMode="auto">
          <a:xfrm>
            <a:off x="0" y="32194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endParaRPr lang="en-CA" altLang="en-US" sz="160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400" smtClean="0"/>
              <a:t>Xuhua Xia</a:t>
            </a:r>
          </a:p>
        </p:txBody>
      </p:sp>
      <p:sp>
        <p:nvSpPr>
          <p:cNvPr id="512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400">
                <a:solidFill>
                  <a:schemeClr val="tx1"/>
                </a:solidFill>
              </a:rPr>
              <a:t>Slide </a:t>
            </a:r>
            <a:fld id="{01E6C536-2091-47C0-9ED5-ECB174458EC7}" type="slidenum">
              <a:rPr lang="en-US" altLang="en-US" sz="1400">
                <a:solidFill>
                  <a:schemeClr val="tx1"/>
                </a:solidFill>
              </a:rPr>
              <a:pPr>
                <a:spcBef>
                  <a:spcPct val="0"/>
                </a:spcBef>
                <a:buFontTx/>
                <a:buNone/>
              </a:pPr>
              <a:t>2</a:t>
            </a:fld>
            <a:endParaRPr lang="en-US" altLang="en-US" sz="1400">
              <a:solidFill>
                <a:schemeClr val="tx1"/>
              </a:solidFill>
            </a:endParaRPr>
          </a:p>
        </p:txBody>
      </p:sp>
      <p:sp>
        <p:nvSpPr>
          <p:cNvPr id="5124" name="Rectangle 2"/>
          <p:cNvSpPr>
            <a:spLocks noGrp="1" noChangeArrowheads="1"/>
          </p:cNvSpPr>
          <p:nvPr>
            <p:ph type="title"/>
          </p:nvPr>
        </p:nvSpPr>
        <p:spPr/>
        <p:txBody>
          <a:bodyPr/>
          <a:lstStyle/>
          <a:p>
            <a:r>
              <a:rPr lang="en-US" altLang="en-US" smtClean="0"/>
              <a:t>Normal and Thalassemia HBb</a:t>
            </a:r>
          </a:p>
        </p:txBody>
      </p:sp>
      <p:sp>
        <p:nvSpPr>
          <p:cNvPr id="5125" name="Rectangle 7"/>
          <p:cNvSpPr>
            <a:spLocks noGrp="1" noChangeArrowheads="1"/>
          </p:cNvSpPr>
          <p:nvPr>
            <p:ph type="body" idx="1"/>
          </p:nvPr>
        </p:nvSpPr>
        <p:spPr>
          <a:xfrm>
            <a:off x="533400" y="4292600"/>
            <a:ext cx="8153400" cy="1803400"/>
          </a:xfrm>
        </p:spPr>
        <p:txBody>
          <a:bodyPr/>
          <a:lstStyle/>
          <a:p>
            <a:r>
              <a:rPr lang="en-US" altLang="en-US" sz="2400" smtClean="0"/>
              <a:t>Are the two genes homologous?</a:t>
            </a:r>
          </a:p>
          <a:p>
            <a:r>
              <a:rPr lang="en-US" altLang="en-US" sz="2400" smtClean="0"/>
              <a:t>What evolutionary change can you infer from the alignment? </a:t>
            </a:r>
          </a:p>
          <a:p>
            <a:r>
              <a:rPr lang="en-US" altLang="en-US" sz="2400" smtClean="0"/>
              <a:t>What is the consequence of the evolutionary change?</a:t>
            </a:r>
          </a:p>
        </p:txBody>
      </p:sp>
      <p:sp>
        <p:nvSpPr>
          <p:cNvPr id="5126" name="Rectangle 5"/>
          <p:cNvSpPr>
            <a:spLocks noChangeArrowheads="1"/>
          </p:cNvSpPr>
          <p:nvPr/>
        </p:nvSpPr>
        <p:spPr bwMode="auto">
          <a:xfrm>
            <a:off x="754063" y="981075"/>
            <a:ext cx="8066087" cy="317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50000"/>
              </a:spcBef>
              <a:buFontTx/>
              <a:buNone/>
            </a:pPr>
            <a:r>
              <a:rPr lang="en-US" altLang="en-US" sz="1400">
                <a:solidFill>
                  <a:srgbClr val="000000"/>
                </a:solidFill>
                <a:latin typeface="Courier New" panose="02070309020205020404" pitchFamily="49" charset="0"/>
              </a:rPr>
              <a:t>                 10        20        30        40        50        60   </a:t>
            </a:r>
          </a:p>
          <a:p>
            <a:pPr>
              <a:spcBef>
                <a:spcPct val="50000"/>
              </a:spcBef>
              <a:buFontTx/>
              <a:buNone/>
            </a:pPr>
            <a:r>
              <a:rPr lang="en-US" altLang="en-US" sz="1400">
                <a:solidFill>
                  <a:srgbClr val="000000"/>
                </a:solidFill>
                <a:latin typeface="Courier New" panose="02070309020205020404" pitchFamily="49" charset="0"/>
              </a:rPr>
              <a:t>         ----|----|----|----|----|----|----|----|----|----|----|----|-- </a:t>
            </a:r>
          </a:p>
          <a:p>
            <a:pPr>
              <a:spcBef>
                <a:spcPct val="50000"/>
              </a:spcBef>
              <a:buFontTx/>
              <a:buNone/>
            </a:pPr>
            <a:r>
              <a:rPr lang="en-US" altLang="en-US" sz="1400">
                <a:solidFill>
                  <a:srgbClr val="000000"/>
                </a:solidFill>
                <a:latin typeface="Courier New" panose="02070309020205020404" pitchFamily="49" charset="0"/>
              </a:rPr>
              <a:t>Normal   </a:t>
            </a:r>
            <a:r>
              <a:rPr lang="en-US" altLang="en-US" sz="1400" b="1">
                <a:solidFill>
                  <a:srgbClr val="FF0000"/>
                </a:solidFill>
                <a:latin typeface="Courier New" panose="02070309020205020404" pitchFamily="49" charset="0"/>
              </a:rPr>
              <a:t>A</a:t>
            </a:r>
            <a:r>
              <a:rPr lang="en-US" altLang="en-US" sz="1400" b="1">
                <a:solidFill>
                  <a:srgbClr val="FF00FF"/>
                </a:solidFill>
                <a:latin typeface="Courier New" panose="02070309020205020404" pitchFamily="49" charset="0"/>
              </a:rPr>
              <a:t>U</a:t>
            </a:r>
            <a:r>
              <a:rPr lang="en-US" altLang="en-US" sz="1400" b="1">
                <a:solidFill>
                  <a:srgbClr val="00FF00"/>
                </a:solidFill>
                <a:latin typeface="Courier New" panose="02070309020205020404" pitchFamily="49" charset="0"/>
              </a:rPr>
              <a:t>GG</a:t>
            </a:r>
            <a:r>
              <a:rPr lang="en-US" altLang="en-US" sz="1400" b="1">
                <a:solidFill>
                  <a:srgbClr val="FF00FF"/>
                </a:solidFill>
                <a:latin typeface="Courier New" panose="02070309020205020404" pitchFamily="49" charset="0"/>
              </a:rPr>
              <a:t>U</a:t>
            </a:r>
            <a:r>
              <a:rPr lang="en-US" altLang="en-US" sz="1400" b="1">
                <a:solidFill>
                  <a:srgbClr val="00FF00"/>
                </a:solidFill>
                <a:latin typeface="Courier New" panose="02070309020205020404" pitchFamily="49" charset="0"/>
              </a:rPr>
              <a:t>G</a:t>
            </a:r>
            <a:r>
              <a:rPr lang="en-US" altLang="en-US" sz="1400" b="1">
                <a:solidFill>
                  <a:srgbClr val="0000FF"/>
                </a:solidFill>
                <a:latin typeface="Courier New" panose="02070309020205020404" pitchFamily="49" charset="0"/>
              </a:rPr>
              <a:t>C</a:t>
            </a:r>
            <a:r>
              <a:rPr lang="en-US" altLang="en-US" sz="1400" b="1">
                <a:solidFill>
                  <a:srgbClr val="FF0000"/>
                </a:solidFill>
                <a:latin typeface="Courier New" panose="02070309020205020404" pitchFamily="49" charset="0"/>
              </a:rPr>
              <a:t>A</a:t>
            </a:r>
            <a:r>
              <a:rPr lang="en-US" altLang="en-US" sz="1400" b="1">
                <a:solidFill>
                  <a:srgbClr val="0000FF"/>
                </a:solidFill>
                <a:latin typeface="Courier New" panose="02070309020205020404" pitchFamily="49" charset="0"/>
              </a:rPr>
              <a:t>CC</a:t>
            </a:r>
            <a:r>
              <a:rPr lang="en-US" altLang="en-US" sz="1400" b="1">
                <a:solidFill>
                  <a:srgbClr val="FF00FF"/>
                </a:solidFill>
                <a:latin typeface="Courier New" panose="02070309020205020404" pitchFamily="49" charset="0"/>
              </a:rPr>
              <a:t>U</a:t>
            </a:r>
            <a:r>
              <a:rPr lang="en-US" altLang="en-US" sz="1400" b="1">
                <a:solidFill>
                  <a:srgbClr val="00FF00"/>
                </a:solidFill>
                <a:latin typeface="Courier New" panose="02070309020205020404" pitchFamily="49" charset="0"/>
              </a:rPr>
              <a:t>G</a:t>
            </a:r>
            <a:r>
              <a:rPr lang="en-US" altLang="en-US" sz="1400" b="1">
                <a:solidFill>
                  <a:srgbClr val="FF0000"/>
                </a:solidFill>
                <a:latin typeface="Courier New" panose="02070309020205020404" pitchFamily="49" charset="0"/>
              </a:rPr>
              <a:t>A</a:t>
            </a:r>
            <a:r>
              <a:rPr lang="en-US" altLang="en-US" sz="1400" b="1">
                <a:solidFill>
                  <a:srgbClr val="0000FF"/>
                </a:solidFill>
                <a:latin typeface="Courier New" panose="02070309020205020404" pitchFamily="49" charset="0"/>
              </a:rPr>
              <a:t>C</a:t>
            </a:r>
            <a:r>
              <a:rPr lang="en-US" altLang="en-US" sz="1400" b="1">
                <a:solidFill>
                  <a:srgbClr val="FF00FF"/>
                </a:solidFill>
                <a:latin typeface="Courier New" panose="02070309020205020404" pitchFamily="49" charset="0"/>
              </a:rPr>
              <a:t>U</a:t>
            </a:r>
            <a:r>
              <a:rPr lang="en-US" altLang="en-US" sz="1400" b="1">
                <a:solidFill>
                  <a:srgbClr val="0000FF"/>
                </a:solidFill>
                <a:latin typeface="Courier New" panose="02070309020205020404" pitchFamily="49" charset="0"/>
              </a:rPr>
              <a:t>CC</a:t>
            </a:r>
            <a:r>
              <a:rPr lang="en-US" altLang="en-US" sz="1400" b="1">
                <a:solidFill>
                  <a:srgbClr val="FF00FF"/>
                </a:solidFill>
                <a:latin typeface="Courier New" panose="02070309020205020404" pitchFamily="49" charset="0"/>
              </a:rPr>
              <a:t>U</a:t>
            </a:r>
            <a:r>
              <a:rPr lang="en-US" altLang="en-US" sz="1400" b="1">
                <a:solidFill>
                  <a:srgbClr val="00FF00"/>
                </a:solidFill>
                <a:latin typeface="Courier New" panose="02070309020205020404" pitchFamily="49" charset="0"/>
              </a:rPr>
              <a:t>G</a:t>
            </a:r>
            <a:r>
              <a:rPr lang="en-US" altLang="en-US" sz="1400" b="1">
                <a:solidFill>
                  <a:srgbClr val="FF0000"/>
                </a:solidFill>
                <a:latin typeface="Courier New" panose="02070309020205020404" pitchFamily="49" charset="0"/>
              </a:rPr>
              <a:t>A</a:t>
            </a:r>
            <a:r>
              <a:rPr lang="en-US" altLang="en-US" sz="1400" b="1">
                <a:solidFill>
                  <a:srgbClr val="00FF00"/>
                </a:solidFill>
                <a:latin typeface="Courier New" panose="02070309020205020404" pitchFamily="49" charset="0"/>
              </a:rPr>
              <a:t>GG</a:t>
            </a:r>
            <a:r>
              <a:rPr lang="en-US" altLang="en-US" sz="1400" b="1">
                <a:solidFill>
                  <a:srgbClr val="FF0000"/>
                </a:solidFill>
                <a:latin typeface="Courier New" panose="02070309020205020404" pitchFamily="49" charset="0"/>
              </a:rPr>
              <a:t>A</a:t>
            </a:r>
            <a:r>
              <a:rPr lang="en-US" altLang="en-US" sz="1400" b="1">
                <a:solidFill>
                  <a:srgbClr val="00FF00"/>
                </a:solidFill>
                <a:latin typeface="Courier New" panose="02070309020205020404" pitchFamily="49" charset="0"/>
              </a:rPr>
              <a:t>G</a:t>
            </a:r>
            <a:r>
              <a:rPr lang="en-US" altLang="en-US" sz="1400" b="1">
                <a:solidFill>
                  <a:srgbClr val="FF0000"/>
                </a:solidFill>
                <a:latin typeface="Courier New" panose="02070309020205020404" pitchFamily="49" charset="0"/>
              </a:rPr>
              <a:t>AA</a:t>
            </a:r>
            <a:r>
              <a:rPr lang="en-US" altLang="en-US" sz="1400" b="1">
                <a:solidFill>
                  <a:srgbClr val="00FF00"/>
                </a:solidFill>
                <a:latin typeface="Courier New" panose="02070309020205020404" pitchFamily="49" charset="0"/>
              </a:rPr>
              <a:t>G</a:t>
            </a:r>
            <a:r>
              <a:rPr lang="en-US" altLang="en-US" sz="1400" b="1">
                <a:solidFill>
                  <a:srgbClr val="FF00FF"/>
                </a:solidFill>
                <a:latin typeface="Courier New" panose="02070309020205020404" pitchFamily="49" charset="0"/>
              </a:rPr>
              <a:t>U</a:t>
            </a:r>
            <a:r>
              <a:rPr lang="en-US" altLang="en-US" sz="1400" b="1">
                <a:solidFill>
                  <a:srgbClr val="0000FF"/>
                </a:solidFill>
                <a:latin typeface="Courier New" panose="02070309020205020404" pitchFamily="49" charset="0"/>
              </a:rPr>
              <a:t>C</a:t>
            </a:r>
            <a:r>
              <a:rPr lang="en-US" altLang="en-US" sz="1400" b="1">
                <a:solidFill>
                  <a:srgbClr val="FF00FF"/>
                </a:solidFill>
                <a:latin typeface="Courier New" panose="02070309020205020404" pitchFamily="49" charset="0"/>
              </a:rPr>
              <a:t>U</a:t>
            </a:r>
            <a:r>
              <a:rPr lang="en-US" altLang="en-US" sz="1400" b="1">
                <a:solidFill>
                  <a:srgbClr val="00FF00"/>
                </a:solidFill>
                <a:latin typeface="Courier New" panose="02070309020205020404" pitchFamily="49" charset="0"/>
              </a:rPr>
              <a:t>G</a:t>
            </a:r>
            <a:r>
              <a:rPr lang="en-US" altLang="en-US" sz="1400" b="1">
                <a:solidFill>
                  <a:srgbClr val="0000FF"/>
                </a:solidFill>
                <a:latin typeface="Courier New" panose="02070309020205020404" pitchFamily="49" charset="0"/>
              </a:rPr>
              <a:t>CC</a:t>
            </a:r>
            <a:r>
              <a:rPr lang="en-US" altLang="en-US" sz="1400" b="1">
                <a:solidFill>
                  <a:srgbClr val="00FF00"/>
                </a:solidFill>
                <a:latin typeface="Courier New" panose="02070309020205020404" pitchFamily="49" charset="0"/>
              </a:rPr>
              <a:t>G</a:t>
            </a:r>
            <a:r>
              <a:rPr lang="en-US" altLang="en-US" sz="1400" b="1">
                <a:solidFill>
                  <a:srgbClr val="FF00FF"/>
                </a:solidFill>
                <a:latin typeface="Courier New" panose="02070309020205020404" pitchFamily="49" charset="0"/>
              </a:rPr>
              <a:t>UU</a:t>
            </a:r>
            <a:r>
              <a:rPr lang="en-US" altLang="en-US" sz="1400" b="1">
                <a:solidFill>
                  <a:srgbClr val="FF0000"/>
                </a:solidFill>
                <a:latin typeface="Courier New" panose="02070309020205020404" pitchFamily="49" charset="0"/>
              </a:rPr>
              <a:t>A</a:t>
            </a:r>
            <a:r>
              <a:rPr lang="en-US" altLang="en-US" sz="1400" b="1">
                <a:solidFill>
                  <a:srgbClr val="0000FF"/>
                </a:solidFill>
                <a:latin typeface="Courier New" panose="02070309020205020404" pitchFamily="49" charset="0"/>
              </a:rPr>
              <a:t>C</a:t>
            </a:r>
            <a:r>
              <a:rPr lang="en-US" altLang="en-US" sz="1400" b="1">
                <a:solidFill>
                  <a:srgbClr val="FF00FF"/>
                </a:solidFill>
                <a:latin typeface="Courier New" panose="02070309020205020404" pitchFamily="49" charset="0"/>
              </a:rPr>
              <a:t>U</a:t>
            </a:r>
            <a:r>
              <a:rPr lang="en-US" altLang="en-US" sz="1400" b="1">
                <a:solidFill>
                  <a:srgbClr val="00FF00"/>
                </a:solidFill>
                <a:latin typeface="Courier New" panose="02070309020205020404" pitchFamily="49" charset="0"/>
              </a:rPr>
              <a:t>G</a:t>
            </a:r>
            <a:r>
              <a:rPr lang="en-US" altLang="en-US" sz="1400" b="1">
                <a:solidFill>
                  <a:srgbClr val="0000FF"/>
                </a:solidFill>
                <a:latin typeface="Courier New" panose="02070309020205020404" pitchFamily="49" charset="0"/>
              </a:rPr>
              <a:t>CCC</a:t>
            </a:r>
            <a:r>
              <a:rPr lang="en-US" altLang="en-US" sz="1400" b="1">
                <a:solidFill>
                  <a:srgbClr val="FF00FF"/>
                </a:solidFill>
                <a:latin typeface="Courier New" panose="02070309020205020404" pitchFamily="49" charset="0"/>
              </a:rPr>
              <a:t>U</a:t>
            </a:r>
            <a:r>
              <a:rPr lang="en-US" altLang="en-US" sz="1400" b="1">
                <a:solidFill>
                  <a:srgbClr val="00FF00"/>
                </a:solidFill>
                <a:latin typeface="Courier New" panose="02070309020205020404" pitchFamily="49" charset="0"/>
              </a:rPr>
              <a:t>G</a:t>
            </a:r>
            <a:r>
              <a:rPr lang="en-US" altLang="en-US" sz="1400" b="1">
                <a:solidFill>
                  <a:srgbClr val="FF00FF"/>
                </a:solidFill>
                <a:latin typeface="Courier New" panose="02070309020205020404" pitchFamily="49" charset="0"/>
              </a:rPr>
              <a:t>U</a:t>
            </a:r>
            <a:r>
              <a:rPr lang="en-US" altLang="en-US" sz="1400" b="1">
                <a:solidFill>
                  <a:srgbClr val="00FF00"/>
                </a:solidFill>
                <a:latin typeface="Courier New" panose="02070309020205020404" pitchFamily="49" charset="0"/>
              </a:rPr>
              <a:t>GGGG</a:t>
            </a:r>
            <a:r>
              <a:rPr lang="en-US" altLang="en-US" sz="1400" b="1">
                <a:solidFill>
                  <a:srgbClr val="0000FF"/>
                </a:solidFill>
                <a:latin typeface="Courier New" panose="02070309020205020404" pitchFamily="49" charset="0"/>
              </a:rPr>
              <a:t>C</a:t>
            </a:r>
            <a:r>
              <a:rPr lang="en-US" altLang="en-US" sz="1400" b="1">
                <a:solidFill>
                  <a:srgbClr val="FF0000"/>
                </a:solidFill>
                <a:latin typeface="Courier New" panose="02070309020205020404" pitchFamily="49" charset="0"/>
              </a:rPr>
              <a:t>AA</a:t>
            </a:r>
            <a:r>
              <a:rPr lang="en-US" altLang="en-US" sz="1400" b="1">
                <a:solidFill>
                  <a:srgbClr val="00FF00"/>
                </a:solidFill>
                <a:latin typeface="Courier New" panose="02070309020205020404" pitchFamily="49" charset="0"/>
              </a:rPr>
              <a:t>GG</a:t>
            </a:r>
            <a:r>
              <a:rPr lang="en-US" altLang="en-US" sz="1400" b="1">
                <a:solidFill>
                  <a:srgbClr val="FF00FF"/>
                </a:solidFill>
                <a:latin typeface="Courier New" panose="02070309020205020404" pitchFamily="49" charset="0"/>
              </a:rPr>
              <a:t>U</a:t>
            </a:r>
            <a:r>
              <a:rPr lang="en-US" altLang="en-US" sz="1400" b="1">
                <a:solidFill>
                  <a:srgbClr val="00FF00"/>
                </a:solidFill>
                <a:latin typeface="Courier New" panose="02070309020205020404" pitchFamily="49" charset="0"/>
              </a:rPr>
              <a:t>G</a:t>
            </a:r>
            <a:r>
              <a:rPr lang="en-US" altLang="en-US" sz="1400" b="1">
                <a:solidFill>
                  <a:srgbClr val="FF0000"/>
                </a:solidFill>
                <a:latin typeface="Courier New" panose="02070309020205020404" pitchFamily="49" charset="0"/>
              </a:rPr>
              <a:t>AA</a:t>
            </a:r>
            <a:r>
              <a:rPr lang="en-US" altLang="en-US" sz="1400" b="1">
                <a:solidFill>
                  <a:srgbClr val="0000FF"/>
                </a:solidFill>
                <a:latin typeface="Courier New" panose="02070309020205020404" pitchFamily="49" charset="0"/>
              </a:rPr>
              <a:t>C</a:t>
            </a:r>
            <a:r>
              <a:rPr lang="en-US" altLang="en-US" sz="1400" b="1">
                <a:solidFill>
                  <a:srgbClr val="00FF00"/>
                </a:solidFill>
                <a:latin typeface="Courier New" panose="02070309020205020404" pitchFamily="49" charset="0"/>
              </a:rPr>
              <a:t>G</a:t>
            </a:r>
            <a:r>
              <a:rPr lang="en-US" altLang="en-US" sz="1400" b="1">
                <a:solidFill>
                  <a:srgbClr val="FF00FF"/>
                </a:solidFill>
                <a:latin typeface="Courier New" panose="02070309020205020404" pitchFamily="49" charset="0"/>
              </a:rPr>
              <a:t>U</a:t>
            </a:r>
            <a:r>
              <a:rPr lang="en-US" altLang="en-US" sz="1400">
                <a:solidFill>
                  <a:srgbClr val="FF00FF"/>
                </a:solidFill>
                <a:latin typeface="Courier New" panose="02070309020205020404" pitchFamily="49" charset="0"/>
              </a:rPr>
              <a:t> </a:t>
            </a:r>
          </a:p>
          <a:p>
            <a:pPr>
              <a:spcBef>
                <a:spcPct val="50000"/>
              </a:spcBef>
              <a:buFontTx/>
              <a:buNone/>
            </a:pPr>
            <a:r>
              <a:rPr lang="en-US" altLang="en-US" sz="1400">
                <a:solidFill>
                  <a:srgbClr val="000000"/>
                </a:solidFill>
                <a:latin typeface="Courier New" panose="02070309020205020404" pitchFamily="49" charset="0"/>
              </a:rPr>
              <a:t>Thalass. </a:t>
            </a:r>
            <a:r>
              <a:rPr lang="en-US" altLang="en-US" sz="1400" b="1">
                <a:solidFill>
                  <a:srgbClr val="FF0000"/>
                </a:solidFill>
                <a:latin typeface="Courier New" panose="02070309020205020404" pitchFamily="49" charset="0"/>
              </a:rPr>
              <a:t>A</a:t>
            </a:r>
            <a:r>
              <a:rPr lang="en-US" altLang="en-US" sz="1400" b="1">
                <a:solidFill>
                  <a:srgbClr val="FF00FF"/>
                </a:solidFill>
                <a:latin typeface="Courier New" panose="02070309020205020404" pitchFamily="49" charset="0"/>
              </a:rPr>
              <a:t>U</a:t>
            </a:r>
            <a:r>
              <a:rPr lang="en-US" altLang="en-US" sz="1400" b="1">
                <a:solidFill>
                  <a:srgbClr val="00FF00"/>
                </a:solidFill>
                <a:latin typeface="Courier New" panose="02070309020205020404" pitchFamily="49" charset="0"/>
              </a:rPr>
              <a:t>GG</a:t>
            </a:r>
            <a:r>
              <a:rPr lang="en-US" altLang="en-US" sz="1400" b="1">
                <a:solidFill>
                  <a:srgbClr val="FF00FF"/>
                </a:solidFill>
                <a:latin typeface="Courier New" panose="02070309020205020404" pitchFamily="49" charset="0"/>
              </a:rPr>
              <a:t>U</a:t>
            </a:r>
            <a:r>
              <a:rPr lang="en-US" altLang="en-US" sz="1400" b="1">
                <a:solidFill>
                  <a:srgbClr val="00FF00"/>
                </a:solidFill>
                <a:latin typeface="Courier New" panose="02070309020205020404" pitchFamily="49" charset="0"/>
              </a:rPr>
              <a:t>G</a:t>
            </a:r>
            <a:r>
              <a:rPr lang="en-US" altLang="en-US" sz="1400" b="1">
                <a:solidFill>
                  <a:srgbClr val="0000FF"/>
                </a:solidFill>
                <a:latin typeface="Courier New" panose="02070309020205020404" pitchFamily="49" charset="0"/>
              </a:rPr>
              <a:t>C</a:t>
            </a:r>
            <a:r>
              <a:rPr lang="en-US" altLang="en-US" sz="1400" b="1">
                <a:solidFill>
                  <a:srgbClr val="FF0000"/>
                </a:solidFill>
                <a:latin typeface="Courier New" panose="02070309020205020404" pitchFamily="49" charset="0"/>
              </a:rPr>
              <a:t>A</a:t>
            </a:r>
            <a:r>
              <a:rPr lang="en-US" altLang="en-US" sz="1400" b="1">
                <a:solidFill>
                  <a:srgbClr val="0000FF"/>
                </a:solidFill>
                <a:latin typeface="Courier New" panose="02070309020205020404" pitchFamily="49" charset="0"/>
              </a:rPr>
              <a:t>CC</a:t>
            </a:r>
            <a:r>
              <a:rPr lang="en-US" altLang="en-US" sz="1400" b="1">
                <a:solidFill>
                  <a:srgbClr val="FF00FF"/>
                </a:solidFill>
                <a:latin typeface="Courier New" panose="02070309020205020404" pitchFamily="49" charset="0"/>
              </a:rPr>
              <a:t>U</a:t>
            </a:r>
            <a:r>
              <a:rPr lang="en-US" altLang="en-US" sz="1400" b="1">
                <a:solidFill>
                  <a:srgbClr val="00FF00"/>
                </a:solidFill>
                <a:latin typeface="Courier New" panose="02070309020205020404" pitchFamily="49" charset="0"/>
              </a:rPr>
              <a:t>G</a:t>
            </a:r>
            <a:r>
              <a:rPr lang="en-US" altLang="en-US" sz="1400" b="1">
                <a:solidFill>
                  <a:srgbClr val="FF0000"/>
                </a:solidFill>
                <a:latin typeface="Courier New" panose="02070309020205020404" pitchFamily="49" charset="0"/>
              </a:rPr>
              <a:t>A</a:t>
            </a:r>
            <a:r>
              <a:rPr lang="en-US" altLang="en-US" sz="1400" b="1">
                <a:solidFill>
                  <a:srgbClr val="0000FF"/>
                </a:solidFill>
                <a:latin typeface="Courier New" panose="02070309020205020404" pitchFamily="49" charset="0"/>
              </a:rPr>
              <a:t>C</a:t>
            </a:r>
            <a:r>
              <a:rPr lang="en-US" altLang="en-US" sz="1400" b="1">
                <a:solidFill>
                  <a:srgbClr val="FF00FF"/>
                </a:solidFill>
                <a:latin typeface="Courier New" panose="02070309020205020404" pitchFamily="49" charset="0"/>
              </a:rPr>
              <a:t>U</a:t>
            </a:r>
            <a:r>
              <a:rPr lang="en-US" altLang="en-US" sz="1400" b="1">
                <a:solidFill>
                  <a:srgbClr val="0000FF"/>
                </a:solidFill>
                <a:latin typeface="Courier New" panose="02070309020205020404" pitchFamily="49" charset="0"/>
              </a:rPr>
              <a:t>CC</a:t>
            </a:r>
            <a:r>
              <a:rPr lang="en-US" altLang="en-US" sz="1400" b="1">
                <a:solidFill>
                  <a:srgbClr val="FF00FF"/>
                </a:solidFill>
                <a:latin typeface="Courier New" panose="02070309020205020404" pitchFamily="49" charset="0"/>
              </a:rPr>
              <a:t>U</a:t>
            </a:r>
            <a:r>
              <a:rPr lang="en-US" altLang="en-US" sz="1400" b="1">
                <a:solidFill>
                  <a:srgbClr val="00FF00"/>
                </a:solidFill>
                <a:latin typeface="Courier New" panose="02070309020205020404" pitchFamily="49" charset="0"/>
              </a:rPr>
              <a:t>G</a:t>
            </a:r>
            <a:r>
              <a:rPr lang="en-US" altLang="en-US" sz="1400" b="1">
                <a:solidFill>
                  <a:srgbClr val="FF0000"/>
                </a:solidFill>
                <a:latin typeface="Courier New" panose="02070309020205020404" pitchFamily="49" charset="0"/>
              </a:rPr>
              <a:t>A</a:t>
            </a:r>
            <a:r>
              <a:rPr lang="en-US" altLang="en-US" sz="1400" b="1">
                <a:solidFill>
                  <a:srgbClr val="00FF00"/>
                </a:solidFill>
                <a:latin typeface="Courier New" panose="02070309020205020404" pitchFamily="49" charset="0"/>
              </a:rPr>
              <a:t>GG</a:t>
            </a:r>
            <a:r>
              <a:rPr lang="en-US" altLang="en-US" sz="1400" b="1">
                <a:solidFill>
                  <a:srgbClr val="FF0000"/>
                </a:solidFill>
                <a:latin typeface="Courier New" panose="02070309020205020404" pitchFamily="49" charset="0"/>
              </a:rPr>
              <a:t>A</a:t>
            </a:r>
            <a:r>
              <a:rPr lang="en-US" altLang="en-US" sz="1400" b="1">
                <a:solidFill>
                  <a:srgbClr val="00FF00"/>
                </a:solidFill>
                <a:latin typeface="Courier New" panose="02070309020205020404" pitchFamily="49" charset="0"/>
              </a:rPr>
              <a:t>G</a:t>
            </a:r>
            <a:r>
              <a:rPr lang="en-US" altLang="en-US" sz="1400" b="1">
                <a:solidFill>
                  <a:srgbClr val="FF0000"/>
                </a:solidFill>
                <a:latin typeface="Courier New" panose="02070309020205020404" pitchFamily="49" charset="0"/>
              </a:rPr>
              <a:t>AA</a:t>
            </a:r>
            <a:r>
              <a:rPr lang="en-US" altLang="en-US" sz="1400" b="1">
                <a:solidFill>
                  <a:srgbClr val="00FF00"/>
                </a:solidFill>
                <a:latin typeface="Courier New" panose="02070309020205020404" pitchFamily="49" charset="0"/>
              </a:rPr>
              <a:t>G</a:t>
            </a:r>
            <a:r>
              <a:rPr lang="en-US" altLang="en-US" sz="1400" b="1">
                <a:solidFill>
                  <a:srgbClr val="FF00FF"/>
                </a:solidFill>
                <a:latin typeface="Courier New" panose="02070309020205020404" pitchFamily="49" charset="0"/>
              </a:rPr>
              <a:t>U</a:t>
            </a:r>
            <a:r>
              <a:rPr lang="en-US" altLang="en-US" sz="1400" b="1">
                <a:solidFill>
                  <a:srgbClr val="0000FF"/>
                </a:solidFill>
                <a:latin typeface="Courier New" panose="02070309020205020404" pitchFamily="49" charset="0"/>
              </a:rPr>
              <a:t>C</a:t>
            </a:r>
            <a:r>
              <a:rPr lang="en-US" altLang="en-US" sz="1400" b="1">
                <a:solidFill>
                  <a:srgbClr val="FF00FF"/>
                </a:solidFill>
                <a:latin typeface="Courier New" panose="02070309020205020404" pitchFamily="49" charset="0"/>
              </a:rPr>
              <a:t>U</a:t>
            </a:r>
            <a:r>
              <a:rPr lang="en-US" altLang="en-US" sz="1400" b="1">
                <a:solidFill>
                  <a:srgbClr val="00FF00"/>
                </a:solidFill>
                <a:latin typeface="Courier New" panose="02070309020205020404" pitchFamily="49" charset="0"/>
              </a:rPr>
              <a:t>G</a:t>
            </a:r>
            <a:r>
              <a:rPr lang="en-US" altLang="en-US" sz="1400" b="1">
                <a:solidFill>
                  <a:srgbClr val="0000FF"/>
                </a:solidFill>
                <a:latin typeface="Courier New" panose="02070309020205020404" pitchFamily="49" charset="0"/>
              </a:rPr>
              <a:t>CC</a:t>
            </a:r>
            <a:r>
              <a:rPr lang="en-US" altLang="en-US" sz="1400" b="1">
                <a:solidFill>
                  <a:srgbClr val="00FF00"/>
                </a:solidFill>
                <a:latin typeface="Courier New" panose="02070309020205020404" pitchFamily="49" charset="0"/>
              </a:rPr>
              <a:t>G</a:t>
            </a:r>
            <a:r>
              <a:rPr lang="en-US" altLang="en-US" sz="1400" b="1">
                <a:solidFill>
                  <a:srgbClr val="FF00FF"/>
                </a:solidFill>
                <a:latin typeface="Courier New" panose="02070309020205020404" pitchFamily="49" charset="0"/>
              </a:rPr>
              <a:t>UU</a:t>
            </a:r>
            <a:r>
              <a:rPr lang="en-US" altLang="en-US" sz="1400" b="1">
                <a:solidFill>
                  <a:srgbClr val="FF0000"/>
                </a:solidFill>
                <a:latin typeface="Courier New" panose="02070309020205020404" pitchFamily="49" charset="0"/>
              </a:rPr>
              <a:t>A</a:t>
            </a:r>
            <a:r>
              <a:rPr lang="en-US" altLang="en-US" sz="1400" b="1">
                <a:solidFill>
                  <a:srgbClr val="0000FF"/>
                </a:solidFill>
                <a:latin typeface="Courier New" panose="02070309020205020404" pitchFamily="49" charset="0"/>
              </a:rPr>
              <a:t>C</a:t>
            </a:r>
            <a:r>
              <a:rPr lang="en-US" altLang="en-US" sz="1400" b="1">
                <a:solidFill>
                  <a:srgbClr val="FF00FF"/>
                </a:solidFill>
                <a:latin typeface="Courier New" panose="02070309020205020404" pitchFamily="49" charset="0"/>
              </a:rPr>
              <a:t>U</a:t>
            </a:r>
            <a:r>
              <a:rPr lang="en-US" altLang="en-US" sz="1400" b="1">
                <a:solidFill>
                  <a:srgbClr val="00FF00"/>
                </a:solidFill>
                <a:latin typeface="Courier New" panose="02070309020205020404" pitchFamily="49" charset="0"/>
              </a:rPr>
              <a:t>G</a:t>
            </a:r>
            <a:r>
              <a:rPr lang="en-US" altLang="en-US" sz="1400" b="1">
                <a:solidFill>
                  <a:srgbClr val="0000FF"/>
                </a:solidFill>
                <a:latin typeface="Courier New" panose="02070309020205020404" pitchFamily="49" charset="0"/>
              </a:rPr>
              <a:t>CCC</a:t>
            </a:r>
            <a:r>
              <a:rPr lang="en-US" altLang="en-US" sz="1400" b="1">
                <a:solidFill>
                  <a:srgbClr val="FF00FF"/>
                </a:solidFill>
                <a:latin typeface="Courier New" panose="02070309020205020404" pitchFamily="49" charset="0"/>
              </a:rPr>
              <a:t>U</a:t>
            </a:r>
            <a:r>
              <a:rPr lang="en-US" altLang="en-US" sz="1400" b="1">
                <a:solidFill>
                  <a:srgbClr val="00FF00"/>
                </a:solidFill>
                <a:latin typeface="Courier New" panose="02070309020205020404" pitchFamily="49" charset="0"/>
              </a:rPr>
              <a:t>G</a:t>
            </a:r>
            <a:r>
              <a:rPr lang="en-US" altLang="en-US" sz="1400" b="1">
                <a:solidFill>
                  <a:srgbClr val="FF00FF"/>
                </a:solidFill>
                <a:latin typeface="Courier New" panose="02070309020205020404" pitchFamily="49" charset="0"/>
              </a:rPr>
              <a:t>U</a:t>
            </a:r>
            <a:r>
              <a:rPr lang="en-US" altLang="en-US" sz="1400" b="1">
                <a:solidFill>
                  <a:srgbClr val="00FF00"/>
                </a:solidFill>
                <a:latin typeface="Courier New" panose="02070309020205020404" pitchFamily="49" charset="0"/>
              </a:rPr>
              <a:t>GGGG</a:t>
            </a:r>
            <a:r>
              <a:rPr lang="en-US" altLang="en-US" sz="1400" b="1">
                <a:solidFill>
                  <a:srgbClr val="0000FF"/>
                </a:solidFill>
                <a:latin typeface="Courier New" panose="02070309020205020404" pitchFamily="49" charset="0"/>
              </a:rPr>
              <a:t>C</a:t>
            </a:r>
            <a:r>
              <a:rPr lang="en-US" altLang="en-US" sz="1400" b="1">
                <a:solidFill>
                  <a:srgbClr val="FF0000"/>
                </a:solidFill>
                <a:latin typeface="Courier New" panose="02070309020205020404" pitchFamily="49" charset="0"/>
              </a:rPr>
              <a:t>AA</a:t>
            </a:r>
            <a:r>
              <a:rPr lang="en-US" altLang="en-US" sz="1400" b="1">
                <a:solidFill>
                  <a:srgbClr val="00FF00"/>
                </a:solidFill>
                <a:latin typeface="Courier New" panose="02070309020205020404" pitchFamily="49" charset="0"/>
              </a:rPr>
              <a:t>GG</a:t>
            </a:r>
            <a:r>
              <a:rPr lang="en-US" altLang="en-US" sz="1400" b="1">
                <a:solidFill>
                  <a:srgbClr val="FF00FF"/>
                </a:solidFill>
                <a:latin typeface="Courier New" panose="02070309020205020404" pitchFamily="49" charset="0"/>
              </a:rPr>
              <a:t>U</a:t>
            </a:r>
            <a:r>
              <a:rPr lang="en-US" altLang="en-US" sz="1400" b="1">
                <a:solidFill>
                  <a:srgbClr val="00FF00"/>
                </a:solidFill>
                <a:latin typeface="Courier New" panose="02070309020205020404" pitchFamily="49" charset="0"/>
              </a:rPr>
              <a:t>G</a:t>
            </a:r>
            <a:r>
              <a:rPr lang="en-US" altLang="en-US" sz="1400" b="1">
                <a:solidFill>
                  <a:srgbClr val="FF0000"/>
                </a:solidFill>
                <a:latin typeface="Courier New" panose="02070309020205020404" pitchFamily="49" charset="0"/>
              </a:rPr>
              <a:t>AA</a:t>
            </a:r>
            <a:r>
              <a:rPr lang="en-US" altLang="en-US" sz="1400" b="1">
                <a:solidFill>
                  <a:srgbClr val="0000FF"/>
                </a:solidFill>
                <a:latin typeface="Courier New" panose="02070309020205020404" pitchFamily="49" charset="0"/>
              </a:rPr>
              <a:t>C</a:t>
            </a:r>
            <a:r>
              <a:rPr lang="en-US" altLang="en-US" sz="1400" b="1">
                <a:solidFill>
                  <a:srgbClr val="00FF00"/>
                </a:solidFill>
                <a:latin typeface="Courier New" panose="02070309020205020404" pitchFamily="49" charset="0"/>
              </a:rPr>
              <a:t>G</a:t>
            </a:r>
            <a:r>
              <a:rPr lang="en-US" altLang="en-US" sz="1400" b="1">
                <a:solidFill>
                  <a:srgbClr val="FF00FF"/>
                </a:solidFill>
                <a:latin typeface="Courier New" panose="02070309020205020404" pitchFamily="49" charset="0"/>
              </a:rPr>
              <a:t>U </a:t>
            </a:r>
          </a:p>
          <a:p>
            <a:pPr>
              <a:spcBef>
                <a:spcPct val="50000"/>
              </a:spcBef>
              <a:buFontTx/>
              <a:buNone/>
            </a:pPr>
            <a:r>
              <a:rPr lang="en-US" altLang="en-US" sz="1400">
                <a:solidFill>
                  <a:srgbClr val="000000"/>
                </a:solidFill>
                <a:latin typeface="Courier New" panose="02070309020205020404" pitchFamily="49" charset="0"/>
              </a:rPr>
              <a:t>         ************************************************************** </a:t>
            </a:r>
          </a:p>
          <a:p>
            <a:pPr>
              <a:spcBef>
                <a:spcPct val="50000"/>
              </a:spcBef>
              <a:buFontTx/>
              <a:buNone/>
            </a:pPr>
            <a:r>
              <a:rPr lang="en-US" altLang="en-US" sz="1400">
                <a:solidFill>
                  <a:srgbClr val="000000"/>
                </a:solidFill>
                <a:latin typeface="Courier New" panose="02070309020205020404" pitchFamily="49" charset="0"/>
              </a:rPr>
              <a:t>               70        80        90       100       110       120     </a:t>
            </a:r>
          </a:p>
          <a:p>
            <a:pPr>
              <a:spcBef>
                <a:spcPct val="50000"/>
              </a:spcBef>
              <a:buFontTx/>
              <a:buNone/>
            </a:pPr>
            <a:r>
              <a:rPr lang="en-US" altLang="en-US" sz="1400">
                <a:solidFill>
                  <a:srgbClr val="000000"/>
                </a:solidFill>
                <a:latin typeface="Courier New" panose="02070309020205020404" pitchFamily="49" charset="0"/>
              </a:rPr>
              <a:t>         --|----|----|----|----|----|----|----|----|----|----|----|---- </a:t>
            </a:r>
          </a:p>
          <a:p>
            <a:pPr>
              <a:spcBef>
                <a:spcPct val="50000"/>
              </a:spcBef>
              <a:buFontTx/>
              <a:buNone/>
            </a:pPr>
            <a:r>
              <a:rPr lang="en-US" altLang="en-US" sz="1400">
                <a:solidFill>
                  <a:srgbClr val="000000"/>
                </a:solidFill>
                <a:latin typeface="Courier New" panose="02070309020205020404" pitchFamily="49" charset="0"/>
              </a:rPr>
              <a:t>Normal   </a:t>
            </a:r>
            <a:r>
              <a:rPr lang="en-US" altLang="en-US" sz="1400" b="1">
                <a:solidFill>
                  <a:srgbClr val="00FF00"/>
                </a:solidFill>
                <a:latin typeface="Courier New" panose="02070309020205020404" pitchFamily="49" charset="0"/>
              </a:rPr>
              <a:t>GG</a:t>
            </a:r>
            <a:r>
              <a:rPr lang="en-US" altLang="en-US" sz="1400" b="1">
                <a:solidFill>
                  <a:srgbClr val="FF0000"/>
                </a:solidFill>
                <a:latin typeface="Courier New" panose="02070309020205020404" pitchFamily="49" charset="0"/>
              </a:rPr>
              <a:t>A</a:t>
            </a:r>
            <a:r>
              <a:rPr lang="en-US" altLang="en-US" sz="1400" b="1">
                <a:solidFill>
                  <a:srgbClr val="FF00FF"/>
                </a:solidFill>
                <a:latin typeface="Courier New" panose="02070309020205020404" pitchFamily="49" charset="0"/>
              </a:rPr>
              <a:t>U</a:t>
            </a:r>
            <a:r>
              <a:rPr lang="en-US" altLang="en-US" sz="1400" b="1">
                <a:solidFill>
                  <a:srgbClr val="00FF00"/>
                </a:solidFill>
                <a:latin typeface="Courier New" panose="02070309020205020404" pitchFamily="49" charset="0"/>
              </a:rPr>
              <a:t>G</a:t>
            </a:r>
            <a:r>
              <a:rPr lang="en-US" altLang="en-US" sz="1400" b="1">
                <a:solidFill>
                  <a:srgbClr val="FF0000"/>
                </a:solidFill>
                <a:latin typeface="Courier New" panose="02070309020205020404" pitchFamily="49" charset="0"/>
              </a:rPr>
              <a:t>AA</a:t>
            </a:r>
            <a:r>
              <a:rPr lang="en-US" altLang="en-US" sz="1400" b="1">
                <a:solidFill>
                  <a:srgbClr val="00FF00"/>
                </a:solidFill>
                <a:latin typeface="Courier New" panose="02070309020205020404" pitchFamily="49" charset="0"/>
              </a:rPr>
              <a:t>G</a:t>
            </a:r>
            <a:r>
              <a:rPr lang="en-US" altLang="en-US" sz="1400" b="1">
                <a:solidFill>
                  <a:srgbClr val="FF00FF"/>
                </a:solidFill>
                <a:latin typeface="Courier New" panose="02070309020205020404" pitchFamily="49" charset="0"/>
              </a:rPr>
              <a:t>UU</a:t>
            </a:r>
            <a:r>
              <a:rPr lang="en-US" altLang="en-US" sz="1400" b="1">
                <a:solidFill>
                  <a:srgbClr val="00FF00"/>
                </a:solidFill>
                <a:latin typeface="Courier New" panose="02070309020205020404" pitchFamily="49" charset="0"/>
              </a:rPr>
              <a:t>GG</a:t>
            </a:r>
            <a:r>
              <a:rPr lang="en-US" altLang="en-US" sz="1400" b="1">
                <a:solidFill>
                  <a:srgbClr val="FF00FF"/>
                </a:solidFill>
                <a:latin typeface="Courier New" panose="02070309020205020404" pitchFamily="49" charset="0"/>
              </a:rPr>
              <a:t>U</a:t>
            </a:r>
            <a:r>
              <a:rPr lang="en-US" altLang="en-US" sz="1400" b="1">
                <a:solidFill>
                  <a:srgbClr val="00FF00"/>
                </a:solidFill>
                <a:latin typeface="Courier New" panose="02070309020205020404" pitchFamily="49" charset="0"/>
              </a:rPr>
              <a:t>GG</a:t>
            </a:r>
            <a:r>
              <a:rPr lang="en-US" altLang="en-US" sz="1400" b="1">
                <a:solidFill>
                  <a:srgbClr val="FF00FF"/>
                </a:solidFill>
                <a:latin typeface="Courier New" panose="02070309020205020404" pitchFamily="49" charset="0"/>
              </a:rPr>
              <a:t>U-</a:t>
            </a:r>
            <a:r>
              <a:rPr lang="en-US" altLang="en-US" sz="1400" b="1">
                <a:solidFill>
                  <a:srgbClr val="00FF00"/>
                </a:solidFill>
                <a:latin typeface="Courier New" panose="02070309020205020404" pitchFamily="49" charset="0"/>
              </a:rPr>
              <a:t>G</a:t>
            </a:r>
            <a:r>
              <a:rPr lang="en-US" altLang="en-US" sz="1400" b="1">
                <a:solidFill>
                  <a:srgbClr val="FF0000"/>
                </a:solidFill>
                <a:latin typeface="Courier New" panose="02070309020205020404" pitchFamily="49" charset="0"/>
              </a:rPr>
              <a:t>A</a:t>
            </a:r>
            <a:r>
              <a:rPr lang="en-US" altLang="en-US" sz="1400" b="1">
                <a:solidFill>
                  <a:srgbClr val="00FF00"/>
                </a:solidFill>
                <a:latin typeface="Courier New" panose="02070309020205020404" pitchFamily="49" charset="0"/>
              </a:rPr>
              <a:t>GG</a:t>
            </a:r>
            <a:r>
              <a:rPr lang="en-US" altLang="en-US" sz="1400" b="1">
                <a:solidFill>
                  <a:srgbClr val="0000FF"/>
                </a:solidFill>
                <a:latin typeface="Courier New" panose="02070309020205020404" pitchFamily="49" charset="0"/>
              </a:rPr>
              <a:t>CCC</a:t>
            </a:r>
            <a:r>
              <a:rPr lang="en-US" altLang="en-US" sz="1400" b="1">
                <a:solidFill>
                  <a:srgbClr val="FF00FF"/>
                </a:solidFill>
                <a:latin typeface="Courier New" panose="02070309020205020404" pitchFamily="49" charset="0"/>
              </a:rPr>
              <a:t>U</a:t>
            </a:r>
            <a:r>
              <a:rPr lang="en-US" altLang="en-US" sz="1400" b="1">
                <a:solidFill>
                  <a:srgbClr val="00FF00"/>
                </a:solidFill>
                <a:latin typeface="Courier New" panose="02070309020205020404" pitchFamily="49" charset="0"/>
              </a:rPr>
              <a:t>GGG</a:t>
            </a:r>
            <a:r>
              <a:rPr lang="en-US" altLang="en-US" sz="1400" b="1">
                <a:solidFill>
                  <a:srgbClr val="0000FF"/>
                </a:solidFill>
                <a:latin typeface="Courier New" panose="02070309020205020404" pitchFamily="49" charset="0"/>
              </a:rPr>
              <a:t>C</a:t>
            </a:r>
            <a:r>
              <a:rPr lang="en-US" altLang="en-US" sz="1400" b="1">
                <a:solidFill>
                  <a:srgbClr val="FF0000"/>
                </a:solidFill>
                <a:latin typeface="Courier New" panose="02070309020205020404" pitchFamily="49" charset="0"/>
              </a:rPr>
              <a:t>A</a:t>
            </a:r>
            <a:r>
              <a:rPr lang="en-US" altLang="en-US" sz="1400">
                <a:solidFill>
                  <a:srgbClr val="00FF00"/>
                </a:solidFill>
                <a:latin typeface="Courier New" panose="02070309020205020404" pitchFamily="49" charset="0"/>
              </a:rPr>
              <a:t>G</a:t>
            </a:r>
            <a:r>
              <a:rPr lang="en-US" altLang="en-US" sz="1400" i="1">
                <a:solidFill>
                  <a:schemeClr val="tx1"/>
                </a:solidFill>
                <a:latin typeface="Courier New" panose="02070309020205020404" pitchFamily="49" charset="0"/>
              </a:rPr>
              <a:t>GUUGGUAUCAAGGUUACAAGACAGG</a:t>
            </a:r>
            <a:r>
              <a:rPr lang="en-US" altLang="en-US" sz="1400">
                <a:solidFill>
                  <a:srgbClr val="FF00FF"/>
                </a:solidFill>
                <a:latin typeface="Courier New" panose="02070309020205020404" pitchFamily="49" charset="0"/>
              </a:rPr>
              <a:t>......</a:t>
            </a:r>
            <a:r>
              <a:rPr lang="en-US" altLang="en-US" sz="1400">
                <a:solidFill>
                  <a:srgbClr val="00FF00"/>
                </a:solidFill>
                <a:latin typeface="Courier New" panose="02070309020205020404" pitchFamily="49" charset="0"/>
              </a:rPr>
              <a:t> </a:t>
            </a:r>
          </a:p>
          <a:p>
            <a:pPr>
              <a:spcBef>
                <a:spcPct val="50000"/>
              </a:spcBef>
              <a:buFontTx/>
              <a:buNone/>
            </a:pPr>
            <a:r>
              <a:rPr lang="en-US" altLang="en-US" sz="1400">
                <a:solidFill>
                  <a:srgbClr val="000000"/>
                </a:solidFill>
                <a:latin typeface="Courier New" panose="02070309020205020404" pitchFamily="49" charset="0"/>
              </a:rPr>
              <a:t>Thalass. </a:t>
            </a:r>
            <a:r>
              <a:rPr lang="en-US" altLang="en-US" sz="1400" b="1">
                <a:solidFill>
                  <a:srgbClr val="00FF00"/>
                </a:solidFill>
                <a:latin typeface="Courier New" panose="02070309020205020404" pitchFamily="49" charset="0"/>
              </a:rPr>
              <a:t>GG</a:t>
            </a:r>
            <a:r>
              <a:rPr lang="en-US" altLang="en-US" sz="1400" b="1">
                <a:solidFill>
                  <a:srgbClr val="FF0000"/>
                </a:solidFill>
                <a:latin typeface="Courier New" panose="02070309020205020404" pitchFamily="49" charset="0"/>
              </a:rPr>
              <a:t>A</a:t>
            </a:r>
            <a:r>
              <a:rPr lang="en-US" altLang="en-US" sz="1400" b="1">
                <a:solidFill>
                  <a:srgbClr val="FF00FF"/>
                </a:solidFill>
                <a:latin typeface="Courier New" panose="02070309020205020404" pitchFamily="49" charset="0"/>
              </a:rPr>
              <a:t>U</a:t>
            </a:r>
            <a:r>
              <a:rPr lang="en-US" altLang="en-US" sz="1400" b="1">
                <a:solidFill>
                  <a:srgbClr val="00FF00"/>
                </a:solidFill>
                <a:latin typeface="Courier New" panose="02070309020205020404" pitchFamily="49" charset="0"/>
              </a:rPr>
              <a:t>G</a:t>
            </a:r>
            <a:r>
              <a:rPr lang="en-US" altLang="en-US" sz="1400" b="1">
                <a:solidFill>
                  <a:srgbClr val="FF0000"/>
                </a:solidFill>
                <a:latin typeface="Courier New" panose="02070309020205020404" pitchFamily="49" charset="0"/>
              </a:rPr>
              <a:t>AA</a:t>
            </a:r>
            <a:r>
              <a:rPr lang="en-US" altLang="en-US" sz="1400" b="1">
                <a:solidFill>
                  <a:srgbClr val="00FF00"/>
                </a:solidFill>
                <a:latin typeface="Courier New" panose="02070309020205020404" pitchFamily="49" charset="0"/>
              </a:rPr>
              <a:t>G</a:t>
            </a:r>
            <a:r>
              <a:rPr lang="en-US" altLang="en-US" sz="1400" b="1">
                <a:solidFill>
                  <a:srgbClr val="FF00FF"/>
                </a:solidFill>
                <a:latin typeface="Courier New" panose="02070309020205020404" pitchFamily="49" charset="0"/>
              </a:rPr>
              <a:t>UU</a:t>
            </a:r>
            <a:r>
              <a:rPr lang="en-US" altLang="en-US" sz="1400" b="1">
                <a:solidFill>
                  <a:srgbClr val="00FF00"/>
                </a:solidFill>
                <a:latin typeface="Courier New" panose="02070309020205020404" pitchFamily="49" charset="0"/>
              </a:rPr>
              <a:t>GG</a:t>
            </a:r>
            <a:r>
              <a:rPr lang="en-US" altLang="en-US" sz="1400" b="1">
                <a:solidFill>
                  <a:srgbClr val="FF00FF"/>
                </a:solidFill>
                <a:latin typeface="Courier New" panose="02070309020205020404" pitchFamily="49" charset="0"/>
              </a:rPr>
              <a:t>U</a:t>
            </a:r>
            <a:r>
              <a:rPr lang="en-US" altLang="en-US" sz="1400" b="1">
                <a:solidFill>
                  <a:srgbClr val="00FF00"/>
                </a:solidFill>
                <a:latin typeface="Courier New" panose="02070309020205020404" pitchFamily="49" charset="0"/>
              </a:rPr>
              <a:t>GG</a:t>
            </a:r>
            <a:r>
              <a:rPr lang="en-US" altLang="en-US" sz="1400" b="1">
                <a:solidFill>
                  <a:srgbClr val="FF00FF"/>
                </a:solidFill>
                <a:latin typeface="Courier New" panose="02070309020205020404" pitchFamily="49" charset="0"/>
              </a:rPr>
              <a:t>UU</a:t>
            </a:r>
            <a:r>
              <a:rPr lang="en-US" altLang="en-US" sz="1400" b="1">
                <a:solidFill>
                  <a:srgbClr val="00FF00"/>
                </a:solidFill>
                <a:latin typeface="Courier New" panose="02070309020205020404" pitchFamily="49" charset="0"/>
              </a:rPr>
              <a:t>G</a:t>
            </a:r>
            <a:r>
              <a:rPr lang="en-US" altLang="en-US" sz="1400" b="1">
                <a:solidFill>
                  <a:srgbClr val="FF0000"/>
                </a:solidFill>
                <a:latin typeface="Courier New" panose="02070309020205020404" pitchFamily="49" charset="0"/>
              </a:rPr>
              <a:t>A</a:t>
            </a:r>
            <a:r>
              <a:rPr lang="en-US" altLang="en-US" sz="1400" b="1">
                <a:solidFill>
                  <a:srgbClr val="00FF00"/>
                </a:solidFill>
                <a:latin typeface="Courier New" panose="02070309020205020404" pitchFamily="49" charset="0"/>
              </a:rPr>
              <a:t>GG</a:t>
            </a:r>
            <a:r>
              <a:rPr lang="en-US" altLang="en-US" sz="1400" b="1">
                <a:solidFill>
                  <a:srgbClr val="0000FF"/>
                </a:solidFill>
                <a:latin typeface="Courier New" panose="02070309020205020404" pitchFamily="49" charset="0"/>
              </a:rPr>
              <a:t>CCC</a:t>
            </a:r>
            <a:r>
              <a:rPr lang="en-US" altLang="en-US" sz="1400" b="1">
                <a:solidFill>
                  <a:srgbClr val="FF00FF"/>
                </a:solidFill>
                <a:latin typeface="Courier New" panose="02070309020205020404" pitchFamily="49" charset="0"/>
              </a:rPr>
              <a:t>U</a:t>
            </a:r>
            <a:r>
              <a:rPr lang="en-US" altLang="en-US" sz="1400" b="1">
                <a:solidFill>
                  <a:srgbClr val="00FF00"/>
                </a:solidFill>
                <a:latin typeface="Courier New" panose="02070309020205020404" pitchFamily="49" charset="0"/>
              </a:rPr>
              <a:t>GGG</a:t>
            </a:r>
            <a:r>
              <a:rPr lang="en-US" altLang="en-US" sz="1400" b="1">
                <a:solidFill>
                  <a:srgbClr val="0000FF"/>
                </a:solidFill>
                <a:latin typeface="Courier New" panose="02070309020205020404" pitchFamily="49" charset="0"/>
              </a:rPr>
              <a:t>C</a:t>
            </a:r>
            <a:r>
              <a:rPr lang="en-US" altLang="en-US" sz="1400" b="1">
                <a:solidFill>
                  <a:srgbClr val="FF0000"/>
                </a:solidFill>
                <a:latin typeface="Courier New" panose="02070309020205020404" pitchFamily="49" charset="0"/>
              </a:rPr>
              <a:t>A</a:t>
            </a:r>
            <a:r>
              <a:rPr lang="en-US" altLang="en-US" sz="1400" b="1">
                <a:solidFill>
                  <a:srgbClr val="00FF00"/>
                </a:solidFill>
                <a:latin typeface="Courier New" panose="02070309020205020404" pitchFamily="49" charset="0"/>
              </a:rPr>
              <a:t>G</a:t>
            </a:r>
            <a:r>
              <a:rPr lang="en-US" altLang="en-US" sz="1400" i="1">
                <a:solidFill>
                  <a:schemeClr val="tx1"/>
                </a:solidFill>
                <a:latin typeface="Courier New" panose="02070309020205020404" pitchFamily="49" charset="0"/>
              </a:rPr>
              <a:t>GUUGGUAUCAAGGUUACAAGACAGG</a:t>
            </a:r>
            <a:r>
              <a:rPr lang="en-US" altLang="en-US" sz="1400">
                <a:solidFill>
                  <a:srgbClr val="FF00FF"/>
                </a:solidFill>
                <a:latin typeface="Courier New" panose="02070309020205020404" pitchFamily="49" charset="0"/>
              </a:rPr>
              <a:t>......</a:t>
            </a:r>
            <a:r>
              <a:rPr lang="en-US" altLang="en-US" sz="1400">
                <a:solidFill>
                  <a:srgbClr val="00FF00"/>
                </a:solidFill>
                <a:latin typeface="Courier New" panose="02070309020205020404" pitchFamily="49" charset="0"/>
              </a:rPr>
              <a:t> </a:t>
            </a:r>
          </a:p>
          <a:p>
            <a:pPr>
              <a:spcBef>
                <a:spcPct val="50000"/>
              </a:spcBef>
              <a:buFontTx/>
              <a:buNone/>
            </a:pPr>
            <a:r>
              <a:rPr lang="en-US" altLang="en-US" sz="1400">
                <a:solidFill>
                  <a:srgbClr val="000000"/>
                </a:solidFill>
                <a:latin typeface="Courier New" panose="02070309020205020404" pitchFamily="49" charset="0"/>
              </a:rPr>
              <a:t>         **************** ***************************************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400" smtClean="0"/>
              <a:t>Xuhua Xia</a:t>
            </a:r>
          </a:p>
        </p:txBody>
      </p:sp>
      <p:sp>
        <p:nvSpPr>
          <p:cNvPr id="21507"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400">
                <a:solidFill>
                  <a:schemeClr val="tx1"/>
                </a:solidFill>
              </a:rPr>
              <a:t>Slide </a:t>
            </a:r>
            <a:fld id="{46AC9371-39D4-404F-897A-B49A8EAE9F6C}" type="slidenum">
              <a:rPr lang="en-US" altLang="en-US" sz="1400">
                <a:solidFill>
                  <a:schemeClr val="tx1"/>
                </a:solidFill>
              </a:rPr>
              <a:pPr>
                <a:spcBef>
                  <a:spcPct val="0"/>
                </a:spcBef>
                <a:buFontTx/>
                <a:buNone/>
              </a:pPr>
              <a:t>20</a:t>
            </a:fld>
            <a:endParaRPr lang="en-US" altLang="en-US" sz="1400">
              <a:solidFill>
                <a:schemeClr val="tx1"/>
              </a:solidFill>
            </a:endParaRPr>
          </a:p>
        </p:txBody>
      </p:sp>
      <p:sp>
        <p:nvSpPr>
          <p:cNvPr id="21508" name="Rectangle 2"/>
          <p:cNvSpPr>
            <a:spLocks noGrp="1" noChangeArrowheads="1"/>
          </p:cNvSpPr>
          <p:nvPr>
            <p:ph type="title"/>
          </p:nvPr>
        </p:nvSpPr>
        <p:spPr/>
        <p:txBody>
          <a:bodyPr/>
          <a:lstStyle/>
          <a:p>
            <a:r>
              <a:rPr lang="en-US" altLang="en-US" smtClean="0"/>
              <a:t>Alignment with secondary structure</a:t>
            </a:r>
            <a:endParaRPr lang="en-GB" altLang="en-US" smtClean="0"/>
          </a:p>
        </p:txBody>
      </p:sp>
      <p:graphicFrame>
        <p:nvGraphicFramePr>
          <p:cNvPr id="21509" name="Object 3"/>
          <p:cNvGraphicFramePr>
            <a:graphicFrameLocks noChangeAspect="1"/>
          </p:cNvGraphicFramePr>
          <p:nvPr/>
        </p:nvGraphicFramePr>
        <p:xfrm>
          <a:off x="5441950" y="1066800"/>
          <a:ext cx="3606800" cy="4267200"/>
        </p:xfrm>
        <a:graphic>
          <a:graphicData uri="http://schemas.openxmlformats.org/presentationml/2006/ole">
            <mc:AlternateContent xmlns:mc="http://schemas.openxmlformats.org/markup-compatibility/2006">
              <mc:Choice xmlns:v="urn:schemas-microsoft-com:vml" Requires="v">
                <p:oleObj spid="_x0000_s21533" name="Photo Editor Photo" r:id="rId3" imgW="5161905" imgH="6106377" progId="MSPhotoEd.3">
                  <p:embed/>
                </p:oleObj>
              </mc:Choice>
              <mc:Fallback>
                <p:oleObj name="Photo Editor Photo" r:id="rId3" imgW="5161905" imgH="6106377" progId="MSPhotoEd.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41950" y="1066800"/>
                        <a:ext cx="36068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1510" name="Rectangle 4"/>
          <p:cNvSpPr>
            <a:spLocks noChangeArrowheads="1"/>
          </p:cNvSpPr>
          <p:nvPr/>
        </p:nvSpPr>
        <p:spPr bwMode="auto">
          <a:xfrm>
            <a:off x="4572000" y="5589588"/>
            <a:ext cx="43307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600"/>
              <a:t>Kjer, 1995; Notredame et al., 1997; Hickson et al., 2000; Xia 2000; Xia et al. 2003</a:t>
            </a:r>
          </a:p>
        </p:txBody>
      </p:sp>
      <p:sp>
        <p:nvSpPr>
          <p:cNvPr id="21511" name="Text Box 5"/>
          <p:cNvSpPr txBox="1">
            <a:spLocks noChangeArrowheads="1"/>
          </p:cNvSpPr>
          <p:nvPr/>
        </p:nvSpPr>
        <p:spPr bwMode="auto">
          <a:xfrm>
            <a:off x="755650" y="908050"/>
            <a:ext cx="3384550"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50000"/>
              </a:spcBef>
              <a:buFontTx/>
              <a:buNone/>
            </a:pPr>
            <a:r>
              <a:rPr lang="en-US" altLang="en-US" sz="1800" b="1">
                <a:solidFill>
                  <a:schemeClr val="tx1"/>
                </a:solidFill>
                <a:latin typeface="Courier New" panose="02070309020205020404" pitchFamily="49" charset="0"/>
              </a:rPr>
              <a:t>Sequences:</a:t>
            </a:r>
          </a:p>
          <a:p>
            <a:pPr>
              <a:spcBef>
                <a:spcPct val="50000"/>
              </a:spcBef>
              <a:buFontTx/>
              <a:buNone/>
            </a:pPr>
            <a:r>
              <a:rPr lang="en-US" altLang="en-US" sz="1800">
                <a:solidFill>
                  <a:schemeClr val="tx1"/>
                </a:solidFill>
                <a:latin typeface="Courier New" panose="02070309020205020404" pitchFamily="49" charset="0"/>
              </a:rPr>
              <a:t>Seq1: CACGA</a:t>
            </a:r>
            <a:r>
              <a:rPr lang="en-US" altLang="en-US" sz="1800">
                <a:solidFill>
                  <a:srgbClr val="FF3300"/>
                </a:solidFill>
                <a:latin typeface="Courier New" panose="02070309020205020404" pitchFamily="49" charset="0"/>
              </a:rPr>
              <a:t>CCAATC</a:t>
            </a:r>
            <a:r>
              <a:rPr lang="en-US" altLang="en-US" sz="1800">
                <a:solidFill>
                  <a:schemeClr val="tx1"/>
                </a:solidFill>
                <a:latin typeface="Courier New" panose="02070309020205020404" pitchFamily="49" charset="0"/>
              </a:rPr>
              <a:t>TCGTG</a:t>
            </a:r>
            <a:br>
              <a:rPr lang="en-US" altLang="en-US" sz="1800">
                <a:solidFill>
                  <a:schemeClr val="tx1"/>
                </a:solidFill>
                <a:latin typeface="Courier New" panose="02070309020205020404" pitchFamily="49" charset="0"/>
              </a:rPr>
            </a:br>
            <a:r>
              <a:rPr lang="en-US" altLang="en-US" sz="1800">
                <a:solidFill>
                  <a:schemeClr val="tx1"/>
                </a:solidFill>
                <a:latin typeface="Courier New" panose="02070309020205020404" pitchFamily="49" charset="0"/>
              </a:rPr>
              <a:t>Seq2: CACGG</a:t>
            </a:r>
            <a:r>
              <a:rPr lang="en-US" altLang="en-US" sz="1800">
                <a:solidFill>
                  <a:srgbClr val="FF3300"/>
                </a:solidFill>
                <a:latin typeface="Courier New" panose="02070309020205020404" pitchFamily="49" charset="0"/>
              </a:rPr>
              <a:t>CCAAT</a:t>
            </a:r>
            <a:r>
              <a:rPr lang="en-US" altLang="en-US" sz="1800">
                <a:solidFill>
                  <a:schemeClr val="tx1"/>
                </a:solidFill>
                <a:latin typeface="Courier New" panose="02070309020205020404" pitchFamily="49" charset="0"/>
              </a:rPr>
              <a:t>CCGTG</a:t>
            </a:r>
          </a:p>
        </p:txBody>
      </p:sp>
      <p:sp>
        <p:nvSpPr>
          <p:cNvPr id="21512" name="Text Box 6"/>
          <p:cNvSpPr txBox="1">
            <a:spLocks noChangeArrowheads="1"/>
          </p:cNvSpPr>
          <p:nvPr/>
        </p:nvSpPr>
        <p:spPr bwMode="auto">
          <a:xfrm>
            <a:off x="755650" y="5608638"/>
            <a:ext cx="338455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50000"/>
              </a:spcBef>
              <a:buFontTx/>
              <a:buNone/>
            </a:pPr>
            <a:r>
              <a:rPr lang="en-US" altLang="en-US" sz="1800" b="1">
                <a:solidFill>
                  <a:schemeClr val="tx1"/>
                </a:solidFill>
                <a:latin typeface="Courier New" panose="02070309020205020404" pitchFamily="49" charset="0"/>
              </a:rPr>
              <a:t>Correct alignment:</a:t>
            </a:r>
          </a:p>
          <a:p>
            <a:pPr>
              <a:spcBef>
                <a:spcPct val="0"/>
              </a:spcBef>
              <a:buFontTx/>
              <a:buNone/>
            </a:pPr>
            <a:r>
              <a:rPr lang="en-US" altLang="en-US" sz="1800">
                <a:solidFill>
                  <a:schemeClr val="tx1"/>
                </a:solidFill>
                <a:latin typeface="Courier New" panose="02070309020205020404" pitchFamily="49" charset="0"/>
              </a:rPr>
              <a:t>Seq1: CACGA</a:t>
            </a:r>
            <a:r>
              <a:rPr lang="en-US" altLang="en-US" sz="1800">
                <a:solidFill>
                  <a:srgbClr val="FF3300"/>
                </a:solidFill>
                <a:latin typeface="Courier New" panose="02070309020205020404" pitchFamily="49" charset="0"/>
              </a:rPr>
              <a:t>CCAATC</a:t>
            </a:r>
            <a:r>
              <a:rPr lang="en-US" altLang="en-US" sz="1800">
                <a:solidFill>
                  <a:schemeClr val="tx1"/>
                </a:solidFill>
                <a:latin typeface="Courier New" panose="02070309020205020404" pitchFamily="49" charset="0"/>
              </a:rPr>
              <a:t>TCGTG</a:t>
            </a:r>
          </a:p>
          <a:p>
            <a:pPr>
              <a:spcBef>
                <a:spcPct val="0"/>
              </a:spcBef>
              <a:buFontTx/>
              <a:buNone/>
            </a:pPr>
            <a:r>
              <a:rPr lang="en-US" altLang="en-US" sz="1800">
                <a:solidFill>
                  <a:schemeClr val="tx1"/>
                </a:solidFill>
                <a:latin typeface="Courier New" panose="02070309020205020404" pitchFamily="49" charset="0"/>
              </a:rPr>
              <a:t>Seq2: CACGG</a:t>
            </a:r>
            <a:r>
              <a:rPr lang="en-US" altLang="en-US" sz="1800">
                <a:solidFill>
                  <a:srgbClr val="FF3300"/>
                </a:solidFill>
                <a:latin typeface="Courier New" panose="02070309020205020404" pitchFamily="49" charset="0"/>
              </a:rPr>
              <a:t>CCAAT-C</a:t>
            </a:r>
            <a:r>
              <a:rPr lang="en-US" altLang="en-US" sz="1800">
                <a:solidFill>
                  <a:schemeClr val="tx1"/>
                </a:solidFill>
                <a:latin typeface="Courier New" panose="02070309020205020404" pitchFamily="49" charset="0"/>
              </a:rPr>
              <a:t>CGTG</a:t>
            </a:r>
          </a:p>
        </p:txBody>
      </p:sp>
      <p:sp>
        <p:nvSpPr>
          <p:cNvPr id="21513" name="WordArt 7"/>
          <p:cNvSpPr>
            <a:spLocks noChangeArrowheads="1" noChangeShapeType="1" noTextEdit="1"/>
          </p:cNvSpPr>
          <p:nvPr/>
        </p:nvSpPr>
        <p:spPr bwMode="auto">
          <a:xfrm rot="5400000">
            <a:off x="2015331" y="1983582"/>
            <a:ext cx="720725" cy="792162"/>
          </a:xfrm>
          <a:prstGeom prst="rect">
            <a:avLst/>
          </a:prstGeom>
        </p:spPr>
        <p:txBody>
          <a:bodyPr wrap="none" fromWordArt="1">
            <a:prstTxWarp prst="textArchUpPour">
              <a:avLst>
                <a:gd name="adj1" fmla="val 10800004"/>
                <a:gd name="adj2" fmla="val 50000"/>
              </a:avLst>
            </a:prstTxWarp>
          </a:bodyPr>
          <a:lstStyle/>
          <a:p>
            <a:pPr algn="ctr"/>
            <a:r>
              <a:rPr lang="en-CA" sz="1800" kern="10">
                <a:ln w="6350">
                  <a:solidFill>
                    <a:srgbClr val="000000"/>
                  </a:solidFill>
                  <a:round/>
                  <a:headEnd/>
                  <a:tailEnd/>
                </a:ln>
                <a:solidFill>
                  <a:srgbClr val="000000"/>
                </a:solidFill>
                <a:cs typeface="Times New Roman" panose="02020603050405020304" pitchFamily="18" charset="0"/>
              </a:rPr>
              <a:t>CCAAUC</a:t>
            </a:r>
          </a:p>
        </p:txBody>
      </p:sp>
      <p:sp>
        <p:nvSpPr>
          <p:cNvPr id="21514" name="WordArt 8"/>
          <p:cNvSpPr>
            <a:spLocks noChangeArrowheads="1" noChangeShapeType="1" noTextEdit="1"/>
          </p:cNvSpPr>
          <p:nvPr/>
        </p:nvSpPr>
        <p:spPr bwMode="auto">
          <a:xfrm rot="5400000">
            <a:off x="2015331" y="2920207"/>
            <a:ext cx="720725" cy="792162"/>
          </a:xfrm>
          <a:prstGeom prst="rect">
            <a:avLst/>
          </a:prstGeom>
        </p:spPr>
        <p:txBody>
          <a:bodyPr wrap="none" fromWordArt="1">
            <a:prstTxWarp prst="textArchUpPour">
              <a:avLst>
                <a:gd name="adj1" fmla="val 10800004"/>
                <a:gd name="adj2" fmla="val 50000"/>
              </a:avLst>
            </a:prstTxWarp>
          </a:bodyPr>
          <a:lstStyle/>
          <a:p>
            <a:pPr algn="ctr"/>
            <a:r>
              <a:rPr lang="en-CA" sz="1800" kern="10">
                <a:ln w="6350">
                  <a:solidFill>
                    <a:srgbClr val="000000"/>
                  </a:solidFill>
                  <a:round/>
                  <a:headEnd/>
                  <a:tailEnd/>
                </a:ln>
                <a:solidFill>
                  <a:srgbClr val="000000"/>
                </a:solidFill>
                <a:cs typeface="Times New Roman" panose="02020603050405020304" pitchFamily="18" charset="0"/>
              </a:rPr>
              <a:t>CCAAU</a:t>
            </a:r>
          </a:p>
        </p:txBody>
      </p:sp>
      <p:sp>
        <p:nvSpPr>
          <p:cNvPr id="305161" name="Text Box 9"/>
          <p:cNvSpPr txBox="1">
            <a:spLocks noChangeArrowheads="1"/>
          </p:cNvSpPr>
          <p:nvPr/>
        </p:nvSpPr>
        <p:spPr bwMode="auto">
          <a:xfrm>
            <a:off x="755650" y="1916113"/>
            <a:ext cx="2016125" cy="2840037"/>
          </a:xfrm>
          <a:prstGeom prst="rect">
            <a:avLst/>
          </a:prstGeom>
          <a:noFill/>
          <a:ln w="9525">
            <a:noFill/>
            <a:miter lim="800000"/>
            <a:headEnd/>
            <a:tailEnd/>
          </a:ln>
          <a:effectLst/>
        </p:spPr>
        <p:txBody>
          <a:bodyPr>
            <a:spAutoFit/>
          </a:bodyPr>
          <a:lstStyle/>
          <a:p>
            <a:pPr>
              <a:spcBef>
                <a:spcPct val="50000"/>
              </a:spcBef>
              <a:defRPr/>
            </a:pPr>
            <a:r>
              <a:rPr lang="en-US" sz="1800">
                <a:latin typeface="Courier New" pitchFamily="49" charset="0"/>
              </a:rPr>
              <a:t>Seq1: CACGA</a:t>
            </a:r>
            <a:br>
              <a:rPr lang="en-US" sz="1800">
                <a:latin typeface="Courier New" pitchFamily="49" charset="0"/>
              </a:rPr>
            </a:br>
            <a:r>
              <a:rPr lang="en-US" sz="1800">
                <a:latin typeface="Courier New" pitchFamily="49" charset="0"/>
              </a:rPr>
              <a:t>      |||||</a:t>
            </a:r>
            <a:br>
              <a:rPr lang="en-US" sz="1800">
                <a:latin typeface="Courier New" pitchFamily="49" charset="0"/>
              </a:rPr>
            </a:br>
            <a:r>
              <a:rPr lang="en-US" sz="1800">
                <a:latin typeface="Courier New" pitchFamily="49" charset="0"/>
              </a:rPr>
              <a:t>      GUGCU</a:t>
            </a:r>
          </a:p>
          <a:p>
            <a:pPr>
              <a:spcBef>
                <a:spcPct val="50000"/>
              </a:spcBef>
              <a:defRPr/>
            </a:pPr>
            <a:r>
              <a:rPr lang="en-US" sz="1800">
                <a:effectLst>
                  <a:outerShdw blurRad="38100" dist="38100" dir="2700000" algn="tl">
                    <a:srgbClr val="C0C0C0"/>
                  </a:outerShdw>
                </a:effectLst>
                <a:latin typeface="Courier New" pitchFamily="49" charset="0"/>
              </a:rPr>
              <a:t>Seq2: CACGA</a:t>
            </a:r>
            <a:br>
              <a:rPr lang="en-US" sz="1800">
                <a:effectLst>
                  <a:outerShdw blurRad="38100" dist="38100" dir="2700000" algn="tl">
                    <a:srgbClr val="C0C0C0"/>
                  </a:outerShdw>
                </a:effectLst>
                <a:latin typeface="Courier New" pitchFamily="49" charset="0"/>
              </a:rPr>
            </a:br>
            <a:r>
              <a:rPr lang="en-US" sz="1800">
                <a:effectLst>
                  <a:outerShdw blurRad="38100" dist="38100" dir="2700000" algn="tl">
                    <a:srgbClr val="C0C0C0"/>
                  </a:outerShdw>
                </a:effectLst>
                <a:latin typeface="Courier New" pitchFamily="49" charset="0"/>
              </a:rPr>
              <a:t>      |||||</a:t>
            </a:r>
            <a:br>
              <a:rPr lang="en-US" sz="1800">
                <a:effectLst>
                  <a:outerShdw blurRad="38100" dist="38100" dir="2700000" algn="tl">
                    <a:srgbClr val="C0C0C0"/>
                  </a:outerShdw>
                </a:effectLst>
                <a:latin typeface="Courier New" pitchFamily="49" charset="0"/>
              </a:rPr>
            </a:br>
            <a:r>
              <a:rPr lang="en-US" sz="1800">
                <a:effectLst>
                  <a:outerShdw blurRad="38100" dist="38100" dir="2700000" algn="tl">
                    <a:srgbClr val="C0C0C0"/>
                  </a:outerShdw>
                </a:effectLst>
                <a:latin typeface="Courier New" pitchFamily="49" charset="0"/>
              </a:rPr>
              <a:t>      GUGCU</a:t>
            </a:r>
          </a:p>
          <a:p>
            <a:pPr>
              <a:spcBef>
                <a:spcPct val="50000"/>
              </a:spcBef>
              <a:defRPr/>
            </a:pPr>
            <a:r>
              <a:rPr lang="en-US" sz="1800">
                <a:latin typeface="Courier New" pitchFamily="49" charset="0"/>
              </a:rPr>
              <a:t>Seq2: CACGG</a:t>
            </a:r>
            <a:br>
              <a:rPr lang="en-US" sz="1800">
                <a:latin typeface="Courier New" pitchFamily="49" charset="0"/>
              </a:rPr>
            </a:br>
            <a:r>
              <a:rPr lang="en-US" sz="1800">
                <a:latin typeface="Courier New" pitchFamily="49" charset="0"/>
              </a:rPr>
              <a:t>      |||||</a:t>
            </a:r>
            <a:br>
              <a:rPr lang="en-US" sz="1800">
                <a:latin typeface="Courier New" pitchFamily="49" charset="0"/>
              </a:rPr>
            </a:br>
            <a:r>
              <a:rPr lang="en-US" sz="1800">
                <a:latin typeface="Courier New" pitchFamily="49" charset="0"/>
              </a:rPr>
              <a:t>      GUGCC</a:t>
            </a:r>
          </a:p>
        </p:txBody>
      </p:sp>
      <p:sp>
        <p:nvSpPr>
          <p:cNvPr id="21516" name="WordArt 10"/>
          <p:cNvSpPr>
            <a:spLocks noChangeArrowheads="1" noChangeShapeType="1" noTextEdit="1"/>
          </p:cNvSpPr>
          <p:nvPr/>
        </p:nvSpPr>
        <p:spPr bwMode="auto">
          <a:xfrm rot="5400000">
            <a:off x="2051844" y="3891757"/>
            <a:ext cx="647700" cy="792162"/>
          </a:xfrm>
          <a:prstGeom prst="rect">
            <a:avLst/>
          </a:prstGeom>
        </p:spPr>
        <p:txBody>
          <a:bodyPr wrap="none" fromWordArt="1">
            <a:prstTxWarp prst="textArchUpPour">
              <a:avLst>
                <a:gd name="adj1" fmla="val 10800004"/>
                <a:gd name="adj2" fmla="val 50000"/>
              </a:avLst>
            </a:prstTxWarp>
          </a:bodyPr>
          <a:lstStyle/>
          <a:p>
            <a:pPr algn="ctr"/>
            <a:r>
              <a:rPr lang="en-CA" sz="1800" kern="10">
                <a:ln w="6350">
                  <a:solidFill>
                    <a:srgbClr val="000000"/>
                  </a:solidFill>
                  <a:round/>
                  <a:headEnd/>
                  <a:tailEnd/>
                </a:ln>
                <a:solidFill>
                  <a:srgbClr val="000000"/>
                </a:solidFill>
                <a:cs typeface="Times New Roman" panose="02020603050405020304" pitchFamily="18" charset="0"/>
              </a:rPr>
              <a:t>CCAAU</a:t>
            </a:r>
          </a:p>
        </p:txBody>
      </p:sp>
      <p:sp>
        <p:nvSpPr>
          <p:cNvPr id="21517" name="Text Box 11"/>
          <p:cNvSpPr txBox="1">
            <a:spLocks noChangeArrowheads="1"/>
          </p:cNvSpPr>
          <p:nvPr/>
        </p:nvSpPr>
        <p:spPr bwMode="auto">
          <a:xfrm>
            <a:off x="3132138" y="3213100"/>
            <a:ext cx="172878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50000"/>
              </a:spcBef>
              <a:buFontTx/>
              <a:buNone/>
            </a:pPr>
            <a:r>
              <a:rPr lang="en-US" altLang="en-US" sz="1800">
                <a:solidFill>
                  <a:schemeClr val="tx1"/>
                </a:solidFill>
              </a:rPr>
              <a:t>Missing link</a:t>
            </a:r>
          </a:p>
        </p:txBody>
      </p:sp>
      <p:sp>
        <p:nvSpPr>
          <p:cNvPr id="21518" name="Line 12"/>
          <p:cNvSpPr>
            <a:spLocks noChangeShapeType="1"/>
          </p:cNvSpPr>
          <p:nvPr/>
        </p:nvSpPr>
        <p:spPr bwMode="auto">
          <a:xfrm flipH="1">
            <a:off x="2843213" y="3387725"/>
            <a:ext cx="360362"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21519" name="Rectangle 13"/>
          <p:cNvSpPr>
            <a:spLocks noChangeArrowheads="1"/>
          </p:cNvSpPr>
          <p:nvPr/>
        </p:nvSpPr>
        <p:spPr bwMode="auto">
          <a:xfrm>
            <a:off x="755650" y="4745038"/>
            <a:ext cx="45720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800" b="1">
                <a:solidFill>
                  <a:schemeClr val="tx1"/>
                </a:solidFill>
                <a:latin typeface="Courier New" panose="02070309020205020404" pitchFamily="49" charset="0"/>
              </a:rPr>
              <a:t>Conventional alignment:</a:t>
            </a:r>
          </a:p>
          <a:p>
            <a:pPr>
              <a:spcBef>
                <a:spcPct val="0"/>
              </a:spcBef>
              <a:buFontTx/>
              <a:buNone/>
            </a:pPr>
            <a:r>
              <a:rPr lang="en-US" altLang="en-US" sz="1800">
                <a:solidFill>
                  <a:schemeClr val="tx1"/>
                </a:solidFill>
                <a:latin typeface="Courier New" panose="02070309020205020404" pitchFamily="49" charset="0"/>
              </a:rPr>
              <a:t>Seq1: CACGA</a:t>
            </a:r>
            <a:r>
              <a:rPr lang="en-US" altLang="en-US" sz="1800">
                <a:solidFill>
                  <a:srgbClr val="FF3300"/>
                </a:solidFill>
                <a:latin typeface="Courier New" panose="02070309020205020404" pitchFamily="49" charset="0"/>
              </a:rPr>
              <a:t>CCAATC</a:t>
            </a:r>
            <a:r>
              <a:rPr lang="en-US" altLang="en-US" sz="1800">
                <a:solidFill>
                  <a:schemeClr val="tx1"/>
                </a:solidFill>
                <a:latin typeface="Courier New" panose="02070309020205020404" pitchFamily="49" charset="0"/>
              </a:rPr>
              <a:t>TCGTG</a:t>
            </a:r>
          </a:p>
          <a:p>
            <a:pPr>
              <a:spcBef>
                <a:spcPct val="0"/>
              </a:spcBef>
              <a:buFontTx/>
              <a:buNone/>
            </a:pPr>
            <a:r>
              <a:rPr lang="en-US" altLang="en-US" sz="1800">
                <a:solidFill>
                  <a:schemeClr val="tx1"/>
                </a:solidFill>
                <a:latin typeface="Courier New" panose="02070309020205020404" pitchFamily="49" charset="0"/>
              </a:rPr>
              <a:t>Seq2: CACGG</a:t>
            </a:r>
            <a:r>
              <a:rPr lang="en-US" altLang="en-US" sz="1800">
                <a:solidFill>
                  <a:srgbClr val="FF3300"/>
                </a:solidFill>
                <a:latin typeface="Courier New" panose="02070309020205020404" pitchFamily="49" charset="0"/>
              </a:rPr>
              <a:t>CCAAT</a:t>
            </a:r>
            <a:r>
              <a:rPr lang="en-US" altLang="en-US" sz="1800">
                <a:solidFill>
                  <a:schemeClr val="tx1"/>
                </a:solidFill>
                <a:latin typeface="Courier New" panose="02070309020205020404" pitchFamily="49" charset="0"/>
              </a:rPr>
              <a:t>C-CGTG</a:t>
            </a:r>
          </a:p>
        </p:txBody>
      </p:sp>
      <p:sp>
        <p:nvSpPr>
          <p:cNvPr id="21520" name="Freeform 14"/>
          <p:cNvSpPr>
            <a:spLocks/>
          </p:cNvSpPr>
          <p:nvPr/>
        </p:nvSpPr>
        <p:spPr bwMode="auto">
          <a:xfrm>
            <a:off x="2771775" y="2349500"/>
            <a:ext cx="479425" cy="719138"/>
          </a:xfrm>
          <a:custGeom>
            <a:avLst/>
            <a:gdLst>
              <a:gd name="T0" fmla="*/ 2147483646 w 302"/>
              <a:gd name="T1" fmla="*/ 0 h 453"/>
              <a:gd name="T2" fmla="*/ 2147483646 w 302"/>
              <a:gd name="T3" fmla="*/ 2147483646 h 453"/>
              <a:gd name="T4" fmla="*/ 2147483646 w 302"/>
              <a:gd name="T5" fmla="*/ 2147483646 h 453"/>
              <a:gd name="T6" fmla="*/ 0 w 302"/>
              <a:gd name="T7" fmla="*/ 2147483646 h 453"/>
              <a:gd name="T8" fmla="*/ 0 60000 65536"/>
              <a:gd name="T9" fmla="*/ 0 60000 65536"/>
              <a:gd name="T10" fmla="*/ 0 60000 65536"/>
              <a:gd name="T11" fmla="*/ 0 60000 65536"/>
              <a:gd name="T12" fmla="*/ 0 w 302"/>
              <a:gd name="T13" fmla="*/ 0 h 453"/>
              <a:gd name="T14" fmla="*/ 302 w 302"/>
              <a:gd name="T15" fmla="*/ 453 h 453"/>
            </a:gdLst>
            <a:ahLst/>
            <a:cxnLst>
              <a:cxn ang="T8">
                <a:pos x="T0" y="T1"/>
              </a:cxn>
              <a:cxn ang="T9">
                <a:pos x="T2" y="T3"/>
              </a:cxn>
              <a:cxn ang="T10">
                <a:pos x="T4" y="T5"/>
              </a:cxn>
              <a:cxn ang="T11">
                <a:pos x="T6" y="T7"/>
              </a:cxn>
            </a:cxnLst>
            <a:rect l="T12" t="T13" r="T14" b="T15"/>
            <a:pathLst>
              <a:path w="302" h="453">
                <a:moveTo>
                  <a:pt x="45" y="0"/>
                </a:moveTo>
                <a:cubicBezTo>
                  <a:pt x="94" y="0"/>
                  <a:pt x="143" y="0"/>
                  <a:pt x="181" y="45"/>
                </a:cubicBezTo>
                <a:cubicBezTo>
                  <a:pt x="219" y="90"/>
                  <a:pt x="302" y="204"/>
                  <a:pt x="272" y="272"/>
                </a:cubicBezTo>
                <a:cubicBezTo>
                  <a:pt x="242" y="340"/>
                  <a:pt x="45" y="430"/>
                  <a:pt x="0" y="453"/>
                </a:cubicBezTo>
              </a:path>
            </a:pathLst>
          </a:custGeom>
          <a:noFill/>
          <a:ln w="9525" cap="flat" cmpd="sng">
            <a:solidFill>
              <a:srgbClr val="000000"/>
            </a:solidFill>
            <a:prstDash val="solid"/>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1521" name="Freeform 15"/>
          <p:cNvSpPr>
            <a:spLocks/>
          </p:cNvSpPr>
          <p:nvPr/>
        </p:nvSpPr>
        <p:spPr bwMode="auto">
          <a:xfrm>
            <a:off x="2843213" y="3573463"/>
            <a:ext cx="325437" cy="719137"/>
          </a:xfrm>
          <a:custGeom>
            <a:avLst/>
            <a:gdLst>
              <a:gd name="T0" fmla="*/ 0 w 205"/>
              <a:gd name="T1" fmla="*/ 0 h 453"/>
              <a:gd name="T2" fmla="*/ 2147483646 w 205"/>
              <a:gd name="T3" fmla="*/ 2147483646 h 453"/>
              <a:gd name="T4" fmla="*/ 2147483646 w 205"/>
              <a:gd name="T5" fmla="*/ 2147483646 h 453"/>
              <a:gd name="T6" fmla="*/ 0 w 205"/>
              <a:gd name="T7" fmla="*/ 2147483646 h 453"/>
              <a:gd name="T8" fmla="*/ 0 60000 65536"/>
              <a:gd name="T9" fmla="*/ 0 60000 65536"/>
              <a:gd name="T10" fmla="*/ 0 60000 65536"/>
              <a:gd name="T11" fmla="*/ 0 60000 65536"/>
              <a:gd name="T12" fmla="*/ 0 w 205"/>
              <a:gd name="T13" fmla="*/ 0 h 453"/>
              <a:gd name="T14" fmla="*/ 205 w 205"/>
              <a:gd name="T15" fmla="*/ 453 h 453"/>
            </a:gdLst>
            <a:ahLst/>
            <a:cxnLst>
              <a:cxn ang="T8">
                <a:pos x="T0" y="T1"/>
              </a:cxn>
              <a:cxn ang="T9">
                <a:pos x="T2" y="T3"/>
              </a:cxn>
              <a:cxn ang="T10">
                <a:pos x="T4" y="T5"/>
              </a:cxn>
              <a:cxn ang="T11">
                <a:pos x="T6" y="T7"/>
              </a:cxn>
            </a:cxnLst>
            <a:rect l="T12" t="T13" r="T14" b="T15"/>
            <a:pathLst>
              <a:path w="205" h="453">
                <a:moveTo>
                  <a:pt x="0" y="0"/>
                </a:moveTo>
                <a:cubicBezTo>
                  <a:pt x="53" y="38"/>
                  <a:pt x="106" y="76"/>
                  <a:pt x="136" y="136"/>
                </a:cubicBezTo>
                <a:cubicBezTo>
                  <a:pt x="166" y="196"/>
                  <a:pt x="205" y="310"/>
                  <a:pt x="182" y="363"/>
                </a:cubicBezTo>
                <a:cubicBezTo>
                  <a:pt x="159" y="416"/>
                  <a:pt x="30" y="446"/>
                  <a:pt x="0" y="453"/>
                </a:cubicBezTo>
              </a:path>
            </a:pathLst>
          </a:custGeom>
          <a:noFill/>
          <a:ln w="9525" cap="flat" cmpd="sng">
            <a:solidFill>
              <a:srgbClr val="000000"/>
            </a:solidFill>
            <a:prstDash val="solid"/>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1522" name="Text Box 16"/>
          <p:cNvSpPr txBox="1">
            <a:spLocks noChangeArrowheads="1"/>
          </p:cNvSpPr>
          <p:nvPr/>
        </p:nvSpPr>
        <p:spPr bwMode="auto">
          <a:xfrm>
            <a:off x="3203575" y="2492375"/>
            <a:ext cx="14398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50000"/>
              </a:spcBef>
              <a:buFontTx/>
              <a:buNone/>
            </a:pPr>
            <a:r>
              <a:rPr lang="en-US" altLang="en-US" sz="1800">
                <a:solidFill>
                  <a:schemeClr val="tx1"/>
                </a:solidFill>
              </a:rPr>
              <a:t>Deletion</a:t>
            </a:r>
          </a:p>
        </p:txBody>
      </p:sp>
      <p:sp>
        <p:nvSpPr>
          <p:cNvPr id="21523" name="Text Box 17"/>
          <p:cNvSpPr txBox="1">
            <a:spLocks noChangeArrowheads="1"/>
          </p:cNvSpPr>
          <p:nvPr/>
        </p:nvSpPr>
        <p:spPr bwMode="auto">
          <a:xfrm>
            <a:off x="3132138" y="3933825"/>
            <a:ext cx="23034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50000"/>
              </a:spcBef>
              <a:buFontTx/>
              <a:buNone/>
            </a:pPr>
            <a:r>
              <a:rPr lang="en-US" altLang="en-US" sz="1800">
                <a:solidFill>
                  <a:schemeClr val="tx1"/>
                </a:solidFill>
              </a:rPr>
              <a:t>Correlated substitution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400" smtClean="0"/>
              <a:t>Xuhua Xia</a:t>
            </a:r>
          </a:p>
        </p:txBody>
      </p:sp>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400">
                <a:solidFill>
                  <a:schemeClr val="tx1"/>
                </a:solidFill>
              </a:rPr>
              <a:t>Slide </a:t>
            </a:r>
            <a:fld id="{2B400F2D-F884-4B00-ADF5-00B201C2614F}" type="slidenum">
              <a:rPr lang="en-US" altLang="en-US" sz="1400">
                <a:solidFill>
                  <a:schemeClr val="tx1"/>
                </a:solidFill>
              </a:rPr>
              <a:pPr>
                <a:spcBef>
                  <a:spcPct val="0"/>
                </a:spcBef>
                <a:buFontTx/>
                <a:buNone/>
              </a:pPr>
              <a:t>21</a:t>
            </a:fld>
            <a:endParaRPr lang="en-US" altLang="en-US" sz="1400">
              <a:solidFill>
                <a:schemeClr val="tx1"/>
              </a:solidFill>
            </a:endParaRPr>
          </a:p>
        </p:txBody>
      </p:sp>
      <p:sp>
        <p:nvSpPr>
          <p:cNvPr id="22532" name="Rectangle 2"/>
          <p:cNvSpPr>
            <a:spLocks noGrp="1" noChangeArrowheads="1"/>
          </p:cNvSpPr>
          <p:nvPr>
            <p:ph type="title"/>
          </p:nvPr>
        </p:nvSpPr>
        <p:spPr/>
        <p:txBody>
          <a:bodyPr/>
          <a:lstStyle/>
          <a:p>
            <a:r>
              <a:rPr lang="en-US" altLang="en-US" smtClean="0"/>
              <a:t>Type of alignment</a:t>
            </a:r>
            <a:endParaRPr lang="en-CA" altLang="en-US" smtClean="0"/>
          </a:p>
        </p:txBody>
      </p:sp>
      <p:sp>
        <p:nvSpPr>
          <p:cNvPr id="22533" name="Rectangle 3"/>
          <p:cNvSpPr>
            <a:spLocks noGrp="1" noChangeArrowheads="1"/>
          </p:cNvSpPr>
          <p:nvPr>
            <p:ph type="body" idx="1"/>
          </p:nvPr>
        </p:nvSpPr>
        <p:spPr/>
        <p:txBody>
          <a:bodyPr/>
          <a:lstStyle/>
          <a:p>
            <a:r>
              <a:rPr lang="en-US" altLang="en-US" smtClean="0"/>
              <a:t>Align two sequences: pairwise alignment by dynamic programming</a:t>
            </a:r>
          </a:p>
          <a:p>
            <a:r>
              <a:rPr lang="en-US" altLang="en-US" smtClean="0"/>
              <a:t>Align one sequence against a profile (i.e., a set of aligned sequences): Profile alignment</a:t>
            </a:r>
          </a:p>
          <a:p>
            <a:r>
              <a:rPr lang="en-US" altLang="en-US" smtClean="0"/>
              <a:t>Align two sequence profiles: Profile-profile alignment</a:t>
            </a:r>
            <a:endParaRPr lang="en-CA" altLang="en-US"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CA" dirty="0" smtClean="0"/>
              <a:t>Multiple alignment</a:t>
            </a:r>
            <a:endParaRPr lang="en-CA" dirty="0"/>
          </a:p>
        </p:txBody>
      </p:sp>
      <p:sp>
        <p:nvSpPr>
          <p:cNvPr id="5" name="Content Placeholder 4"/>
          <p:cNvSpPr>
            <a:spLocks noGrp="1"/>
          </p:cNvSpPr>
          <p:nvPr>
            <p:ph idx="1"/>
          </p:nvPr>
        </p:nvSpPr>
        <p:spPr>
          <a:xfrm>
            <a:off x="533400" y="990600"/>
            <a:ext cx="8215064" cy="5105400"/>
          </a:xfrm>
        </p:spPr>
        <p:txBody>
          <a:bodyPr/>
          <a:lstStyle/>
          <a:p>
            <a:r>
              <a:rPr lang="en-CA" dirty="0" smtClean="0"/>
              <a:t>Dynamic programming involving more than two sequences is both memory hungry and computation intensive.</a:t>
            </a:r>
          </a:p>
          <a:p>
            <a:r>
              <a:rPr lang="en-CA" dirty="0" smtClean="0"/>
              <a:t>Solution: a </a:t>
            </a:r>
            <a:r>
              <a:rPr lang="en-CA" dirty="0" err="1" smtClean="0"/>
              <a:t>heurestic</a:t>
            </a:r>
            <a:r>
              <a:rPr lang="en-CA" dirty="0" smtClean="0"/>
              <a:t> approach</a:t>
            </a:r>
          </a:p>
          <a:p>
            <a:pPr lvl="1"/>
            <a:r>
              <a:rPr lang="en-CA" dirty="0" smtClean="0"/>
              <a:t>Build a guide tree (</a:t>
            </a:r>
            <a:r>
              <a:rPr lang="en-CA" dirty="0" smtClean="0">
                <a:solidFill>
                  <a:srgbClr val="FF0000"/>
                </a:solidFill>
              </a:rPr>
              <a:t>Illustrated numerically later</a:t>
            </a:r>
            <a:r>
              <a:rPr lang="en-CA" dirty="0" smtClean="0"/>
              <a:t>)</a:t>
            </a:r>
          </a:p>
          <a:p>
            <a:pPr lvl="1"/>
            <a:r>
              <a:rPr lang="en-CA" dirty="0" smtClean="0"/>
              <a:t>Perform pairwise alignment along the tree all the way to the root</a:t>
            </a:r>
            <a:endParaRPr lang="en-CA" dirty="0"/>
          </a:p>
        </p:txBody>
      </p:sp>
      <p:graphicFrame>
        <p:nvGraphicFramePr>
          <p:cNvPr id="6" name="Table 5"/>
          <p:cNvGraphicFramePr>
            <a:graphicFrameLocks noGrp="1"/>
          </p:cNvGraphicFramePr>
          <p:nvPr>
            <p:extLst/>
          </p:nvPr>
        </p:nvGraphicFramePr>
        <p:xfrm>
          <a:off x="179512" y="4437112"/>
          <a:ext cx="2808312" cy="1703070"/>
        </p:xfrm>
        <a:graphic>
          <a:graphicData uri="http://schemas.openxmlformats.org/drawingml/2006/table">
            <a:tbl>
              <a:tblPr>
                <a:tableStyleId>{5C22544A-7EE6-4342-B048-85BDC9FD1C3A}</a:tableStyleId>
              </a:tblPr>
              <a:tblGrid>
                <a:gridCol w="468052"/>
                <a:gridCol w="468052"/>
                <a:gridCol w="468052"/>
                <a:gridCol w="468052"/>
                <a:gridCol w="468052"/>
                <a:gridCol w="468052"/>
              </a:tblGrid>
              <a:tr h="165653">
                <a:tc>
                  <a:txBody>
                    <a:bodyPr/>
                    <a:lstStyle/>
                    <a:p>
                      <a:pPr algn="l" fontAlgn="b"/>
                      <a:endParaRPr lang="en-CA" sz="1800" b="0" i="0" u="none" strike="noStrike" dirty="0">
                        <a:solidFill>
                          <a:srgbClr val="000000"/>
                        </a:solidFill>
                        <a:effectLst/>
                        <a:latin typeface="Calibri"/>
                      </a:endParaRPr>
                    </a:p>
                  </a:txBody>
                  <a:tcPr marL="9525" marR="9525" marT="9525" marB="0" anchor="b"/>
                </a:tc>
                <a:tc>
                  <a:txBody>
                    <a:bodyPr/>
                    <a:lstStyle/>
                    <a:p>
                      <a:pPr algn="l" fontAlgn="b"/>
                      <a:r>
                        <a:rPr lang="en-CA" sz="1800" u="none" strike="noStrike" dirty="0">
                          <a:effectLst/>
                        </a:rPr>
                        <a:t>Seq</a:t>
                      </a:r>
                      <a:r>
                        <a:rPr lang="en-CA" sz="1800" u="none" strike="noStrike" baseline="-25000" dirty="0">
                          <a:effectLst/>
                        </a:rPr>
                        <a:t>1</a:t>
                      </a:r>
                      <a:endParaRPr lang="en-CA" sz="1800" b="0" i="0" u="none" strike="noStrike" baseline="-25000" dirty="0">
                        <a:solidFill>
                          <a:srgbClr val="000000"/>
                        </a:solidFill>
                        <a:effectLst/>
                        <a:latin typeface="Calibri"/>
                      </a:endParaRPr>
                    </a:p>
                  </a:txBody>
                  <a:tcPr marL="9525" marR="9525" marT="9525" marB="0" anchor="b"/>
                </a:tc>
                <a:tc>
                  <a:txBody>
                    <a:bodyPr/>
                    <a:lstStyle/>
                    <a:p>
                      <a:pPr algn="l" fontAlgn="b"/>
                      <a:r>
                        <a:rPr lang="en-CA" sz="1800" u="none" strike="noStrike" dirty="0" smtClean="0">
                          <a:effectLst/>
                        </a:rPr>
                        <a:t>Seq</a:t>
                      </a:r>
                      <a:r>
                        <a:rPr lang="en-CA" sz="1800" u="none" strike="noStrike" baseline="-25000" dirty="0" smtClean="0">
                          <a:effectLst/>
                        </a:rPr>
                        <a:t>2</a:t>
                      </a:r>
                      <a:endParaRPr lang="en-CA" sz="1800" b="0" i="0" u="none" strike="noStrike" baseline="-25000" dirty="0">
                        <a:solidFill>
                          <a:srgbClr val="000000"/>
                        </a:solidFill>
                        <a:effectLst/>
                        <a:latin typeface="Calibri"/>
                      </a:endParaRPr>
                    </a:p>
                  </a:txBody>
                  <a:tcPr marL="9525" marR="9525" marT="9525" marB="0" anchor="b"/>
                </a:tc>
                <a:tc>
                  <a:txBody>
                    <a:bodyPr/>
                    <a:lstStyle/>
                    <a:p>
                      <a:pPr algn="l" fontAlgn="b"/>
                      <a:r>
                        <a:rPr lang="en-CA" sz="1800" u="none" strike="noStrike" dirty="0">
                          <a:effectLst/>
                        </a:rPr>
                        <a:t>Seq</a:t>
                      </a:r>
                      <a:r>
                        <a:rPr lang="en-CA" sz="1800" u="none" strike="noStrike" baseline="-25000" dirty="0">
                          <a:effectLst/>
                        </a:rPr>
                        <a:t>3</a:t>
                      </a:r>
                      <a:endParaRPr lang="en-CA" sz="1800" b="0" i="0" u="none" strike="noStrike" baseline="-25000" dirty="0">
                        <a:solidFill>
                          <a:srgbClr val="000000"/>
                        </a:solidFill>
                        <a:effectLst/>
                        <a:latin typeface="Calibri"/>
                      </a:endParaRPr>
                    </a:p>
                  </a:txBody>
                  <a:tcPr marL="9525" marR="9525" marT="9525" marB="0" anchor="b"/>
                </a:tc>
                <a:tc>
                  <a:txBody>
                    <a:bodyPr/>
                    <a:lstStyle/>
                    <a:p>
                      <a:pPr algn="l" fontAlgn="b"/>
                      <a:r>
                        <a:rPr lang="en-CA" sz="1800" u="none" strike="noStrike" dirty="0">
                          <a:effectLst/>
                        </a:rPr>
                        <a:t>Seq</a:t>
                      </a:r>
                      <a:r>
                        <a:rPr lang="en-CA" sz="1800" u="none" strike="noStrike" baseline="-25000" dirty="0">
                          <a:effectLst/>
                        </a:rPr>
                        <a:t>4</a:t>
                      </a:r>
                      <a:endParaRPr lang="en-CA" sz="1800" b="0" i="0" u="none" strike="noStrike" baseline="-25000" dirty="0">
                        <a:solidFill>
                          <a:srgbClr val="000000"/>
                        </a:solidFill>
                        <a:effectLst/>
                        <a:latin typeface="Calibri"/>
                      </a:endParaRPr>
                    </a:p>
                  </a:txBody>
                  <a:tcPr marL="9525" marR="9525" marT="9525" marB="0" anchor="b"/>
                </a:tc>
                <a:tc>
                  <a:txBody>
                    <a:bodyPr/>
                    <a:lstStyle/>
                    <a:p>
                      <a:pPr algn="l" fontAlgn="b"/>
                      <a:r>
                        <a:rPr lang="en-CA" sz="1800" u="none" strike="noStrike">
                          <a:effectLst/>
                        </a:rPr>
                        <a:t>…</a:t>
                      </a:r>
                      <a:endParaRPr lang="en-CA" sz="1800" b="0" i="0" u="none" strike="noStrike">
                        <a:solidFill>
                          <a:srgbClr val="000000"/>
                        </a:solidFill>
                        <a:effectLst/>
                        <a:latin typeface="Calibri"/>
                      </a:endParaRPr>
                    </a:p>
                  </a:txBody>
                  <a:tcPr marL="9525" marR="9525" marT="9525" marB="0" anchor="b"/>
                </a:tc>
              </a:tr>
              <a:tr h="165653">
                <a:tc>
                  <a:txBody>
                    <a:bodyPr/>
                    <a:lstStyle/>
                    <a:p>
                      <a:pPr algn="l" fontAlgn="b"/>
                      <a:r>
                        <a:rPr lang="en-CA" sz="1800" u="none" strike="noStrike" dirty="0">
                          <a:effectLst/>
                        </a:rPr>
                        <a:t>Seq</a:t>
                      </a:r>
                      <a:r>
                        <a:rPr lang="en-CA" sz="1800" u="none" strike="noStrike" baseline="-25000" dirty="0">
                          <a:effectLst/>
                        </a:rPr>
                        <a:t>1</a:t>
                      </a:r>
                      <a:endParaRPr lang="en-CA" sz="1800" b="0" i="0" u="none" strike="noStrike" baseline="-25000" dirty="0">
                        <a:solidFill>
                          <a:srgbClr val="000000"/>
                        </a:solidFill>
                        <a:effectLst/>
                        <a:latin typeface="Calibri"/>
                      </a:endParaRPr>
                    </a:p>
                  </a:txBody>
                  <a:tcPr marL="9525" marR="9525" marT="9525" marB="0" anchor="b"/>
                </a:tc>
                <a:tc>
                  <a:txBody>
                    <a:bodyPr/>
                    <a:lstStyle/>
                    <a:p>
                      <a:pPr algn="l" fontAlgn="b"/>
                      <a:endParaRPr lang="en-CA" sz="1800" b="0" i="0" u="none" strike="noStrike">
                        <a:solidFill>
                          <a:srgbClr val="000000"/>
                        </a:solidFill>
                        <a:effectLst/>
                        <a:latin typeface="Calibri"/>
                      </a:endParaRPr>
                    </a:p>
                  </a:txBody>
                  <a:tcPr marL="9525" marR="9525" marT="9525" marB="0" anchor="b"/>
                </a:tc>
                <a:tc>
                  <a:txBody>
                    <a:bodyPr/>
                    <a:lstStyle/>
                    <a:p>
                      <a:pPr algn="l" fontAlgn="b"/>
                      <a:r>
                        <a:rPr lang="en-CA" sz="1800" u="none" strike="noStrike" dirty="0">
                          <a:effectLst/>
                        </a:rPr>
                        <a:t>S</a:t>
                      </a:r>
                      <a:r>
                        <a:rPr lang="en-CA" sz="1800" u="none" strike="noStrike" baseline="-25000" dirty="0">
                          <a:effectLst/>
                        </a:rPr>
                        <a:t>12</a:t>
                      </a:r>
                      <a:endParaRPr lang="en-CA" sz="1800" b="0" i="0" u="none" strike="noStrike" baseline="-25000" dirty="0">
                        <a:solidFill>
                          <a:srgbClr val="000000"/>
                        </a:solidFill>
                        <a:effectLst/>
                        <a:latin typeface="Calibri"/>
                      </a:endParaRPr>
                    </a:p>
                  </a:txBody>
                  <a:tcPr marL="9525" marR="9525" marT="9525" marB="0" anchor="b"/>
                </a:tc>
                <a:tc>
                  <a:txBody>
                    <a:bodyPr/>
                    <a:lstStyle/>
                    <a:p>
                      <a:pPr algn="l" fontAlgn="b"/>
                      <a:r>
                        <a:rPr lang="en-CA" sz="1800" u="none" strike="noStrike" dirty="0">
                          <a:effectLst/>
                        </a:rPr>
                        <a:t>S</a:t>
                      </a:r>
                      <a:r>
                        <a:rPr lang="en-CA" sz="1800" u="none" strike="noStrike" baseline="-25000" dirty="0">
                          <a:effectLst/>
                        </a:rPr>
                        <a:t>13</a:t>
                      </a:r>
                      <a:endParaRPr lang="en-CA" sz="1800" b="0" i="0" u="none" strike="noStrike" baseline="-25000" dirty="0">
                        <a:solidFill>
                          <a:srgbClr val="000000"/>
                        </a:solidFill>
                        <a:effectLst/>
                        <a:latin typeface="Calibri"/>
                      </a:endParaRPr>
                    </a:p>
                  </a:txBody>
                  <a:tcPr marL="9525" marR="9525" marT="9525" marB="0" anchor="b"/>
                </a:tc>
                <a:tc>
                  <a:txBody>
                    <a:bodyPr/>
                    <a:lstStyle/>
                    <a:p>
                      <a:pPr algn="l" fontAlgn="b"/>
                      <a:r>
                        <a:rPr lang="en-CA" sz="1800" u="none" strike="noStrike" dirty="0">
                          <a:effectLst/>
                        </a:rPr>
                        <a:t>S</a:t>
                      </a:r>
                      <a:r>
                        <a:rPr lang="en-CA" sz="1800" u="none" strike="noStrike" baseline="-25000" dirty="0">
                          <a:effectLst/>
                        </a:rPr>
                        <a:t>14</a:t>
                      </a:r>
                      <a:endParaRPr lang="en-CA" sz="1800" b="0" i="0" u="none" strike="noStrike" baseline="-25000" dirty="0">
                        <a:solidFill>
                          <a:srgbClr val="000000"/>
                        </a:solidFill>
                        <a:effectLst/>
                        <a:latin typeface="Calibri"/>
                      </a:endParaRPr>
                    </a:p>
                  </a:txBody>
                  <a:tcPr marL="9525" marR="9525" marT="9525" marB="0" anchor="b"/>
                </a:tc>
                <a:tc>
                  <a:txBody>
                    <a:bodyPr/>
                    <a:lstStyle/>
                    <a:p>
                      <a:pPr algn="l" fontAlgn="b"/>
                      <a:r>
                        <a:rPr lang="en-CA" sz="1800" u="none" strike="noStrike">
                          <a:effectLst/>
                        </a:rPr>
                        <a:t>…</a:t>
                      </a:r>
                      <a:endParaRPr lang="en-CA" sz="1800" b="0" i="0" u="none" strike="noStrike">
                        <a:solidFill>
                          <a:srgbClr val="000000"/>
                        </a:solidFill>
                        <a:effectLst/>
                        <a:latin typeface="Calibri"/>
                      </a:endParaRPr>
                    </a:p>
                  </a:txBody>
                  <a:tcPr marL="9525" marR="9525" marT="9525" marB="0" anchor="b"/>
                </a:tc>
              </a:tr>
              <a:tr h="165653">
                <a:tc>
                  <a:txBody>
                    <a:bodyPr/>
                    <a:lstStyle/>
                    <a:p>
                      <a:pPr algn="l" fontAlgn="b"/>
                      <a:r>
                        <a:rPr lang="en-CA" sz="1800" u="none" strike="noStrike" dirty="0">
                          <a:effectLst/>
                        </a:rPr>
                        <a:t>Seq</a:t>
                      </a:r>
                      <a:r>
                        <a:rPr lang="en-CA" sz="1800" u="none" strike="noStrike" baseline="-25000" dirty="0">
                          <a:effectLst/>
                        </a:rPr>
                        <a:t>2</a:t>
                      </a:r>
                      <a:endParaRPr lang="en-CA" sz="1800" b="0" i="0" u="none" strike="noStrike" baseline="-25000" dirty="0">
                        <a:solidFill>
                          <a:srgbClr val="000000"/>
                        </a:solidFill>
                        <a:effectLst/>
                        <a:latin typeface="Calibri"/>
                      </a:endParaRPr>
                    </a:p>
                  </a:txBody>
                  <a:tcPr marL="9525" marR="9525" marT="9525" marB="0" anchor="b"/>
                </a:tc>
                <a:tc>
                  <a:txBody>
                    <a:bodyPr/>
                    <a:lstStyle/>
                    <a:p>
                      <a:pPr algn="l" fontAlgn="b"/>
                      <a:endParaRPr lang="en-CA" sz="1800" b="0" i="0" u="none" strike="noStrike">
                        <a:solidFill>
                          <a:srgbClr val="000000"/>
                        </a:solidFill>
                        <a:effectLst/>
                        <a:latin typeface="Calibri"/>
                      </a:endParaRPr>
                    </a:p>
                  </a:txBody>
                  <a:tcPr marL="9525" marR="9525" marT="9525" marB="0" anchor="b"/>
                </a:tc>
                <a:tc>
                  <a:txBody>
                    <a:bodyPr/>
                    <a:lstStyle/>
                    <a:p>
                      <a:pPr algn="l" fontAlgn="b"/>
                      <a:endParaRPr lang="en-CA" sz="1800" b="0" i="0" u="none" strike="noStrike" dirty="0">
                        <a:solidFill>
                          <a:srgbClr val="000000"/>
                        </a:solidFill>
                        <a:effectLst/>
                        <a:latin typeface="Calibri"/>
                      </a:endParaRPr>
                    </a:p>
                  </a:txBody>
                  <a:tcPr marL="9525" marR="9525" marT="9525" marB="0" anchor="b"/>
                </a:tc>
                <a:tc>
                  <a:txBody>
                    <a:bodyPr/>
                    <a:lstStyle/>
                    <a:p>
                      <a:pPr algn="l" fontAlgn="b"/>
                      <a:r>
                        <a:rPr lang="en-CA" sz="1800" u="none" strike="noStrike" dirty="0">
                          <a:effectLst/>
                        </a:rPr>
                        <a:t>S</a:t>
                      </a:r>
                      <a:r>
                        <a:rPr lang="en-CA" sz="1800" u="none" strike="noStrike" baseline="-25000" dirty="0">
                          <a:effectLst/>
                        </a:rPr>
                        <a:t>23</a:t>
                      </a:r>
                      <a:endParaRPr lang="en-CA" sz="1800" b="0" i="0" u="none" strike="noStrike" baseline="-25000" dirty="0">
                        <a:solidFill>
                          <a:srgbClr val="000000"/>
                        </a:solidFill>
                        <a:effectLst/>
                        <a:latin typeface="Calibri"/>
                      </a:endParaRPr>
                    </a:p>
                  </a:txBody>
                  <a:tcPr marL="9525" marR="9525" marT="9525" marB="0" anchor="b"/>
                </a:tc>
                <a:tc>
                  <a:txBody>
                    <a:bodyPr/>
                    <a:lstStyle/>
                    <a:p>
                      <a:pPr algn="l" fontAlgn="b"/>
                      <a:r>
                        <a:rPr lang="en-CA" sz="1800" u="none" strike="noStrike" dirty="0">
                          <a:effectLst/>
                        </a:rPr>
                        <a:t>S</a:t>
                      </a:r>
                      <a:r>
                        <a:rPr lang="en-CA" sz="1800" u="none" strike="noStrike" baseline="-25000" dirty="0">
                          <a:effectLst/>
                        </a:rPr>
                        <a:t>24</a:t>
                      </a:r>
                      <a:endParaRPr lang="en-CA" sz="1800" b="0" i="0" u="none" strike="noStrike" baseline="-25000" dirty="0">
                        <a:solidFill>
                          <a:srgbClr val="000000"/>
                        </a:solidFill>
                        <a:effectLst/>
                        <a:latin typeface="Calibri"/>
                      </a:endParaRPr>
                    </a:p>
                  </a:txBody>
                  <a:tcPr marL="9525" marR="9525" marT="9525" marB="0" anchor="b"/>
                </a:tc>
                <a:tc>
                  <a:txBody>
                    <a:bodyPr/>
                    <a:lstStyle/>
                    <a:p>
                      <a:pPr algn="l" fontAlgn="b"/>
                      <a:r>
                        <a:rPr lang="en-CA" sz="1800" u="none" strike="noStrike" dirty="0">
                          <a:effectLst/>
                        </a:rPr>
                        <a:t>…</a:t>
                      </a:r>
                      <a:endParaRPr lang="en-CA" sz="1800" b="0" i="0" u="none" strike="noStrike" dirty="0">
                        <a:solidFill>
                          <a:srgbClr val="000000"/>
                        </a:solidFill>
                        <a:effectLst/>
                        <a:latin typeface="Calibri"/>
                      </a:endParaRPr>
                    </a:p>
                  </a:txBody>
                  <a:tcPr marL="9525" marR="9525" marT="9525" marB="0" anchor="b"/>
                </a:tc>
              </a:tr>
              <a:tr h="165653">
                <a:tc>
                  <a:txBody>
                    <a:bodyPr/>
                    <a:lstStyle/>
                    <a:p>
                      <a:pPr algn="l" fontAlgn="b"/>
                      <a:r>
                        <a:rPr lang="en-CA" sz="1800" u="none" strike="noStrike" dirty="0">
                          <a:effectLst/>
                        </a:rPr>
                        <a:t>Seq</a:t>
                      </a:r>
                      <a:r>
                        <a:rPr lang="en-CA" sz="1800" u="none" strike="noStrike" baseline="-25000" dirty="0">
                          <a:effectLst/>
                        </a:rPr>
                        <a:t>3</a:t>
                      </a:r>
                      <a:endParaRPr lang="en-CA" sz="1800" b="0" i="0" u="none" strike="noStrike" baseline="-25000" dirty="0">
                        <a:solidFill>
                          <a:srgbClr val="000000"/>
                        </a:solidFill>
                        <a:effectLst/>
                        <a:latin typeface="Calibri"/>
                      </a:endParaRPr>
                    </a:p>
                  </a:txBody>
                  <a:tcPr marL="9525" marR="9525" marT="9525" marB="0" anchor="b"/>
                </a:tc>
                <a:tc>
                  <a:txBody>
                    <a:bodyPr/>
                    <a:lstStyle/>
                    <a:p>
                      <a:pPr algn="l" fontAlgn="b"/>
                      <a:endParaRPr lang="en-CA" sz="1800" b="0" i="0" u="none" strike="noStrike">
                        <a:solidFill>
                          <a:srgbClr val="000000"/>
                        </a:solidFill>
                        <a:effectLst/>
                        <a:latin typeface="Calibri"/>
                      </a:endParaRPr>
                    </a:p>
                  </a:txBody>
                  <a:tcPr marL="9525" marR="9525" marT="9525" marB="0" anchor="b"/>
                </a:tc>
                <a:tc>
                  <a:txBody>
                    <a:bodyPr/>
                    <a:lstStyle/>
                    <a:p>
                      <a:pPr algn="l" fontAlgn="b"/>
                      <a:endParaRPr lang="en-CA" sz="1800" b="0" i="0" u="none" strike="noStrike">
                        <a:solidFill>
                          <a:srgbClr val="000000"/>
                        </a:solidFill>
                        <a:effectLst/>
                        <a:latin typeface="Calibri"/>
                      </a:endParaRPr>
                    </a:p>
                  </a:txBody>
                  <a:tcPr marL="9525" marR="9525" marT="9525" marB="0" anchor="b"/>
                </a:tc>
                <a:tc>
                  <a:txBody>
                    <a:bodyPr/>
                    <a:lstStyle/>
                    <a:p>
                      <a:pPr algn="l" fontAlgn="b"/>
                      <a:endParaRPr lang="en-CA" sz="1800" b="0" i="0" u="none" strike="noStrike">
                        <a:solidFill>
                          <a:srgbClr val="000000"/>
                        </a:solidFill>
                        <a:effectLst/>
                        <a:latin typeface="Calibri"/>
                      </a:endParaRPr>
                    </a:p>
                  </a:txBody>
                  <a:tcPr marL="9525" marR="9525" marT="9525" marB="0" anchor="b"/>
                </a:tc>
                <a:tc>
                  <a:txBody>
                    <a:bodyPr/>
                    <a:lstStyle/>
                    <a:p>
                      <a:pPr algn="l" fontAlgn="b"/>
                      <a:r>
                        <a:rPr lang="en-CA" sz="1800" u="none" strike="noStrike" dirty="0">
                          <a:effectLst/>
                        </a:rPr>
                        <a:t>S</a:t>
                      </a:r>
                      <a:r>
                        <a:rPr lang="en-CA" sz="1800" u="none" strike="noStrike" baseline="-25000" dirty="0">
                          <a:effectLst/>
                        </a:rPr>
                        <a:t>34</a:t>
                      </a:r>
                      <a:endParaRPr lang="en-CA" sz="1800" b="0" i="0" u="none" strike="noStrike" baseline="-25000" dirty="0">
                        <a:solidFill>
                          <a:srgbClr val="000000"/>
                        </a:solidFill>
                        <a:effectLst/>
                        <a:latin typeface="Calibri"/>
                      </a:endParaRPr>
                    </a:p>
                  </a:txBody>
                  <a:tcPr marL="9525" marR="9525" marT="9525" marB="0" anchor="b"/>
                </a:tc>
                <a:tc>
                  <a:txBody>
                    <a:bodyPr/>
                    <a:lstStyle/>
                    <a:p>
                      <a:pPr algn="l" fontAlgn="b"/>
                      <a:r>
                        <a:rPr lang="en-CA" sz="1800" u="none" strike="noStrike">
                          <a:effectLst/>
                        </a:rPr>
                        <a:t>…</a:t>
                      </a:r>
                      <a:endParaRPr lang="en-CA" sz="1800" b="0" i="0" u="none" strike="noStrike">
                        <a:solidFill>
                          <a:srgbClr val="000000"/>
                        </a:solidFill>
                        <a:effectLst/>
                        <a:latin typeface="Calibri"/>
                      </a:endParaRPr>
                    </a:p>
                  </a:txBody>
                  <a:tcPr marL="9525" marR="9525" marT="9525" marB="0" anchor="b"/>
                </a:tc>
              </a:tr>
              <a:tr h="165653">
                <a:tc>
                  <a:txBody>
                    <a:bodyPr/>
                    <a:lstStyle/>
                    <a:p>
                      <a:pPr algn="l" fontAlgn="b"/>
                      <a:r>
                        <a:rPr lang="en-CA" sz="1800" u="none" strike="noStrike" dirty="0">
                          <a:effectLst/>
                        </a:rPr>
                        <a:t>Seq</a:t>
                      </a:r>
                      <a:r>
                        <a:rPr lang="en-CA" sz="1800" u="none" strike="noStrike" baseline="-25000" dirty="0">
                          <a:effectLst/>
                        </a:rPr>
                        <a:t>4</a:t>
                      </a:r>
                      <a:endParaRPr lang="en-CA" sz="1800" b="0" i="0" u="none" strike="noStrike" baseline="-25000" dirty="0">
                        <a:solidFill>
                          <a:srgbClr val="000000"/>
                        </a:solidFill>
                        <a:effectLst/>
                        <a:latin typeface="Calibri"/>
                      </a:endParaRPr>
                    </a:p>
                  </a:txBody>
                  <a:tcPr marL="9525" marR="9525" marT="9525" marB="0" anchor="b"/>
                </a:tc>
                <a:tc>
                  <a:txBody>
                    <a:bodyPr/>
                    <a:lstStyle/>
                    <a:p>
                      <a:pPr algn="l" fontAlgn="b"/>
                      <a:endParaRPr lang="en-CA" sz="1800" b="0" i="0" u="none" strike="noStrike">
                        <a:solidFill>
                          <a:srgbClr val="000000"/>
                        </a:solidFill>
                        <a:effectLst/>
                        <a:latin typeface="Calibri"/>
                      </a:endParaRPr>
                    </a:p>
                  </a:txBody>
                  <a:tcPr marL="9525" marR="9525" marT="9525" marB="0" anchor="b"/>
                </a:tc>
                <a:tc>
                  <a:txBody>
                    <a:bodyPr/>
                    <a:lstStyle/>
                    <a:p>
                      <a:pPr algn="l" fontAlgn="b"/>
                      <a:endParaRPr lang="en-CA" sz="1800" b="0" i="0" u="none" strike="noStrike">
                        <a:solidFill>
                          <a:srgbClr val="000000"/>
                        </a:solidFill>
                        <a:effectLst/>
                        <a:latin typeface="Calibri"/>
                      </a:endParaRPr>
                    </a:p>
                  </a:txBody>
                  <a:tcPr marL="9525" marR="9525" marT="9525" marB="0" anchor="b"/>
                </a:tc>
                <a:tc>
                  <a:txBody>
                    <a:bodyPr/>
                    <a:lstStyle/>
                    <a:p>
                      <a:pPr algn="l" fontAlgn="b"/>
                      <a:endParaRPr lang="en-CA" sz="1800" b="0" i="0" u="none" strike="noStrike">
                        <a:solidFill>
                          <a:srgbClr val="000000"/>
                        </a:solidFill>
                        <a:effectLst/>
                        <a:latin typeface="Calibri"/>
                      </a:endParaRPr>
                    </a:p>
                  </a:txBody>
                  <a:tcPr marL="9525" marR="9525" marT="9525" marB="0" anchor="b"/>
                </a:tc>
                <a:tc>
                  <a:txBody>
                    <a:bodyPr/>
                    <a:lstStyle/>
                    <a:p>
                      <a:pPr algn="l" fontAlgn="b"/>
                      <a:endParaRPr lang="en-CA" sz="1800" b="0" i="0" u="none" strike="noStrike">
                        <a:solidFill>
                          <a:srgbClr val="000000"/>
                        </a:solidFill>
                        <a:effectLst/>
                        <a:latin typeface="Calibri"/>
                      </a:endParaRPr>
                    </a:p>
                  </a:txBody>
                  <a:tcPr marL="9525" marR="9525" marT="9525" marB="0" anchor="b"/>
                </a:tc>
                <a:tc>
                  <a:txBody>
                    <a:bodyPr/>
                    <a:lstStyle/>
                    <a:p>
                      <a:pPr algn="l" fontAlgn="b"/>
                      <a:r>
                        <a:rPr lang="en-CA" sz="1800" u="none" strike="noStrike">
                          <a:effectLst/>
                        </a:rPr>
                        <a:t>…</a:t>
                      </a:r>
                      <a:endParaRPr lang="en-CA" sz="1800" b="0" i="0" u="none" strike="noStrike">
                        <a:solidFill>
                          <a:srgbClr val="000000"/>
                        </a:solidFill>
                        <a:effectLst/>
                        <a:latin typeface="Calibri"/>
                      </a:endParaRPr>
                    </a:p>
                  </a:txBody>
                  <a:tcPr marL="9525" marR="9525" marT="9525" marB="0" anchor="b"/>
                </a:tc>
              </a:tr>
              <a:tr h="83891">
                <a:tc>
                  <a:txBody>
                    <a:bodyPr/>
                    <a:lstStyle/>
                    <a:p>
                      <a:pPr algn="l" fontAlgn="b"/>
                      <a:r>
                        <a:rPr lang="en-CA" sz="1800" u="none" strike="noStrike">
                          <a:effectLst/>
                        </a:rPr>
                        <a:t>…</a:t>
                      </a:r>
                      <a:endParaRPr lang="en-CA" sz="1800" b="0" i="0" u="none" strike="noStrike">
                        <a:solidFill>
                          <a:srgbClr val="000000"/>
                        </a:solidFill>
                        <a:effectLst/>
                        <a:latin typeface="Calibri"/>
                      </a:endParaRPr>
                    </a:p>
                  </a:txBody>
                  <a:tcPr marL="9525" marR="9525" marT="9525" marB="0" anchor="b"/>
                </a:tc>
                <a:tc>
                  <a:txBody>
                    <a:bodyPr/>
                    <a:lstStyle/>
                    <a:p>
                      <a:pPr algn="l" fontAlgn="b"/>
                      <a:endParaRPr lang="en-CA" sz="1800" b="0" i="0" u="none" strike="noStrike">
                        <a:solidFill>
                          <a:srgbClr val="000000"/>
                        </a:solidFill>
                        <a:effectLst/>
                        <a:latin typeface="Calibri"/>
                      </a:endParaRPr>
                    </a:p>
                  </a:txBody>
                  <a:tcPr marL="9525" marR="9525" marT="9525" marB="0" anchor="b"/>
                </a:tc>
                <a:tc>
                  <a:txBody>
                    <a:bodyPr/>
                    <a:lstStyle/>
                    <a:p>
                      <a:pPr algn="l" fontAlgn="b"/>
                      <a:endParaRPr lang="en-CA" sz="1800" b="0" i="0" u="none" strike="noStrike">
                        <a:solidFill>
                          <a:srgbClr val="000000"/>
                        </a:solidFill>
                        <a:effectLst/>
                        <a:latin typeface="Calibri"/>
                      </a:endParaRPr>
                    </a:p>
                  </a:txBody>
                  <a:tcPr marL="9525" marR="9525" marT="9525" marB="0" anchor="b"/>
                </a:tc>
                <a:tc>
                  <a:txBody>
                    <a:bodyPr/>
                    <a:lstStyle/>
                    <a:p>
                      <a:pPr algn="l" fontAlgn="b"/>
                      <a:endParaRPr lang="en-CA" sz="1800" b="0" i="0" u="none" strike="noStrike">
                        <a:solidFill>
                          <a:srgbClr val="000000"/>
                        </a:solidFill>
                        <a:effectLst/>
                        <a:latin typeface="Calibri"/>
                      </a:endParaRPr>
                    </a:p>
                  </a:txBody>
                  <a:tcPr marL="9525" marR="9525" marT="9525" marB="0" anchor="b"/>
                </a:tc>
                <a:tc>
                  <a:txBody>
                    <a:bodyPr/>
                    <a:lstStyle/>
                    <a:p>
                      <a:pPr algn="l" fontAlgn="b"/>
                      <a:endParaRPr lang="en-CA" sz="1800" b="0" i="0" u="none" strike="noStrike">
                        <a:solidFill>
                          <a:srgbClr val="000000"/>
                        </a:solidFill>
                        <a:effectLst/>
                        <a:latin typeface="Calibri"/>
                      </a:endParaRPr>
                    </a:p>
                  </a:txBody>
                  <a:tcPr marL="9525" marR="9525" marT="9525" marB="0" anchor="b"/>
                </a:tc>
                <a:tc>
                  <a:txBody>
                    <a:bodyPr/>
                    <a:lstStyle/>
                    <a:p>
                      <a:pPr algn="l" fontAlgn="b"/>
                      <a:endParaRPr lang="en-CA" sz="1800" b="0" i="0" u="none" strike="noStrike" dirty="0">
                        <a:solidFill>
                          <a:srgbClr val="000000"/>
                        </a:solidFill>
                        <a:effectLst/>
                        <a:latin typeface="Calibri"/>
                      </a:endParaRPr>
                    </a:p>
                  </a:txBody>
                  <a:tcPr marL="9525" marR="9525" marT="9525" marB="0" anchor="b"/>
                </a:tc>
              </a:tr>
            </a:tbl>
          </a:graphicData>
        </a:graphic>
      </p:graphicFrame>
      <p:graphicFrame>
        <p:nvGraphicFramePr>
          <p:cNvPr id="7" name="Table 6"/>
          <p:cNvGraphicFramePr>
            <a:graphicFrameLocks noGrp="1"/>
          </p:cNvGraphicFramePr>
          <p:nvPr>
            <p:extLst/>
          </p:nvPr>
        </p:nvGraphicFramePr>
        <p:xfrm>
          <a:off x="4355976" y="4521681"/>
          <a:ext cx="2736306" cy="1703070"/>
        </p:xfrm>
        <a:graphic>
          <a:graphicData uri="http://schemas.openxmlformats.org/drawingml/2006/table">
            <a:tbl>
              <a:tblPr>
                <a:tableStyleId>{5C22544A-7EE6-4342-B048-85BDC9FD1C3A}</a:tableStyleId>
              </a:tblPr>
              <a:tblGrid>
                <a:gridCol w="456051"/>
                <a:gridCol w="456051"/>
                <a:gridCol w="456051"/>
                <a:gridCol w="456051"/>
                <a:gridCol w="456051"/>
                <a:gridCol w="456051"/>
              </a:tblGrid>
              <a:tr h="165653">
                <a:tc>
                  <a:txBody>
                    <a:bodyPr/>
                    <a:lstStyle/>
                    <a:p>
                      <a:pPr algn="l" fontAlgn="b"/>
                      <a:endParaRPr lang="en-CA" sz="1800" b="0" i="0" u="none" strike="noStrike" dirty="0">
                        <a:solidFill>
                          <a:srgbClr val="000000"/>
                        </a:solidFill>
                        <a:effectLst/>
                        <a:latin typeface="Calibri"/>
                      </a:endParaRPr>
                    </a:p>
                  </a:txBody>
                  <a:tcPr marL="9525" marR="9525" marT="9525" marB="0" anchor="b"/>
                </a:tc>
                <a:tc>
                  <a:txBody>
                    <a:bodyPr/>
                    <a:lstStyle/>
                    <a:p>
                      <a:pPr algn="l" fontAlgn="b"/>
                      <a:r>
                        <a:rPr lang="en-CA" sz="1800" u="none" strike="noStrike" dirty="0">
                          <a:effectLst/>
                        </a:rPr>
                        <a:t>Seq</a:t>
                      </a:r>
                      <a:r>
                        <a:rPr lang="en-CA" sz="1800" u="none" strike="noStrike" baseline="-25000" dirty="0">
                          <a:effectLst/>
                        </a:rPr>
                        <a:t>1</a:t>
                      </a:r>
                      <a:endParaRPr lang="en-CA" sz="1800" b="0" i="0" u="none" strike="noStrike" baseline="-25000" dirty="0">
                        <a:solidFill>
                          <a:srgbClr val="000000"/>
                        </a:solidFill>
                        <a:effectLst/>
                        <a:latin typeface="Calibri"/>
                      </a:endParaRPr>
                    </a:p>
                  </a:txBody>
                  <a:tcPr marL="9525" marR="9525" marT="9525" marB="0" anchor="b"/>
                </a:tc>
                <a:tc>
                  <a:txBody>
                    <a:bodyPr/>
                    <a:lstStyle/>
                    <a:p>
                      <a:pPr algn="l" fontAlgn="b"/>
                      <a:r>
                        <a:rPr lang="en-CA" sz="1800" u="none" strike="noStrike" dirty="0" smtClean="0">
                          <a:effectLst/>
                        </a:rPr>
                        <a:t>Seq</a:t>
                      </a:r>
                      <a:r>
                        <a:rPr lang="en-CA" sz="1800" u="none" strike="noStrike" baseline="-25000" dirty="0" smtClean="0">
                          <a:effectLst/>
                        </a:rPr>
                        <a:t>2</a:t>
                      </a:r>
                      <a:endParaRPr lang="en-CA" sz="1800" b="0" i="0" u="none" strike="noStrike" baseline="-25000" dirty="0">
                        <a:solidFill>
                          <a:srgbClr val="000000"/>
                        </a:solidFill>
                        <a:effectLst/>
                        <a:latin typeface="Calibri"/>
                      </a:endParaRPr>
                    </a:p>
                  </a:txBody>
                  <a:tcPr marL="9525" marR="9525" marT="9525" marB="0" anchor="b"/>
                </a:tc>
                <a:tc>
                  <a:txBody>
                    <a:bodyPr/>
                    <a:lstStyle/>
                    <a:p>
                      <a:pPr algn="l" fontAlgn="b"/>
                      <a:r>
                        <a:rPr lang="en-CA" sz="1800" u="none" strike="noStrike" dirty="0">
                          <a:effectLst/>
                        </a:rPr>
                        <a:t>Seq</a:t>
                      </a:r>
                      <a:r>
                        <a:rPr lang="en-CA" sz="1800" u="none" strike="noStrike" baseline="-25000" dirty="0">
                          <a:effectLst/>
                        </a:rPr>
                        <a:t>3</a:t>
                      </a:r>
                      <a:endParaRPr lang="en-CA" sz="1800" b="0" i="0" u="none" strike="noStrike" baseline="-25000" dirty="0">
                        <a:solidFill>
                          <a:srgbClr val="000000"/>
                        </a:solidFill>
                        <a:effectLst/>
                        <a:latin typeface="Calibri"/>
                      </a:endParaRPr>
                    </a:p>
                  </a:txBody>
                  <a:tcPr marL="9525" marR="9525" marT="9525" marB="0" anchor="b"/>
                </a:tc>
                <a:tc>
                  <a:txBody>
                    <a:bodyPr/>
                    <a:lstStyle/>
                    <a:p>
                      <a:pPr algn="l" fontAlgn="b"/>
                      <a:r>
                        <a:rPr lang="en-CA" sz="1800" u="none" strike="noStrike" dirty="0">
                          <a:effectLst/>
                        </a:rPr>
                        <a:t>Seq</a:t>
                      </a:r>
                      <a:r>
                        <a:rPr lang="en-CA" sz="1800" u="none" strike="noStrike" baseline="-25000" dirty="0">
                          <a:effectLst/>
                        </a:rPr>
                        <a:t>4</a:t>
                      </a:r>
                      <a:endParaRPr lang="en-CA" sz="1800" b="0" i="0" u="none" strike="noStrike" baseline="-25000" dirty="0">
                        <a:solidFill>
                          <a:srgbClr val="000000"/>
                        </a:solidFill>
                        <a:effectLst/>
                        <a:latin typeface="Calibri"/>
                      </a:endParaRPr>
                    </a:p>
                  </a:txBody>
                  <a:tcPr marL="9525" marR="9525" marT="9525" marB="0" anchor="b"/>
                </a:tc>
                <a:tc>
                  <a:txBody>
                    <a:bodyPr/>
                    <a:lstStyle/>
                    <a:p>
                      <a:pPr algn="l" fontAlgn="b"/>
                      <a:r>
                        <a:rPr lang="en-CA" sz="1800" u="none" strike="noStrike">
                          <a:effectLst/>
                        </a:rPr>
                        <a:t>…</a:t>
                      </a:r>
                      <a:endParaRPr lang="en-CA" sz="1800" b="0" i="0" u="none" strike="noStrike">
                        <a:solidFill>
                          <a:srgbClr val="000000"/>
                        </a:solidFill>
                        <a:effectLst/>
                        <a:latin typeface="Calibri"/>
                      </a:endParaRPr>
                    </a:p>
                  </a:txBody>
                  <a:tcPr marL="9525" marR="9525" marT="9525" marB="0" anchor="b"/>
                </a:tc>
              </a:tr>
              <a:tr h="165653">
                <a:tc>
                  <a:txBody>
                    <a:bodyPr/>
                    <a:lstStyle/>
                    <a:p>
                      <a:pPr algn="l" fontAlgn="b"/>
                      <a:r>
                        <a:rPr lang="en-CA" sz="1800" u="none" strike="noStrike" dirty="0">
                          <a:effectLst/>
                        </a:rPr>
                        <a:t>Seq</a:t>
                      </a:r>
                      <a:r>
                        <a:rPr lang="en-CA" sz="1800" u="none" strike="noStrike" baseline="-25000" dirty="0">
                          <a:effectLst/>
                        </a:rPr>
                        <a:t>1</a:t>
                      </a:r>
                      <a:endParaRPr lang="en-CA" sz="1800" b="0" i="0" u="none" strike="noStrike" baseline="-25000" dirty="0">
                        <a:solidFill>
                          <a:srgbClr val="000000"/>
                        </a:solidFill>
                        <a:effectLst/>
                        <a:latin typeface="Calibri"/>
                      </a:endParaRPr>
                    </a:p>
                  </a:txBody>
                  <a:tcPr marL="9525" marR="9525" marT="9525" marB="0" anchor="b"/>
                </a:tc>
                <a:tc>
                  <a:txBody>
                    <a:bodyPr/>
                    <a:lstStyle/>
                    <a:p>
                      <a:pPr algn="l" fontAlgn="b"/>
                      <a:endParaRPr lang="en-CA" sz="1800" b="0" i="0" u="none" strike="noStrike">
                        <a:solidFill>
                          <a:srgbClr val="000000"/>
                        </a:solidFill>
                        <a:effectLst/>
                        <a:latin typeface="Calibri"/>
                      </a:endParaRPr>
                    </a:p>
                  </a:txBody>
                  <a:tcPr marL="9525" marR="9525" marT="9525" marB="0" anchor="b"/>
                </a:tc>
                <a:tc>
                  <a:txBody>
                    <a:bodyPr/>
                    <a:lstStyle/>
                    <a:p>
                      <a:pPr algn="l" fontAlgn="b"/>
                      <a:r>
                        <a:rPr lang="en-CA" sz="1800" u="none" strike="noStrike" dirty="0" smtClean="0">
                          <a:effectLst/>
                        </a:rPr>
                        <a:t>D</a:t>
                      </a:r>
                      <a:r>
                        <a:rPr lang="en-CA" sz="1800" u="none" strike="noStrike" baseline="-25000" dirty="0" smtClean="0">
                          <a:effectLst/>
                        </a:rPr>
                        <a:t>12</a:t>
                      </a:r>
                      <a:endParaRPr lang="en-CA" sz="1800" b="0" i="0" u="none" strike="noStrike" baseline="-25000" dirty="0">
                        <a:solidFill>
                          <a:srgbClr val="000000"/>
                        </a:solidFill>
                        <a:effectLst/>
                        <a:latin typeface="Calibri"/>
                      </a:endParaRPr>
                    </a:p>
                  </a:txBody>
                  <a:tcPr marL="9525" marR="9525" marT="9525" marB="0" anchor="b"/>
                </a:tc>
                <a:tc>
                  <a:txBody>
                    <a:bodyPr/>
                    <a:lstStyle/>
                    <a:p>
                      <a:pPr algn="l" fontAlgn="b"/>
                      <a:r>
                        <a:rPr lang="en-CA" sz="1800" u="none" strike="noStrike" dirty="0" smtClean="0">
                          <a:effectLst/>
                        </a:rPr>
                        <a:t>D</a:t>
                      </a:r>
                      <a:r>
                        <a:rPr lang="en-CA" sz="1800" u="none" strike="noStrike" baseline="-25000" dirty="0" smtClean="0">
                          <a:effectLst/>
                        </a:rPr>
                        <a:t>13</a:t>
                      </a:r>
                      <a:endParaRPr lang="en-CA" sz="1800" b="0" i="0" u="none" strike="noStrike" baseline="-25000" dirty="0">
                        <a:solidFill>
                          <a:srgbClr val="000000"/>
                        </a:solidFill>
                        <a:effectLst/>
                        <a:latin typeface="Calibri"/>
                      </a:endParaRPr>
                    </a:p>
                  </a:txBody>
                  <a:tcPr marL="9525" marR="9525" marT="9525" marB="0" anchor="b"/>
                </a:tc>
                <a:tc>
                  <a:txBody>
                    <a:bodyPr/>
                    <a:lstStyle/>
                    <a:p>
                      <a:pPr algn="l" fontAlgn="b"/>
                      <a:r>
                        <a:rPr lang="en-CA" sz="1800" u="none" strike="noStrike" dirty="0" smtClean="0">
                          <a:effectLst/>
                        </a:rPr>
                        <a:t>D</a:t>
                      </a:r>
                      <a:r>
                        <a:rPr lang="en-CA" sz="1800" u="none" strike="noStrike" baseline="-25000" dirty="0" smtClean="0">
                          <a:effectLst/>
                        </a:rPr>
                        <a:t>14</a:t>
                      </a:r>
                      <a:endParaRPr lang="en-CA" sz="1800" b="0" i="0" u="none" strike="noStrike" baseline="-25000" dirty="0">
                        <a:solidFill>
                          <a:srgbClr val="000000"/>
                        </a:solidFill>
                        <a:effectLst/>
                        <a:latin typeface="Calibri"/>
                      </a:endParaRPr>
                    </a:p>
                  </a:txBody>
                  <a:tcPr marL="9525" marR="9525" marT="9525" marB="0" anchor="b"/>
                </a:tc>
                <a:tc>
                  <a:txBody>
                    <a:bodyPr/>
                    <a:lstStyle/>
                    <a:p>
                      <a:pPr algn="l" fontAlgn="b"/>
                      <a:r>
                        <a:rPr lang="en-CA" sz="1800" u="none" strike="noStrike">
                          <a:effectLst/>
                        </a:rPr>
                        <a:t>…</a:t>
                      </a:r>
                      <a:endParaRPr lang="en-CA" sz="1800" b="0" i="0" u="none" strike="noStrike">
                        <a:solidFill>
                          <a:srgbClr val="000000"/>
                        </a:solidFill>
                        <a:effectLst/>
                        <a:latin typeface="Calibri"/>
                      </a:endParaRPr>
                    </a:p>
                  </a:txBody>
                  <a:tcPr marL="9525" marR="9525" marT="9525" marB="0" anchor="b"/>
                </a:tc>
              </a:tr>
              <a:tr h="165653">
                <a:tc>
                  <a:txBody>
                    <a:bodyPr/>
                    <a:lstStyle/>
                    <a:p>
                      <a:pPr algn="l" fontAlgn="b"/>
                      <a:r>
                        <a:rPr lang="en-CA" sz="1800" u="none" strike="noStrike" dirty="0">
                          <a:effectLst/>
                        </a:rPr>
                        <a:t>Seq</a:t>
                      </a:r>
                      <a:r>
                        <a:rPr lang="en-CA" sz="1800" u="none" strike="noStrike" baseline="-25000" dirty="0">
                          <a:effectLst/>
                        </a:rPr>
                        <a:t>2</a:t>
                      </a:r>
                      <a:endParaRPr lang="en-CA" sz="1800" b="0" i="0" u="none" strike="noStrike" baseline="-25000" dirty="0">
                        <a:solidFill>
                          <a:srgbClr val="000000"/>
                        </a:solidFill>
                        <a:effectLst/>
                        <a:latin typeface="Calibri"/>
                      </a:endParaRPr>
                    </a:p>
                  </a:txBody>
                  <a:tcPr marL="9525" marR="9525" marT="9525" marB="0" anchor="b"/>
                </a:tc>
                <a:tc>
                  <a:txBody>
                    <a:bodyPr/>
                    <a:lstStyle/>
                    <a:p>
                      <a:pPr algn="l" fontAlgn="b"/>
                      <a:endParaRPr lang="en-CA" sz="1800" b="0" i="0" u="none" strike="noStrike">
                        <a:solidFill>
                          <a:srgbClr val="000000"/>
                        </a:solidFill>
                        <a:effectLst/>
                        <a:latin typeface="Calibri"/>
                      </a:endParaRPr>
                    </a:p>
                  </a:txBody>
                  <a:tcPr marL="9525" marR="9525" marT="9525" marB="0" anchor="b"/>
                </a:tc>
                <a:tc>
                  <a:txBody>
                    <a:bodyPr/>
                    <a:lstStyle/>
                    <a:p>
                      <a:pPr algn="l" fontAlgn="b"/>
                      <a:endParaRPr lang="en-CA" sz="1800" b="0" i="0" u="none" strike="noStrike" dirty="0">
                        <a:solidFill>
                          <a:srgbClr val="000000"/>
                        </a:solidFill>
                        <a:effectLst/>
                        <a:latin typeface="Calibri"/>
                      </a:endParaRPr>
                    </a:p>
                  </a:txBody>
                  <a:tcPr marL="9525" marR="9525" marT="9525" marB="0" anchor="b"/>
                </a:tc>
                <a:tc>
                  <a:txBody>
                    <a:bodyPr/>
                    <a:lstStyle/>
                    <a:p>
                      <a:pPr algn="l" fontAlgn="b"/>
                      <a:r>
                        <a:rPr lang="en-CA" sz="1800" u="none" strike="noStrike" dirty="0" smtClean="0">
                          <a:effectLst/>
                        </a:rPr>
                        <a:t>D</a:t>
                      </a:r>
                      <a:r>
                        <a:rPr lang="en-CA" sz="1800" u="none" strike="noStrike" baseline="-25000" dirty="0" smtClean="0">
                          <a:effectLst/>
                        </a:rPr>
                        <a:t>23</a:t>
                      </a:r>
                      <a:endParaRPr lang="en-CA" sz="1800" b="0" i="0" u="none" strike="noStrike" baseline="-25000" dirty="0">
                        <a:solidFill>
                          <a:srgbClr val="000000"/>
                        </a:solidFill>
                        <a:effectLst/>
                        <a:latin typeface="Calibri"/>
                      </a:endParaRPr>
                    </a:p>
                  </a:txBody>
                  <a:tcPr marL="9525" marR="9525" marT="9525" marB="0" anchor="b"/>
                </a:tc>
                <a:tc>
                  <a:txBody>
                    <a:bodyPr/>
                    <a:lstStyle/>
                    <a:p>
                      <a:pPr algn="l" fontAlgn="b"/>
                      <a:r>
                        <a:rPr lang="en-CA" sz="1800" u="none" strike="noStrike" dirty="0" smtClean="0">
                          <a:effectLst/>
                        </a:rPr>
                        <a:t>D</a:t>
                      </a:r>
                      <a:r>
                        <a:rPr lang="en-CA" sz="1800" u="none" strike="noStrike" baseline="-25000" dirty="0" smtClean="0">
                          <a:effectLst/>
                        </a:rPr>
                        <a:t>24</a:t>
                      </a:r>
                      <a:endParaRPr lang="en-CA" sz="1800" b="0" i="0" u="none" strike="noStrike" baseline="-25000" dirty="0">
                        <a:solidFill>
                          <a:srgbClr val="000000"/>
                        </a:solidFill>
                        <a:effectLst/>
                        <a:latin typeface="Calibri"/>
                      </a:endParaRPr>
                    </a:p>
                  </a:txBody>
                  <a:tcPr marL="9525" marR="9525" marT="9525" marB="0" anchor="b"/>
                </a:tc>
                <a:tc>
                  <a:txBody>
                    <a:bodyPr/>
                    <a:lstStyle/>
                    <a:p>
                      <a:pPr algn="l" fontAlgn="b"/>
                      <a:r>
                        <a:rPr lang="en-CA" sz="1800" u="none" strike="noStrike">
                          <a:effectLst/>
                        </a:rPr>
                        <a:t>…</a:t>
                      </a:r>
                      <a:endParaRPr lang="en-CA" sz="1800" b="0" i="0" u="none" strike="noStrike">
                        <a:solidFill>
                          <a:srgbClr val="000000"/>
                        </a:solidFill>
                        <a:effectLst/>
                        <a:latin typeface="Calibri"/>
                      </a:endParaRPr>
                    </a:p>
                  </a:txBody>
                  <a:tcPr marL="9525" marR="9525" marT="9525" marB="0" anchor="b"/>
                </a:tc>
              </a:tr>
              <a:tr h="165653">
                <a:tc>
                  <a:txBody>
                    <a:bodyPr/>
                    <a:lstStyle/>
                    <a:p>
                      <a:pPr algn="l" fontAlgn="b"/>
                      <a:r>
                        <a:rPr lang="en-CA" sz="1800" u="none" strike="noStrike" dirty="0">
                          <a:effectLst/>
                        </a:rPr>
                        <a:t>Seq</a:t>
                      </a:r>
                      <a:r>
                        <a:rPr lang="en-CA" sz="1800" u="none" strike="noStrike" baseline="-25000" dirty="0">
                          <a:effectLst/>
                        </a:rPr>
                        <a:t>3</a:t>
                      </a:r>
                      <a:endParaRPr lang="en-CA" sz="1800" b="0" i="0" u="none" strike="noStrike" baseline="-25000" dirty="0">
                        <a:solidFill>
                          <a:srgbClr val="000000"/>
                        </a:solidFill>
                        <a:effectLst/>
                        <a:latin typeface="Calibri"/>
                      </a:endParaRPr>
                    </a:p>
                  </a:txBody>
                  <a:tcPr marL="9525" marR="9525" marT="9525" marB="0" anchor="b"/>
                </a:tc>
                <a:tc>
                  <a:txBody>
                    <a:bodyPr/>
                    <a:lstStyle/>
                    <a:p>
                      <a:pPr algn="l" fontAlgn="b"/>
                      <a:endParaRPr lang="en-CA" sz="1800" b="0" i="0" u="none" strike="noStrike">
                        <a:solidFill>
                          <a:srgbClr val="000000"/>
                        </a:solidFill>
                        <a:effectLst/>
                        <a:latin typeface="Calibri"/>
                      </a:endParaRPr>
                    </a:p>
                  </a:txBody>
                  <a:tcPr marL="9525" marR="9525" marT="9525" marB="0" anchor="b"/>
                </a:tc>
                <a:tc>
                  <a:txBody>
                    <a:bodyPr/>
                    <a:lstStyle/>
                    <a:p>
                      <a:pPr algn="l" fontAlgn="b"/>
                      <a:endParaRPr lang="en-CA" sz="1800" b="0" i="0" u="none" strike="noStrike">
                        <a:solidFill>
                          <a:srgbClr val="000000"/>
                        </a:solidFill>
                        <a:effectLst/>
                        <a:latin typeface="Calibri"/>
                      </a:endParaRPr>
                    </a:p>
                  </a:txBody>
                  <a:tcPr marL="9525" marR="9525" marT="9525" marB="0" anchor="b"/>
                </a:tc>
                <a:tc>
                  <a:txBody>
                    <a:bodyPr/>
                    <a:lstStyle/>
                    <a:p>
                      <a:pPr algn="l" fontAlgn="b"/>
                      <a:endParaRPr lang="en-CA" sz="1800" b="0" i="0" u="none" strike="noStrike">
                        <a:solidFill>
                          <a:srgbClr val="000000"/>
                        </a:solidFill>
                        <a:effectLst/>
                        <a:latin typeface="Calibri"/>
                      </a:endParaRPr>
                    </a:p>
                  </a:txBody>
                  <a:tcPr marL="9525" marR="9525" marT="9525" marB="0" anchor="b"/>
                </a:tc>
                <a:tc>
                  <a:txBody>
                    <a:bodyPr/>
                    <a:lstStyle/>
                    <a:p>
                      <a:pPr algn="l" fontAlgn="b"/>
                      <a:r>
                        <a:rPr lang="en-CA" sz="1800" u="none" strike="noStrike" dirty="0" smtClean="0">
                          <a:effectLst/>
                        </a:rPr>
                        <a:t>D</a:t>
                      </a:r>
                      <a:r>
                        <a:rPr lang="en-CA" sz="1800" u="none" strike="noStrike" baseline="-25000" dirty="0" smtClean="0">
                          <a:effectLst/>
                        </a:rPr>
                        <a:t>34</a:t>
                      </a:r>
                      <a:endParaRPr lang="en-CA" sz="1800" b="0" i="0" u="none" strike="noStrike" baseline="-25000" dirty="0">
                        <a:solidFill>
                          <a:srgbClr val="000000"/>
                        </a:solidFill>
                        <a:effectLst/>
                        <a:latin typeface="Calibri"/>
                      </a:endParaRPr>
                    </a:p>
                  </a:txBody>
                  <a:tcPr marL="9525" marR="9525" marT="9525" marB="0" anchor="b"/>
                </a:tc>
                <a:tc>
                  <a:txBody>
                    <a:bodyPr/>
                    <a:lstStyle/>
                    <a:p>
                      <a:pPr algn="l" fontAlgn="b"/>
                      <a:r>
                        <a:rPr lang="en-CA" sz="1800" u="none" strike="noStrike">
                          <a:effectLst/>
                        </a:rPr>
                        <a:t>…</a:t>
                      </a:r>
                      <a:endParaRPr lang="en-CA" sz="1800" b="0" i="0" u="none" strike="noStrike">
                        <a:solidFill>
                          <a:srgbClr val="000000"/>
                        </a:solidFill>
                        <a:effectLst/>
                        <a:latin typeface="Calibri"/>
                      </a:endParaRPr>
                    </a:p>
                  </a:txBody>
                  <a:tcPr marL="9525" marR="9525" marT="9525" marB="0" anchor="b"/>
                </a:tc>
              </a:tr>
              <a:tr h="165653">
                <a:tc>
                  <a:txBody>
                    <a:bodyPr/>
                    <a:lstStyle/>
                    <a:p>
                      <a:pPr algn="l" fontAlgn="b"/>
                      <a:r>
                        <a:rPr lang="en-CA" sz="1800" u="none" strike="noStrike" dirty="0">
                          <a:effectLst/>
                        </a:rPr>
                        <a:t>Seq</a:t>
                      </a:r>
                      <a:r>
                        <a:rPr lang="en-CA" sz="1800" u="none" strike="noStrike" baseline="-25000" dirty="0">
                          <a:effectLst/>
                        </a:rPr>
                        <a:t>4</a:t>
                      </a:r>
                      <a:endParaRPr lang="en-CA" sz="1800" b="0" i="0" u="none" strike="noStrike" baseline="-25000" dirty="0">
                        <a:solidFill>
                          <a:srgbClr val="000000"/>
                        </a:solidFill>
                        <a:effectLst/>
                        <a:latin typeface="Calibri"/>
                      </a:endParaRPr>
                    </a:p>
                  </a:txBody>
                  <a:tcPr marL="9525" marR="9525" marT="9525" marB="0" anchor="b"/>
                </a:tc>
                <a:tc>
                  <a:txBody>
                    <a:bodyPr/>
                    <a:lstStyle/>
                    <a:p>
                      <a:pPr algn="l" fontAlgn="b"/>
                      <a:endParaRPr lang="en-CA" sz="1800" b="0" i="0" u="none" strike="noStrike">
                        <a:solidFill>
                          <a:srgbClr val="000000"/>
                        </a:solidFill>
                        <a:effectLst/>
                        <a:latin typeface="Calibri"/>
                      </a:endParaRPr>
                    </a:p>
                  </a:txBody>
                  <a:tcPr marL="9525" marR="9525" marT="9525" marB="0" anchor="b"/>
                </a:tc>
                <a:tc>
                  <a:txBody>
                    <a:bodyPr/>
                    <a:lstStyle/>
                    <a:p>
                      <a:pPr algn="l" fontAlgn="b"/>
                      <a:endParaRPr lang="en-CA" sz="1800" b="0" i="0" u="none" strike="noStrike">
                        <a:solidFill>
                          <a:srgbClr val="000000"/>
                        </a:solidFill>
                        <a:effectLst/>
                        <a:latin typeface="Calibri"/>
                      </a:endParaRPr>
                    </a:p>
                  </a:txBody>
                  <a:tcPr marL="9525" marR="9525" marT="9525" marB="0" anchor="b"/>
                </a:tc>
                <a:tc>
                  <a:txBody>
                    <a:bodyPr/>
                    <a:lstStyle/>
                    <a:p>
                      <a:pPr algn="l" fontAlgn="b"/>
                      <a:endParaRPr lang="en-CA" sz="1800" b="0" i="0" u="none" strike="noStrike">
                        <a:solidFill>
                          <a:srgbClr val="000000"/>
                        </a:solidFill>
                        <a:effectLst/>
                        <a:latin typeface="Calibri"/>
                      </a:endParaRPr>
                    </a:p>
                  </a:txBody>
                  <a:tcPr marL="9525" marR="9525" marT="9525" marB="0" anchor="b"/>
                </a:tc>
                <a:tc>
                  <a:txBody>
                    <a:bodyPr/>
                    <a:lstStyle/>
                    <a:p>
                      <a:pPr algn="l" fontAlgn="b"/>
                      <a:endParaRPr lang="en-CA" sz="1800" b="0" i="0" u="none" strike="noStrike">
                        <a:solidFill>
                          <a:srgbClr val="000000"/>
                        </a:solidFill>
                        <a:effectLst/>
                        <a:latin typeface="Calibri"/>
                      </a:endParaRPr>
                    </a:p>
                  </a:txBody>
                  <a:tcPr marL="9525" marR="9525" marT="9525" marB="0" anchor="b"/>
                </a:tc>
                <a:tc>
                  <a:txBody>
                    <a:bodyPr/>
                    <a:lstStyle/>
                    <a:p>
                      <a:pPr algn="l" fontAlgn="b"/>
                      <a:r>
                        <a:rPr lang="en-CA" sz="1800" u="none" strike="noStrike">
                          <a:effectLst/>
                        </a:rPr>
                        <a:t>…</a:t>
                      </a:r>
                      <a:endParaRPr lang="en-CA" sz="1800" b="0" i="0" u="none" strike="noStrike">
                        <a:solidFill>
                          <a:srgbClr val="000000"/>
                        </a:solidFill>
                        <a:effectLst/>
                        <a:latin typeface="Calibri"/>
                      </a:endParaRPr>
                    </a:p>
                  </a:txBody>
                  <a:tcPr marL="9525" marR="9525" marT="9525" marB="0" anchor="b"/>
                </a:tc>
              </a:tr>
              <a:tr h="83891">
                <a:tc>
                  <a:txBody>
                    <a:bodyPr/>
                    <a:lstStyle/>
                    <a:p>
                      <a:pPr algn="l" fontAlgn="b"/>
                      <a:r>
                        <a:rPr lang="en-CA" sz="1800" u="none" strike="noStrike">
                          <a:effectLst/>
                        </a:rPr>
                        <a:t>…</a:t>
                      </a:r>
                      <a:endParaRPr lang="en-CA" sz="1800" b="0" i="0" u="none" strike="noStrike">
                        <a:solidFill>
                          <a:srgbClr val="000000"/>
                        </a:solidFill>
                        <a:effectLst/>
                        <a:latin typeface="Calibri"/>
                      </a:endParaRPr>
                    </a:p>
                  </a:txBody>
                  <a:tcPr marL="9525" marR="9525" marT="9525" marB="0" anchor="b"/>
                </a:tc>
                <a:tc>
                  <a:txBody>
                    <a:bodyPr/>
                    <a:lstStyle/>
                    <a:p>
                      <a:pPr algn="l" fontAlgn="b"/>
                      <a:endParaRPr lang="en-CA" sz="1800" b="0" i="0" u="none" strike="noStrike">
                        <a:solidFill>
                          <a:srgbClr val="000000"/>
                        </a:solidFill>
                        <a:effectLst/>
                        <a:latin typeface="Calibri"/>
                      </a:endParaRPr>
                    </a:p>
                  </a:txBody>
                  <a:tcPr marL="9525" marR="9525" marT="9525" marB="0" anchor="b"/>
                </a:tc>
                <a:tc>
                  <a:txBody>
                    <a:bodyPr/>
                    <a:lstStyle/>
                    <a:p>
                      <a:pPr algn="l" fontAlgn="b"/>
                      <a:endParaRPr lang="en-CA" sz="1800" b="0" i="0" u="none" strike="noStrike" dirty="0">
                        <a:solidFill>
                          <a:srgbClr val="000000"/>
                        </a:solidFill>
                        <a:effectLst/>
                        <a:latin typeface="Calibri"/>
                      </a:endParaRPr>
                    </a:p>
                  </a:txBody>
                  <a:tcPr marL="9525" marR="9525" marT="9525" marB="0" anchor="b"/>
                </a:tc>
                <a:tc>
                  <a:txBody>
                    <a:bodyPr/>
                    <a:lstStyle/>
                    <a:p>
                      <a:pPr algn="l" fontAlgn="b"/>
                      <a:endParaRPr lang="en-CA" sz="1800" b="0" i="0" u="none" strike="noStrike">
                        <a:solidFill>
                          <a:srgbClr val="000000"/>
                        </a:solidFill>
                        <a:effectLst/>
                        <a:latin typeface="Calibri"/>
                      </a:endParaRPr>
                    </a:p>
                  </a:txBody>
                  <a:tcPr marL="9525" marR="9525" marT="9525" marB="0" anchor="b"/>
                </a:tc>
                <a:tc>
                  <a:txBody>
                    <a:bodyPr/>
                    <a:lstStyle/>
                    <a:p>
                      <a:pPr algn="l" fontAlgn="b"/>
                      <a:endParaRPr lang="en-CA" sz="1800" b="0" i="0" u="none" strike="noStrike">
                        <a:solidFill>
                          <a:srgbClr val="000000"/>
                        </a:solidFill>
                        <a:effectLst/>
                        <a:latin typeface="Calibri"/>
                      </a:endParaRPr>
                    </a:p>
                  </a:txBody>
                  <a:tcPr marL="9525" marR="9525" marT="9525" marB="0" anchor="b"/>
                </a:tc>
                <a:tc>
                  <a:txBody>
                    <a:bodyPr/>
                    <a:lstStyle/>
                    <a:p>
                      <a:pPr algn="l" fontAlgn="b"/>
                      <a:endParaRPr lang="en-CA" sz="1800" b="0" i="0" u="none" strike="noStrike" dirty="0">
                        <a:solidFill>
                          <a:srgbClr val="000000"/>
                        </a:solidFill>
                        <a:effectLst/>
                        <a:latin typeface="Calibri"/>
                      </a:endParaRPr>
                    </a:p>
                  </a:txBody>
                  <a:tcPr marL="9525" marR="9525" marT="9525" marB="0" anchor="b"/>
                </a:tc>
              </a:tr>
            </a:tbl>
          </a:graphicData>
        </a:graphic>
      </p:graphicFrame>
      <p:sp>
        <p:nvSpPr>
          <p:cNvPr id="8" name="TextBox 7"/>
          <p:cNvSpPr txBox="1"/>
          <p:nvPr/>
        </p:nvSpPr>
        <p:spPr>
          <a:xfrm>
            <a:off x="2843808" y="4869160"/>
            <a:ext cx="1584176" cy="338554"/>
          </a:xfrm>
          <a:prstGeom prst="rect">
            <a:avLst/>
          </a:prstGeom>
          <a:noFill/>
        </p:spPr>
        <p:txBody>
          <a:bodyPr wrap="square" rtlCol="0">
            <a:spAutoFit/>
          </a:bodyPr>
          <a:lstStyle/>
          <a:p>
            <a:r>
              <a:rPr lang="en-CA" dirty="0" err="1" smtClean="0"/>
              <a:t>D</a:t>
            </a:r>
            <a:r>
              <a:rPr lang="en-CA" baseline="-25000" dirty="0" err="1" smtClean="0"/>
              <a:t>ij</a:t>
            </a:r>
            <a:r>
              <a:rPr lang="en-CA" dirty="0" smtClean="0"/>
              <a:t> = </a:t>
            </a:r>
            <a:r>
              <a:rPr lang="en-CA" dirty="0" err="1" smtClean="0"/>
              <a:t>MaxS</a:t>
            </a:r>
            <a:r>
              <a:rPr lang="en-CA" dirty="0" smtClean="0"/>
              <a:t> - </a:t>
            </a:r>
            <a:r>
              <a:rPr lang="en-CA" dirty="0" err="1" smtClean="0"/>
              <a:t>S</a:t>
            </a:r>
            <a:r>
              <a:rPr lang="en-CA" baseline="-25000" dirty="0" err="1" smtClean="0"/>
              <a:t>ij</a:t>
            </a:r>
            <a:endParaRPr lang="en-CA" baseline="-25000" dirty="0"/>
          </a:p>
        </p:txBody>
      </p:sp>
      <p:cxnSp>
        <p:nvCxnSpPr>
          <p:cNvPr id="10" name="Straight Arrow Connector 9"/>
          <p:cNvCxnSpPr/>
          <p:nvPr/>
        </p:nvCxnSpPr>
        <p:spPr bwMode="auto">
          <a:xfrm>
            <a:off x="2987824" y="5373216"/>
            <a:ext cx="1080120" cy="0"/>
          </a:xfrm>
          <a:prstGeom prst="straightConnector1">
            <a:avLst/>
          </a:prstGeom>
          <a:solidFill>
            <a:schemeClr val="accent1"/>
          </a:solidFill>
          <a:ln w="25400" cap="flat" cmpd="sng" algn="ctr">
            <a:solidFill>
              <a:schemeClr val="tx1"/>
            </a:solidFill>
            <a:prstDash val="solid"/>
            <a:round/>
            <a:headEnd type="none" w="med" len="med"/>
            <a:tailEnd type="arrow"/>
          </a:ln>
          <a:effectLst/>
        </p:spPr>
      </p:cxnSp>
      <p:grpSp>
        <p:nvGrpSpPr>
          <p:cNvPr id="25" name="Group 24"/>
          <p:cNvGrpSpPr/>
          <p:nvPr/>
        </p:nvGrpSpPr>
        <p:grpSpPr>
          <a:xfrm>
            <a:off x="7866190" y="4221088"/>
            <a:ext cx="1170306" cy="1938585"/>
            <a:chOff x="7650166" y="4221088"/>
            <a:chExt cx="2682474" cy="1938585"/>
          </a:xfrm>
        </p:grpSpPr>
        <p:sp>
          <p:nvSpPr>
            <p:cNvPr id="11" name="Freeform 36"/>
            <p:cNvSpPr>
              <a:spLocks/>
            </p:cNvSpPr>
            <p:nvPr/>
          </p:nvSpPr>
          <p:spPr bwMode="auto">
            <a:xfrm>
              <a:off x="9432169" y="6019445"/>
              <a:ext cx="900471" cy="140228"/>
            </a:xfrm>
            <a:custGeom>
              <a:avLst/>
              <a:gdLst>
                <a:gd name="T0" fmla="*/ 0 w 91"/>
                <a:gd name="T1" fmla="*/ 0 h 10"/>
                <a:gd name="T2" fmla="*/ 0 w 91"/>
                <a:gd name="T3" fmla="*/ 60169 h 10"/>
                <a:gd name="T4" fmla="*/ 570645 w 91"/>
                <a:gd name="T5" fmla="*/ 60169 h 10"/>
                <a:gd name="T6" fmla="*/ 0 60000 65536"/>
                <a:gd name="T7" fmla="*/ 0 60000 65536"/>
                <a:gd name="T8" fmla="*/ 0 60000 65536"/>
                <a:gd name="T9" fmla="*/ 0 w 91"/>
                <a:gd name="T10" fmla="*/ 0 h 10"/>
                <a:gd name="T11" fmla="*/ 91 w 91"/>
                <a:gd name="T12" fmla="*/ 10 h 10"/>
              </a:gdLst>
              <a:ahLst/>
              <a:cxnLst>
                <a:cxn ang="T6">
                  <a:pos x="T0" y="T1"/>
                </a:cxn>
                <a:cxn ang="T7">
                  <a:pos x="T2" y="T3"/>
                </a:cxn>
                <a:cxn ang="T8">
                  <a:pos x="T4" y="T5"/>
                </a:cxn>
              </a:cxnLst>
              <a:rect l="T9" t="T10" r="T11" b="T12"/>
              <a:pathLst>
                <a:path w="91" h="10">
                  <a:moveTo>
                    <a:pt x="0" y="0"/>
                  </a:moveTo>
                  <a:lnTo>
                    <a:pt x="0" y="10"/>
                  </a:lnTo>
                  <a:lnTo>
                    <a:pt x="91" y="10"/>
                  </a:lnTo>
                </a:path>
              </a:pathLst>
            </a:custGeom>
            <a:noFill/>
            <a:ln w="0">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12" name="Freeform 37"/>
            <p:cNvSpPr>
              <a:spLocks/>
            </p:cNvSpPr>
            <p:nvPr/>
          </p:nvSpPr>
          <p:spPr bwMode="auto">
            <a:xfrm>
              <a:off x="9432169" y="5876757"/>
              <a:ext cx="900471" cy="142688"/>
            </a:xfrm>
            <a:custGeom>
              <a:avLst/>
              <a:gdLst>
                <a:gd name="T0" fmla="*/ 0 w 91"/>
                <a:gd name="T1" fmla="*/ 65563 h 10"/>
                <a:gd name="T2" fmla="*/ 0 w 91"/>
                <a:gd name="T3" fmla="*/ 0 h 10"/>
                <a:gd name="T4" fmla="*/ 570645 w 91"/>
                <a:gd name="T5" fmla="*/ 0 h 10"/>
                <a:gd name="T6" fmla="*/ 0 60000 65536"/>
                <a:gd name="T7" fmla="*/ 0 60000 65536"/>
                <a:gd name="T8" fmla="*/ 0 60000 65536"/>
                <a:gd name="T9" fmla="*/ 0 w 91"/>
                <a:gd name="T10" fmla="*/ 0 h 10"/>
                <a:gd name="T11" fmla="*/ 91 w 91"/>
                <a:gd name="T12" fmla="*/ 10 h 10"/>
              </a:gdLst>
              <a:ahLst/>
              <a:cxnLst>
                <a:cxn ang="T6">
                  <a:pos x="T0" y="T1"/>
                </a:cxn>
                <a:cxn ang="T7">
                  <a:pos x="T2" y="T3"/>
                </a:cxn>
                <a:cxn ang="T8">
                  <a:pos x="T4" y="T5"/>
                </a:cxn>
              </a:cxnLst>
              <a:rect l="T9" t="T10" r="T11" b="T12"/>
              <a:pathLst>
                <a:path w="91" h="10">
                  <a:moveTo>
                    <a:pt x="0" y="10"/>
                  </a:moveTo>
                  <a:lnTo>
                    <a:pt x="0" y="0"/>
                  </a:lnTo>
                  <a:lnTo>
                    <a:pt x="91" y="0"/>
                  </a:lnTo>
                </a:path>
              </a:pathLst>
            </a:custGeom>
            <a:noFill/>
            <a:ln w="0">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13" name="Freeform 38"/>
            <p:cNvSpPr>
              <a:spLocks/>
            </p:cNvSpPr>
            <p:nvPr/>
          </p:nvSpPr>
          <p:spPr bwMode="auto">
            <a:xfrm>
              <a:off x="8540307" y="5748830"/>
              <a:ext cx="891862" cy="270615"/>
            </a:xfrm>
            <a:custGeom>
              <a:avLst/>
              <a:gdLst>
                <a:gd name="T0" fmla="*/ 0 w 90"/>
                <a:gd name="T1" fmla="*/ 0 h 19"/>
                <a:gd name="T2" fmla="*/ 0 w 90"/>
                <a:gd name="T3" fmla="*/ 123617 h 19"/>
                <a:gd name="T4" fmla="*/ 568350 w 90"/>
                <a:gd name="T5" fmla="*/ 123617 h 19"/>
                <a:gd name="T6" fmla="*/ 0 60000 65536"/>
                <a:gd name="T7" fmla="*/ 0 60000 65536"/>
                <a:gd name="T8" fmla="*/ 0 60000 65536"/>
                <a:gd name="T9" fmla="*/ 0 w 90"/>
                <a:gd name="T10" fmla="*/ 0 h 19"/>
                <a:gd name="T11" fmla="*/ 90 w 90"/>
                <a:gd name="T12" fmla="*/ 19 h 19"/>
              </a:gdLst>
              <a:ahLst/>
              <a:cxnLst>
                <a:cxn ang="T6">
                  <a:pos x="T0" y="T1"/>
                </a:cxn>
                <a:cxn ang="T7">
                  <a:pos x="T2" y="T3"/>
                </a:cxn>
                <a:cxn ang="T8">
                  <a:pos x="T4" y="T5"/>
                </a:cxn>
              </a:cxnLst>
              <a:rect l="T9" t="T10" r="T11" b="T12"/>
              <a:pathLst>
                <a:path w="90" h="19">
                  <a:moveTo>
                    <a:pt x="0" y="0"/>
                  </a:moveTo>
                  <a:lnTo>
                    <a:pt x="0" y="19"/>
                  </a:lnTo>
                  <a:lnTo>
                    <a:pt x="90" y="19"/>
                  </a:lnTo>
                </a:path>
              </a:pathLst>
            </a:custGeom>
            <a:noFill/>
            <a:ln w="0">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14" name="Freeform 39"/>
            <p:cNvSpPr>
              <a:spLocks/>
            </p:cNvSpPr>
            <p:nvPr/>
          </p:nvSpPr>
          <p:spPr bwMode="auto">
            <a:xfrm>
              <a:off x="9432169" y="5465915"/>
              <a:ext cx="900471" cy="142688"/>
            </a:xfrm>
            <a:custGeom>
              <a:avLst/>
              <a:gdLst>
                <a:gd name="T0" fmla="*/ 0 w 91"/>
                <a:gd name="T1" fmla="*/ 0 h 10"/>
                <a:gd name="T2" fmla="*/ 0 w 91"/>
                <a:gd name="T3" fmla="*/ 65563 h 10"/>
                <a:gd name="T4" fmla="*/ 570645 w 91"/>
                <a:gd name="T5" fmla="*/ 65563 h 10"/>
                <a:gd name="T6" fmla="*/ 0 60000 65536"/>
                <a:gd name="T7" fmla="*/ 0 60000 65536"/>
                <a:gd name="T8" fmla="*/ 0 60000 65536"/>
                <a:gd name="T9" fmla="*/ 0 w 91"/>
                <a:gd name="T10" fmla="*/ 0 h 10"/>
                <a:gd name="T11" fmla="*/ 91 w 91"/>
                <a:gd name="T12" fmla="*/ 10 h 10"/>
              </a:gdLst>
              <a:ahLst/>
              <a:cxnLst>
                <a:cxn ang="T6">
                  <a:pos x="T0" y="T1"/>
                </a:cxn>
                <a:cxn ang="T7">
                  <a:pos x="T2" y="T3"/>
                </a:cxn>
                <a:cxn ang="T8">
                  <a:pos x="T4" y="T5"/>
                </a:cxn>
              </a:cxnLst>
              <a:rect l="T9" t="T10" r="T11" b="T12"/>
              <a:pathLst>
                <a:path w="91" h="10">
                  <a:moveTo>
                    <a:pt x="0" y="0"/>
                  </a:moveTo>
                  <a:lnTo>
                    <a:pt x="0" y="10"/>
                  </a:lnTo>
                  <a:lnTo>
                    <a:pt x="91" y="10"/>
                  </a:lnTo>
                </a:path>
              </a:pathLst>
            </a:custGeom>
            <a:noFill/>
            <a:ln w="0">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15" name="Freeform 40"/>
            <p:cNvSpPr>
              <a:spLocks/>
            </p:cNvSpPr>
            <p:nvPr/>
          </p:nvSpPr>
          <p:spPr bwMode="auto">
            <a:xfrm>
              <a:off x="9432169" y="5325688"/>
              <a:ext cx="900471" cy="140228"/>
            </a:xfrm>
            <a:custGeom>
              <a:avLst/>
              <a:gdLst>
                <a:gd name="T0" fmla="*/ 0 w 91"/>
                <a:gd name="T1" fmla="*/ 60169 h 10"/>
                <a:gd name="T2" fmla="*/ 0 w 91"/>
                <a:gd name="T3" fmla="*/ 0 h 10"/>
                <a:gd name="T4" fmla="*/ 570645 w 91"/>
                <a:gd name="T5" fmla="*/ 0 h 10"/>
                <a:gd name="T6" fmla="*/ 0 60000 65536"/>
                <a:gd name="T7" fmla="*/ 0 60000 65536"/>
                <a:gd name="T8" fmla="*/ 0 60000 65536"/>
                <a:gd name="T9" fmla="*/ 0 w 91"/>
                <a:gd name="T10" fmla="*/ 0 h 10"/>
                <a:gd name="T11" fmla="*/ 91 w 91"/>
                <a:gd name="T12" fmla="*/ 10 h 10"/>
              </a:gdLst>
              <a:ahLst/>
              <a:cxnLst>
                <a:cxn ang="T6">
                  <a:pos x="T0" y="T1"/>
                </a:cxn>
                <a:cxn ang="T7">
                  <a:pos x="T2" y="T3"/>
                </a:cxn>
                <a:cxn ang="T8">
                  <a:pos x="T4" y="T5"/>
                </a:cxn>
              </a:cxnLst>
              <a:rect l="T9" t="T10" r="T11" b="T12"/>
              <a:pathLst>
                <a:path w="91" h="10">
                  <a:moveTo>
                    <a:pt x="0" y="10"/>
                  </a:moveTo>
                  <a:lnTo>
                    <a:pt x="0" y="0"/>
                  </a:lnTo>
                  <a:lnTo>
                    <a:pt x="91" y="0"/>
                  </a:lnTo>
                </a:path>
              </a:pathLst>
            </a:custGeom>
            <a:noFill/>
            <a:ln w="0">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16" name="Freeform 41"/>
            <p:cNvSpPr>
              <a:spLocks/>
            </p:cNvSpPr>
            <p:nvPr/>
          </p:nvSpPr>
          <p:spPr bwMode="auto">
            <a:xfrm>
              <a:off x="8540307" y="5465915"/>
              <a:ext cx="891862" cy="282915"/>
            </a:xfrm>
            <a:custGeom>
              <a:avLst/>
              <a:gdLst>
                <a:gd name="T0" fmla="*/ 0 w 90"/>
                <a:gd name="T1" fmla="*/ 125672 h 20"/>
                <a:gd name="T2" fmla="*/ 0 w 90"/>
                <a:gd name="T3" fmla="*/ 0 h 20"/>
                <a:gd name="T4" fmla="*/ 568350 w 90"/>
                <a:gd name="T5" fmla="*/ 0 h 20"/>
                <a:gd name="T6" fmla="*/ 0 60000 65536"/>
                <a:gd name="T7" fmla="*/ 0 60000 65536"/>
                <a:gd name="T8" fmla="*/ 0 60000 65536"/>
                <a:gd name="T9" fmla="*/ 0 w 90"/>
                <a:gd name="T10" fmla="*/ 0 h 20"/>
                <a:gd name="T11" fmla="*/ 90 w 90"/>
                <a:gd name="T12" fmla="*/ 20 h 20"/>
              </a:gdLst>
              <a:ahLst/>
              <a:cxnLst>
                <a:cxn ang="T6">
                  <a:pos x="T0" y="T1"/>
                </a:cxn>
                <a:cxn ang="T7">
                  <a:pos x="T2" y="T3"/>
                </a:cxn>
                <a:cxn ang="T8">
                  <a:pos x="T4" y="T5"/>
                </a:cxn>
              </a:cxnLst>
              <a:rect l="T9" t="T10" r="T11" b="T12"/>
              <a:pathLst>
                <a:path w="90" h="20">
                  <a:moveTo>
                    <a:pt x="0" y="20"/>
                  </a:moveTo>
                  <a:lnTo>
                    <a:pt x="0" y="0"/>
                  </a:lnTo>
                  <a:lnTo>
                    <a:pt x="90" y="0"/>
                  </a:lnTo>
                </a:path>
              </a:pathLst>
            </a:custGeom>
            <a:noFill/>
            <a:ln w="0">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17" name="Freeform 42"/>
            <p:cNvSpPr>
              <a:spLocks/>
            </p:cNvSpPr>
            <p:nvPr/>
          </p:nvSpPr>
          <p:spPr bwMode="auto">
            <a:xfrm>
              <a:off x="7650166" y="5197761"/>
              <a:ext cx="890141" cy="551070"/>
            </a:xfrm>
            <a:custGeom>
              <a:avLst/>
              <a:gdLst>
                <a:gd name="T0" fmla="*/ 0 w 90"/>
                <a:gd name="T1" fmla="*/ 0 h 39"/>
                <a:gd name="T2" fmla="*/ 0 w 90"/>
                <a:gd name="T3" fmla="*/ 243856 h 39"/>
                <a:gd name="T4" fmla="*/ 562990 w 90"/>
                <a:gd name="T5" fmla="*/ 243856 h 39"/>
                <a:gd name="T6" fmla="*/ 0 60000 65536"/>
                <a:gd name="T7" fmla="*/ 0 60000 65536"/>
                <a:gd name="T8" fmla="*/ 0 60000 65536"/>
                <a:gd name="T9" fmla="*/ 0 w 90"/>
                <a:gd name="T10" fmla="*/ 0 h 39"/>
                <a:gd name="T11" fmla="*/ 90 w 90"/>
                <a:gd name="T12" fmla="*/ 39 h 39"/>
              </a:gdLst>
              <a:ahLst/>
              <a:cxnLst>
                <a:cxn ang="T6">
                  <a:pos x="T0" y="T1"/>
                </a:cxn>
                <a:cxn ang="T7">
                  <a:pos x="T2" y="T3"/>
                </a:cxn>
                <a:cxn ang="T8">
                  <a:pos x="T4" y="T5"/>
                </a:cxn>
              </a:cxnLst>
              <a:rect l="T9" t="T10" r="T11" b="T12"/>
              <a:pathLst>
                <a:path w="90" h="39">
                  <a:moveTo>
                    <a:pt x="0" y="0"/>
                  </a:moveTo>
                  <a:lnTo>
                    <a:pt x="0" y="39"/>
                  </a:lnTo>
                  <a:lnTo>
                    <a:pt x="90" y="39"/>
                  </a:lnTo>
                </a:path>
              </a:pathLst>
            </a:custGeom>
            <a:noFill/>
            <a:ln w="0">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18" name="Freeform 43"/>
            <p:cNvSpPr>
              <a:spLocks/>
            </p:cNvSpPr>
            <p:nvPr/>
          </p:nvSpPr>
          <p:spPr bwMode="auto">
            <a:xfrm>
              <a:off x="9432169" y="4914846"/>
              <a:ext cx="900471" cy="142688"/>
            </a:xfrm>
            <a:custGeom>
              <a:avLst/>
              <a:gdLst>
                <a:gd name="T0" fmla="*/ 0 w 91"/>
                <a:gd name="T1" fmla="*/ 0 h 10"/>
                <a:gd name="T2" fmla="*/ 0 w 91"/>
                <a:gd name="T3" fmla="*/ 65563 h 10"/>
                <a:gd name="T4" fmla="*/ 570645 w 91"/>
                <a:gd name="T5" fmla="*/ 65563 h 10"/>
                <a:gd name="T6" fmla="*/ 0 60000 65536"/>
                <a:gd name="T7" fmla="*/ 0 60000 65536"/>
                <a:gd name="T8" fmla="*/ 0 60000 65536"/>
                <a:gd name="T9" fmla="*/ 0 w 91"/>
                <a:gd name="T10" fmla="*/ 0 h 10"/>
                <a:gd name="T11" fmla="*/ 91 w 91"/>
                <a:gd name="T12" fmla="*/ 10 h 10"/>
              </a:gdLst>
              <a:ahLst/>
              <a:cxnLst>
                <a:cxn ang="T6">
                  <a:pos x="T0" y="T1"/>
                </a:cxn>
                <a:cxn ang="T7">
                  <a:pos x="T2" y="T3"/>
                </a:cxn>
                <a:cxn ang="T8">
                  <a:pos x="T4" y="T5"/>
                </a:cxn>
              </a:cxnLst>
              <a:rect l="T9" t="T10" r="T11" b="T12"/>
              <a:pathLst>
                <a:path w="91" h="10">
                  <a:moveTo>
                    <a:pt x="0" y="0"/>
                  </a:moveTo>
                  <a:lnTo>
                    <a:pt x="0" y="10"/>
                  </a:lnTo>
                  <a:lnTo>
                    <a:pt x="91" y="10"/>
                  </a:lnTo>
                </a:path>
              </a:pathLst>
            </a:custGeom>
            <a:noFill/>
            <a:ln w="0">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19" name="Freeform 44"/>
            <p:cNvSpPr>
              <a:spLocks/>
            </p:cNvSpPr>
            <p:nvPr/>
          </p:nvSpPr>
          <p:spPr bwMode="auto">
            <a:xfrm>
              <a:off x="9432169" y="4774618"/>
              <a:ext cx="900471" cy="140228"/>
            </a:xfrm>
            <a:custGeom>
              <a:avLst/>
              <a:gdLst>
                <a:gd name="T0" fmla="*/ 0 w 91"/>
                <a:gd name="T1" fmla="*/ 60169 h 10"/>
                <a:gd name="T2" fmla="*/ 0 w 91"/>
                <a:gd name="T3" fmla="*/ 0 h 10"/>
                <a:gd name="T4" fmla="*/ 570645 w 91"/>
                <a:gd name="T5" fmla="*/ 0 h 10"/>
                <a:gd name="T6" fmla="*/ 0 60000 65536"/>
                <a:gd name="T7" fmla="*/ 0 60000 65536"/>
                <a:gd name="T8" fmla="*/ 0 60000 65536"/>
                <a:gd name="T9" fmla="*/ 0 w 91"/>
                <a:gd name="T10" fmla="*/ 0 h 10"/>
                <a:gd name="T11" fmla="*/ 91 w 91"/>
                <a:gd name="T12" fmla="*/ 10 h 10"/>
              </a:gdLst>
              <a:ahLst/>
              <a:cxnLst>
                <a:cxn ang="T6">
                  <a:pos x="T0" y="T1"/>
                </a:cxn>
                <a:cxn ang="T7">
                  <a:pos x="T2" y="T3"/>
                </a:cxn>
                <a:cxn ang="T8">
                  <a:pos x="T4" y="T5"/>
                </a:cxn>
              </a:cxnLst>
              <a:rect l="T9" t="T10" r="T11" b="T12"/>
              <a:pathLst>
                <a:path w="91" h="10">
                  <a:moveTo>
                    <a:pt x="0" y="10"/>
                  </a:moveTo>
                  <a:lnTo>
                    <a:pt x="0" y="0"/>
                  </a:lnTo>
                  <a:lnTo>
                    <a:pt x="91" y="0"/>
                  </a:lnTo>
                </a:path>
              </a:pathLst>
            </a:custGeom>
            <a:noFill/>
            <a:ln w="0">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0" name="Freeform 45"/>
            <p:cNvSpPr>
              <a:spLocks/>
            </p:cNvSpPr>
            <p:nvPr/>
          </p:nvSpPr>
          <p:spPr bwMode="auto">
            <a:xfrm>
              <a:off x="8540307" y="4646691"/>
              <a:ext cx="891862" cy="268154"/>
            </a:xfrm>
            <a:custGeom>
              <a:avLst/>
              <a:gdLst>
                <a:gd name="T0" fmla="*/ 0 w 90"/>
                <a:gd name="T1" fmla="*/ 0 h 19"/>
                <a:gd name="T2" fmla="*/ 0 w 90"/>
                <a:gd name="T3" fmla="*/ 118018 h 19"/>
                <a:gd name="T4" fmla="*/ 568350 w 90"/>
                <a:gd name="T5" fmla="*/ 118018 h 19"/>
                <a:gd name="T6" fmla="*/ 0 60000 65536"/>
                <a:gd name="T7" fmla="*/ 0 60000 65536"/>
                <a:gd name="T8" fmla="*/ 0 60000 65536"/>
                <a:gd name="T9" fmla="*/ 0 w 90"/>
                <a:gd name="T10" fmla="*/ 0 h 19"/>
                <a:gd name="T11" fmla="*/ 90 w 90"/>
                <a:gd name="T12" fmla="*/ 19 h 19"/>
              </a:gdLst>
              <a:ahLst/>
              <a:cxnLst>
                <a:cxn ang="T6">
                  <a:pos x="T0" y="T1"/>
                </a:cxn>
                <a:cxn ang="T7">
                  <a:pos x="T2" y="T3"/>
                </a:cxn>
                <a:cxn ang="T8">
                  <a:pos x="T4" y="T5"/>
                </a:cxn>
              </a:cxnLst>
              <a:rect l="T9" t="T10" r="T11" b="T12"/>
              <a:pathLst>
                <a:path w="90" h="19">
                  <a:moveTo>
                    <a:pt x="0" y="0"/>
                  </a:moveTo>
                  <a:lnTo>
                    <a:pt x="0" y="19"/>
                  </a:lnTo>
                  <a:lnTo>
                    <a:pt x="90" y="19"/>
                  </a:lnTo>
                </a:path>
              </a:pathLst>
            </a:custGeom>
            <a:noFill/>
            <a:ln w="0">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1" name="Freeform 46"/>
            <p:cNvSpPr>
              <a:spLocks/>
            </p:cNvSpPr>
            <p:nvPr/>
          </p:nvSpPr>
          <p:spPr bwMode="auto">
            <a:xfrm>
              <a:off x="9432169" y="4363776"/>
              <a:ext cx="900471" cy="140228"/>
            </a:xfrm>
            <a:custGeom>
              <a:avLst/>
              <a:gdLst>
                <a:gd name="T0" fmla="*/ 0 w 91"/>
                <a:gd name="T1" fmla="*/ 0 h 10"/>
                <a:gd name="T2" fmla="*/ 0 w 91"/>
                <a:gd name="T3" fmla="*/ 60169 h 10"/>
                <a:gd name="T4" fmla="*/ 570645 w 91"/>
                <a:gd name="T5" fmla="*/ 60169 h 10"/>
                <a:gd name="T6" fmla="*/ 0 60000 65536"/>
                <a:gd name="T7" fmla="*/ 0 60000 65536"/>
                <a:gd name="T8" fmla="*/ 0 60000 65536"/>
                <a:gd name="T9" fmla="*/ 0 w 91"/>
                <a:gd name="T10" fmla="*/ 0 h 10"/>
                <a:gd name="T11" fmla="*/ 91 w 91"/>
                <a:gd name="T12" fmla="*/ 10 h 10"/>
              </a:gdLst>
              <a:ahLst/>
              <a:cxnLst>
                <a:cxn ang="T6">
                  <a:pos x="T0" y="T1"/>
                </a:cxn>
                <a:cxn ang="T7">
                  <a:pos x="T2" y="T3"/>
                </a:cxn>
                <a:cxn ang="T8">
                  <a:pos x="T4" y="T5"/>
                </a:cxn>
              </a:cxnLst>
              <a:rect l="T9" t="T10" r="T11" b="T12"/>
              <a:pathLst>
                <a:path w="91" h="10">
                  <a:moveTo>
                    <a:pt x="0" y="0"/>
                  </a:moveTo>
                  <a:lnTo>
                    <a:pt x="0" y="10"/>
                  </a:lnTo>
                  <a:lnTo>
                    <a:pt x="91" y="10"/>
                  </a:lnTo>
                </a:path>
              </a:pathLst>
            </a:custGeom>
            <a:noFill/>
            <a:ln w="0">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2" name="Freeform 47"/>
            <p:cNvSpPr>
              <a:spLocks/>
            </p:cNvSpPr>
            <p:nvPr/>
          </p:nvSpPr>
          <p:spPr bwMode="auto">
            <a:xfrm>
              <a:off x="9432169" y="4221088"/>
              <a:ext cx="900471" cy="142688"/>
            </a:xfrm>
            <a:custGeom>
              <a:avLst/>
              <a:gdLst>
                <a:gd name="T0" fmla="*/ 0 w 91"/>
                <a:gd name="T1" fmla="*/ 65563 h 10"/>
                <a:gd name="T2" fmla="*/ 0 w 91"/>
                <a:gd name="T3" fmla="*/ 0 h 10"/>
                <a:gd name="T4" fmla="*/ 570645 w 91"/>
                <a:gd name="T5" fmla="*/ 0 h 10"/>
                <a:gd name="T6" fmla="*/ 0 60000 65536"/>
                <a:gd name="T7" fmla="*/ 0 60000 65536"/>
                <a:gd name="T8" fmla="*/ 0 60000 65536"/>
                <a:gd name="T9" fmla="*/ 0 w 91"/>
                <a:gd name="T10" fmla="*/ 0 h 10"/>
                <a:gd name="T11" fmla="*/ 91 w 91"/>
                <a:gd name="T12" fmla="*/ 10 h 10"/>
              </a:gdLst>
              <a:ahLst/>
              <a:cxnLst>
                <a:cxn ang="T6">
                  <a:pos x="T0" y="T1"/>
                </a:cxn>
                <a:cxn ang="T7">
                  <a:pos x="T2" y="T3"/>
                </a:cxn>
                <a:cxn ang="T8">
                  <a:pos x="T4" y="T5"/>
                </a:cxn>
              </a:cxnLst>
              <a:rect l="T9" t="T10" r="T11" b="T12"/>
              <a:pathLst>
                <a:path w="91" h="10">
                  <a:moveTo>
                    <a:pt x="0" y="10"/>
                  </a:moveTo>
                  <a:lnTo>
                    <a:pt x="0" y="0"/>
                  </a:lnTo>
                  <a:lnTo>
                    <a:pt x="91" y="0"/>
                  </a:lnTo>
                </a:path>
              </a:pathLst>
            </a:custGeom>
            <a:noFill/>
            <a:ln w="0">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3" name="Freeform 48"/>
            <p:cNvSpPr>
              <a:spLocks/>
            </p:cNvSpPr>
            <p:nvPr/>
          </p:nvSpPr>
          <p:spPr bwMode="auto">
            <a:xfrm>
              <a:off x="8540307" y="4363776"/>
              <a:ext cx="891862" cy="282915"/>
            </a:xfrm>
            <a:custGeom>
              <a:avLst/>
              <a:gdLst>
                <a:gd name="T0" fmla="*/ 0 w 90"/>
                <a:gd name="T1" fmla="*/ 125672 h 20"/>
                <a:gd name="T2" fmla="*/ 0 w 90"/>
                <a:gd name="T3" fmla="*/ 0 h 20"/>
                <a:gd name="T4" fmla="*/ 568350 w 90"/>
                <a:gd name="T5" fmla="*/ 0 h 20"/>
                <a:gd name="T6" fmla="*/ 0 60000 65536"/>
                <a:gd name="T7" fmla="*/ 0 60000 65536"/>
                <a:gd name="T8" fmla="*/ 0 60000 65536"/>
                <a:gd name="T9" fmla="*/ 0 w 90"/>
                <a:gd name="T10" fmla="*/ 0 h 20"/>
                <a:gd name="T11" fmla="*/ 90 w 90"/>
                <a:gd name="T12" fmla="*/ 20 h 20"/>
              </a:gdLst>
              <a:ahLst/>
              <a:cxnLst>
                <a:cxn ang="T6">
                  <a:pos x="T0" y="T1"/>
                </a:cxn>
                <a:cxn ang="T7">
                  <a:pos x="T2" y="T3"/>
                </a:cxn>
                <a:cxn ang="T8">
                  <a:pos x="T4" y="T5"/>
                </a:cxn>
              </a:cxnLst>
              <a:rect l="T9" t="T10" r="T11" b="T12"/>
              <a:pathLst>
                <a:path w="90" h="20">
                  <a:moveTo>
                    <a:pt x="0" y="20"/>
                  </a:moveTo>
                  <a:lnTo>
                    <a:pt x="0" y="0"/>
                  </a:lnTo>
                  <a:lnTo>
                    <a:pt x="90" y="0"/>
                  </a:lnTo>
                </a:path>
              </a:pathLst>
            </a:custGeom>
            <a:noFill/>
            <a:ln w="0">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4" name="Freeform 49"/>
            <p:cNvSpPr>
              <a:spLocks/>
            </p:cNvSpPr>
            <p:nvPr/>
          </p:nvSpPr>
          <p:spPr bwMode="auto">
            <a:xfrm>
              <a:off x="7650166" y="4646691"/>
              <a:ext cx="890141" cy="551070"/>
            </a:xfrm>
            <a:custGeom>
              <a:avLst/>
              <a:gdLst>
                <a:gd name="T0" fmla="*/ 0 w 90"/>
                <a:gd name="T1" fmla="*/ 243856 h 39"/>
                <a:gd name="T2" fmla="*/ 0 w 90"/>
                <a:gd name="T3" fmla="*/ 0 h 39"/>
                <a:gd name="T4" fmla="*/ 562990 w 90"/>
                <a:gd name="T5" fmla="*/ 0 h 39"/>
                <a:gd name="T6" fmla="*/ 0 60000 65536"/>
                <a:gd name="T7" fmla="*/ 0 60000 65536"/>
                <a:gd name="T8" fmla="*/ 0 60000 65536"/>
                <a:gd name="T9" fmla="*/ 0 w 90"/>
                <a:gd name="T10" fmla="*/ 0 h 39"/>
                <a:gd name="T11" fmla="*/ 90 w 90"/>
                <a:gd name="T12" fmla="*/ 39 h 39"/>
              </a:gdLst>
              <a:ahLst/>
              <a:cxnLst>
                <a:cxn ang="T6">
                  <a:pos x="T0" y="T1"/>
                </a:cxn>
                <a:cxn ang="T7">
                  <a:pos x="T2" y="T3"/>
                </a:cxn>
                <a:cxn ang="T8">
                  <a:pos x="T4" y="T5"/>
                </a:cxn>
              </a:cxnLst>
              <a:rect l="T9" t="T10" r="T11" b="T12"/>
              <a:pathLst>
                <a:path w="90" h="39">
                  <a:moveTo>
                    <a:pt x="0" y="39"/>
                  </a:moveTo>
                  <a:lnTo>
                    <a:pt x="0" y="0"/>
                  </a:lnTo>
                  <a:lnTo>
                    <a:pt x="90" y="0"/>
                  </a:lnTo>
                </a:path>
              </a:pathLst>
            </a:custGeom>
            <a:noFill/>
            <a:ln w="0">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grpSp>
      <p:cxnSp>
        <p:nvCxnSpPr>
          <p:cNvPr id="28" name="Straight Arrow Connector 27"/>
          <p:cNvCxnSpPr/>
          <p:nvPr/>
        </p:nvCxnSpPr>
        <p:spPr bwMode="auto">
          <a:xfrm>
            <a:off x="7164288" y="5197761"/>
            <a:ext cx="576064" cy="0"/>
          </a:xfrm>
          <a:prstGeom prst="straightConnector1">
            <a:avLst/>
          </a:prstGeom>
          <a:solidFill>
            <a:schemeClr val="accent1"/>
          </a:solidFill>
          <a:ln w="25400" cap="flat" cmpd="sng" algn="ctr">
            <a:solidFill>
              <a:schemeClr val="tx1"/>
            </a:solidFill>
            <a:prstDash val="solid"/>
            <a:round/>
            <a:headEnd type="none" w="med" len="med"/>
            <a:tailEnd type="arrow"/>
          </a:ln>
          <a:effectLst/>
        </p:spPr>
      </p:cxnSp>
    </p:spTree>
    <p:extLst>
      <p:ext uri="{BB962C8B-B14F-4D97-AF65-F5344CB8AC3E}">
        <p14:creationId xmlns:p14="http://schemas.microsoft.com/office/powerpoint/2010/main" val="7038497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400" smtClean="0"/>
              <a:t>Xuhua Xia</a:t>
            </a:r>
          </a:p>
        </p:txBody>
      </p:sp>
      <p:sp>
        <p:nvSpPr>
          <p:cNvPr id="2355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400">
                <a:solidFill>
                  <a:schemeClr val="tx1"/>
                </a:solidFill>
              </a:rPr>
              <a:t>Slide </a:t>
            </a:r>
            <a:fld id="{F145CDDF-4308-46EB-B64B-E37A7C3ADE34}" type="slidenum">
              <a:rPr lang="en-US" altLang="en-US" sz="1400">
                <a:solidFill>
                  <a:schemeClr val="tx1"/>
                </a:solidFill>
              </a:rPr>
              <a:pPr>
                <a:spcBef>
                  <a:spcPct val="0"/>
                </a:spcBef>
                <a:buFontTx/>
                <a:buNone/>
              </a:pPr>
              <a:t>23</a:t>
            </a:fld>
            <a:endParaRPr lang="en-US" altLang="en-US" sz="1400">
              <a:solidFill>
                <a:schemeClr val="tx1"/>
              </a:solidFill>
            </a:endParaRPr>
          </a:p>
        </p:txBody>
      </p:sp>
      <p:sp>
        <p:nvSpPr>
          <p:cNvPr id="23556" name="Rectangle 2"/>
          <p:cNvSpPr>
            <a:spLocks noGrp="1" noChangeArrowheads="1"/>
          </p:cNvSpPr>
          <p:nvPr>
            <p:ph type="title"/>
          </p:nvPr>
        </p:nvSpPr>
        <p:spPr/>
        <p:txBody>
          <a:bodyPr/>
          <a:lstStyle/>
          <a:p>
            <a:r>
              <a:rPr lang="en-US" altLang="en-US" smtClean="0"/>
              <a:t>Multiple Alignment: Guide Tree</a:t>
            </a:r>
          </a:p>
        </p:txBody>
      </p:sp>
      <p:grpSp>
        <p:nvGrpSpPr>
          <p:cNvPr id="23557" name="Group 3"/>
          <p:cNvGrpSpPr>
            <a:grpSpLocks noChangeAspect="1"/>
          </p:cNvGrpSpPr>
          <p:nvPr/>
        </p:nvGrpSpPr>
        <p:grpSpPr bwMode="auto">
          <a:xfrm>
            <a:off x="250825" y="1268413"/>
            <a:ext cx="4438650" cy="4752975"/>
            <a:chOff x="2892" y="311"/>
            <a:chExt cx="2578" cy="1932"/>
          </a:xfrm>
        </p:grpSpPr>
        <p:sp>
          <p:nvSpPr>
            <p:cNvPr id="23560" name="AutoShape 4"/>
            <p:cNvSpPr>
              <a:spLocks noChangeAspect="1" noChangeArrowheads="1" noTextEdit="1"/>
            </p:cNvSpPr>
            <p:nvPr/>
          </p:nvSpPr>
          <p:spPr bwMode="auto">
            <a:xfrm>
              <a:off x="2892" y="2220"/>
              <a:ext cx="23" cy="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p>
          </p:txBody>
        </p:sp>
        <p:sp>
          <p:nvSpPr>
            <p:cNvPr id="23561" name="Rectangle 5"/>
            <p:cNvSpPr>
              <a:spLocks noChangeArrowheads="1"/>
            </p:cNvSpPr>
            <p:nvPr/>
          </p:nvSpPr>
          <p:spPr bwMode="auto">
            <a:xfrm>
              <a:off x="5244" y="1996"/>
              <a:ext cx="182"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200" b="1">
                  <a:solidFill>
                    <a:srgbClr val="000000"/>
                  </a:solidFill>
                </a:rPr>
                <a:t>Seq1</a:t>
              </a:r>
              <a:endParaRPr lang="en-US" altLang="en-US" sz="1600">
                <a:solidFill>
                  <a:schemeClr val="tx1"/>
                </a:solidFill>
              </a:endParaRPr>
            </a:p>
          </p:txBody>
        </p:sp>
        <p:sp>
          <p:nvSpPr>
            <p:cNvPr id="23562" name="Rectangle 6"/>
            <p:cNvSpPr>
              <a:spLocks noChangeArrowheads="1"/>
            </p:cNvSpPr>
            <p:nvPr/>
          </p:nvSpPr>
          <p:spPr bwMode="auto">
            <a:xfrm>
              <a:off x="5244" y="1881"/>
              <a:ext cx="182"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200" b="1">
                  <a:solidFill>
                    <a:srgbClr val="000000"/>
                  </a:solidFill>
                </a:rPr>
                <a:t>Seq2</a:t>
              </a:r>
              <a:endParaRPr lang="en-US" altLang="en-US" sz="1600">
                <a:solidFill>
                  <a:schemeClr val="tx1"/>
                </a:solidFill>
              </a:endParaRPr>
            </a:p>
          </p:txBody>
        </p:sp>
        <p:sp>
          <p:nvSpPr>
            <p:cNvPr id="23563" name="Rectangle 7"/>
            <p:cNvSpPr>
              <a:spLocks noChangeArrowheads="1"/>
            </p:cNvSpPr>
            <p:nvPr/>
          </p:nvSpPr>
          <p:spPr bwMode="auto">
            <a:xfrm>
              <a:off x="5244" y="1771"/>
              <a:ext cx="182" cy="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200" b="1">
                  <a:solidFill>
                    <a:srgbClr val="000000"/>
                  </a:solidFill>
                </a:rPr>
                <a:t>Seq3</a:t>
              </a:r>
              <a:endParaRPr lang="en-US" altLang="en-US" sz="1600">
                <a:solidFill>
                  <a:schemeClr val="tx1"/>
                </a:solidFill>
              </a:endParaRPr>
            </a:p>
          </p:txBody>
        </p:sp>
        <p:sp>
          <p:nvSpPr>
            <p:cNvPr id="23564" name="Rectangle 8"/>
            <p:cNvSpPr>
              <a:spLocks noChangeArrowheads="1"/>
            </p:cNvSpPr>
            <p:nvPr/>
          </p:nvSpPr>
          <p:spPr bwMode="auto">
            <a:xfrm>
              <a:off x="5244" y="1656"/>
              <a:ext cx="182"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200" b="1">
                  <a:solidFill>
                    <a:srgbClr val="000000"/>
                  </a:solidFill>
                </a:rPr>
                <a:t>Seq4</a:t>
              </a:r>
              <a:endParaRPr lang="en-US" altLang="en-US" sz="1600">
                <a:solidFill>
                  <a:schemeClr val="tx1"/>
                </a:solidFill>
              </a:endParaRPr>
            </a:p>
          </p:txBody>
        </p:sp>
        <p:sp>
          <p:nvSpPr>
            <p:cNvPr id="23565" name="Rectangle 9"/>
            <p:cNvSpPr>
              <a:spLocks noChangeArrowheads="1"/>
            </p:cNvSpPr>
            <p:nvPr/>
          </p:nvSpPr>
          <p:spPr bwMode="auto">
            <a:xfrm>
              <a:off x="5244" y="1547"/>
              <a:ext cx="182"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200" b="1">
                  <a:solidFill>
                    <a:srgbClr val="000000"/>
                  </a:solidFill>
                </a:rPr>
                <a:t>Seq5</a:t>
              </a:r>
              <a:endParaRPr lang="en-US" altLang="en-US" sz="1600">
                <a:solidFill>
                  <a:schemeClr val="tx1"/>
                </a:solidFill>
              </a:endParaRPr>
            </a:p>
          </p:txBody>
        </p:sp>
        <p:sp>
          <p:nvSpPr>
            <p:cNvPr id="23566" name="Rectangle 10"/>
            <p:cNvSpPr>
              <a:spLocks noChangeArrowheads="1"/>
            </p:cNvSpPr>
            <p:nvPr/>
          </p:nvSpPr>
          <p:spPr bwMode="auto">
            <a:xfrm>
              <a:off x="5244" y="1432"/>
              <a:ext cx="182"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200" b="1">
                  <a:solidFill>
                    <a:srgbClr val="000000"/>
                  </a:solidFill>
                </a:rPr>
                <a:t>Seq6</a:t>
              </a:r>
              <a:endParaRPr lang="en-US" altLang="en-US" sz="1600">
                <a:solidFill>
                  <a:schemeClr val="tx1"/>
                </a:solidFill>
              </a:endParaRPr>
            </a:p>
          </p:txBody>
        </p:sp>
        <p:sp>
          <p:nvSpPr>
            <p:cNvPr id="23567" name="Rectangle 11"/>
            <p:cNvSpPr>
              <a:spLocks noChangeArrowheads="1"/>
            </p:cNvSpPr>
            <p:nvPr/>
          </p:nvSpPr>
          <p:spPr bwMode="auto">
            <a:xfrm>
              <a:off x="5244" y="1323"/>
              <a:ext cx="182"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200" b="1">
                  <a:solidFill>
                    <a:srgbClr val="000000"/>
                  </a:solidFill>
                </a:rPr>
                <a:t>Seq7</a:t>
              </a:r>
              <a:endParaRPr lang="en-US" altLang="en-US" sz="1600">
                <a:solidFill>
                  <a:schemeClr val="tx1"/>
                </a:solidFill>
              </a:endParaRPr>
            </a:p>
          </p:txBody>
        </p:sp>
        <p:sp>
          <p:nvSpPr>
            <p:cNvPr id="23568" name="Rectangle 12"/>
            <p:cNvSpPr>
              <a:spLocks noChangeArrowheads="1"/>
            </p:cNvSpPr>
            <p:nvPr/>
          </p:nvSpPr>
          <p:spPr bwMode="auto">
            <a:xfrm>
              <a:off x="5244" y="1208"/>
              <a:ext cx="182"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200" b="1">
                  <a:solidFill>
                    <a:srgbClr val="000000"/>
                  </a:solidFill>
                </a:rPr>
                <a:t>Seq8</a:t>
              </a:r>
              <a:endParaRPr lang="en-US" altLang="en-US" sz="1600">
                <a:solidFill>
                  <a:schemeClr val="tx1"/>
                </a:solidFill>
              </a:endParaRPr>
            </a:p>
          </p:txBody>
        </p:sp>
        <p:sp>
          <p:nvSpPr>
            <p:cNvPr id="23569" name="Rectangle 13"/>
            <p:cNvSpPr>
              <a:spLocks noChangeArrowheads="1"/>
            </p:cNvSpPr>
            <p:nvPr/>
          </p:nvSpPr>
          <p:spPr bwMode="auto">
            <a:xfrm>
              <a:off x="5244" y="1099"/>
              <a:ext cx="182"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200" b="1">
                  <a:solidFill>
                    <a:srgbClr val="000000"/>
                  </a:solidFill>
                </a:rPr>
                <a:t>Seq9</a:t>
              </a:r>
              <a:endParaRPr lang="en-US" altLang="en-US" sz="1600">
                <a:solidFill>
                  <a:schemeClr val="tx1"/>
                </a:solidFill>
              </a:endParaRPr>
            </a:p>
          </p:txBody>
        </p:sp>
        <p:sp>
          <p:nvSpPr>
            <p:cNvPr id="23570" name="Rectangle 14"/>
            <p:cNvSpPr>
              <a:spLocks noChangeArrowheads="1"/>
            </p:cNvSpPr>
            <p:nvPr/>
          </p:nvSpPr>
          <p:spPr bwMode="auto">
            <a:xfrm>
              <a:off x="5244" y="984"/>
              <a:ext cx="226"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200" b="1">
                  <a:solidFill>
                    <a:srgbClr val="000000"/>
                  </a:solidFill>
                </a:rPr>
                <a:t>Seq10</a:t>
              </a:r>
              <a:endParaRPr lang="en-US" altLang="en-US" sz="1600">
                <a:solidFill>
                  <a:schemeClr val="tx1"/>
                </a:solidFill>
              </a:endParaRPr>
            </a:p>
          </p:txBody>
        </p:sp>
        <p:sp>
          <p:nvSpPr>
            <p:cNvPr id="23571" name="Rectangle 15"/>
            <p:cNvSpPr>
              <a:spLocks noChangeArrowheads="1"/>
            </p:cNvSpPr>
            <p:nvPr/>
          </p:nvSpPr>
          <p:spPr bwMode="auto">
            <a:xfrm>
              <a:off x="5244" y="874"/>
              <a:ext cx="226"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200" b="1">
                  <a:solidFill>
                    <a:srgbClr val="000000"/>
                  </a:solidFill>
                </a:rPr>
                <a:t>Seq11</a:t>
              </a:r>
              <a:endParaRPr lang="en-US" altLang="en-US" sz="1600">
                <a:solidFill>
                  <a:schemeClr val="tx1"/>
                </a:solidFill>
              </a:endParaRPr>
            </a:p>
          </p:txBody>
        </p:sp>
        <p:sp>
          <p:nvSpPr>
            <p:cNvPr id="23572" name="Rectangle 16"/>
            <p:cNvSpPr>
              <a:spLocks noChangeArrowheads="1"/>
            </p:cNvSpPr>
            <p:nvPr/>
          </p:nvSpPr>
          <p:spPr bwMode="auto">
            <a:xfrm>
              <a:off x="5244" y="759"/>
              <a:ext cx="226"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200" b="1">
                  <a:solidFill>
                    <a:srgbClr val="000000"/>
                  </a:solidFill>
                </a:rPr>
                <a:t>Seq12</a:t>
              </a:r>
              <a:endParaRPr lang="en-US" altLang="en-US" sz="1600">
                <a:solidFill>
                  <a:schemeClr val="tx1"/>
                </a:solidFill>
              </a:endParaRPr>
            </a:p>
          </p:txBody>
        </p:sp>
        <p:sp>
          <p:nvSpPr>
            <p:cNvPr id="23573" name="Rectangle 17"/>
            <p:cNvSpPr>
              <a:spLocks noChangeArrowheads="1"/>
            </p:cNvSpPr>
            <p:nvPr/>
          </p:nvSpPr>
          <p:spPr bwMode="auto">
            <a:xfrm>
              <a:off x="5244" y="650"/>
              <a:ext cx="226"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200" b="1">
                  <a:solidFill>
                    <a:srgbClr val="000000"/>
                  </a:solidFill>
                </a:rPr>
                <a:t>Seq13</a:t>
              </a:r>
              <a:endParaRPr lang="en-US" altLang="en-US" sz="1600">
                <a:solidFill>
                  <a:schemeClr val="tx1"/>
                </a:solidFill>
              </a:endParaRPr>
            </a:p>
          </p:txBody>
        </p:sp>
        <p:sp>
          <p:nvSpPr>
            <p:cNvPr id="23574" name="Rectangle 18"/>
            <p:cNvSpPr>
              <a:spLocks noChangeArrowheads="1"/>
            </p:cNvSpPr>
            <p:nvPr/>
          </p:nvSpPr>
          <p:spPr bwMode="auto">
            <a:xfrm>
              <a:off x="5244" y="535"/>
              <a:ext cx="226"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200" b="1">
                  <a:solidFill>
                    <a:srgbClr val="000000"/>
                  </a:solidFill>
                </a:rPr>
                <a:t>Seq14</a:t>
              </a:r>
              <a:endParaRPr lang="en-US" altLang="en-US" sz="1600">
                <a:solidFill>
                  <a:schemeClr val="tx1"/>
                </a:solidFill>
              </a:endParaRPr>
            </a:p>
          </p:txBody>
        </p:sp>
        <p:sp>
          <p:nvSpPr>
            <p:cNvPr id="23575" name="Rectangle 19"/>
            <p:cNvSpPr>
              <a:spLocks noChangeArrowheads="1"/>
            </p:cNvSpPr>
            <p:nvPr/>
          </p:nvSpPr>
          <p:spPr bwMode="auto">
            <a:xfrm>
              <a:off x="5244" y="420"/>
              <a:ext cx="226"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200" b="1">
                  <a:solidFill>
                    <a:srgbClr val="000000"/>
                  </a:solidFill>
                </a:rPr>
                <a:t>Seq15</a:t>
              </a:r>
              <a:endParaRPr lang="en-US" altLang="en-US" sz="1600">
                <a:solidFill>
                  <a:schemeClr val="tx1"/>
                </a:solidFill>
              </a:endParaRPr>
            </a:p>
          </p:txBody>
        </p:sp>
        <p:sp>
          <p:nvSpPr>
            <p:cNvPr id="23576" name="Rectangle 20"/>
            <p:cNvSpPr>
              <a:spLocks noChangeArrowheads="1"/>
            </p:cNvSpPr>
            <p:nvPr/>
          </p:nvSpPr>
          <p:spPr bwMode="auto">
            <a:xfrm>
              <a:off x="5244" y="311"/>
              <a:ext cx="226"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200" b="1">
                  <a:solidFill>
                    <a:srgbClr val="000000"/>
                  </a:solidFill>
                </a:rPr>
                <a:t>Seq16</a:t>
              </a:r>
              <a:endParaRPr lang="en-US" altLang="en-US" sz="1600">
                <a:solidFill>
                  <a:schemeClr val="tx1"/>
                </a:solidFill>
              </a:endParaRPr>
            </a:p>
          </p:txBody>
        </p:sp>
        <p:sp>
          <p:nvSpPr>
            <p:cNvPr id="23577" name="Freeform 21"/>
            <p:cNvSpPr>
              <a:spLocks/>
            </p:cNvSpPr>
            <p:nvPr/>
          </p:nvSpPr>
          <p:spPr bwMode="auto">
            <a:xfrm>
              <a:off x="4698" y="1973"/>
              <a:ext cx="523" cy="57"/>
            </a:xfrm>
            <a:custGeom>
              <a:avLst/>
              <a:gdLst>
                <a:gd name="T0" fmla="*/ 0 w 91"/>
                <a:gd name="T1" fmla="*/ 0 h 10"/>
                <a:gd name="T2" fmla="*/ 0 w 91"/>
                <a:gd name="T3" fmla="*/ 10556 h 10"/>
                <a:gd name="T4" fmla="*/ 99290 w 91"/>
                <a:gd name="T5" fmla="*/ 10556 h 10"/>
                <a:gd name="T6" fmla="*/ 0 60000 65536"/>
                <a:gd name="T7" fmla="*/ 0 60000 65536"/>
                <a:gd name="T8" fmla="*/ 0 60000 65536"/>
                <a:gd name="T9" fmla="*/ 0 w 91"/>
                <a:gd name="T10" fmla="*/ 0 h 10"/>
                <a:gd name="T11" fmla="*/ 91 w 91"/>
                <a:gd name="T12" fmla="*/ 10 h 10"/>
              </a:gdLst>
              <a:ahLst/>
              <a:cxnLst>
                <a:cxn ang="T6">
                  <a:pos x="T0" y="T1"/>
                </a:cxn>
                <a:cxn ang="T7">
                  <a:pos x="T2" y="T3"/>
                </a:cxn>
                <a:cxn ang="T8">
                  <a:pos x="T4" y="T5"/>
                </a:cxn>
              </a:cxnLst>
              <a:rect l="T9" t="T10" r="T11" b="T12"/>
              <a:pathLst>
                <a:path w="91" h="10">
                  <a:moveTo>
                    <a:pt x="0" y="0"/>
                  </a:moveTo>
                  <a:lnTo>
                    <a:pt x="0" y="10"/>
                  </a:lnTo>
                  <a:lnTo>
                    <a:pt x="91" y="10"/>
                  </a:lnTo>
                </a:path>
              </a:pathLst>
            </a:custGeom>
            <a:noFill/>
            <a:ln w="0">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3578" name="Freeform 22"/>
            <p:cNvSpPr>
              <a:spLocks/>
            </p:cNvSpPr>
            <p:nvPr/>
          </p:nvSpPr>
          <p:spPr bwMode="auto">
            <a:xfrm>
              <a:off x="4698" y="1921"/>
              <a:ext cx="523" cy="52"/>
            </a:xfrm>
            <a:custGeom>
              <a:avLst/>
              <a:gdLst>
                <a:gd name="T0" fmla="*/ 0 w 91"/>
                <a:gd name="T1" fmla="*/ 10013 h 9"/>
                <a:gd name="T2" fmla="*/ 0 w 91"/>
                <a:gd name="T3" fmla="*/ 0 h 9"/>
                <a:gd name="T4" fmla="*/ 99290 w 91"/>
                <a:gd name="T5" fmla="*/ 0 h 9"/>
                <a:gd name="T6" fmla="*/ 0 60000 65536"/>
                <a:gd name="T7" fmla="*/ 0 60000 65536"/>
                <a:gd name="T8" fmla="*/ 0 60000 65536"/>
                <a:gd name="T9" fmla="*/ 0 w 91"/>
                <a:gd name="T10" fmla="*/ 0 h 9"/>
                <a:gd name="T11" fmla="*/ 91 w 91"/>
                <a:gd name="T12" fmla="*/ 9 h 9"/>
              </a:gdLst>
              <a:ahLst/>
              <a:cxnLst>
                <a:cxn ang="T6">
                  <a:pos x="T0" y="T1"/>
                </a:cxn>
                <a:cxn ang="T7">
                  <a:pos x="T2" y="T3"/>
                </a:cxn>
                <a:cxn ang="T8">
                  <a:pos x="T4" y="T5"/>
                </a:cxn>
              </a:cxnLst>
              <a:rect l="T9" t="T10" r="T11" b="T12"/>
              <a:pathLst>
                <a:path w="91" h="9">
                  <a:moveTo>
                    <a:pt x="0" y="9"/>
                  </a:moveTo>
                  <a:lnTo>
                    <a:pt x="0" y="0"/>
                  </a:lnTo>
                  <a:lnTo>
                    <a:pt x="91" y="0"/>
                  </a:lnTo>
                </a:path>
              </a:pathLst>
            </a:custGeom>
            <a:noFill/>
            <a:ln w="0">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3579" name="Freeform 23"/>
            <p:cNvSpPr>
              <a:spLocks/>
            </p:cNvSpPr>
            <p:nvPr/>
          </p:nvSpPr>
          <p:spPr bwMode="auto">
            <a:xfrm>
              <a:off x="4180" y="1863"/>
              <a:ext cx="518" cy="110"/>
            </a:xfrm>
            <a:custGeom>
              <a:avLst/>
              <a:gdLst>
                <a:gd name="T0" fmla="*/ 0 w 90"/>
                <a:gd name="T1" fmla="*/ 0 h 19"/>
                <a:gd name="T2" fmla="*/ 0 w 90"/>
                <a:gd name="T3" fmla="*/ 21352 h 19"/>
                <a:gd name="T4" fmla="*/ 98748 w 90"/>
                <a:gd name="T5" fmla="*/ 21352 h 19"/>
                <a:gd name="T6" fmla="*/ 0 60000 65536"/>
                <a:gd name="T7" fmla="*/ 0 60000 65536"/>
                <a:gd name="T8" fmla="*/ 0 60000 65536"/>
                <a:gd name="T9" fmla="*/ 0 w 90"/>
                <a:gd name="T10" fmla="*/ 0 h 19"/>
                <a:gd name="T11" fmla="*/ 90 w 90"/>
                <a:gd name="T12" fmla="*/ 19 h 19"/>
              </a:gdLst>
              <a:ahLst/>
              <a:cxnLst>
                <a:cxn ang="T6">
                  <a:pos x="T0" y="T1"/>
                </a:cxn>
                <a:cxn ang="T7">
                  <a:pos x="T2" y="T3"/>
                </a:cxn>
                <a:cxn ang="T8">
                  <a:pos x="T4" y="T5"/>
                </a:cxn>
              </a:cxnLst>
              <a:rect l="T9" t="T10" r="T11" b="T12"/>
              <a:pathLst>
                <a:path w="90" h="19">
                  <a:moveTo>
                    <a:pt x="0" y="0"/>
                  </a:moveTo>
                  <a:lnTo>
                    <a:pt x="0" y="19"/>
                  </a:lnTo>
                  <a:lnTo>
                    <a:pt x="90" y="19"/>
                  </a:lnTo>
                </a:path>
              </a:pathLst>
            </a:custGeom>
            <a:noFill/>
            <a:ln w="0">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3580" name="Freeform 24"/>
            <p:cNvSpPr>
              <a:spLocks/>
            </p:cNvSpPr>
            <p:nvPr/>
          </p:nvSpPr>
          <p:spPr bwMode="auto">
            <a:xfrm>
              <a:off x="4698" y="1748"/>
              <a:ext cx="523" cy="58"/>
            </a:xfrm>
            <a:custGeom>
              <a:avLst/>
              <a:gdLst>
                <a:gd name="T0" fmla="*/ 0 w 91"/>
                <a:gd name="T1" fmla="*/ 0 h 10"/>
                <a:gd name="T2" fmla="*/ 0 w 91"/>
                <a:gd name="T3" fmla="*/ 11304 h 10"/>
                <a:gd name="T4" fmla="*/ 99290 w 91"/>
                <a:gd name="T5" fmla="*/ 11304 h 10"/>
                <a:gd name="T6" fmla="*/ 0 60000 65536"/>
                <a:gd name="T7" fmla="*/ 0 60000 65536"/>
                <a:gd name="T8" fmla="*/ 0 60000 65536"/>
                <a:gd name="T9" fmla="*/ 0 w 91"/>
                <a:gd name="T10" fmla="*/ 0 h 10"/>
                <a:gd name="T11" fmla="*/ 91 w 91"/>
                <a:gd name="T12" fmla="*/ 10 h 10"/>
              </a:gdLst>
              <a:ahLst/>
              <a:cxnLst>
                <a:cxn ang="T6">
                  <a:pos x="T0" y="T1"/>
                </a:cxn>
                <a:cxn ang="T7">
                  <a:pos x="T2" y="T3"/>
                </a:cxn>
                <a:cxn ang="T8">
                  <a:pos x="T4" y="T5"/>
                </a:cxn>
              </a:cxnLst>
              <a:rect l="T9" t="T10" r="T11" b="T12"/>
              <a:pathLst>
                <a:path w="91" h="10">
                  <a:moveTo>
                    <a:pt x="0" y="0"/>
                  </a:moveTo>
                  <a:lnTo>
                    <a:pt x="0" y="10"/>
                  </a:lnTo>
                  <a:lnTo>
                    <a:pt x="91" y="10"/>
                  </a:lnTo>
                </a:path>
              </a:pathLst>
            </a:custGeom>
            <a:noFill/>
            <a:ln w="0">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3581" name="Freeform 25"/>
            <p:cNvSpPr>
              <a:spLocks/>
            </p:cNvSpPr>
            <p:nvPr/>
          </p:nvSpPr>
          <p:spPr bwMode="auto">
            <a:xfrm>
              <a:off x="4698" y="1697"/>
              <a:ext cx="523" cy="51"/>
            </a:xfrm>
            <a:custGeom>
              <a:avLst/>
              <a:gdLst>
                <a:gd name="T0" fmla="*/ 0 w 91"/>
                <a:gd name="T1" fmla="*/ 9282 h 9"/>
                <a:gd name="T2" fmla="*/ 0 w 91"/>
                <a:gd name="T3" fmla="*/ 0 h 9"/>
                <a:gd name="T4" fmla="*/ 99290 w 91"/>
                <a:gd name="T5" fmla="*/ 0 h 9"/>
                <a:gd name="T6" fmla="*/ 0 60000 65536"/>
                <a:gd name="T7" fmla="*/ 0 60000 65536"/>
                <a:gd name="T8" fmla="*/ 0 60000 65536"/>
                <a:gd name="T9" fmla="*/ 0 w 91"/>
                <a:gd name="T10" fmla="*/ 0 h 9"/>
                <a:gd name="T11" fmla="*/ 91 w 91"/>
                <a:gd name="T12" fmla="*/ 9 h 9"/>
              </a:gdLst>
              <a:ahLst/>
              <a:cxnLst>
                <a:cxn ang="T6">
                  <a:pos x="T0" y="T1"/>
                </a:cxn>
                <a:cxn ang="T7">
                  <a:pos x="T2" y="T3"/>
                </a:cxn>
                <a:cxn ang="T8">
                  <a:pos x="T4" y="T5"/>
                </a:cxn>
              </a:cxnLst>
              <a:rect l="T9" t="T10" r="T11" b="T12"/>
              <a:pathLst>
                <a:path w="91" h="9">
                  <a:moveTo>
                    <a:pt x="0" y="9"/>
                  </a:moveTo>
                  <a:lnTo>
                    <a:pt x="0" y="0"/>
                  </a:lnTo>
                  <a:lnTo>
                    <a:pt x="91" y="0"/>
                  </a:lnTo>
                </a:path>
              </a:pathLst>
            </a:custGeom>
            <a:noFill/>
            <a:ln w="0">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3582" name="Freeform 26"/>
            <p:cNvSpPr>
              <a:spLocks/>
            </p:cNvSpPr>
            <p:nvPr/>
          </p:nvSpPr>
          <p:spPr bwMode="auto">
            <a:xfrm>
              <a:off x="4180" y="1748"/>
              <a:ext cx="518" cy="115"/>
            </a:xfrm>
            <a:custGeom>
              <a:avLst/>
              <a:gdLst>
                <a:gd name="T0" fmla="*/ 0 w 90"/>
                <a:gd name="T1" fmla="*/ 21856 h 20"/>
                <a:gd name="T2" fmla="*/ 0 w 90"/>
                <a:gd name="T3" fmla="*/ 0 h 20"/>
                <a:gd name="T4" fmla="*/ 98748 w 90"/>
                <a:gd name="T5" fmla="*/ 0 h 20"/>
                <a:gd name="T6" fmla="*/ 0 60000 65536"/>
                <a:gd name="T7" fmla="*/ 0 60000 65536"/>
                <a:gd name="T8" fmla="*/ 0 60000 65536"/>
                <a:gd name="T9" fmla="*/ 0 w 90"/>
                <a:gd name="T10" fmla="*/ 0 h 20"/>
                <a:gd name="T11" fmla="*/ 90 w 90"/>
                <a:gd name="T12" fmla="*/ 20 h 20"/>
              </a:gdLst>
              <a:ahLst/>
              <a:cxnLst>
                <a:cxn ang="T6">
                  <a:pos x="T0" y="T1"/>
                </a:cxn>
                <a:cxn ang="T7">
                  <a:pos x="T2" y="T3"/>
                </a:cxn>
                <a:cxn ang="T8">
                  <a:pos x="T4" y="T5"/>
                </a:cxn>
              </a:cxnLst>
              <a:rect l="T9" t="T10" r="T11" b="T12"/>
              <a:pathLst>
                <a:path w="90" h="20">
                  <a:moveTo>
                    <a:pt x="0" y="20"/>
                  </a:moveTo>
                  <a:lnTo>
                    <a:pt x="0" y="0"/>
                  </a:lnTo>
                  <a:lnTo>
                    <a:pt x="90" y="0"/>
                  </a:lnTo>
                </a:path>
              </a:pathLst>
            </a:custGeom>
            <a:noFill/>
            <a:ln w="0">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3583" name="Freeform 27"/>
            <p:cNvSpPr>
              <a:spLocks/>
            </p:cNvSpPr>
            <p:nvPr/>
          </p:nvSpPr>
          <p:spPr bwMode="auto">
            <a:xfrm>
              <a:off x="3663" y="1639"/>
              <a:ext cx="517" cy="224"/>
            </a:xfrm>
            <a:custGeom>
              <a:avLst/>
              <a:gdLst>
                <a:gd name="T0" fmla="*/ 0 w 90"/>
                <a:gd name="T1" fmla="*/ 0 h 39"/>
                <a:gd name="T2" fmla="*/ 0 w 90"/>
                <a:gd name="T3" fmla="*/ 42457 h 39"/>
                <a:gd name="T4" fmla="*/ 98006 w 90"/>
                <a:gd name="T5" fmla="*/ 42457 h 39"/>
                <a:gd name="T6" fmla="*/ 0 60000 65536"/>
                <a:gd name="T7" fmla="*/ 0 60000 65536"/>
                <a:gd name="T8" fmla="*/ 0 60000 65536"/>
                <a:gd name="T9" fmla="*/ 0 w 90"/>
                <a:gd name="T10" fmla="*/ 0 h 39"/>
                <a:gd name="T11" fmla="*/ 90 w 90"/>
                <a:gd name="T12" fmla="*/ 39 h 39"/>
              </a:gdLst>
              <a:ahLst/>
              <a:cxnLst>
                <a:cxn ang="T6">
                  <a:pos x="T0" y="T1"/>
                </a:cxn>
                <a:cxn ang="T7">
                  <a:pos x="T2" y="T3"/>
                </a:cxn>
                <a:cxn ang="T8">
                  <a:pos x="T4" y="T5"/>
                </a:cxn>
              </a:cxnLst>
              <a:rect l="T9" t="T10" r="T11" b="T12"/>
              <a:pathLst>
                <a:path w="90" h="39">
                  <a:moveTo>
                    <a:pt x="0" y="0"/>
                  </a:moveTo>
                  <a:lnTo>
                    <a:pt x="0" y="39"/>
                  </a:lnTo>
                  <a:lnTo>
                    <a:pt x="90" y="39"/>
                  </a:lnTo>
                </a:path>
              </a:pathLst>
            </a:custGeom>
            <a:noFill/>
            <a:ln w="0">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3584" name="Freeform 28"/>
            <p:cNvSpPr>
              <a:spLocks/>
            </p:cNvSpPr>
            <p:nvPr/>
          </p:nvSpPr>
          <p:spPr bwMode="auto">
            <a:xfrm>
              <a:off x="4698" y="1524"/>
              <a:ext cx="523" cy="58"/>
            </a:xfrm>
            <a:custGeom>
              <a:avLst/>
              <a:gdLst>
                <a:gd name="T0" fmla="*/ 0 w 91"/>
                <a:gd name="T1" fmla="*/ 0 h 10"/>
                <a:gd name="T2" fmla="*/ 0 w 91"/>
                <a:gd name="T3" fmla="*/ 11304 h 10"/>
                <a:gd name="T4" fmla="*/ 99290 w 91"/>
                <a:gd name="T5" fmla="*/ 11304 h 10"/>
                <a:gd name="T6" fmla="*/ 0 60000 65536"/>
                <a:gd name="T7" fmla="*/ 0 60000 65536"/>
                <a:gd name="T8" fmla="*/ 0 60000 65536"/>
                <a:gd name="T9" fmla="*/ 0 w 91"/>
                <a:gd name="T10" fmla="*/ 0 h 10"/>
                <a:gd name="T11" fmla="*/ 91 w 91"/>
                <a:gd name="T12" fmla="*/ 10 h 10"/>
              </a:gdLst>
              <a:ahLst/>
              <a:cxnLst>
                <a:cxn ang="T6">
                  <a:pos x="T0" y="T1"/>
                </a:cxn>
                <a:cxn ang="T7">
                  <a:pos x="T2" y="T3"/>
                </a:cxn>
                <a:cxn ang="T8">
                  <a:pos x="T4" y="T5"/>
                </a:cxn>
              </a:cxnLst>
              <a:rect l="T9" t="T10" r="T11" b="T12"/>
              <a:pathLst>
                <a:path w="91" h="10">
                  <a:moveTo>
                    <a:pt x="0" y="0"/>
                  </a:moveTo>
                  <a:lnTo>
                    <a:pt x="0" y="10"/>
                  </a:lnTo>
                  <a:lnTo>
                    <a:pt x="91" y="10"/>
                  </a:lnTo>
                </a:path>
              </a:pathLst>
            </a:custGeom>
            <a:noFill/>
            <a:ln w="0">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3585" name="Freeform 29"/>
            <p:cNvSpPr>
              <a:spLocks/>
            </p:cNvSpPr>
            <p:nvPr/>
          </p:nvSpPr>
          <p:spPr bwMode="auto">
            <a:xfrm>
              <a:off x="4698" y="1472"/>
              <a:ext cx="523" cy="52"/>
            </a:xfrm>
            <a:custGeom>
              <a:avLst/>
              <a:gdLst>
                <a:gd name="T0" fmla="*/ 0 w 91"/>
                <a:gd name="T1" fmla="*/ 10013 h 9"/>
                <a:gd name="T2" fmla="*/ 0 w 91"/>
                <a:gd name="T3" fmla="*/ 0 h 9"/>
                <a:gd name="T4" fmla="*/ 99290 w 91"/>
                <a:gd name="T5" fmla="*/ 0 h 9"/>
                <a:gd name="T6" fmla="*/ 0 60000 65536"/>
                <a:gd name="T7" fmla="*/ 0 60000 65536"/>
                <a:gd name="T8" fmla="*/ 0 60000 65536"/>
                <a:gd name="T9" fmla="*/ 0 w 91"/>
                <a:gd name="T10" fmla="*/ 0 h 9"/>
                <a:gd name="T11" fmla="*/ 91 w 91"/>
                <a:gd name="T12" fmla="*/ 9 h 9"/>
              </a:gdLst>
              <a:ahLst/>
              <a:cxnLst>
                <a:cxn ang="T6">
                  <a:pos x="T0" y="T1"/>
                </a:cxn>
                <a:cxn ang="T7">
                  <a:pos x="T2" y="T3"/>
                </a:cxn>
                <a:cxn ang="T8">
                  <a:pos x="T4" y="T5"/>
                </a:cxn>
              </a:cxnLst>
              <a:rect l="T9" t="T10" r="T11" b="T12"/>
              <a:pathLst>
                <a:path w="91" h="9">
                  <a:moveTo>
                    <a:pt x="0" y="9"/>
                  </a:moveTo>
                  <a:lnTo>
                    <a:pt x="0" y="0"/>
                  </a:lnTo>
                  <a:lnTo>
                    <a:pt x="91" y="0"/>
                  </a:lnTo>
                </a:path>
              </a:pathLst>
            </a:custGeom>
            <a:noFill/>
            <a:ln w="0">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3586" name="Freeform 30"/>
            <p:cNvSpPr>
              <a:spLocks/>
            </p:cNvSpPr>
            <p:nvPr/>
          </p:nvSpPr>
          <p:spPr bwMode="auto">
            <a:xfrm>
              <a:off x="4180" y="1415"/>
              <a:ext cx="518" cy="109"/>
            </a:xfrm>
            <a:custGeom>
              <a:avLst/>
              <a:gdLst>
                <a:gd name="T0" fmla="*/ 0 w 90"/>
                <a:gd name="T1" fmla="*/ 0 h 19"/>
                <a:gd name="T2" fmla="*/ 0 w 90"/>
                <a:gd name="T3" fmla="*/ 20572 h 19"/>
                <a:gd name="T4" fmla="*/ 98748 w 90"/>
                <a:gd name="T5" fmla="*/ 20572 h 19"/>
                <a:gd name="T6" fmla="*/ 0 60000 65536"/>
                <a:gd name="T7" fmla="*/ 0 60000 65536"/>
                <a:gd name="T8" fmla="*/ 0 60000 65536"/>
                <a:gd name="T9" fmla="*/ 0 w 90"/>
                <a:gd name="T10" fmla="*/ 0 h 19"/>
                <a:gd name="T11" fmla="*/ 90 w 90"/>
                <a:gd name="T12" fmla="*/ 19 h 19"/>
              </a:gdLst>
              <a:ahLst/>
              <a:cxnLst>
                <a:cxn ang="T6">
                  <a:pos x="T0" y="T1"/>
                </a:cxn>
                <a:cxn ang="T7">
                  <a:pos x="T2" y="T3"/>
                </a:cxn>
                <a:cxn ang="T8">
                  <a:pos x="T4" y="T5"/>
                </a:cxn>
              </a:cxnLst>
              <a:rect l="T9" t="T10" r="T11" b="T12"/>
              <a:pathLst>
                <a:path w="90" h="19">
                  <a:moveTo>
                    <a:pt x="0" y="0"/>
                  </a:moveTo>
                  <a:lnTo>
                    <a:pt x="0" y="19"/>
                  </a:lnTo>
                  <a:lnTo>
                    <a:pt x="90" y="19"/>
                  </a:lnTo>
                </a:path>
              </a:pathLst>
            </a:custGeom>
            <a:noFill/>
            <a:ln w="0">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3587" name="Freeform 31"/>
            <p:cNvSpPr>
              <a:spLocks/>
            </p:cNvSpPr>
            <p:nvPr/>
          </p:nvSpPr>
          <p:spPr bwMode="auto">
            <a:xfrm>
              <a:off x="4698" y="1300"/>
              <a:ext cx="523" cy="57"/>
            </a:xfrm>
            <a:custGeom>
              <a:avLst/>
              <a:gdLst>
                <a:gd name="T0" fmla="*/ 0 w 91"/>
                <a:gd name="T1" fmla="*/ 0 h 10"/>
                <a:gd name="T2" fmla="*/ 0 w 91"/>
                <a:gd name="T3" fmla="*/ 10556 h 10"/>
                <a:gd name="T4" fmla="*/ 99290 w 91"/>
                <a:gd name="T5" fmla="*/ 10556 h 10"/>
                <a:gd name="T6" fmla="*/ 0 60000 65536"/>
                <a:gd name="T7" fmla="*/ 0 60000 65536"/>
                <a:gd name="T8" fmla="*/ 0 60000 65536"/>
                <a:gd name="T9" fmla="*/ 0 w 91"/>
                <a:gd name="T10" fmla="*/ 0 h 10"/>
                <a:gd name="T11" fmla="*/ 91 w 91"/>
                <a:gd name="T12" fmla="*/ 10 h 10"/>
              </a:gdLst>
              <a:ahLst/>
              <a:cxnLst>
                <a:cxn ang="T6">
                  <a:pos x="T0" y="T1"/>
                </a:cxn>
                <a:cxn ang="T7">
                  <a:pos x="T2" y="T3"/>
                </a:cxn>
                <a:cxn ang="T8">
                  <a:pos x="T4" y="T5"/>
                </a:cxn>
              </a:cxnLst>
              <a:rect l="T9" t="T10" r="T11" b="T12"/>
              <a:pathLst>
                <a:path w="91" h="10">
                  <a:moveTo>
                    <a:pt x="0" y="0"/>
                  </a:moveTo>
                  <a:lnTo>
                    <a:pt x="0" y="10"/>
                  </a:lnTo>
                  <a:lnTo>
                    <a:pt x="91" y="10"/>
                  </a:lnTo>
                </a:path>
              </a:pathLst>
            </a:custGeom>
            <a:noFill/>
            <a:ln w="0">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3588" name="Freeform 32"/>
            <p:cNvSpPr>
              <a:spLocks/>
            </p:cNvSpPr>
            <p:nvPr/>
          </p:nvSpPr>
          <p:spPr bwMode="auto">
            <a:xfrm>
              <a:off x="4698" y="1242"/>
              <a:ext cx="523" cy="58"/>
            </a:xfrm>
            <a:custGeom>
              <a:avLst/>
              <a:gdLst>
                <a:gd name="T0" fmla="*/ 0 w 91"/>
                <a:gd name="T1" fmla="*/ 11304 h 10"/>
                <a:gd name="T2" fmla="*/ 0 w 91"/>
                <a:gd name="T3" fmla="*/ 0 h 10"/>
                <a:gd name="T4" fmla="*/ 99290 w 91"/>
                <a:gd name="T5" fmla="*/ 0 h 10"/>
                <a:gd name="T6" fmla="*/ 0 60000 65536"/>
                <a:gd name="T7" fmla="*/ 0 60000 65536"/>
                <a:gd name="T8" fmla="*/ 0 60000 65536"/>
                <a:gd name="T9" fmla="*/ 0 w 91"/>
                <a:gd name="T10" fmla="*/ 0 h 10"/>
                <a:gd name="T11" fmla="*/ 91 w 91"/>
                <a:gd name="T12" fmla="*/ 10 h 10"/>
              </a:gdLst>
              <a:ahLst/>
              <a:cxnLst>
                <a:cxn ang="T6">
                  <a:pos x="T0" y="T1"/>
                </a:cxn>
                <a:cxn ang="T7">
                  <a:pos x="T2" y="T3"/>
                </a:cxn>
                <a:cxn ang="T8">
                  <a:pos x="T4" y="T5"/>
                </a:cxn>
              </a:cxnLst>
              <a:rect l="T9" t="T10" r="T11" b="T12"/>
              <a:pathLst>
                <a:path w="91" h="10">
                  <a:moveTo>
                    <a:pt x="0" y="10"/>
                  </a:moveTo>
                  <a:lnTo>
                    <a:pt x="0" y="0"/>
                  </a:lnTo>
                  <a:lnTo>
                    <a:pt x="91" y="0"/>
                  </a:lnTo>
                </a:path>
              </a:pathLst>
            </a:custGeom>
            <a:noFill/>
            <a:ln w="0">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3589" name="Freeform 33"/>
            <p:cNvSpPr>
              <a:spLocks/>
            </p:cNvSpPr>
            <p:nvPr/>
          </p:nvSpPr>
          <p:spPr bwMode="auto">
            <a:xfrm>
              <a:off x="4180" y="1300"/>
              <a:ext cx="518" cy="115"/>
            </a:xfrm>
            <a:custGeom>
              <a:avLst/>
              <a:gdLst>
                <a:gd name="T0" fmla="*/ 0 w 90"/>
                <a:gd name="T1" fmla="*/ 21856 h 20"/>
                <a:gd name="T2" fmla="*/ 0 w 90"/>
                <a:gd name="T3" fmla="*/ 0 h 20"/>
                <a:gd name="T4" fmla="*/ 98748 w 90"/>
                <a:gd name="T5" fmla="*/ 0 h 20"/>
                <a:gd name="T6" fmla="*/ 0 60000 65536"/>
                <a:gd name="T7" fmla="*/ 0 60000 65536"/>
                <a:gd name="T8" fmla="*/ 0 60000 65536"/>
                <a:gd name="T9" fmla="*/ 0 w 90"/>
                <a:gd name="T10" fmla="*/ 0 h 20"/>
                <a:gd name="T11" fmla="*/ 90 w 90"/>
                <a:gd name="T12" fmla="*/ 20 h 20"/>
              </a:gdLst>
              <a:ahLst/>
              <a:cxnLst>
                <a:cxn ang="T6">
                  <a:pos x="T0" y="T1"/>
                </a:cxn>
                <a:cxn ang="T7">
                  <a:pos x="T2" y="T3"/>
                </a:cxn>
                <a:cxn ang="T8">
                  <a:pos x="T4" y="T5"/>
                </a:cxn>
              </a:cxnLst>
              <a:rect l="T9" t="T10" r="T11" b="T12"/>
              <a:pathLst>
                <a:path w="90" h="20">
                  <a:moveTo>
                    <a:pt x="0" y="20"/>
                  </a:moveTo>
                  <a:lnTo>
                    <a:pt x="0" y="0"/>
                  </a:lnTo>
                  <a:lnTo>
                    <a:pt x="90" y="0"/>
                  </a:lnTo>
                </a:path>
              </a:pathLst>
            </a:custGeom>
            <a:noFill/>
            <a:ln w="0">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3590" name="Freeform 34"/>
            <p:cNvSpPr>
              <a:spLocks/>
            </p:cNvSpPr>
            <p:nvPr/>
          </p:nvSpPr>
          <p:spPr bwMode="auto">
            <a:xfrm>
              <a:off x="3663" y="1415"/>
              <a:ext cx="517" cy="224"/>
            </a:xfrm>
            <a:custGeom>
              <a:avLst/>
              <a:gdLst>
                <a:gd name="T0" fmla="*/ 0 w 90"/>
                <a:gd name="T1" fmla="*/ 42457 h 39"/>
                <a:gd name="T2" fmla="*/ 0 w 90"/>
                <a:gd name="T3" fmla="*/ 0 h 39"/>
                <a:gd name="T4" fmla="*/ 98006 w 90"/>
                <a:gd name="T5" fmla="*/ 0 h 39"/>
                <a:gd name="T6" fmla="*/ 0 60000 65536"/>
                <a:gd name="T7" fmla="*/ 0 60000 65536"/>
                <a:gd name="T8" fmla="*/ 0 60000 65536"/>
                <a:gd name="T9" fmla="*/ 0 w 90"/>
                <a:gd name="T10" fmla="*/ 0 h 39"/>
                <a:gd name="T11" fmla="*/ 90 w 90"/>
                <a:gd name="T12" fmla="*/ 39 h 39"/>
              </a:gdLst>
              <a:ahLst/>
              <a:cxnLst>
                <a:cxn ang="T6">
                  <a:pos x="T0" y="T1"/>
                </a:cxn>
                <a:cxn ang="T7">
                  <a:pos x="T2" y="T3"/>
                </a:cxn>
                <a:cxn ang="T8">
                  <a:pos x="T4" y="T5"/>
                </a:cxn>
              </a:cxnLst>
              <a:rect l="T9" t="T10" r="T11" b="T12"/>
              <a:pathLst>
                <a:path w="90" h="39">
                  <a:moveTo>
                    <a:pt x="0" y="39"/>
                  </a:moveTo>
                  <a:lnTo>
                    <a:pt x="0" y="0"/>
                  </a:lnTo>
                  <a:lnTo>
                    <a:pt x="90" y="0"/>
                  </a:lnTo>
                </a:path>
              </a:pathLst>
            </a:custGeom>
            <a:noFill/>
            <a:ln w="0">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3591" name="Freeform 35"/>
            <p:cNvSpPr>
              <a:spLocks/>
            </p:cNvSpPr>
            <p:nvPr/>
          </p:nvSpPr>
          <p:spPr bwMode="auto">
            <a:xfrm>
              <a:off x="3145" y="1191"/>
              <a:ext cx="518" cy="448"/>
            </a:xfrm>
            <a:custGeom>
              <a:avLst/>
              <a:gdLst>
                <a:gd name="T0" fmla="*/ 0 w 90"/>
                <a:gd name="T1" fmla="*/ 0 h 78"/>
                <a:gd name="T2" fmla="*/ 0 w 90"/>
                <a:gd name="T3" fmla="*/ 84879 h 78"/>
                <a:gd name="T4" fmla="*/ 98748 w 90"/>
                <a:gd name="T5" fmla="*/ 84879 h 78"/>
                <a:gd name="T6" fmla="*/ 0 60000 65536"/>
                <a:gd name="T7" fmla="*/ 0 60000 65536"/>
                <a:gd name="T8" fmla="*/ 0 60000 65536"/>
                <a:gd name="T9" fmla="*/ 0 w 90"/>
                <a:gd name="T10" fmla="*/ 0 h 78"/>
                <a:gd name="T11" fmla="*/ 90 w 90"/>
                <a:gd name="T12" fmla="*/ 78 h 78"/>
              </a:gdLst>
              <a:ahLst/>
              <a:cxnLst>
                <a:cxn ang="T6">
                  <a:pos x="T0" y="T1"/>
                </a:cxn>
                <a:cxn ang="T7">
                  <a:pos x="T2" y="T3"/>
                </a:cxn>
                <a:cxn ang="T8">
                  <a:pos x="T4" y="T5"/>
                </a:cxn>
              </a:cxnLst>
              <a:rect l="T9" t="T10" r="T11" b="T12"/>
              <a:pathLst>
                <a:path w="90" h="78">
                  <a:moveTo>
                    <a:pt x="0" y="0"/>
                  </a:moveTo>
                  <a:lnTo>
                    <a:pt x="0" y="78"/>
                  </a:lnTo>
                  <a:lnTo>
                    <a:pt x="90" y="78"/>
                  </a:lnTo>
                </a:path>
              </a:pathLst>
            </a:custGeom>
            <a:noFill/>
            <a:ln w="0">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3592" name="Freeform 36"/>
            <p:cNvSpPr>
              <a:spLocks/>
            </p:cNvSpPr>
            <p:nvPr/>
          </p:nvSpPr>
          <p:spPr bwMode="auto">
            <a:xfrm>
              <a:off x="4698" y="1076"/>
              <a:ext cx="523" cy="57"/>
            </a:xfrm>
            <a:custGeom>
              <a:avLst/>
              <a:gdLst>
                <a:gd name="T0" fmla="*/ 0 w 91"/>
                <a:gd name="T1" fmla="*/ 0 h 10"/>
                <a:gd name="T2" fmla="*/ 0 w 91"/>
                <a:gd name="T3" fmla="*/ 10556 h 10"/>
                <a:gd name="T4" fmla="*/ 99290 w 91"/>
                <a:gd name="T5" fmla="*/ 10556 h 10"/>
                <a:gd name="T6" fmla="*/ 0 60000 65536"/>
                <a:gd name="T7" fmla="*/ 0 60000 65536"/>
                <a:gd name="T8" fmla="*/ 0 60000 65536"/>
                <a:gd name="T9" fmla="*/ 0 w 91"/>
                <a:gd name="T10" fmla="*/ 0 h 10"/>
                <a:gd name="T11" fmla="*/ 91 w 91"/>
                <a:gd name="T12" fmla="*/ 10 h 10"/>
              </a:gdLst>
              <a:ahLst/>
              <a:cxnLst>
                <a:cxn ang="T6">
                  <a:pos x="T0" y="T1"/>
                </a:cxn>
                <a:cxn ang="T7">
                  <a:pos x="T2" y="T3"/>
                </a:cxn>
                <a:cxn ang="T8">
                  <a:pos x="T4" y="T5"/>
                </a:cxn>
              </a:cxnLst>
              <a:rect l="T9" t="T10" r="T11" b="T12"/>
              <a:pathLst>
                <a:path w="91" h="10">
                  <a:moveTo>
                    <a:pt x="0" y="0"/>
                  </a:moveTo>
                  <a:lnTo>
                    <a:pt x="0" y="10"/>
                  </a:lnTo>
                  <a:lnTo>
                    <a:pt x="91" y="10"/>
                  </a:lnTo>
                </a:path>
              </a:pathLst>
            </a:custGeom>
            <a:noFill/>
            <a:ln w="0">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3593" name="Freeform 37"/>
            <p:cNvSpPr>
              <a:spLocks/>
            </p:cNvSpPr>
            <p:nvPr/>
          </p:nvSpPr>
          <p:spPr bwMode="auto">
            <a:xfrm>
              <a:off x="4698" y="1018"/>
              <a:ext cx="523" cy="58"/>
            </a:xfrm>
            <a:custGeom>
              <a:avLst/>
              <a:gdLst>
                <a:gd name="T0" fmla="*/ 0 w 91"/>
                <a:gd name="T1" fmla="*/ 11304 h 10"/>
                <a:gd name="T2" fmla="*/ 0 w 91"/>
                <a:gd name="T3" fmla="*/ 0 h 10"/>
                <a:gd name="T4" fmla="*/ 99290 w 91"/>
                <a:gd name="T5" fmla="*/ 0 h 10"/>
                <a:gd name="T6" fmla="*/ 0 60000 65536"/>
                <a:gd name="T7" fmla="*/ 0 60000 65536"/>
                <a:gd name="T8" fmla="*/ 0 60000 65536"/>
                <a:gd name="T9" fmla="*/ 0 w 91"/>
                <a:gd name="T10" fmla="*/ 0 h 10"/>
                <a:gd name="T11" fmla="*/ 91 w 91"/>
                <a:gd name="T12" fmla="*/ 10 h 10"/>
              </a:gdLst>
              <a:ahLst/>
              <a:cxnLst>
                <a:cxn ang="T6">
                  <a:pos x="T0" y="T1"/>
                </a:cxn>
                <a:cxn ang="T7">
                  <a:pos x="T2" y="T3"/>
                </a:cxn>
                <a:cxn ang="T8">
                  <a:pos x="T4" y="T5"/>
                </a:cxn>
              </a:cxnLst>
              <a:rect l="T9" t="T10" r="T11" b="T12"/>
              <a:pathLst>
                <a:path w="91" h="10">
                  <a:moveTo>
                    <a:pt x="0" y="10"/>
                  </a:moveTo>
                  <a:lnTo>
                    <a:pt x="0" y="0"/>
                  </a:lnTo>
                  <a:lnTo>
                    <a:pt x="91" y="0"/>
                  </a:lnTo>
                </a:path>
              </a:pathLst>
            </a:custGeom>
            <a:noFill/>
            <a:ln w="0">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3594" name="Freeform 38"/>
            <p:cNvSpPr>
              <a:spLocks/>
            </p:cNvSpPr>
            <p:nvPr/>
          </p:nvSpPr>
          <p:spPr bwMode="auto">
            <a:xfrm>
              <a:off x="4180" y="966"/>
              <a:ext cx="518" cy="110"/>
            </a:xfrm>
            <a:custGeom>
              <a:avLst/>
              <a:gdLst>
                <a:gd name="T0" fmla="*/ 0 w 90"/>
                <a:gd name="T1" fmla="*/ 0 h 19"/>
                <a:gd name="T2" fmla="*/ 0 w 90"/>
                <a:gd name="T3" fmla="*/ 21352 h 19"/>
                <a:gd name="T4" fmla="*/ 98748 w 90"/>
                <a:gd name="T5" fmla="*/ 21352 h 19"/>
                <a:gd name="T6" fmla="*/ 0 60000 65536"/>
                <a:gd name="T7" fmla="*/ 0 60000 65536"/>
                <a:gd name="T8" fmla="*/ 0 60000 65536"/>
                <a:gd name="T9" fmla="*/ 0 w 90"/>
                <a:gd name="T10" fmla="*/ 0 h 19"/>
                <a:gd name="T11" fmla="*/ 90 w 90"/>
                <a:gd name="T12" fmla="*/ 19 h 19"/>
              </a:gdLst>
              <a:ahLst/>
              <a:cxnLst>
                <a:cxn ang="T6">
                  <a:pos x="T0" y="T1"/>
                </a:cxn>
                <a:cxn ang="T7">
                  <a:pos x="T2" y="T3"/>
                </a:cxn>
                <a:cxn ang="T8">
                  <a:pos x="T4" y="T5"/>
                </a:cxn>
              </a:cxnLst>
              <a:rect l="T9" t="T10" r="T11" b="T12"/>
              <a:pathLst>
                <a:path w="90" h="19">
                  <a:moveTo>
                    <a:pt x="0" y="0"/>
                  </a:moveTo>
                  <a:lnTo>
                    <a:pt x="0" y="19"/>
                  </a:lnTo>
                  <a:lnTo>
                    <a:pt x="90" y="19"/>
                  </a:lnTo>
                </a:path>
              </a:pathLst>
            </a:custGeom>
            <a:noFill/>
            <a:ln w="0">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3595" name="Freeform 39"/>
            <p:cNvSpPr>
              <a:spLocks/>
            </p:cNvSpPr>
            <p:nvPr/>
          </p:nvSpPr>
          <p:spPr bwMode="auto">
            <a:xfrm>
              <a:off x="4698" y="851"/>
              <a:ext cx="523" cy="58"/>
            </a:xfrm>
            <a:custGeom>
              <a:avLst/>
              <a:gdLst>
                <a:gd name="T0" fmla="*/ 0 w 91"/>
                <a:gd name="T1" fmla="*/ 0 h 10"/>
                <a:gd name="T2" fmla="*/ 0 w 91"/>
                <a:gd name="T3" fmla="*/ 11304 h 10"/>
                <a:gd name="T4" fmla="*/ 99290 w 91"/>
                <a:gd name="T5" fmla="*/ 11304 h 10"/>
                <a:gd name="T6" fmla="*/ 0 60000 65536"/>
                <a:gd name="T7" fmla="*/ 0 60000 65536"/>
                <a:gd name="T8" fmla="*/ 0 60000 65536"/>
                <a:gd name="T9" fmla="*/ 0 w 91"/>
                <a:gd name="T10" fmla="*/ 0 h 10"/>
                <a:gd name="T11" fmla="*/ 91 w 91"/>
                <a:gd name="T12" fmla="*/ 10 h 10"/>
              </a:gdLst>
              <a:ahLst/>
              <a:cxnLst>
                <a:cxn ang="T6">
                  <a:pos x="T0" y="T1"/>
                </a:cxn>
                <a:cxn ang="T7">
                  <a:pos x="T2" y="T3"/>
                </a:cxn>
                <a:cxn ang="T8">
                  <a:pos x="T4" y="T5"/>
                </a:cxn>
              </a:cxnLst>
              <a:rect l="T9" t="T10" r="T11" b="T12"/>
              <a:pathLst>
                <a:path w="91" h="10">
                  <a:moveTo>
                    <a:pt x="0" y="0"/>
                  </a:moveTo>
                  <a:lnTo>
                    <a:pt x="0" y="10"/>
                  </a:lnTo>
                  <a:lnTo>
                    <a:pt x="91" y="10"/>
                  </a:lnTo>
                </a:path>
              </a:pathLst>
            </a:custGeom>
            <a:noFill/>
            <a:ln w="0">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3596" name="Freeform 40"/>
            <p:cNvSpPr>
              <a:spLocks/>
            </p:cNvSpPr>
            <p:nvPr/>
          </p:nvSpPr>
          <p:spPr bwMode="auto">
            <a:xfrm>
              <a:off x="4698" y="794"/>
              <a:ext cx="523" cy="57"/>
            </a:xfrm>
            <a:custGeom>
              <a:avLst/>
              <a:gdLst>
                <a:gd name="T0" fmla="*/ 0 w 91"/>
                <a:gd name="T1" fmla="*/ 10556 h 10"/>
                <a:gd name="T2" fmla="*/ 0 w 91"/>
                <a:gd name="T3" fmla="*/ 0 h 10"/>
                <a:gd name="T4" fmla="*/ 99290 w 91"/>
                <a:gd name="T5" fmla="*/ 0 h 10"/>
                <a:gd name="T6" fmla="*/ 0 60000 65536"/>
                <a:gd name="T7" fmla="*/ 0 60000 65536"/>
                <a:gd name="T8" fmla="*/ 0 60000 65536"/>
                <a:gd name="T9" fmla="*/ 0 w 91"/>
                <a:gd name="T10" fmla="*/ 0 h 10"/>
                <a:gd name="T11" fmla="*/ 91 w 91"/>
                <a:gd name="T12" fmla="*/ 10 h 10"/>
              </a:gdLst>
              <a:ahLst/>
              <a:cxnLst>
                <a:cxn ang="T6">
                  <a:pos x="T0" y="T1"/>
                </a:cxn>
                <a:cxn ang="T7">
                  <a:pos x="T2" y="T3"/>
                </a:cxn>
                <a:cxn ang="T8">
                  <a:pos x="T4" y="T5"/>
                </a:cxn>
              </a:cxnLst>
              <a:rect l="T9" t="T10" r="T11" b="T12"/>
              <a:pathLst>
                <a:path w="91" h="10">
                  <a:moveTo>
                    <a:pt x="0" y="10"/>
                  </a:moveTo>
                  <a:lnTo>
                    <a:pt x="0" y="0"/>
                  </a:lnTo>
                  <a:lnTo>
                    <a:pt x="91" y="0"/>
                  </a:lnTo>
                </a:path>
              </a:pathLst>
            </a:custGeom>
            <a:noFill/>
            <a:ln w="0">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3597" name="Freeform 41"/>
            <p:cNvSpPr>
              <a:spLocks/>
            </p:cNvSpPr>
            <p:nvPr/>
          </p:nvSpPr>
          <p:spPr bwMode="auto">
            <a:xfrm>
              <a:off x="4180" y="851"/>
              <a:ext cx="518" cy="115"/>
            </a:xfrm>
            <a:custGeom>
              <a:avLst/>
              <a:gdLst>
                <a:gd name="T0" fmla="*/ 0 w 90"/>
                <a:gd name="T1" fmla="*/ 21856 h 20"/>
                <a:gd name="T2" fmla="*/ 0 w 90"/>
                <a:gd name="T3" fmla="*/ 0 h 20"/>
                <a:gd name="T4" fmla="*/ 98748 w 90"/>
                <a:gd name="T5" fmla="*/ 0 h 20"/>
                <a:gd name="T6" fmla="*/ 0 60000 65536"/>
                <a:gd name="T7" fmla="*/ 0 60000 65536"/>
                <a:gd name="T8" fmla="*/ 0 60000 65536"/>
                <a:gd name="T9" fmla="*/ 0 w 90"/>
                <a:gd name="T10" fmla="*/ 0 h 20"/>
                <a:gd name="T11" fmla="*/ 90 w 90"/>
                <a:gd name="T12" fmla="*/ 20 h 20"/>
              </a:gdLst>
              <a:ahLst/>
              <a:cxnLst>
                <a:cxn ang="T6">
                  <a:pos x="T0" y="T1"/>
                </a:cxn>
                <a:cxn ang="T7">
                  <a:pos x="T2" y="T3"/>
                </a:cxn>
                <a:cxn ang="T8">
                  <a:pos x="T4" y="T5"/>
                </a:cxn>
              </a:cxnLst>
              <a:rect l="T9" t="T10" r="T11" b="T12"/>
              <a:pathLst>
                <a:path w="90" h="20">
                  <a:moveTo>
                    <a:pt x="0" y="20"/>
                  </a:moveTo>
                  <a:lnTo>
                    <a:pt x="0" y="0"/>
                  </a:lnTo>
                  <a:lnTo>
                    <a:pt x="90" y="0"/>
                  </a:lnTo>
                </a:path>
              </a:pathLst>
            </a:custGeom>
            <a:noFill/>
            <a:ln w="0">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3598" name="Freeform 42"/>
            <p:cNvSpPr>
              <a:spLocks/>
            </p:cNvSpPr>
            <p:nvPr/>
          </p:nvSpPr>
          <p:spPr bwMode="auto">
            <a:xfrm>
              <a:off x="3663" y="742"/>
              <a:ext cx="517" cy="224"/>
            </a:xfrm>
            <a:custGeom>
              <a:avLst/>
              <a:gdLst>
                <a:gd name="T0" fmla="*/ 0 w 90"/>
                <a:gd name="T1" fmla="*/ 0 h 39"/>
                <a:gd name="T2" fmla="*/ 0 w 90"/>
                <a:gd name="T3" fmla="*/ 42457 h 39"/>
                <a:gd name="T4" fmla="*/ 98006 w 90"/>
                <a:gd name="T5" fmla="*/ 42457 h 39"/>
                <a:gd name="T6" fmla="*/ 0 60000 65536"/>
                <a:gd name="T7" fmla="*/ 0 60000 65536"/>
                <a:gd name="T8" fmla="*/ 0 60000 65536"/>
                <a:gd name="T9" fmla="*/ 0 w 90"/>
                <a:gd name="T10" fmla="*/ 0 h 39"/>
                <a:gd name="T11" fmla="*/ 90 w 90"/>
                <a:gd name="T12" fmla="*/ 39 h 39"/>
              </a:gdLst>
              <a:ahLst/>
              <a:cxnLst>
                <a:cxn ang="T6">
                  <a:pos x="T0" y="T1"/>
                </a:cxn>
                <a:cxn ang="T7">
                  <a:pos x="T2" y="T3"/>
                </a:cxn>
                <a:cxn ang="T8">
                  <a:pos x="T4" y="T5"/>
                </a:cxn>
              </a:cxnLst>
              <a:rect l="T9" t="T10" r="T11" b="T12"/>
              <a:pathLst>
                <a:path w="90" h="39">
                  <a:moveTo>
                    <a:pt x="0" y="0"/>
                  </a:moveTo>
                  <a:lnTo>
                    <a:pt x="0" y="39"/>
                  </a:lnTo>
                  <a:lnTo>
                    <a:pt x="90" y="39"/>
                  </a:lnTo>
                </a:path>
              </a:pathLst>
            </a:custGeom>
            <a:noFill/>
            <a:ln w="0">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3599" name="Freeform 43"/>
            <p:cNvSpPr>
              <a:spLocks/>
            </p:cNvSpPr>
            <p:nvPr/>
          </p:nvSpPr>
          <p:spPr bwMode="auto">
            <a:xfrm>
              <a:off x="4698" y="627"/>
              <a:ext cx="523" cy="58"/>
            </a:xfrm>
            <a:custGeom>
              <a:avLst/>
              <a:gdLst>
                <a:gd name="T0" fmla="*/ 0 w 91"/>
                <a:gd name="T1" fmla="*/ 0 h 10"/>
                <a:gd name="T2" fmla="*/ 0 w 91"/>
                <a:gd name="T3" fmla="*/ 11304 h 10"/>
                <a:gd name="T4" fmla="*/ 99290 w 91"/>
                <a:gd name="T5" fmla="*/ 11304 h 10"/>
                <a:gd name="T6" fmla="*/ 0 60000 65536"/>
                <a:gd name="T7" fmla="*/ 0 60000 65536"/>
                <a:gd name="T8" fmla="*/ 0 60000 65536"/>
                <a:gd name="T9" fmla="*/ 0 w 91"/>
                <a:gd name="T10" fmla="*/ 0 h 10"/>
                <a:gd name="T11" fmla="*/ 91 w 91"/>
                <a:gd name="T12" fmla="*/ 10 h 10"/>
              </a:gdLst>
              <a:ahLst/>
              <a:cxnLst>
                <a:cxn ang="T6">
                  <a:pos x="T0" y="T1"/>
                </a:cxn>
                <a:cxn ang="T7">
                  <a:pos x="T2" y="T3"/>
                </a:cxn>
                <a:cxn ang="T8">
                  <a:pos x="T4" y="T5"/>
                </a:cxn>
              </a:cxnLst>
              <a:rect l="T9" t="T10" r="T11" b="T12"/>
              <a:pathLst>
                <a:path w="91" h="10">
                  <a:moveTo>
                    <a:pt x="0" y="0"/>
                  </a:moveTo>
                  <a:lnTo>
                    <a:pt x="0" y="10"/>
                  </a:lnTo>
                  <a:lnTo>
                    <a:pt x="91" y="10"/>
                  </a:lnTo>
                </a:path>
              </a:pathLst>
            </a:custGeom>
            <a:noFill/>
            <a:ln w="0">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3600" name="Freeform 44"/>
            <p:cNvSpPr>
              <a:spLocks/>
            </p:cNvSpPr>
            <p:nvPr/>
          </p:nvSpPr>
          <p:spPr bwMode="auto">
            <a:xfrm>
              <a:off x="4698" y="570"/>
              <a:ext cx="523" cy="57"/>
            </a:xfrm>
            <a:custGeom>
              <a:avLst/>
              <a:gdLst>
                <a:gd name="T0" fmla="*/ 0 w 91"/>
                <a:gd name="T1" fmla="*/ 10556 h 10"/>
                <a:gd name="T2" fmla="*/ 0 w 91"/>
                <a:gd name="T3" fmla="*/ 0 h 10"/>
                <a:gd name="T4" fmla="*/ 99290 w 91"/>
                <a:gd name="T5" fmla="*/ 0 h 10"/>
                <a:gd name="T6" fmla="*/ 0 60000 65536"/>
                <a:gd name="T7" fmla="*/ 0 60000 65536"/>
                <a:gd name="T8" fmla="*/ 0 60000 65536"/>
                <a:gd name="T9" fmla="*/ 0 w 91"/>
                <a:gd name="T10" fmla="*/ 0 h 10"/>
                <a:gd name="T11" fmla="*/ 91 w 91"/>
                <a:gd name="T12" fmla="*/ 10 h 10"/>
              </a:gdLst>
              <a:ahLst/>
              <a:cxnLst>
                <a:cxn ang="T6">
                  <a:pos x="T0" y="T1"/>
                </a:cxn>
                <a:cxn ang="T7">
                  <a:pos x="T2" y="T3"/>
                </a:cxn>
                <a:cxn ang="T8">
                  <a:pos x="T4" y="T5"/>
                </a:cxn>
              </a:cxnLst>
              <a:rect l="T9" t="T10" r="T11" b="T12"/>
              <a:pathLst>
                <a:path w="91" h="10">
                  <a:moveTo>
                    <a:pt x="0" y="10"/>
                  </a:moveTo>
                  <a:lnTo>
                    <a:pt x="0" y="0"/>
                  </a:lnTo>
                  <a:lnTo>
                    <a:pt x="91" y="0"/>
                  </a:lnTo>
                </a:path>
              </a:pathLst>
            </a:custGeom>
            <a:noFill/>
            <a:ln w="0">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3601" name="Freeform 45"/>
            <p:cNvSpPr>
              <a:spLocks/>
            </p:cNvSpPr>
            <p:nvPr/>
          </p:nvSpPr>
          <p:spPr bwMode="auto">
            <a:xfrm>
              <a:off x="4180" y="518"/>
              <a:ext cx="518" cy="109"/>
            </a:xfrm>
            <a:custGeom>
              <a:avLst/>
              <a:gdLst>
                <a:gd name="T0" fmla="*/ 0 w 90"/>
                <a:gd name="T1" fmla="*/ 0 h 19"/>
                <a:gd name="T2" fmla="*/ 0 w 90"/>
                <a:gd name="T3" fmla="*/ 20572 h 19"/>
                <a:gd name="T4" fmla="*/ 98748 w 90"/>
                <a:gd name="T5" fmla="*/ 20572 h 19"/>
                <a:gd name="T6" fmla="*/ 0 60000 65536"/>
                <a:gd name="T7" fmla="*/ 0 60000 65536"/>
                <a:gd name="T8" fmla="*/ 0 60000 65536"/>
                <a:gd name="T9" fmla="*/ 0 w 90"/>
                <a:gd name="T10" fmla="*/ 0 h 19"/>
                <a:gd name="T11" fmla="*/ 90 w 90"/>
                <a:gd name="T12" fmla="*/ 19 h 19"/>
              </a:gdLst>
              <a:ahLst/>
              <a:cxnLst>
                <a:cxn ang="T6">
                  <a:pos x="T0" y="T1"/>
                </a:cxn>
                <a:cxn ang="T7">
                  <a:pos x="T2" y="T3"/>
                </a:cxn>
                <a:cxn ang="T8">
                  <a:pos x="T4" y="T5"/>
                </a:cxn>
              </a:cxnLst>
              <a:rect l="T9" t="T10" r="T11" b="T12"/>
              <a:pathLst>
                <a:path w="90" h="19">
                  <a:moveTo>
                    <a:pt x="0" y="0"/>
                  </a:moveTo>
                  <a:lnTo>
                    <a:pt x="0" y="19"/>
                  </a:lnTo>
                  <a:lnTo>
                    <a:pt x="90" y="19"/>
                  </a:lnTo>
                </a:path>
              </a:pathLst>
            </a:custGeom>
            <a:noFill/>
            <a:ln w="0">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3602" name="Freeform 46"/>
            <p:cNvSpPr>
              <a:spLocks/>
            </p:cNvSpPr>
            <p:nvPr/>
          </p:nvSpPr>
          <p:spPr bwMode="auto">
            <a:xfrm>
              <a:off x="4698" y="403"/>
              <a:ext cx="523" cy="57"/>
            </a:xfrm>
            <a:custGeom>
              <a:avLst/>
              <a:gdLst>
                <a:gd name="T0" fmla="*/ 0 w 91"/>
                <a:gd name="T1" fmla="*/ 0 h 10"/>
                <a:gd name="T2" fmla="*/ 0 w 91"/>
                <a:gd name="T3" fmla="*/ 10556 h 10"/>
                <a:gd name="T4" fmla="*/ 99290 w 91"/>
                <a:gd name="T5" fmla="*/ 10556 h 10"/>
                <a:gd name="T6" fmla="*/ 0 60000 65536"/>
                <a:gd name="T7" fmla="*/ 0 60000 65536"/>
                <a:gd name="T8" fmla="*/ 0 60000 65536"/>
                <a:gd name="T9" fmla="*/ 0 w 91"/>
                <a:gd name="T10" fmla="*/ 0 h 10"/>
                <a:gd name="T11" fmla="*/ 91 w 91"/>
                <a:gd name="T12" fmla="*/ 10 h 10"/>
              </a:gdLst>
              <a:ahLst/>
              <a:cxnLst>
                <a:cxn ang="T6">
                  <a:pos x="T0" y="T1"/>
                </a:cxn>
                <a:cxn ang="T7">
                  <a:pos x="T2" y="T3"/>
                </a:cxn>
                <a:cxn ang="T8">
                  <a:pos x="T4" y="T5"/>
                </a:cxn>
              </a:cxnLst>
              <a:rect l="T9" t="T10" r="T11" b="T12"/>
              <a:pathLst>
                <a:path w="91" h="10">
                  <a:moveTo>
                    <a:pt x="0" y="0"/>
                  </a:moveTo>
                  <a:lnTo>
                    <a:pt x="0" y="10"/>
                  </a:lnTo>
                  <a:lnTo>
                    <a:pt x="91" y="10"/>
                  </a:lnTo>
                </a:path>
              </a:pathLst>
            </a:custGeom>
            <a:noFill/>
            <a:ln w="0">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3603" name="Freeform 47"/>
            <p:cNvSpPr>
              <a:spLocks/>
            </p:cNvSpPr>
            <p:nvPr/>
          </p:nvSpPr>
          <p:spPr bwMode="auto">
            <a:xfrm>
              <a:off x="4698" y="345"/>
              <a:ext cx="523" cy="58"/>
            </a:xfrm>
            <a:custGeom>
              <a:avLst/>
              <a:gdLst>
                <a:gd name="T0" fmla="*/ 0 w 91"/>
                <a:gd name="T1" fmla="*/ 11304 h 10"/>
                <a:gd name="T2" fmla="*/ 0 w 91"/>
                <a:gd name="T3" fmla="*/ 0 h 10"/>
                <a:gd name="T4" fmla="*/ 99290 w 91"/>
                <a:gd name="T5" fmla="*/ 0 h 10"/>
                <a:gd name="T6" fmla="*/ 0 60000 65536"/>
                <a:gd name="T7" fmla="*/ 0 60000 65536"/>
                <a:gd name="T8" fmla="*/ 0 60000 65536"/>
                <a:gd name="T9" fmla="*/ 0 w 91"/>
                <a:gd name="T10" fmla="*/ 0 h 10"/>
                <a:gd name="T11" fmla="*/ 91 w 91"/>
                <a:gd name="T12" fmla="*/ 10 h 10"/>
              </a:gdLst>
              <a:ahLst/>
              <a:cxnLst>
                <a:cxn ang="T6">
                  <a:pos x="T0" y="T1"/>
                </a:cxn>
                <a:cxn ang="T7">
                  <a:pos x="T2" y="T3"/>
                </a:cxn>
                <a:cxn ang="T8">
                  <a:pos x="T4" y="T5"/>
                </a:cxn>
              </a:cxnLst>
              <a:rect l="T9" t="T10" r="T11" b="T12"/>
              <a:pathLst>
                <a:path w="91" h="10">
                  <a:moveTo>
                    <a:pt x="0" y="10"/>
                  </a:moveTo>
                  <a:lnTo>
                    <a:pt x="0" y="0"/>
                  </a:lnTo>
                  <a:lnTo>
                    <a:pt x="91" y="0"/>
                  </a:lnTo>
                </a:path>
              </a:pathLst>
            </a:custGeom>
            <a:noFill/>
            <a:ln w="0">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3604" name="Freeform 48"/>
            <p:cNvSpPr>
              <a:spLocks/>
            </p:cNvSpPr>
            <p:nvPr/>
          </p:nvSpPr>
          <p:spPr bwMode="auto">
            <a:xfrm>
              <a:off x="4180" y="403"/>
              <a:ext cx="518" cy="115"/>
            </a:xfrm>
            <a:custGeom>
              <a:avLst/>
              <a:gdLst>
                <a:gd name="T0" fmla="*/ 0 w 90"/>
                <a:gd name="T1" fmla="*/ 21856 h 20"/>
                <a:gd name="T2" fmla="*/ 0 w 90"/>
                <a:gd name="T3" fmla="*/ 0 h 20"/>
                <a:gd name="T4" fmla="*/ 98748 w 90"/>
                <a:gd name="T5" fmla="*/ 0 h 20"/>
                <a:gd name="T6" fmla="*/ 0 60000 65536"/>
                <a:gd name="T7" fmla="*/ 0 60000 65536"/>
                <a:gd name="T8" fmla="*/ 0 60000 65536"/>
                <a:gd name="T9" fmla="*/ 0 w 90"/>
                <a:gd name="T10" fmla="*/ 0 h 20"/>
                <a:gd name="T11" fmla="*/ 90 w 90"/>
                <a:gd name="T12" fmla="*/ 20 h 20"/>
              </a:gdLst>
              <a:ahLst/>
              <a:cxnLst>
                <a:cxn ang="T6">
                  <a:pos x="T0" y="T1"/>
                </a:cxn>
                <a:cxn ang="T7">
                  <a:pos x="T2" y="T3"/>
                </a:cxn>
                <a:cxn ang="T8">
                  <a:pos x="T4" y="T5"/>
                </a:cxn>
              </a:cxnLst>
              <a:rect l="T9" t="T10" r="T11" b="T12"/>
              <a:pathLst>
                <a:path w="90" h="20">
                  <a:moveTo>
                    <a:pt x="0" y="20"/>
                  </a:moveTo>
                  <a:lnTo>
                    <a:pt x="0" y="0"/>
                  </a:lnTo>
                  <a:lnTo>
                    <a:pt x="90" y="0"/>
                  </a:lnTo>
                </a:path>
              </a:pathLst>
            </a:custGeom>
            <a:noFill/>
            <a:ln w="0">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3605" name="Freeform 49"/>
            <p:cNvSpPr>
              <a:spLocks/>
            </p:cNvSpPr>
            <p:nvPr/>
          </p:nvSpPr>
          <p:spPr bwMode="auto">
            <a:xfrm>
              <a:off x="3663" y="518"/>
              <a:ext cx="517" cy="224"/>
            </a:xfrm>
            <a:custGeom>
              <a:avLst/>
              <a:gdLst>
                <a:gd name="T0" fmla="*/ 0 w 90"/>
                <a:gd name="T1" fmla="*/ 42457 h 39"/>
                <a:gd name="T2" fmla="*/ 0 w 90"/>
                <a:gd name="T3" fmla="*/ 0 h 39"/>
                <a:gd name="T4" fmla="*/ 98006 w 90"/>
                <a:gd name="T5" fmla="*/ 0 h 39"/>
                <a:gd name="T6" fmla="*/ 0 60000 65536"/>
                <a:gd name="T7" fmla="*/ 0 60000 65536"/>
                <a:gd name="T8" fmla="*/ 0 60000 65536"/>
                <a:gd name="T9" fmla="*/ 0 w 90"/>
                <a:gd name="T10" fmla="*/ 0 h 39"/>
                <a:gd name="T11" fmla="*/ 90 w 90"/>
                <a:gd name="T12" fmla="*/ 39 h 39"/>
              </a:gdLst>
              <a:ahLst/>
              <a:cxnLst>
                <a:cxn ang="T6">
                  <a:pos x="T0" y="T1"/>
                </a:cxn>
                <a:cxn ang="T7">
                  <a:pos x="T2" y="T3"/>
                </a:cxn>
                <a:cxn ang="T8">
                  <a:pos x="T4" y="T5"/>
                </a:cxn>
              </a:cxnLst>
              <a:rect l="T9" t="T10" r="T11" b="T12"/>
              <a:pathLst>
                <a:path w="90" h="39">
                  <a:moveTo>
                    <a:pt x="0" y="39"/>
                  </a:moveTo>
                  <a:lnTo>
                    <a:pt x="0" y="0"/>
                  </a:lnTo>
                  <a:lnTo>
                    <a:pt x="90" y="0"/>
                  </a:lnTo>
                </a:path>
              </a:pathLst>
            </a:custGeom>
            <a:noFill/>
            <a:ln w="0">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3606" name="Freeform 50"/>
            <p:cNvSpPr>
              <a:spLocks/>
            </p:cNvSpPr>
            <p:nvPr/>
          </p:nvSpPr>
          <p:spPr bwMode="auto">
            <a:xfrm>
              <a:off x="3145" y="742"/>
              <a:ext cx="518" cy="449"/>
            </a:xfrm>
            <a:custGeom>
              <a:avLst/>
              <a:gdLst>
                <a:gd name="T0" fmla="*/ 0 w 90"/>
                <a:gd name="T1" fmla="*/ 85655 h 78"/>
                <a:gd name="T2" fmla="*/ 0 w 90"/>
                <a:gd name="T3" fmla="*/ 0 h 78"/>
                <a:gd name="T4" fmla="*/ 98748 w 90"/>
                <a:gd name="T5" fmla="*/ 0 h 78"/>
                <a:gd name="T6" fmla="*/ 0 60000 65536"/>
                <a:gd name="T7" fmla="*/ 0 60000 65536"/>
                <a:gd name="T8" fmla="*/ 0 60000 65536"/>
                <a:gd name="T9" fmla="*/ 0 w 90"/>
                <a:gd name="T10" fmla="*/ 0 h 78"/>
                <a:gd name="T11" fmla="*/ 90 w 90"/>
                <a:gd name="T12" fmla="*/ 78 h 78"/>
              </a:gdLst>
              <a:ahLst/>
              <a:cxnLst>
                <a:cxn ang="T6">
                  <a:pos x="T0" y="T1"/>
                </a:cxn>
                <a:cxn ang="T7">
                  <a:pos x="T2" y="T3"/>
                </a:cxn>
                <a:cxn ang="T8">
                  <a:pos x="T4" y="T5"/>
                </a:cxn>
              </a:cxnLst>
              <a:rect l="T9" t="T10" r="T11" b="T12"/>
              <a:pathLst>
                <a:path w="90" h="78">
                  <a:moveTo>
                    <a:pt x="0" y="78"/>
                  </a:moveTo>
                  <a:lnTo>
                    <a:pt x="0" y="0"/>
                  </a:lnTo>
                  <a:lnTo>
                    <a:pt x="90" y="0"/>
                  </a:lnTo>
                </a:path>
              </a:pathLst>
            </a:custGeom>
            <a:noFill/>
            <a:ln w="0">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grpSp>
      <p:sp>
        <p:nvSpPr>
          <p:cNvPr id="23558" name="Text Box 51"/>
          <p:cNvSpPr txBox="1">
            <a:spLocks noChangeArrowheads="1"/>
          </p:cNvSpPr>
          <p:nvPr/>
        </p:nvSpPr>
        <p:spPr bwMode="auto">
          <a:xfrm>
            <a:off x="4787900" y="1196975"/>
            <a:ext cx="1728788" cy="448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800">
                <a:solidFill>
                  <a:schemeClr val="tx1"/>
                </a:solidFill>
                <a:latin typeface="Courier New" panose="02070309020205020404" pitchFamily="49" charset="0"/>
              </a:rPr>
              <a:t>ATTCCAAG</a:t>
            </a:r>
          </a:p>
          <a:p>
            <a:pPr>
              <a:spcBef>
                <a:spcPct val="0"/>
              </a:spcBef>
              <a:buFontTx/>
              <a:buNone/>
            </a:pPr>
            <a:r>
              <a:rPr lang="en-US" altLang="en-US" sz="1800">
                <a:solidFill>
                  <a:schemeClr val="tx1"/>
                </a:solidFill>
                <a:latin typeface="Courier New" panose="02070309020205020404" pitchFamily="49" charset="0"/>
              </a:rPr>
              <a:t>ATTCCAAG</a:t>
            </a:r>
          </a:p>
          <a:p>
            <a:pPr>
              <a:spcBef>
                <a:spcPct val="0"/>
              </a:spcBef>
              <a:buFontTx/>
              <a:buNone/>
            </a:pPr>
            <a:r>
              <a:rPr lang="en-US" altLang="en-US" sz="1800">
                <a:solidFill>
                  <a:schemeClr val="tx1"/>
                </a:solidFill>
                <a:latin typeface="Courier New" panose="02070309020205020404" pitchFamily="49" charset="0"/>
              </a:rPr>
              <a:t>ATTTCCAAG</a:t>
            </a:r>
          </a:p>
          <a:p>
            <a:pPr>
              <a:spcBef>
                <a:spcPct val="0"/>
              </a:spcBef>
              <a:buFontTx/>
              <a:buNone/>
            </a:pPr>
            <a:r>
              <a:rPr lang="en-US" altLang="en-US" sz="1800">
                <a:solidFill>
                  <a:schemeClr val="tx1"/>
                </a:solidFill>
                <a:latin typeface="Courier New" panose="02070309020205020404" pitchFamily="49" charset="0"/>
              </a:rPr>
              <a:t>ATTCCCAAG</a:t>
            </a:r>
          </a:p>
          <a:p>
            <a:pPr>
              <a:spcBef>
                <a:spcPct val="0"/>
              </a:spcBef>
              <a:buFontTx/>
              <a:buNone/>
            </a:pPr>
            <a:r>
              <a:rPr lang="en-US" altLang="en-US" sz="1800">
                <a:solidFill>
                  <a:schemeClr val="tx1"/>
                </a:solidFill>
                <a:latin typeface="Courier New" panose="02070309020205020404" pitchFamily="49" charset="0"/>
              </a:rPr>
              <a:t>ATCGGAAG</a:t>
            </a:r>
          </a:p>
          <a:p>
            <a:pPr>
              <a:spcBef>
                <a:spcPct val="0"/>
              </a:spcBef>
              <a:buFontTx/>
              <a:buNone/>
            </a:pPr>
            <a:r>
              <a:rPr lang="en-US" altLang="en-US" sz="1800">
                <a:solidFill>
                  <a:schemeClr val="tx1"/>
                </a:solidFill>
                <a:latin typeface="Courier New" panose="02070309020205020404" pitchFamily="49" charset="0"/>
              </a:rPr>
              <a:t>ATCCGAAG</a:t>
            </a:r>
          </a:p>
          <a:p>
            <a:pPr>
              <a:spcBef>
                <a:spcPct val="0"/>
              </a:spcBef>
              <a:buFontTx/>
              <a:buNone/>
            </a:pPr>
            <a:r>
              <a:rPr lang="en-US" altLang="en-US" sz="1800">
                <a:solidFill>
                  <a:schemeClr val="tx1"/>
                </a:solidFill>
                <a:latin typeface="Courier New" panose="02070309020205020404" pitchFamily="49" charset="0"/>
              </a:rPr>
              <a:t>ATCCAAAG</a:t>
            </a:r>
          </a:p>
          <a:p>
            <a:pPr>
              <a:spcBef>
                <a:spcPct val="0"/>
              </a:spcBef>
              <a:buFontTx/>
              <a:buNone/>
            </a:pPr>
            <a:r>
              <a:rPr lang="en-US" altLang="en-US" sz="1800">
                <a:solidFill>
                  <a:schemeClr val="tx1"/>
                </a:solidFill>
                <a:latin typeface="Courier New" panose="02070309020205020404" pitchFamily="49" charset="0"/>
              </a:rPr>
              <a:t>ATCCAAAG</a:t>
            </a:r>
          </a:p>
          <a:p>
            <a:pPr>
              <a:spcBef>
                <a:spcPct val="0"/>
              </a:spcBef>
              <a:buFontTx/>
              <a:buNone/>
            </a:pPr>
            <a:r>
              <a:rPr lang="en-US" altLang="en-US" sz="1800">
                <a:solidFill>
                  <a:schemeClr val="tx1"/>
                </a:solidFill>
                <a:latin typeface="Courier New" panose="02070309020205020404" pitchFamily="49" charset="0"/>
              </a:rPr>
              <a:t>AATTCCAAG</a:t>
            </a:r>
          </a:p>
          <a:p>
            <a:pPr>
              <a:spcBef>
                <a:spcPct val="0"/>
              </a:spcBef>
              <a:buFontTx/>
              <a:buNone/>
            </a:pPr>
            <a:r>
              <a:rPr lang="en-US" altLang="en-US" sz="1800">
                <a:solidFill>
                  <a:schemeClr val="tx1"/>
                </a:solidFill>
                <a:latin typeface="Courier New" panose="02070309020205020404" pitchFamily="49" charset="0"/>
              </a:rPr>
              <a:t>AATTCCAAG</a:t>
            </a:r>
          </a:p>
          <a:p>
            <a:pPr>
              <a:spcBef>
                <a:spcPct val="0"/>
              </a:spcBef>
              <a:buFontTx/>
              <a:buNone/>
            </a:pPr>
            <a:r>
              <a:rPr lang="en-US" altLang="en-US" sz="1800">
                <a:solidFill>
                  <a:schemeClr val="tx1"/>
                </a:solidFill>
                <a:latin typeface="Courier New" panose="02070309020205020404" pitchFamily="49" charset="0"/>
              </a:rPr>
              <a:t>AATTTCCAAG</a:t>
            </a:r>
          </a:p>
          <a:p>
            <a:pPr>
              <a:spcBef>
                <a:spcPct val="0"/>
              </a:spcBef>
              <a:buFontTx/>
              <a:buNone/>
            </a:pPr>
            <a:r>
              <a:rPr lang="en-US" altLang="en-US" sz="1800">
                <a:solidFill>
                  <a:schemeClr val="tx1"/>
                </a:solidFill>
                <a:latin typeface="Courier New" panose="02070309020205020404" pitchFamily="49" charset="0"/>
              </a:rPr>
              <a:t>AATTCCCAAG</a:t>
            </a:r>
          </a:p>
          <a:p>
            <a:pPr>
              <a:spcBef>
                <a:spcPct val="0"/>
              </a:spcBef>
              <a:buFontTx/>
              <a:buNone/>
            </a:pPr>
            <a:r>
              <a:rPr lang="en-US" altLang="en-US" sz="1800">
                <a:solidFill>
                  <a:schemeClr val="tx1"/>
                </a:solidFill>
                <a:latin typeface="Courier New" panose="02070309020205020404" pitchFamily="49" charset="0"/>
              </a:rPr>
              <a:t>AAGTCCAAG</a:t>
            </a:r>
          </a:p>
          <a:p>
            <a:pPr>
              <a:spcBef>
                <a:spcPct val="0"/>
              </a:spcBef>
              <a:buFontTx/>
              <a:buNone/>
            </a:pPr>
            <a:r>
              <a:rPr lang="en-US" altLang="en-US" sz="1800">
                <a:solidFill>
                  <a:schemeClr val="tx1"/>
                </a:solidFill>
                <a:latin typeface="Courier New" panose="02070309020205020404" pitchFamily="49" charset="0"/>
              </a:rPr>
              <a:t>AAGTCCAAG</a:t>
            </a:r>
          </a:p>
          <a:p>
            <a:pPr>
              <a:spcBef>
                <a:spcPct val="0"/>
              </a:spcBef>
              <a:buFontTx/>
              <a:buNone/>
            </a:pPr>
            <a:r>
              <a:rPr lang="en-US" altLang="en-US" sz="1800">
                <a:solidFill>
                  <a:schemeClr val="tx1"/>
                </a:solidFill>
                <a:latin typeface="Courier New" panose="02070309020205020404" pitchFamily="49" charset="0"/>
              </a:rPr>
              <a:t>AAGTCCAAG</a:t>
            </a:r>
          </a:p>
          <a:p>
            <a:pPr>
              <a:spcBef>
                <a:spcPct val="0"/>
              </a:spcBef>
              <a:buFontTx/>
              <a:buNone/>
            </a:pPr>
            <a:r>
              <a:rPr lang="en-US" altLang="en-US" sz="1800">
                <a:solidFill>
                  <a:schemeClr val="tx1"/>
                </a:solidFill>
                <a:latin typeface="Courier New" panose="02070309020205020404" pitchFamily="49" charset="0"/>
              </a:rPr>
              <a:t>AAGTCAAG</a:t>
            </a:r>
          </a:p>
        </p:txBody>
      </p:sp>
      <p:sp>
        <p:nvSpPr>
          <p:cNvPr id="23559" name="Text Box 52"/>
          <p:cNvSpPr txBox="1">
            <a:spLocks noChangeArrowheads="1"/>
          </p:cNvSpPr>
          <p:nvPr/>
        </p:nvSpPr>
        <p:spPr bwMode="auto">
          <a:xfrm>
            <a:off x="6877050" y="1196975"/>
            <a:ext cx="1728788" cy="448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800">
                <a:solidFill>
                  <a:schemeClr val="tx1"/>
                </a:solidFill>
                <a:latin typeface="Courier New" panose="02070309020205020404" pitchFamily="49" charset="0"/>
              </a:rPr>
              <a:t>ATT-CC-AAG</a:t>
            </a:r>
          </a:p>
          <a:p>
            <a:pPr>
              <a:spcBef>
                <a:spcPct val="0"/>
              </a:spcBef>
              <a:buFontTx/>
              <a:buNone/>
            </a:pPr>
            <a:r>
              <a:rPr lang="en-US" altLang="en-US" sz="1800">
                <a:solidFill>
                  <a:schemeClr val="tx1"/>
                </a:solidFill>
                <a:latin typeface="Courier New" panose="02070309020205020404" pitchFamily="49" charset="0"/>
              </a:rPr>
              <a:t>ATT-CC-AAG</a:t>
            </a:r>
          </a:p>
          <a:p>
            <a:pPr>
              <a:spcBef>
                <a:spcPct val="0"/>
              </a:spcBef>
              <a:buFontTx/>
              <a:buNone/>
            </a:pPr>
            <a:r>
              <a:rPr lang="en-US" altLang="en-US" sz="1800">
                <a:solidFill>
                  <a:schemeClr val="tx1"/>
                </a:solidFill>
                <a:latin typeface="Courier New" panose="02070309020205020404" pitchFamily="49" charset="0"/>
              </a:rPr>
              <a:t>ATTTCC-AAG</a:t>
            </a:r>
          </a:p>
          <a:p>
            <a:pPr>
              <a:spcBef>
                <a:spcPct val="0"/>
              </a:spcBef>
              <a:buFontTx/>
              <a:buNone/>
            </a:pPr>
            <a:r>
              <a:rPr lang="en-US" altLang="en-US" sz="1800">
                <a:solidFill>
                  <a:schemeClr val="tx1"/>
                </a:solidFill>
                <a:latin typeface="Courier New" panose="02070309020205020404" pitchFamily="49" charset="0"/>
              </a:rPr>
              <a:t>ATTCCC-AAG</a:t>
            </a:r>
          </a:p>
          <a:p>
            <a:pPr>
              <a:spcBef>
                <a:spcPct val="0"/>
              </a:spcBef>
              <a:buFontTx/>
              <a:buNone/>
            </a:pPr>
            <a:r>
              <a:rPr lang="en-US" altLang="en-US" sz="1800">
                <a:solidFill>
                  <a:schemeClr val="tx1"/>
                </a:solidFill>
                <a:latin typeface="Courier New" panose="02070309020205020404" pitchFamily="49" charset="0"/>
              </a:rPr>
              <a:t>AT--CGGAAG</a:t>
            </a:r>
          </a:p>
          <a:p>
            <a:pPr>
              <a:spcBef>
                <a:spcPct val="0"/>
              </a:spcBef>
              <a:buFontTx/>
              <a:buNone/>
            </a:pPr>
            <a:r>
              <a:rPr lang="en-US" altLang="en-US" sz="1800">
                <a:solidFill>
                  <a:schemeClr val="tx1"/>
                </a:solidFill>
                <a:latin typeface="Courier New" panose="02070309020205020404" pitchFamily="49" charset="0"/>
              </a:rPr>
              <a:t>AT-CCG-AAG</a:t>
            </a:r>
          </a:p>
          <a:p>
            <a:pPr>
              <a:spcBef>
                <a:spcPct val="0"/>
              </a:spcBef>
              <a:buFontTx/>
              <a:buNone/>
            </a:pPr>
            <a:r>
              <a:rPr lang="en-US" altLang="en-US" sz="1800">
                <a:solidFill>
                  <a:schemeClr val="tx1"/>
                </a:solidFill>
                <a:latin typeface="Courier New" panose="02070309020205020404" pitchFamily="49" charset="0"/>
              </a:rPr>
              <a:t>AT-CCA-AAG</a:t>
            </a:r>
          </a:p>
          <a:p>
            <a:pPr>
              <a:spcBef>
                <a:spcPct val="0"/>
              </a:spcBef>
              <a:buFontTx/>
              <a:buNone/>
            </a:pPr>
            <a:r>
              <a:rPr lang="en-US" altLang="en-US" sz="1800">
                <a:solidFill>
                  <a:schemeClr val="tx1"/>
                </a:solidFill>
                <a:latin typeface="Courier New" panose="02070309020205020404" pitchFamily="49" charset="0"/>
              </a:rPr>
              <a:t>AT-CCA-AAG</a:t>
            </a:r>
          </a:p>
          <a:p>
            <a:pPr>
              <a:spcBef>
                <a:spcPct val="0"/>
              </a:spcBef>
              <a:buFontTx/>
              <a:buNone/>
            </a:pPr>
            <a:r>
              <a:rPr lang="en-US" altLang="en-US" sz="1800">
                <a:solidFill>
                  <a:schemeClr val="tx1"/>
                </a:solidFill>
                <a:latin typeface="Courier New" panose="02070309020205020404" pitchFamily="49" charset="0"/>
              </a:rPr>
              <a:t>AATTCC-AAG</a:t>
            </a:r>
          </a:p>
          <a:p>
            <a:pPr>
              <a:spcBef>
                <a:spcPct val="0"/>
              </a:spcBef>
              <a:buFontTx/>
              <a:buNone/>
            </a:pPr>
            <a:r>
              <a:rPr lang="en-US" altLang="en-US" sz="1800">
                <a:solidFill>
                  <a:schemeClr val="tx1"/>
                </a:solidFill>
                <a:latin typeface="Courier New" panose="02070309020205020404" pitchFamily="49" charset="0"/>
              </a:rPr>
              <a:t>AATTCC-AAG</a:t>
            </a:r>
          </a:p>
          <a:p>
            <a:pPr>
              <a:spcBef>
                <a:spcPct val="0"/>
              </a:spcBef>
              <a:buFontTx/>
              <a:buNone/>
            </a:pPr>
            <a:r>
              <a:rPr lang="en-US" altLang="en-US" sz="1800">
                <a:solidFill>
                  <a:schemeClr val="tx1"/>
                </a:solidFill>
                <a:latin typeface="Courier New" panose="02070309020205020404" pitchFamily="49" charset="0"/>
              </a:rPr>
              <a:t>AATTTCCAAG</a:t>
            </a:r>
          </a:p>
          <a:p>
            <a:pPr>
              <a:spcBef>
                <a:spcPct val="0"/>
              </a:spcBef>
              <a:buFontTx/>
              <a:buNone/>
            </a:pPr>
            <a:r>
              <a:rPr lang="en-US" altLang="en-US" sz="1800">
                <a:solidFill>
                  <a:schemeClr val="tx1"/>
                </a:solidFill>
                <a:latin typeface="Courier New" panose="02070309020205020404" pitchFamily="49" charset="0"/>
              </a:rPr>
              <a:t>AATTCCCAAG</a:t>
            </a:r>
          </a:p>
          <a:p>
            <a:pPr>
              <a:spcBef>
                <a:spcPct val="0"/>
              </a:spcBef>
              <a:buFontTx/>
              <a:buNone/>
            </a:pPr>
            <a:r>
              <a:rPr lang="en-US" altLang="en-US" sz="1800">
                <a:solidFill>
                  <a:schemeClr val="tx1"/>
                </a:solidFill>
                <a:latin typeface="Courier New" panose="02070309020205020404" pitchFamily="49" charset="0"/>
              </a:rPr>
              <a:t>AAGTCC-AAG</a:t>
            </a:r>
          </a:p>
          <a:p>
            <a:pPr>
              <a:spcBef>
                <a:spcPct val="0"/>
              </a:spcBef>
              <a:buFontTx/>
              <a:buNone/>
            </a:pPr>
            <a:r>
              <a:rPr lang="en-US" altLang="en-US" sz="1800">
                <a:solidFill>
                  <a:schemeClr val="tx1"/>
                </a:solidFill>
                <a:latin typeface="Courier New" panose="02070309020205020404" pitchFamily="49" charset="0"/>
              </a:rPr>
              <a:t>AAGTCC-AAG</a:t>
            </a:r>
          </a:p>
          <a:p>
            <a:pPr>
              <a:spcBef>
                <a:spcPct val="0"/>
              </a:spcBef>
              <a:buFontTx/>
              <a:buNone/>
            </a:pPr>
            <a:r>
              <a:rPr lang="en-US" altLang="en-US" sz="1800">
                <a:solidFill>
                  <a:schemeClr val="tx1"/>
                </a:solidFill>
                <a:latin typeface="Courier New" panose="02070309020205020404" pitchFamily="49" charset="0"/>
              </a:rPr>
              <a:t>AAGTCC-AAG</a:t>
            </a:r>
          </a:p>
          <a:p>
            <a:pPr>
              <a:spcBef>
                <a:spcPct val="0"/>
              </a:spcBef>
              <a:buFontTx/>
              <a:buNone/>
            </a:pPr>
            <a:r>
              <a:rPr lang="en-US" altLang="en-US" sz="1800">
                <a:solidFill>
                  <a:schemeClr val="tx1"/>
                </a:solidFill>
                <a:latin typeface="Courier New" panose="02070309020205020404" pitchFamily="49" charset="0"/>
              </a:rPr>
              <a:t>AAGTC--AAG</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400" smtClean="0"/>
              <a:t>Xuhua Xia</a:t>
            </a:r>
          </a:p>
        </p:txBody>
      </p:sp>
      <p:sp>
        <p:nvSpPr>
          <p:cNvPr id="2457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400">
                <a:solidFill>
                  <a:schemeClr val="tx1"/>
                </a:solidFill>
              </a:rPr>
              <a:t>Slide </a:t>
            </a:r>
            <a:fld id="{A9FE327E-DD0C-4CCF-815F-0038A144014D}" type="slidenum">
              <a:rPr lang="en-US" altLang="en-US" sz="1400">
                <a:solidFill>
                  <a:schemeClr val="tx1"/>
                </a:solidFill>
              </a:rPr>
              <a:pPr>
                <a:spcBef>
                  <a:spcPct val="0"/>
                </a:spcBef>
                <a:buFontTx/>
                <a:buNone/>
              </a:pPr>
              <a:t>24</a:t>
            </a:fld>
            <a:endParaRPr lang="en-US" altLang="en-US" sz="1400">
              <a:solidFill>
                <a:schemeClr val="tx1"/>
              </a:solidFill>
            </a:endParaRPr>
          </a:p>
        </p:txBody>
      </p:sp>
      <p:sp>
        <p:nvSpPr>
          <p:cNvPr id="24580" name="Rectangle 2"/>
          <p:cNvSpPr>
            <a:spLocks noGrp="1" noChangeArrowheads="1"/>
          </p:cNvSpPr>
          <p:nvPr>
            <p:ph type="title"/>
          </p:nvPr>
        </p:nvSpPr>
        <p:spPr/>
        <p:txBody>
          <a:bodyPr/>
          <a:lstStyle/>
          <a:p>
            <a:r>
              <a:rPr lang="en-CA" altLang="en-US" smtClean="0"/>
              <a:t>Aligned FOXL2 Sequences</a:t>
            </a:r>
            <a:endParaRPr lang="en-US" altLang="en-US" smtClean="0"/>
          </a:p>
        </p:txBody>
      </p:sp>
      <p:graphicFrame>
        <p:nvGraphicFramePr>
          <p:cNvPr id="24581" name="Object 3"/>
          <p:cNvGraphicFramePr>
            <a:graphicFrameLocks noGrp="1" noChangeAspect="1"/>
          </p:cNvGraphicFramePr>
          <p:nvPr>
            <p:ph idx="1"/>
          </p:nvPr>
        </p:nvGraphicFramePr>
        <p:xfrm>
          <a:off x="1187450" y="1131888"/>
          <a:ext cx="6881813" cy="5233987"/>
        </p:xfrm>
        <a:graphic>
          <a:graphicData uri="http://schemas.openxmlformats.org/presentationml/2006/ole">
            <mc:AlternateContent xmlns:mc="http://schemas.openxmlformats.org/markup-compatibility/2006">
              <mc:Choice xmlns:v="urn:schemas-microsoft-com:vml" Requires="v">
                <p:oleObj spid="_x0000_s24591" name="Document" r:id="rId3" imgW="8047331" imgH="6120926" progId="Word.Document.8">
                  <p:embed/>
                </p:oleObj>
              </mc:Choice>
              <mc:Fallback>
                <p:oleObj name="Document" r:id="rId3" imgW="8047331" imgH="6120926" progId="Word.Document.8">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7450" y="1131888"/>
                        <a:ext cx="6881813" cy="5233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CA" altLang="en-US" smtClean="0"/>
              <a:t>Align nuc seq. against aling AA seq</a:t>
            </a:r>
          </a:p>
        </p:txBody>
      </p:sp>
      <p:sp>
        <p:nvSpPr>
          <p:cNvPr id="2560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400" smtClean="0"/>
              <a:t>Xuhua Xia</a:t>
            </a:r>
          </a:p>
        </p:txBody>
      </p:sp>
      <p:sp>
        <p:nvSpPr>
          <p:cNvPr id="2560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400">
                <a:solidFill>
                  <a:schemeClr val="tx1"/>
                </a:solidFill>
              </a:rPr>
              <a:t>Slide </a:t>
            </a:r>
            <a:fld id="{0F072E3E-63EB-403E-A917-7EA39B093CE5}" type="slidenum">
              <a:rPr lang="en-US" altLang="en-US" sz="1400">
                <a:solidFill>
                  <a:schemeClr val="tx1"/>
                </a:solidFill>
              </a:rPr>
              <a:pPr>
                <a:spcBef>
                  <a:spcPct val="0"/>
                </a:spcBef>
                <a:buFontTx/>
                <a:buNone/>
              </a:pPr>
              <a:t>25</a:t>
            </a:fld>
            <a:endParaRPr lang="en-US" altLang="en-US" sz="1400">
              <a:solidFill>
                <a:schemeClr val="tx1"/>
              </a:solidFill>
            </a:endParaRPr>
          </a:p>
        </p:txBody>
      </p:sp>
      <p:sp>
        <p:nvSpPr>
          <p:cNvPr id="25605" name="TextBox 4"/>
          <p:cNvSpPr txBox="1">
            <a:spLocks noChangeArrowheads="1"/>
          </p:cNvSpPr>
          <p:nvPr/>
        </p:nvSpPr>
        <p:spPr bwMode="auto">
          <a:xfrm>
            <a:off x="250825" y="1196975"/>
            <a:ext cx="8066088" cy="522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600" dirty="0">
                <a:solidFill>
                  <a:schemeClr val="tx1"/>
                </a:solidFill>
                <a:latin typeface="Courier New" panose="02070309020205020404" pitchFamily="49" charset="0"/>
                <a:cs typeface="Courier New" panose="02070309020205020404" pitchFamily="49" charset="0"/>
              </a:rPr>
              <a:t>S1 ATG CCG GGA CAA</a:t>
            </a:r>
            <a:endParaRPr lang="en-CA" altLang="en-US" sz="1600" dirty="0">
              <a:solidFill>
                <a:schemeClr val="tx1"/>
              </a:solidFill>
              <a:latin typeface="Courier New" panose="02070309020205020404" pitchFamily="49" charset="0"/>
              <a:cs typeface="Courier New" panose="02070309020205020404" pitchFamily="49" charset="0"/>
            </a:endParaRPr>
          </a:p>
          <a:p>
            <a:pPr>
              <a:spcBef>
                <a:spcPct val="0"/>
              </a:spcBef>
              <a:buFontTx/>
              <a:buNone/>
            </a:pPr>
            <a:r>
              <a:rPr lang="en-US" altLang="en-US" sz="1600" dirty="0">
                <a:solidFill>
                  <a:schemeClr val="tx1"/>
                </a:solidFill>
                <a:latin typeface="Courier New" panose="02070309020205020404" pitchFamily="49" charset="0"/>
                <a:cs typeface="Courier New" panose="02070309020205020404" pitchFamily="49" charset="0"/>
              </a:rPr>
              <a:t>S2 ATG CCC GGG ATT CAA</a:t>
            </a:r>
          </a:p>
          <a:p>
            <a:pPr>
              <a:spcBef>
                <a:spcPct val="0"/>
              </a:spcBef>
              <a:buFontTx/>
              <a:buNone/>
            </a:pPr>
            <a:endParaRPr lang="en-CA" altLang="en-US" sz="1600" dirty="0">
              <a:solidFill>
                <a:schemeClr val="tx1"/>
              </a:solidFill>
              <a:latin typeface="Courier New" panose="02070309020205020404" pitchFamily="49" charset="0"/>
              <a:cs typeface="Courier New" panose="02070309020205020404" pitchFamily="49" charset="0"/>
            </a:endParaRPr>
          </a:p>
          <a:p>
            <a:pPr>
              <a:spcBef>
                <a:spcPct val="0"/>
              </a:spcBef>
              <a:buFontTx/>
              <a:buNone/>
            </a:pPr>
            <a:r>
              <a:rPr lang="en-US" altLang="en-US" sz="1600" dirty="0">
                <a:solidFill>
                  <a:schemeClr val="tx1"/>
                </a:solidFill>
                <a:latin typeface="Courier New" panose="02070309020205020404" pitchFamily="49" charset="0"/>
                <a:cs typeface="Courier New" panose="02070309020205020404" pitchFamily="49" charset="0"/>
              </a:rPr>
              <a:t>S1 MPGQ</a:t>
            </a:r>
            <a:endParaRPr lang="en-CA" altLang="en-US" sz="1600" dirty="0">
              <a:solidFill>
                <a:schemeClr val="tx1"/>
              </a:solidFill>
              <a:latin typeface="Courier New" panose="02070309020205020404" pitchFamily="49" charset="0"/>
              <a:cs typeface="Courier New" panose="02070309020205020404" pitchFamily="49" charset="0"/>
            </a:endParaRPr>
          </a:p>
          <a:p>
            <a:pPr>
              <a:spcBef>
                <a:spcPct val="0"/>
              </a:spcBef>
              <a:buFontTx/>
              <a:buNone/>
            </a:pPr>
            <a:r>
              <a:rPr lang="en-US" altLang="en-US" sz="1600">
                <a:solidFill>
                  <a:schemeClr val="tx1"/>
                </a:solidFill>
                <a:latin typeface="Courier New" panose="02070309020205020404" pitchFamily="49" charset="0"/>
                <a:cs typeface="Courier New" panose="02070309020205020404" pitchFamily="49" charset="0"/>
              </a:rPr>
              <a:t>S2 MPGIQ</a:t>
            </a:r>
            <a:endParaRPr lang="en-CA" altLang="en-US" sz="1600">
              <a:solidFill>
                <a:schemeClr val="tx1"/>
              </a:solidFill>
              <a:latin typeface="Courier New" panose="02070309020205020404" pitchFamily="49" charset="0"/>
              <a:cs typeface="Courier New" panose="02070309020205020404" pitchFamily="49" charset="0"/>
            </a:endParaRPr>
          </a:p>
          <a:p>
            <a:pPr>
              <a:spcBef>
                <a:spcPct val="0"/>
              </a:spcBef>
              <a:buFontTx/>
              <a:buNone/>
            </a:pPr>
            <a:r>
              <a:rPr lang="en-US" altLang="en-US" sz="1600" dirty="0">
                <a:solidFill>
                  <a:schemeClr val="tx1"/>
                </a:solidFill>
                <a:latin typeface="Courier New" panose="02070309020205020404" pitchFamily="49" charset="0"/>
                <a:cs typeface="Courier New" panose="02070309020205020404" pitchFamily="49" charset="0"/>
              </a:rPr>
              <a:t> </a:t>
            </a:r>
            <a:endParaRPr lang="en-CA" altLang="en-US" sz="1600" dirty="0">
              <a:solidFill>
                <a:schemeClr val="tx1"/>
              </a:solidFill>
              <a:latin typeface="Courier New" panose="02070309020205020404" pitchFamily="49" charset="0"/>
              <a:cs typeface="Courier New" panose="02070309020205020404" pitchFamily="49" charset="0"/>
            </a:endParaRPr>
          </a:p>
          <a:p>
            <a:pPr>
              <a:spcBef>
                <a:spcPct val="0"/>
              </a:spcBef>
              <a:buFontTx/>
              <a:buNone/>
            </a:pPr>
            <a:r>
              <a:rPr lang="en-US" altLang="en-US" sz="1600" dirty="0">
                <a:solidFill>
                  <a:schemeClr val="tx1"/>
                </a:solidFill>
                <a:latin typeface="Courier New" panose="02070309020205020404" pitchFamily="49" charset="0"/>
                <a:cs typeface="Courier New" panose="02070309020205020404" pitchFamily="49" charset="0"/>
              </a:rPr>
              <a:t>S1 MPG-Q</a:t>
            </a:r>
            <a:endParaRPr lang="en-CA" altLang="en-US" sz="1600" dirty="0">
              <a:solidFill>
                <a:schemeClr val="tx1"/>
              </a:solidFill>
              <a:latin typeface="Courier New" panose="02070309020205020404" pitchFamily="49" charset="0"/>
              <a:cs typeface="Courier New" panose="02070309020205020404" pitchFamily="49" charset="0"/>
            </a:endParaRPr>
          </a:p>
          <a:p>
            <a:pPr>
              <a:spcBef>
                <a:spcPct val="0"/>
              </a:spcBef>
              <a:buFontTx/>
              <a:buNone/>
            </a:pPr>
            <a:r>
              <a:rPr lang="en-US" altLang="en-US" sz="1600" dirty="0">
                <a:solidFill>
                  <a:schemeClr val="tx1"/>
                </a:solidFill>
                <a:latin typeface="Courier New" panose="02070309020205020404" pitchFamily="49" charset="0"/>
                <a:cs typeface="Courier New" panose="02070309020205020404" pitchFamily="49" charset="0"/>
              </a:rPr>
              <a:t>S2 MPGIQ</a:t>
            </a:r>
            <a:endParaRPr lang="en-CA" altLang="en-US" sz="1600" dirty="0">
              <a:solidFill>
                <a:schemeClr val="tx1"/>
              </a:solidFill>
              <a:latin typeface="Courier New" panose="02070309020205020404" pitchFamily="49" charset="0"/>
              <a:cs typeface="Courier New" panose="02070309020205020404" pitchFamily="49" charset="0"/>
            </a:endParaRPr>
          </a:p>
          <a:p>
            <a:pPr>
              <a:spcBef>
                <a:spcPct val="0"/>
              </a:spcBef>
              <a:buFontTx/>
              <a:buNone/>
            </a:pPr>
            <a:endParaRPr lang="en-CA" altLang="en-US" sz="1600" dirty="0">
              <a:solidFill>
                <a:schemeClr val="tx1"/>
              </a:solidFill>
              <a:latin typeface="Courier New" panose="02070309020205020404" pitchFamily="49" charset="0"/>
              <a:cs typeface="Courier New" panose="02070309020205020404" pitchFamily="49" charset="0"/>
            </a:endParaRPr>
          </a:p>
          <a:p>
            <a:pPr>
              <a:spcBef>
                <a:spcPct val="0"/>
              </a:spcBef>
              <a:buFontTx/>
              <a:buNone/>
            </a:pPr>
            <a:r>
              <a:rPr lang="en-US" altLang="en-US" sz="1600" dirty="0">
                <a:solidFill>
                  <a:schemeClr val="tx1"/>
                </a:solidFill>
                <a:latin typeface="Courier New" panose="02070309020205020404" pitchFamily="49" charset="0"/>
                <a:cs typeface="Courier New" panose="02070309020205020404" pitchFamily="49" charset="0"/>
              </a:rPr>
              <a:t>Alignment 1	S1 ATG CCG GGA --- CAA</a:t>
            </a:r>
            <a:endParaRPr lang="en-CA" altLang="en-US" sz="1600" dirty="0">
              <a:solidFill>
                <a:schemeClr val="tx1"/>
              </a:solidFill>
              <a:latin typeface="Courier New" panose="02070309020205020404" pitchFamily="49" charset="0"/>
              <a:cs typeface="Courier New" panose="02070309020205020404" pitchFamily="49" charset="0"/>
            </a:endParaRPr>
          </a:p>
          <a:p>
            <a:pPr>
              <a:spcBef>
                <a:spcPct val="0"/>
              </a:spcBef>
              <a:buFontTx/>
              <a:buNone/>
            </a:pPr>
            <a:r>
              <a:rPr lang="en-US" altLang="en-US" sz="1600" dirty="0">
                <a:solidFill>
                  <a:schemeClr val="tx1"/>
                </a:solidFill>
                <a:latin typeface="Courier New" panose="02070309020205020404" pitchFamily="49" charset="0"/>
                <a:cs typeface="Courier New" panose="02070309020205020404" pitchFamily="49" charset="0"/>
              </a:rPr>
              <a:t>		S2 ATG CCC GGG ATT CAA</a:t>
            </a:r>
            <a:endParaRPr lang="en-CA" altLang="en-US" sz="1600" dirty="0">
              <a:solidFill>
                <a:schemeClr val="tx1"/>
              </a:solidFill>
              <a:latin typeface="Courier New" panose="02070309020205020404" pitchFamily="49" charset="0"/>
              <a:cs typeface="Courier New" panose="02070309020205020404" pitchFamily="49" charset="0"/>
            </a:endParaRPr>
          </a:p>
          <a:p>
            <a:pPr>
              <a:spcBef>
                <a:spcPct val="0"/>
              </a:spcBef>
              <a:buFontTx/>
              <a:buNone/>
            </a:pPr>
            <a:r>
              <a:rPr lang="en-US" altLang="en-US" sz="1600" dirty="0">
                <a:solidFill>
                  <a:schemeClr val="tx1"/>
                </a:solidFill>
                <a:latin typeface="Courier New" panose="02070309020205020404" pitchFamily="49" charset="0"/>
                <a:cs typeface="Courier New" panose="02070309020205020404" pitchFamily="49" charset="0"/>
              </a:rPr>
              <a:t>		   *** **  **      ***</a:t>
            </a:r>
          </a:p>
          <a:p>
            <a:pPr>
              <a:spcBef>
                <a:spcPct val="0"/>
              </a:spcBef>
              <a:buFontTx/>
              <a:buNone/>
            </a:pPr>
            <a:endParaRPr lang="en-CA" altLang="en-US" sz="1600" dirty="0">
              <a:solidFill>
                <a:schemeClr val="tx1"/>
              </a:solidFill>
              <a:latin typeface="Courier New" panose="02070309020205020404" pitchFamily="49" charset="0"/>
              <a:cs typeface="Courier New" panose="02070309020205020404" pitchFamily="49" charset="0"/>
            </a:endParaRPr>
          </a:p>
          <a:p>
            <a:pPr>
              <a:spcBef>
                <a:spcPct val="0"/>
              </a:spcBef>
              <a:buFontTx/>
              <a:buNone/>
            </a:pPr>
            <a:r>
              <a:rPr lang="en-CA" altLang="en-US" sz="1600" dirty="0">
                <a:solidFill>
                  <a:schemeClr val="tx1"/>
                </a:solidFill>
                <a:latin typeface="Courier New" panose="02070309020205020404" pitchFamily="49" charset="0"/>
                <a:cs typeface="Courier New" panose="02070309020205020404" pitchFamily="49" charset="0"/>
              </a:rPr>
              <a:t>Match: 1, Mismatch: -3; Gap open: 5, Gap extension: 2</a:t>
            </a:r>
          </a:p>
          <a:p>
            <a:pPr>
              <a:spcBef>
                <a:spcPct val="0"/>
              </a:spcBef>
              <a:buFontTx/>
              <a:buNone/>
            </a:pPr>
            <a:endParaRPr lang="en-US" altLang="en-US" sz="1600" dirty="0">
              <a:solidFill>
                <a:schemeClr val="tx1"/>
              </a:solidFill>
              <a:latin typeface="Courier New" panose="02070309020205020404" pitchFamily="49" charset="0"/>
              <a:cs typeface="Courier New" panose="02070309020205020404" pitchFamily="49" charset="0"/>
            </a:endParaRPr>
          </a:p>
          <a:p>
            <a:pPr>
              <a:spcBef>
                <a:spcPct val="0"/>
              </a:spcBef>
              <a:buFontTx/>
              <a:buNone/>
            </a:pPr>
            <a:r>
              <a:rPr lang="en-US" altLang="en-US" sz="1600" dirty="0">
                <a:solidFill>
                  <a:schemeClr val="tx1"/>
                </a:solidFill>
                <a:latin typeface="Courier New" panose="02070309020205020404" pitchFamily="49" charset="0"/>
                <a:cs typeface="Courier New" panose="02070309020205020404" pitchFamily="49" charset="0"/>
              </a:rPr>
              <a:t>Alignment 2	S1 ATG CC- GGG A-- CAA</a:t>
            </a:r>
            <a:endParaRPr lang="en-CA" altLang="en-US" sz="1600" dirty="0">
              <a:solidFill>
                <a:schemeClr val="tx1"/>
              </a:solidFill>
              <a:latin typeface="Courier New" panose="02070309020205020404" pitchFamily="49" charset="0"/>
              <a:cs typeface="Courier New" panose="02070309020205020404" pitchFamily="49" charset="0"/>
            </a:endParaRPr>
          </a:p>
          <a:p>
            <a:pPr>
              <a:spcBef>
                <a:spcPct val="0"/>
              </a:spcBef>
              <a:buFontTx/>
              <a:buNone/>
            </a:pPr>
            <a:r>
              <a:rPr lang="en-US" altLang="en-US" sz="1600" dirty="0">
                <a:solidFill>
                  <a:schemeClr val="tx1"/>
                </a:solidFill>
                <a:latin typeface="Courier New" panose="02070309020205020404" pitchFamily="49" charset="0"/>
                <a:cs typeface="Courier New" panose="02070309020205020404" pitchFamily="49" charset="0"/>
              </a:rPr>
              <a:t>		S2 ATG CCC GGG ATT CAA</a:t>
            </a:r>
            <a:endParaRPr lang="en-CA" altLang="en-US" sz="1600" dirty="0">
              <a:solidFill>
                <a:schemeClr val="tx1"/>
              </a:solidFill>
              <a:latin typeface="Courier New" panose="02070309020205020404" pitchFamily="49" charset="0"/>
              <a:cs typeface="Courier New" panose="02070309020205020404" pitchFamily="49" charset="0"/>
            </a:endParaRPr>
          </a:p>
          <a:p>
            <a:pPr>
              <a:spcBef>
                <a:spcPct val="0"/>
              </a:spcBef>
              <a:buFontTx/>
              <a:buNone/>
            </a:pPr>
            <a:r>
              <a:rPr lang="en-US" altLang="en-US" sz="1600" dirty="0">
                <a:solidFill>
                  <a:schemeClr val="tx1"/>
                </a:solidFill>
                <a:latin typeface="Courier New" panose="02070309020205020404" pitchFamily="49" charset="0"/>
                <a:cs typeface="Courier New" panose="02070309020205020404" pitchFamily="49" charset="0"/>
              </a:rPr>
              <a:t>		   *** **  *** *   ***</a:t>
            </a:r>
          </a:p>
          <a:p>
            <a:pPr>
              <a:spcBef>
                <a:spcPct val="0"/>
              </a:spcBef>
              <a:buFontTx/>
              <a:buNone/>
            </a:pPr>
            <a:r>
              <a:rPr lang="en-US" altLang="en-US" sz="1600" dirty="0">
                <a:solidFill>
                  <a:schemeClr val="tx1"/>
                </a:solidFill>
                <a:latin typeface="Courier New" panose="02070309020205020404" pitchFamily="49" charset="0"/>
                <a:cs typeface="Courier New" panose="02070309020205020404" pitchFamily="49" charset="0"/>
              </a:rPr>
              <a:t>		Match	Mismatch	GO	GE	Score</a:t>
            </a:r>
          </a:p>
          <a:p>
            <a:pPr>
              <a:spcBef>
                <a:spcPct val="0"/>
              </a:spcBef>
              <a:buFontTx/>
              <a:buNone/>
            </a:pPr>
            <a:r>
              <a:rPr lang="en-US" altLang="en-US" sz="1600" dirty="0">
                <a:solidFill>
                  <a:schemeClr val="tx1"/>
                </a:solidFill>
                <a:latin typeface="Courier New" panose="02070309020205020404" pitchFamily="49" charset="0"/>
                <a:cs typeface="Courier New" panose="02070309020205020404" pitchFamily="49" charset="0"/>
              </a:rPr>
              <a:t>Alignment 1	10	2		1	2	10-6-5-4=-5</a:t>
            </a:r>
          </a:p>
          <a:p>
            <a:pPr>
              <a:spcBef>
                <a:spcPct val="0"/>
              </a:spcBef>
              <a:buFontTx/>
              <a:buNone/>
            </a:pPr>
            <a:r>
              <a:rPr lang="en-US" altLang="en-US" sz="1600" dirty="0">
                <a:solidFill>
                  <a:schemeClr val="tx1"/>
                </a:solidFill>
                <a:latin typeface="Courier New" panose="02070309020205020404" pitchFamily="49" charset="0"/>
                <a:cs typeface="Courier New" panose="02070309020205020404" pitchFamily="49" charset="0"/>
              </a:rPr>
              <a:t>Alignment 2	12	0		2	1	12-0-10-2=0</a:t>
            </a:r>
            <a:endParaRPr lang="en-CA" altLang="en-US" sz="1600" dirty="0">
              <a:solidFill>
                <a:schemeClr val="tx1"/>
              </a:solidFill>
              <a:latin typeface="Courier New" panose="02070309020205020404" pitchFamily="49" charset="0"/>
              <a:cs typeface="Courier New" panose="02070309020205020404" pitchFamily="49"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400" smtClean="0"/>
              <a:t>Xuhua Xia</a:t>
            </a:r>
          </a:p>
        </p:txBody>
      </p:sp>
      <p:sp>
        <p:nvSpPr>
          <p:cNvPr id="6147"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400">
                <a:solidFill>
                  <a:schemeClr val="tx1"/>
                </a:solidFill>
              </a:rPr>
              <a:t>Slide </a:t>
            </a:r>
            <a:fld id="{D57D1090-D607-4629-980D-03D25F805F82}" type="slidenum">
              <a:rPr lang="en-US" altLang="en-US" sz="1400">
                <a:solidFill>
                  <a:schemeClr val="tx1"/>
                </a:solidFill>
              </a:rPr>
              <a:pPr>
                <a:spcBef>
                  <a:spcPct val="0"/>
                </a:spcBef>
                <a:buFontTx/>
                <a:buNone/>
              </a:pPr>
              <a:t>3</a:t>
            </a:fld>
            <a:endParaRPr lang="en-US" altLang="en-US" sz="1400">
              <a:solidFill>
                <a:schemeClr val="tx1"/>
              </a:solidFill>
            </a:endParaRPr>
          </a:p>
        </p:txBody>
      </p:sp>
      <p:sp>
        <p:nvSpPr>
          <p:cNvPr id="6148" name="Rectangle 2"/>
          <p:cNvSpPr>
            <a:spLocks noGrp="1" noChangeArrowheads="1"/>
          </p:cNvSpPr>
          <p:nvPr>
            <p:ph type="title"/>
          </p:nvPr>
        </p:nvSpPr>
        <p:spPr/>
        <p:txBody>
          <a:bodyPr/>
          <a:lstStyle/>
          <a:p>
            <a:r>
              <a:rPr lang="en-CA" altLang="en-US" sz="3600" smtClean="0"/>
              <a:t>Janeka, JE et al. 2007 Science 318:792</a:t>
            </a:r>
          </a:p>
        </p:txBody>
      </p:sp>
      <p:pic>
        <p:nvPicPr>
          <p:cNvPr id="6149" name="Picture 3" descr="318_792_F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550" y="1027113"/>
            <a:ext cx="6600825" cy="542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Box 3"/>
          <p:cNvSpPr txBox="1">
            <a:spLocks noChangeArrowheads="1"/>
          </p:cNvSpPr>
          <p:nvPr/>
        </p:nvSpPr>
        <p:spPr bwMode="auto">
          <a:xfrm>
            <a:off x="-3043" y="1196752"/>
            <a:ext cx="7188201" cy="528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58222" tIns="179112" rIns="358222" bIns="179112">
            <a:spAutoFit/>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r>
              <a:rPr lang="en-US" altLang="en-US" sz="2000" dirty="0">
                <a:latin typeface="Courier New" panose="02070309020205020404" pitchFamily="49" charset="0"/>
                <a:cs typeface="Courier New" panose="02070309020205020404" pitchFamily="49" charset="0"/>
              </a:rPr>
              <a:t>(a)         190       200       210</a:t>
            </a:r>
          </a:p>
          <a:p>
            <a:r>
              <a:rPr lang="en-US" altLang="en-US" sz="2000" dirty="0">
                <a:latin typeface="Courier New" panose="02070309020205020404" pitchFamily="49" charset="0"/>
                <a:cs typeface="Courier New" panose="02070309020205020404" pitchFamily="49" charset="0"/>
              </a:rPr>
              <a:t>           ---|----|----|----|----|----...</a:t>
            </a:r>
          </a:p>
          <a:p>
            <a:r>
              <a:rPr lang="en-US" altLang="en-US" sz="2000" dirty="0" err="1">
                <a:latin typeface="Courier New" panose="02070309020205020404" pitchFamily="49" charset="0"/>
                <a:cs typeface="Courier New" panose="02070309020205020404" pitchFamily="49" charset="0"/>
              </a:rPr>
              <a:t>FauNEOPT</a:t>
            </a:r>
            <a:r>
              <a:rPr lang="en-US" altLang="en-US" sz="2000" dirty="0">
                <a:latin typeface="Courier New" panose="02070309020205020404" pitchFamily="49" charset="0"/>
                <a:cs typeface="Courier New" panose="02070309020205020404" pitchFamily="49" charset="0"/>
              </a:rPr>
              <a:t>   GAUGUUCCACCU</a:t>
            </a:r>
            <a:r>
              <a:rPr lang="en-US" altLang="en-US" sz="2000" dirty="0">
                <a:solidFill>
                  <a:srgbClr val="FF0000"/>
                </a:solidFill>
                <a:latin typeface="Courier New" panose="02070309020205020404" pitchFamily="49" charset="0"/>
                <a:cs typeface="Courier New" panose="02070309020205020404" pitchFamily="49" charset="0"/>
              </a:rPr>
              <a:t>CCAGUA</a:t>
            </a:r>
            <a:r>
              <a:rPr lang="en-US" altLang="en-US" sz="2000" dirty="0">
                <a:latin typeface="Courier New" panose="02070309020205020404" pitchFamily="49" charset="0"/>
                <a:cs typeface="Courier New" panose="02070309020205020404" pitchFamily="49" charset="0"/>
              </a:rPr>
              <a:t>---GAAUUUU...</a:t>
            </a:r>
          </a:p>
          <a:p>
            <a:r>
              <a:rPr lang="en-US" altLang="en-US" sz="2000" dirty="0" err="1">
                <a:latin typeface="Courier New" panose="02070309020205020404" pitchFamily="49" charset="0"/>
                <a:cs typeface="Courier New" panose="02070309020205020404" pitchFamily="49" charset="0"/>
              </a:rPr>
              <a:t>ApaukNEOPT</a:t>
            </a:r>
            <a:r>
              <a:rPr lang="en-US" altLang="en-US" sz="2000" dirty="0">
                <a:latin typeface="Courier New" panose="02070309020205020404" pitchFamily="49" charset="0"/>
                <a:cs typeface="Courier New" panose="02070309020205020404" pitchFamily="49" charset="0"/>
              </a:rPr>
              <a:t> CGCCUC</a:t>
            </a:r>
            <a:r>
              <a:rPr lang="en-US" altLang="en-US" sz="2000" dirty="0">
                <a:solidFill>
                  <a:srgbClr val="FF0000"/>
                </a:solidFill>
                <a:latin typeface="Courier New" panose="02070309020205020404" pitchFamily="49" charset="0"/>
                <a:cs typeface="Courier New" panose="02070309020205020404" pitchFamily="49" charset="0"/>
              </a:rPr>
              <a:t>CCGGUA</a:t>
            </a:r>
            <a:r>
              <a:rPr lang="en-US" altLang="en-US" sz="2000" dirty="0">
                <a:latin typeface="Courier New" panose="02070309020205020404" pitchFamily="49" charset="0"/>
                <a:cs typeface="Courier New" panose="02070309020205020404" pitchFamily="49" charset="0"/>
              </a:rPr>
              <a:t>---------GAACUGU...</a:t>
            </a:r>
          </a:p>
          <a:p>
            <a:r>
              <a:rPr lang="en-US" altLang="en-US" sz="2000" dirty="0" err="1">
                <a:latin typeface="Courier New" panose="02070309020205020404" pitchFamily="49" charset="0"/>
                <a:cs typeface="Courier New" panose="02070309020205020404" pitchFamily="49" charset="0"/>
              </a:rPr>
              <a:t>CpoNEOPT</a:t>
            </a:r>
            <a:r>
              <a:rPr lang="en-US" altLang="en-US" sz="2000" dirty="0">
                <a:latin typeface="Courier New" panose="02070309020205020404" pitchFamily="49" charset="0"/>
                <a:cs typeface="Courier New" panose="02070309020205020404" pitchFamily="49" charset="0"/>
              </a:rPr>
              <a:t>   GGCAAGCAA</a:t>
            </a:r>
            <a:r>
              <a:rPr lang="en-US" altLang="en-US" sz="2000" dirty="0">
                <a:solidFill>
                  <a:srgbClr val="FF0000"/>
                </a:solidFill>
                <a:latin typeface="Courier New" panose="02070309020205020404" pitchFamily="49" charset="0"/>
                <a:cs typeface="Courier New" panose="02070309020205020404" pitchFamily="49" charset="0"/>
              </a:rPr>
              <a:t>CCUGUG</a:t>
            </a:r>
            <a:r>
              <a:rPr lang="en-US" altLang="en-US" sz="2000" dirty="0">
                <a:latin typeface="Courier New" panose="02070309020205020404" pitchFamily="49" charset="0"/>
                <a:cs typeface="Courier New" panose="02070309020205020404" pitchFamily="49" charset="0"/>
              </a:rPr>
              <a:t>------GAACUGU...</a:t>
            </a:r>
          </a:p>
          <a:p>
            <a:r>
              <a:rPr lang="en-US" altLang="en-US" sz="2000" dirty="0" err="1">
                <a:latin typeface="Courier New" panose="02070309020205020404" pitchFamily="49" charset="0"/>
                <a:cs typeface="Courier New" panose="02070309020205020404" pitchFamily="49" charset="0"/>
              </a:rPr>
              <a:t>PquNEOPT</a:t>
            </a:r>
            <a:r>
              <a:rPr lang="en-US" altLang="en-US" sz="2000" dirty="0">
                <a:latin typeface="Courier New" panose="02070309020205020404" pitchFamily="49" charset="0"/>
                <a:cs typeface="Courier New" panose="02070309020205020404" pitchFamily="49" charset="0"/>
              </a:rPr>
              <a:t>   AACGGUCGCGCG</a:t>
            </a:r>
            <a:r>
              <a:rPr lang="en-US" altLang="en-US" sz="2000" dirty="0">
                <a:solidFill>
                  <a:srgbClr val="FF0000"/>
                </a:solidFill>
                <a:latin typeface="Courier New" panose="02070309020205020404" pitchFamily="49" charset="0"/>
                <a:cs typeface="Courier New" panose="02070309020205020404" pitchFamily="49" charset="0"/>
              </a:rPr>
              <a:t>CCGGUC</a:t>
            </a:r>
            <a:r>
              <a:rPr lang="en-US" altLang="en-US" sz="2000" dirty="0">
                <a:latin typeface="Courier New" panose="02070309020205020404" pitchFamily="49" charset="0"/>
                <a:cs typeface="Courier New" panose="02070309020205020404" pitchFamily="49" charset="0"/>
              </a:rPr>
              <a:t>---GAGCUGU...</a:t>
            </a:r>
          </a:p>
          <a:p>
            <a:r>
              <a:rPr lang="en-US" altLang="en-US" sz="2000" dirty="0" err="1">
                <a:latin typeface="Courier New" panose="02070309020205020404" pitchFamily="49" charset="0"/>
                <a:cs typeface="Courier New" panose="02070309020205020404" pitchFamily="49" charset="0"/>
              </a:rPr>
              <a:t>PamNEOPT</a:t>
            </a:r>
            <a:r>
              <a:rPr lang="en-US" altLang="en-US" sz="2000" dirty="0">
                <a:latin typeface="Courier New" panose="02070309020205020404" pitchFamily="49" charset="0"/>
                <a:cs typeface="Courier New" panose="02070309020205020404" pitchFamily="49" charset="0"/>
              </a:rPr>
              <a:t>   GACACACCACCU</a:t>
            </a:r>
            <a:r>
              <a:rPr lang="en-US" altLang="en-US" sz="2000" dirty="0">
                <a:solidFill>
                  <a:srgbClr val="FF0000"/>
                </a:solidFill>
                <a:latin typeface="Courier New" panose="02070309020205020404" pitchFamily="49" charset="0"/>
                <a:cs typeface="Courier New" panose="02070309020205020404" pitchFamily="49" charset="0"/>
              </a:rPr>
              <a:t>CCAGUG</a:t>
            </a:r>
            <a:r>
              <a:rPr lang="en-US" altLang="en-US" sz="2000" dirty="0">
                <a:latin typeface="Courier New" panose="02070309020205020404" pitchFamily="49" charset="0"/>
                <a:cs typeface="Courier New" panose="02070309020205020404" pitchFamily="49" charset="0"/>
              </a:rPr>
              <a:t>---GAAUUCU...</a:t>
            </a:r>
          </a:p>
          <a:p>
            <a:r>
              <a:rPr lang="en-US" altLang="en-US" sz="2000" dirty="0" err="1">
                <a:latin typeface="Courier New" panose="02070309020205020404" pitchFamily="49" charset="0"/>
                <a:cs typeface="Courier New" panose="02070309020205020404" pitchFamily="49" charset="0"/>
              </a:rPr>
              <a:t>AdoNEOPT</a:t>
            </a:r>
            <a:r>
              <a:rPr lang="en-US" altLang="en-US" sz="2000" dirty="0">
                <a:latin typeface="Courier New" panose="02070309020205020404" pitchFamily="49" charset="0"/>
                <a:cs typeface="Courier New" panose="02070309020205020404" pitchFamily="49" charset="0"/>
              </a:rPr>
              <a:t>   AAUUUGCCACCU</a:t>
            </a:r>
            <a:r>
              <a:rPr lang="en-US" altLang="en-US" sz="2000" dirty="0">
                <a:solidFill>
                  <a:srgbClr val="FF0000"/>
                </a:solidFill>
                <a:latin typeface="Courier New" panose="02070309020205020404" pitchFamily="49" charset="0"/>
                <a:cs typeface="Courier New" panose="02070309020205020404" pitchFamily="49" charset="0"/>
              </a:rPr>
              <a:t>CCA---GUG</a:t>
            </a:r>
            <a:r>
              <a:rPr lang="en-US" altLang="en-US" sz="2000" dirty="0">
                <a:latin typeface="Courier New" panose="02070309020205020404" pitchFamily="49" charset="0"/>
                <a:cs typeface="Courier New" panose="02070309020205020404" pitchFamily="49" charset="0"/>
              </a:rPr>
              <a:t>GAGUUUU...</a:t>
            </a:r>
          </a:p>
          <a:p>
            <a:endParaRPr lang="en-US" altLang="en-US" sz="2000" dirty="0">
              <a:latin typeface="Courier New" panose="02070309020205020404" pitchFamily="49" charset="0"/>
              <a:cs typeface="Courier New" panose="02070309020205020404" pitchFamily="49" charset="0"/>
            </a:endParaRPr>
          </a:p>
          <a:p>
            <a:r>
              <a:rPr lang="en-US" altLang="en-US" sz="2000" dirty="0">
                <a:latin typeface="Courier New" panose="02070309020205020404" pitchFamily="49" charset="0"/>
                <a:cs typeface="Courier New" panose="02070309020205020404" pitchFamily="49" charset="0"/>
              </a:rPr>
              <a:t>(b)</a:t>
            </a:r>
          </a:p>
          <a:p>
            <a:r>
              <a:rPr lang="en-US" altLang="en-US" sz="2000" dirty="0" err="1">
                <a:latin typeface="Courier New" panose="02070309020205020404" pitchFamily="49" charset="0"/>
                <a:cs typeface="Courier New" panose="02070309020205020404" pitchFamily="49" charset="0"/>
              </a:rPr>
              <a:t>FauNEOPT</a:t>
            </a:r>
            <a:r>
              <a:rPr lang="en-US" altLang="en-US" sz="2000" dirty="0">
                <a:latin typeface="Courier New" panose="02070309020205020404" pitchFamily="49" charset="0"/>
                <a:cs typeface="Courier New" panose="02070309020205020404" pitchFamily="49" charset="0"/>
              </a:rPr>
              <a:t>   GAUGUUCCACCU---</a:t>
            </a:r>
            <a:r>
              <a:rPr lang="en-US" altLang="en-US" sz="2000" dirty="0">
                <a:solidFill>
                  <a:srgbClr val="FF0000"/>
                </a:solidFill>
                <a:latin typeface="Courier New" panose="02070309020205020404" pitchFamily="49" charset="0"/>
                <a:cs typeface="Courier New" panose="02070309020205020404" pitchFamily="49" charset="0"/>
              </a:rPr>
              <a:t>CCAGUA</a:t>
            </a:r>
            <a:r>
              <a:rPr lang="en-US" altLang="en-US" sz="2000" dirty="0">
                <a:latin typeface="Courier New" panose="02070309020205020404" pitchFamily="49" charset="0"/>
                <a:cs typeface="Courier New" panose="02070309020205020404" pitchFamily="49" charset="0"/>
              </a:rPr>
              <a:t>GAAUUUU...</a:t>
            </a:r>
          </a:p>
          <a:p>
            <a:r>
              <a:rPr lang="en-US" altLang="en-US" sz="2000" dirty="0" err="1">
                <a:latin typeface="Courier New" panose="02070309020205020404" pitchFamily="49" charset="0"/>
                <a:cs typeface="Courier New" panose="02070309020205020404" pitchFamily="49" charset="0"/>
              </a:rPr>
              <a:t>ApaukNEOPT</a:t>
            </a:r>
            <a:r>
              <a:rPr lang="en-US" altLang="en-US" sz="2000" dirty="0">
                <a:latin typeface="Courier New" panose="02070309020205020404" pitchFamily="49" charset="0"/>
                <a:cs typeface="Courier New" panose="02070309020205020404" pitchFamily="49" charset="0"/>
              </a:rPr>
              <a:t> CGCCUC---------</a:t>
            </a:r>
            <a:r>
              <a:rPr lang="en-US" altLang="en-US" sz="2000" dirty="0">
                <a:solidFill>
                  <a:srgbClr val="FF0000"/>
                </a:solidFill>
                <a:latin typeface="Courier New" panose="02070309020205020404" pitchFamily="49" charset="0"/>
                <a:cs typeface="Courier New" panose="02070309020205020404" pitchFamily="49" charset="0"/>
              </a:rPr>
              <a:t>CCGGUA</a:t>
            </a:r>
            <a:r>
              <a:rPr lang="en-US" altLang="en-US" sz="2000" dirty="0">
                <a:latin typeface="Courier New" panose="02070309020205020404" pitchFamily="49" charset="0"/>
                <a:cs typeface="Courier New" panose="02070309020205020404" pitchFamily="49" charset="0"/>
              </a:rPr>
              <a:t>GAACUGU...</a:t>
            </a:r>
          </a:p>
          <a:p>
            <a:r>
              <a:rPr lang="en-US" altLang="en-US" sz="2000" dirty="0" err="1">
                <a:latin typeface="Courier New" panose="02070309020205020404" pitchFamily="49" charset="0"/>
                <a:cs typeface="Courier New" panose="02070309020205020404" pitchFamily="49" charset="0"/>
              </a:rPr>
              <a:t>CpoNEOPT</a:t>
            </a:r>
            <a:r>
              <a:rPr lang="en-US" altLang="en-US" sz="2000" dirty="0">
                <a:latin typeface="Courier New" panose="02070309020205020404" pitchFamily="49" charset="0"/>
                <a:cs typeface="Courier New" panose="02070309020205020404" pitchFamily="49" charset="0"/>
              </a:rPr>
              <a:t>   GGCAAGCAA------</a:t>
            </a:r>
            <a:r>
              <a:rPr lang="en-US" altLang="en-US" sz="2000" dirty="0">
                <a:solidFill>
                  <a:srgbClr val="FF0000"/>
                </a:solidFill>
                <a:latin typeface="Courier New" panose="02070309020205020404" pitchFamily="49" charset="0"/>
                <a:cs typeface="Courier New" panose="02070309020205020404" pitchFamily="49" charset="0"/>
              </a:rPr>
              <a:t>CCUGUG</a:t>
            </a:r>
            <a:r>
              <a:rPr lang="en-US" altLang="en-US" sz="2000" dirty="0">
                <a:latin typeface="Courier New" panose="02070309020205020404" pitchFamily="49" charset="0"/>
                <a:cs typeface="Courier New" panose="02070309020205020404" pitchFamily="49" charset="0"/>
              </a:rPr>
              <a:t>GAACUGU...</a:t>
            </a:r>
          </a:p>
          <a:p>
            <a:r>
              <a:rPr lang="en-US" altLang="en-US" sz="2000" dirty="0" err="1">
                <a:latin typeface="Courier New" panose="02070309020205020404" pitchFamily="49" charset="0"/>
                <a:cs typeface="Courier New" panose="02070309020205020404" pitchFamily="49" charset="0"/>
              </a:rPr>
              <a:t>PquNEOPT</a:t>
            </a:r>
            <a:r>
              <a:rPr lang="en-US" altLang="en-US" sz="2000" dirty="0">
                <a:latin typeface="Courier New" panose="02070309020205020404" pitchFamily="49" charset="0"/>
                <a:cs typeface="Courier New" panose="02070309020205020404" pitchFamily="49" charset="0"/>
              </a:rPr>
              <a:t>   AACGGUCGCGCG---</a:t>
            </a:r>
            <a:r>
              <a:rPr lang="en-US" altLang="en-US" sz="2000" dirty="0">
                <a:solidFill>
                  <a:srgbClr val="FF0000"/>
                </a:solidFill>
                <a:latin typeface="Courier New" panose="02070309020205020404" pitchFamily="49" charset="0"/>
                <a:cs typeface="Courier New" panose="02070309020205020404" pitchFamily="49" charset="0"/>
              </a:rPr>
              <a:t>CCGGUC</a:t>
            </a:r>
            <a:r>
              <a:rPr lang="en-US" altLang="en-US" sz="2000" dirty="0">
                <a:latin typeface="Courier New" panose="02070309020205020404" pitchFamily="49" charset="0"/>
                <a:cs typeface="Courier New" panose="02070309020205020404" pitchFamily="49" charset="0"/>
              </a:rPr>
              <a:t>GAGCUGU...</a:t>
            </a:r>
          </a:p>
          <a:p>
            <a:r>
              <a:rPr lang="en-US" altLang="en-US" sz="2000" dirty="0" err="1">
                <a:latin typeface="Courier New" panose="02070309020205020404" pitchFamily="49" charset="0"/>
                <a:cs typeface="Courier New" panose="02070309020205020404" pitchFamily="49" charset="0"/>
              </a:rPr>
              <a:t>PamNEOPT</a:t>
            </a:r>
            <a:r>
              <a:rPr lang="en-US" altLang="en-US" sz="2000" dirty="0">
                <a:latin typeface="Courier New" panose="02070309020205020404" pitchFamily="49" charset="0"/>
                <a:cs typeface="Courier New" panose="02070309020205020404" pitchFamily="49" charset="0"/>
              </a:rPr>
              <a:t>   GACACACCACCU---</a:t>
            </a:r>
            <a:r>
              <a:rPr lang="en-US" altLang="en-US" sz="2000" dirty="0">
                <a:solidFill>
                  <a:srgbClr val="FF0000"/>
                </a:solidFill>
                <a:latin typeface="Courier New" panose="02070309020205020404" pitchFamily="49" charset="0"/>
                <a:cs typeface="Courier New" panose="02070309020205020404" pitchFamily="49" charset="0"/>
              </a:rPr>
              <a:t>CCAGUG</a:t>
            </a:r>
            <a:r>
              <a:rPr lang="en-US" altLang="en-US" sz="2000" dirty="0">
                <a:latin typeface="Courier New" panose="02070309020205020404" pitchFamily="49" charset="0"/>
                <a:cs typeface="Courier New" panose="02070309020205020404" pitchFamily="49" charset="0"/>
              </a:rPr>
              <a:t>GAAUUCU...</a:t>
            </a:r>
          </a:p>
          <a:p>
            <a:r>
              <a:rPr lang="en-US" altLang="en-US" sz="2000" dirty="0" err="1">
                <a:latin typeface="Courier New" panose="02070309020205020404" pitchFamily="49" charset="0"/>
                <a:cs typeface="Courier New" panose="02070309020205020404" pitchFamily="49" charset="0"/>
              </a:rPr>
              <a:t>AdoNEOPT</a:t>
            </a:r>
            <a:r>
              <a:rPr lang="en-US" altLang="en-US" sz="2000" dirty="0">
                <a:latin typeface="Courier New" panose="02070309020205020404" pitchFamily="49" charset="0"/>
                <a:cs typeface="Courier New" panose="02070309020205020404" pitchFamily="49" charset="0"/>
              </a:rPr>
              <a:t>   AAUUUGCCACCU---</a:t>
            </a:r>
            <a:r>
              <a:rPr lang="en-US" altLang="en-US" sz="2000" dirty="0">
                <a:solidFill>
                  <a:srgbClr val="FF0000"/>
                </a:solidFill>
                <a:latin typeface="Courier New" panose="02070309020205020404" pitchFamily="49" charset="0"/>
                <a:cs typeface="Courier New" panose="02070309020205020404" pitchFamily="49" charset="0"/>
              </a:rPr>
              <a:t>CCAGUG</a:t>
            </a:r>
            <a:r>
              <a:rPr lang="en-US" altLang="en-US" sz="2000" dirty="0">
                <a:latin typeface="Courier New" panose="02070309020205020404" pitchFamily="49" charset="0"/>
                <a:cs typeface="Courier New" panose="02070309020205020404" pitchFamily="49" charset="0"/>
              </a:rPr>
              <a:t>GAGUUUU...</a:t>
            </a:r>
          </a:p>
        </p:txBody>
      </p:sp>
      <p:sp>
        <p:nvSpPr>
          <p:cNvPr id="8195" name="Title 1"/>
          <p:cNvSpPr>
            <a:spLocks noGrp="1"/>
          </p:cNvSpPr>
          <p:nvPr>
            <p:ph type="title"/>
          </p:nvPr>
        </p:nvSpPr>
        <p:spPr/>
        <p:txBody>
          <a:bodyPr/>
          <a:lstStyle/>
          <a:p>
            <a:r>
              <a:rPr lang="en-CA" altLang="en-US" smtClean="0"/>
              <a:t>Example of poor alignment</a:t>
            </a:r>
          </a:p>
        </p:txBody>
      </p:sp>
      <p:sp>
        <p:nvSpPr>
          <p:cNvPr id="8196" name="TextBox 2"/>
          <p:cNvSpPr txBox="1">
            <a:spLocks noChangeArrowheads="1"/>
          </p:cNvSpPr>
          <p:nvPr/>
        </p:nvSpPr>
        <p:spPr bwMode="auto">
          <a:xfrm>
            <a:off x="6845300" y="1700213"/>
            <a:ext cx="226695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r>
              <a:rPr lang="en-CA" altLang="en-US"/>
              <a:t>Poor alignment from Regier et al. 2010. </a:t>
            </a:r>
            <a:r>
              <a:rPr lang="en-CA" altLang="en-US" b="1" i="1"/>
              <a:t>Nature</a:t>
            </a:r>
            <a:r>
              <a:rPr lang="en-CA" altLang="en-US"/>
              <a:t> </a:t>
            </a:r>
            <a:r>
              <a:rPr lang="en-US" altLang="en-US"/>
              <a:t>463:1079-1083</a:t>
            </a:r>
            <a:endParaRPr lang="en-CA" altLang="en-US"/>
          </a:p>
        </p:txBody>
      </p:sp>
      <p:sp>
        <p:nvSpPr>
          <p:cNvPr id="8197" name="TextBox 4"/>
          <p:cNvSpPr txBox="1">
            <a:spLocks noChangeArrowheads="1"/>
          </p:cNvSpPr>
          <p:nvPr/>
        </p:nvSpPr>
        <p:spPr bwMode="auto">
          <a:xfrm>
            <a:off x="6875463" y="4508500"/>
            <a:ext cx="2236787"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r>
              <a:rPr lang="en-CA" altLang="en-US"/>
              <a:t>A better alignment (Why is it better? By what criterion do we consider it better?)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400" smtClean="0"/>
              <a:t>Xuhua Xia</a:t>
            </a:r>
          </a:p>
        </p:txBody>
      </p:sp>
      <p:sp>
        <p:nvSpPr>
          <p:cNvPr id="10243"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400">
                <a:solidFill>
                  <a:schemeClr val="tx1"/>
                </a:solidFill>
              </a:rPr>
              <a:t>Slide </a:t>
            </a:r>
            <a:fld id="{A4233B34-7DA3-4E6C-B2B5-66AC927F748D}" type="slidenum">
              <a:rPr lang="en-US" altLang="en-US" sz="1400">
                <a:solidFill>
                  <a:schemeClr val="tx1"/>
                </a:solidFill>
              </a:rPr>
              <a:pPr>
                <a:spcBef>
                  <a:spcPct val="0"/>
                </a:spcBef>
                <a:buFontTx/>
                <a:buNone/>
              </a:pPr>
              <a:t>5</a:t>
            </a:fld>
            <a:endParaRPr lang="en-US" altLang="en-US" sz="1400">
              <a:solidFill>
                <a:schemeClr val="tx1"/>
              </a:solidFill>
            </a:endParaRPr>
          </a:p>
        </p:txBody>
      </p:sp>
      <p:sp>
        <p:nvSpPr>
          <p:cNvPr id="10244" name="Rectangle 2"/>
          <p:cNvSpPr>
            <a:spLocks noGrp="1" noChangeArrowheads="1"/>
          </p:cNvSpPr>
          <p:nvPr>
            <p:ph type="title"/>
          </p:nvPr>
        </p:nvSpPr>
        <p:spPr/>
        <p:txBody>
          <a:bodyPr/>
          <a:lstStyle/>
          <a:p>
            <a:r>
              <a:rPr lang="en-US" altLang="en-US" smtClean="0"/>
              <a:t>Testing phylogenetic hypotheses</a:t>
            </a:r>
            <a:endParaRPr lang="en-GB" altLang="en-US" smtClean="0"/>
          </a:p>
        </p:txBody>
      </p:sp>
      <p:grpSp>
        <p:nvGrpSpPr>
          <p:cNvPr id="10245" name="Group 3"/>
          <p:cNvGrpSpPr>
            <a:grpSpLocks/>
          </p:cNvGrpSpPr>
          <p:nvPr/>
        </p:nvGrpSpPr>
        <p:grpSpPr bwMode="auto">
          <a:xfrm>
            <a:off x="227013" y="1125538"/>
            <a:ext cx="2732087" cy="2555875"/>
            <a:chOff x="787" y="2208"/>
            <a:chExt cx="1323" cy="1593"/>
          </a:xfrm>
        </p:grpSpPr>
        <p:sp>
          <p:nvSpPr>
            <p:cNvPr id="10261" name="Line 4"/>
            <p:cNvSpPr>
              <a:spLocks noChangeShapeType="1"/>
            </p:cNvSpPr>
            <p:nvPr/>
          </p:nvSpPr>
          <p:spPr bwMode="auto">
            <a:xfrm flipH="1">
              <a:off x="787" y="2269"/>
              <a:ext cx="810" cy="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0262" name="Rectangle 5"/>
            <p:cNvSpPr>
              <a:spLocks noChangeArrowheads="1"/>
            </p:cNvSpPr>
            <p:nvPr/>
          </p:nvSpPr>
          <p:spPr bwMode="auto">
            <a:xfrm>
              <a:off x="1606" y="2208"/>
              <a:ext cx="486"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GB" altLang="en-US" sz="1800">
                  <a:solidFill>
                    <a:srgbClr val="000000"/>
                  </a:solidFill>
                  <a:latin typeface="Arial" panose="020B0604020202020204" pitchFamily="34" charset="0"/>
                </a:rPr>
                <a:t>OutGroup</a:t>
              </a:r>
              <a:endParaRPr lang="en-GB" altLang="en-US" sz="1800">
                <a:solidFill>
                  <a:schemeClr val="tx1"/>
                </a:solidFill>
              </a:endParaRPr>
            </a:p>
          </p:txBody>
        </p:sp>
        <p:sp>
          <p:nvSpPr>
            <p:cNvPr id="10263" name="Line 6"/>
            <p:cNvSpPr>
              <a:spLocks noChangeShapeType="1"/>
            </p:cNvSpPr>
            <p:nvPr/>
          </p:nvSpPr>
          <p:spPr bwMode="auto">
            <a:xfrm flipH="1">
              <a:off x="1056" y="2743"/>
              <a:ext cx="541" cy="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0264" name="Rectangle 7"/>
            <p:cNvSpPr>
              <a:spLocks noChangeArrowheads="1"/>
            </p:cNvSpPr>
            <p:nvPr/>
          </p:nvSpPr>
          <p:spPr bwMode="auto">
            <a:xfrm>
              <a:off x="1606" y="2682"/>
              <a:ext cx="504"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800">
                  <a:solidFill>
                    <a:srgbClr val="000000"/>
                  </a:solidFill>
                  <a:latin typeface="Arial" panose="020B0604020202020204" pitchFamily="34" charset="0"/>
                </a:rPr>
                <a:t>“Reptilian”</a:t>
              </a:r>
              <a:endParaRPr lang="en-GB" altLang="en-US" sz="1800">
                <a:solidFill>
                  <a:schemeClr val="tx1"/>
                </a:solidFill>
              </a:endParaRPr>
            </a:p>
          </p:txBody>
        </p:sp>
        <p:sp>
          <p:nvSpPr>
            <p:cNvPr id="10265" name="Line 8"/>
            <p:cNvSpPr>
              <a:spLocks noChangeShapeType="1"/>
            </p:cNvSpPr>
            <p:nvPr/>
          </p:nvSpPr>
          <p:spPr bwMode="auto">
            <a:xfrm flipH="1">
              <a:off x="1327" y="3217"/>
              <a:ext cx="270" cy="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0266" name="Rectangle 9"/>
            <p:cNvSpPr>
              <a:spLocks noChangeArrowheads="1"/>
            </p:cNvSpPr>
            <p:nvPr/>
          </p:nvSpPr>
          <p:spPr bwMode="auto">
            <a:xfrm>
              <a:off x="1606" y="3156"/>
              <a:ext cx="424"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GB" altLang="en-US" sz="1800">
                  <a:solidFill>
                    <a:srgbClr val="000000"/>
                  </a:solidFill>
                  <a:latin typeface="Arial" panose="020B0604020202020204" pitchFamily="34" charset="0"/>
                </a:rPr>
                <a:t>Mammal</a:t>
              </a:r>
              <a:endParaRPr lang="en-GB" altLang="en-US" sz="1800">
                <a:solidFill>
                  <a:schemeClr val="tx1"/>
                </a:solidFill>
              </a:endParaRPr>
            </a:p>
          </p:txBody>
        </p:sp>
        <p:sp>
          <p:nvSpPr>
            <p:cNvPr id="10267" name="Line 10"/>
            <p:cNvSpPr>
              <a:spLocks noChangeShapeType="1"/>
            </p:cNvSpPr>
            <p:nvPr/>
          </p:nvSpPr>
          <p:spPr bwMode="auto">
            <a:xfrm flipH="1">
              <a:off x="1327" y="3691"/>
              <a:ext cx="270" cy="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0268" name="Rectangle 11"/>
            <p:cNvSpPr>
              <a:spLocks noChangeArrowheads="1"/>
            </p:cNvSpPr>
            <p:nvPr/>
          </p:nvSpPr>
          <p:spPr bwMode="auto">
            <a:xfrm>
              <a:off x="1606" y="3630"/>
              <a:ext cx="197"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GB" altLang="en-US" sz="1800">
                  <a:solidFill>
                    <a:srgbClr val="000000"/>
                  </a:solidFill>
                  <a:latin typeface="Arial" panose="020B0604020202020204" pitchFamily="34" charset="0"/>
                </a:rPr>
                <a:t>Bird</a:t>
              </a:r>
              <a:endParaRPr lang="en-GB" altLang="en-US" sz="1800">
                <a:solidFill>
                  <a:schemeClr val="tx1"/>
                </a:solidFill>
              </a:endParaRPr>
            </a:p>
          </p:txBody>
        </p:sp>
        <p:sp>
          <p:nvSpPr>
            <p:cNvPr id="10269" name="Line 12"/>
            <p:cNvSpPr>
              <a:spLocks noChangeShapeType="1"/>
            </p:cNvSpPr>
            <p:nvPr/>
          </p:nvSpPr>
          <p:spPr bwMode="auto">
            <a:xfrm flipH="1">
              <a:off x="1056" y="3453"/>
              <a:ext cx="271" cy="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0270" name="Line 13"/>
            <p:cNvSpPr>
              <a:spLocks noChangeShapeType="1"/>
            </p:cNvSpPr>
            <p:nvPr/>
          </p:nvSpPr>
          <p:spPr bwMode="auto">
            <a:xfrm>
              <a:off x="1327" y="3217"/>
              <a:ext cx="1" cy="474"/>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0271" name="Line 14"/>
            <p:cNvSpPr>
              <a:spLocks noChangeShapeType="1"/>
            </p:cNvSpPr>
            <p:nvPr/>
          </p:nvSpPr>
          <p:spPr bwMode="auto">
            <a:xfrm flipH="1">
              <a:off x="787" y="3098"/>
              <a:ext cx="269" cy="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0272" name="Line 15"/>
            <p:cNvSpPr>
              <a:spLocks noChangeShapeType="1"/>
            </p:cNvSpPr>
            <p:nvPr/>
          </p:nvSpPr>
          <p:spPr bwMode="auto">
            <a:xfrm>
              <a:off x="1056" y="2743"/>
              <a:ext cx="1" cy="71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0273" name="Line 16"/>
            <p:cNvSpPr>
              <a:spLocks noChangeShapeType="1"/>
            </p:cNvSpPr>
            <p:nvPr/>
          </p:nvSpPr>
          <p:spPr bwMode="auto">
            <a:xfrm>
              <a:off x="787" y="2269"/>
              <a:ext cx="1" cy="829"/>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grpSp>
      <p:grpSp>
        <p:nvGrpSpPr>
          <p:cNvPr id="10246" name="Group 17"/>
          <p:cNvGrpSpPr>
            <a:grpSpLocks/>
          </p:cNvGrpSpPr>
          <p:nvPr/>
        </p:nvGrpSpPr>
        <p:grpSpPr bwMode="auto">
          <a:xfrm>
            <a:off x="227013" y="4076700"/>
            <a:ext cx="2760662" cy="2230438"/>
            <a:chOff x="3239" y="2256"/>
            <a:chExt cx="1399" cy="1577"/>
          </a:xfrm>
        </p:grpSpPr>
        <p:sp>
          <p:nvSpPr>
            <p:cNvPr id="10248" name="Line 18"/>
            <p:cNvSpPr>
              <a:spLocks noChangeShapeType="1"/>
            </p:cNvSpPr>
            <p:nvPr/>
          </p:nvSpPr>
          <p:spPr bwMode="auto">
            <a:xfrm flipH="1">
              <a:off x="3239" y="2316"/>
              <a:ext cx="832" cy="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0249" name="Rectangle 19"/>
            <p:cNvSpPr>
              <a:spLocks noChangeArrowheads="1"/>
            </p:cNvSpPr>
            <p:nvPr/>
          </p:nvSpPr>
          <p:spPr bwMode="auto">
            <a:xfrm>
              <a:off x="4079" y="2256"/>
              <a:ext cx="508"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GB" altLang="en-US" sz="1800">
                  <a:solidFill>
                    <a:srgbClr val="000000"/>
                  </a:solidFill>
                  <a:latin typeface="Arial" panose="020B0604020202020204" pitchFamily="34" charset="0"/>
                </a:rPr>
                <a:t>OutGroup</a:t>
              </a:r>
              <a:endParaRPr lang="en-GB" altLang="en-US" sz="1800">
                <a:solidFill>
                  <a:schemeClr val="tx1"/>
                </a:solidFill>
              </a:endParaRPr>
            </a:p>
          </p:txBody>
        </p:sp>
        <p:sp>
          <p:nvSpPr>
            <p:cNvPr id="10250" name="Line 20"/>
            <p:cNvSpPr>
              <a:spLocks noChangeShapeType="1"/>
            </p:cNvSpPr>
            <p:nvPr/>
          </p:nvSpPr>
          <p:spPr bwMode="auto">
            <a:xfrm flipH="1">
              <a:off x="3516" y="2777"/>
              <a:ext cx="555" cy="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0251" name="Rectangle 21"/>
            <p:cNvSpPr>
              <a:spLocks noChangeArrowheads="1"/>
            </p:cNvSpPr>
            <p:nvPr/>
          </p:nvSpPr>
          <p:spPr bwMode="auto">
            <a:xfrm>
              <a:off x="4079" y="2717"/>
              <a:ext cx="559"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GB" altLang="en-US" sz="1800">
                  <a:solidFill>
                    <a:srgbClr val="000000"/>
                  </a:solidFill>
                  <a:latin typeface="Arial" panose="020B0604020202020204" pitchFamily="34" charset="0"/>
                </a:rPr>
                <a:t>Mammal</a:t>
              </a:r>
              <a:endParaRPr lang="en-GB" altLang="en-US" sz="1800">
                <a:solidFill>
                  <a:schemeClr val="tx1"/>
                </a:solidFill>
              </a:endParaRPr>
            </a:p>
          </p:txBody>
        </p:sp>
        <p:sp>
          <p:nvSpPr>
            <p:cNvPr id="10252" name="Line 22"/>
            <p:cNvSpPr>
              <a:spLocks noChangeShapeType="1"/>
            </p:cNvSpPr>
            <p:nvPr/>
          </p:nvSpPr>
          <p:spPr bwMode="auto">
            <a:xfrm flipH="1">
              <a:off x="3794" y="3238"/>
              <a:ext cx="277" cy="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0253" name="Rectangle 23"/>
            <p:cNvSpPr>
              <a:spLocks noChangeArrowheads="1"/>
            </p:cNvSpPr>
            <p:nvPr/>
          </p:nvSpPr>
          <p:spPr bwMode="auto">
            <a:xfrm>
              <a:off x="4079" y="3178"/>
              <a:ext cx="206"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GB" altLang="en-US" sz="1800">
                  <a:solidFill>
                    <a:srgbClr val="000000"/>
                  </a:solidFill>
                  <a:latin typeface="Arial" panose="020B0604020202020204" pitchFamily="34" charset="0"/>
                </a:rPr>
                <a:t>Bird</a:t>
              </a:r>
              <a:endParaRPr lang="en-GB" altLang="en-US" sz="1800">
                <a:solidFill>
                  <a:schemeClr val="tx1"/>
                </a:solidFill>
              </a:endParaRPr>
            </a:p>
          </p:txBody>
        </p:sp>
        <p:sp>
          <p:nvSpPr>
            <p:cNvPr id="10254" name="Line 24"/>
            <p:cNvSpPr>
              <a:spLocks noChangeShapeType="1"/>
            </p:cNvSpPr>
            <p:nvPr/>
          </p:nvSpPr>
          <p:spPr bwMode="auto">
            <a:xfrm flipH="1">
              <a:off x="3794" y="3700"/>
              <a:ext cx="277" cy="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0255" name="Rectangle 25"/>
            <p:cNvSpPr>
              <a:spLocks noChangeArrowheads="1"/>
            </p:cNvSpPr>
            <p:nvPr/>
          </p:nvSpPr>
          <p:spPr bwMode="auto">
            <a:xfrm>
              <a:off x="4080" y="3639"/>
              <a:ext cx="528"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800">
                  <a:solidFill>
                    <a:srgbClr val="000000"/>
                  </a:solidFill>
                  <a:latin typeface="Arial" panose="020B0604020202020204" pitchFamily="34" charset="0"/>
                </a:rPr>
                <a:t>“Reptilian”</a:t>
              </a:r>
              <a:endParaRPr lang="en-GB" altLang="en-US" sz="1800">
                <a:solidFill>
                  <a:schemeClr val="tx1"/>
                </a:solidFill>
              </a:endParaRPr>
            </a:p>
          </p:txBody>
        </p:sp>
        <p:sp>
          <p:nvSpPr>
            <p:cNvPr id="10256" name="Line 26"/>
            <p:cNvSpPr>
              <a:spLocks noChangeShapeType="1"/>
            </p:cNvSpPr>
            <p:nvPr/>
          </p:nvSpPr>
          <p:spPr bwMode="auto">
            <a:xfrm flipH="1">
              <a:off x="3516" y="3468"/>
              <a:ext cx="278" cy="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0257" name="Line 27"/>
            <p:cNvSpPr>
              <a:spLocks noChangeShapeType="1"/>
            </p:cNvSpPr>
            <p:nvPr/>
          </p:nvSpPr>
          <p:spPr bwMode="auto">
            <a:xfrm>
              <a:off x="3794" y="3238"/>
              <a:ext cx="1" cy="462"/>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0258" name="Line 28"/>
            <p:cNvSpPr>
              <a:spLocks noChangeShapeType="1"/>
            </p:cNvSpPr>
            <p:nvPr/>
          </p:nvSpPr>
          <p:spPr bwMode="auto">
            <a:xfrm flipH="1">
              <a:off x="3239" y="3123"/>
              <a:ext cx="277" cy="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0259" name="Line 29"/>
            <p:cNvSpPr>
              <a:spLocks noChangeShapeType="1"/>
            </p:cNvSpPr>
            <p:nvPr/>
          </p:nvSpPr>
          <p:spPr bwMode="auto">
            <a:xfrm>
              <a:off x="3516" y="2777"/>
              <a:ext cx="1" cy="69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0260" name="Line 30"/>
            <p:cNvSpPr>
              <a:spLocks noChangeShapeType="1"/>
            </p:cNvSpPr>
            <p:nvPr/>
          </p:nvSpPr>
          <p:spPr bwMode="auto">
            <a:xfrm>
              <a:off x="3239" y="2316"/>
              <a:ext cx="1" cy="807"/>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grpSp>
      <p:sp>
        <p:nvSpPr>
          <p:cNvPr id="10247" name="Text Box 31"/>
          <p:cNvSpPr txBox="1">
            <a:spLocks noChangeArrowheads="1"/>
          </p:cNvSpPr>
          <p:nvPr/>
        </p:nvSpPr>
        <p:spPr bwMode="auto">
          <a:xfrm>
            <a:off x="3995738" y="1052513"/>
            <a:ext cx="4968875" cy="5103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50000"/>
              </a:spcBef>
              <a:buFontTx/>
              <a:buNone/>
            </a:pPr>
            <a:r>
              <a:rPr lang="en-CA" altLang="en-US" sz="1600">
                <a:solidFill>
                  <a:schemeClr val="tx1"/>
                </a:solidFill>
              </a:rPr>
              <a:t>“Using molecular sequence data to determine the phylogenetic relationships of the major groups of organisms has yielded some spectacular successes but has also thrown up some conundrums. One such is the relationship of birds to the rest of the tetrapods. Morphological data and most molecular studies have placed the birds closer to the crocodiles than to any other tetrapod group, but analysis of sequence data from 18S ribosomal RNA (rRNA) has persistently allied the birds more closely to the mammals. There have been several attempts to account for this niggling doubt, and Xia et al. (2003, Syst. Biol. 52:283) now show that the discrepancy arose because of methodological flaws in the analysis of 18S rRNA data, which caused, among other things, </a:t>
            </a:r>
            <a:r>
              <a:rPr lang="en-CA" altLang="en-US" sz="1600">
                <a:solidFill>
                  <a:srgbClr val="FF3300"/>
                </a:solidFill>
              </a:rPr>
              <a:t>misalignment of sequences from the different taxa</a:t>
            </a:r>
            <a:r>
              <a:rPr lang="en-CA" altLang="en-US" sz="1600">
                <a:solidFill>
                  <a:schemeClr val="tx1"/>
                </a:solidFill>
              </a:rPr>
              <a:t>. When structure-based alignment is carried out, the resulting phylogeny matches those obtained by other means, with the birds allied to the crocodiles via a common reptilian ancestor.”</a:t>
            </a:r>
          </a:p>
          <a:p>
            <a:pPr>
              <a:spcBef>
                <a:spcPct val="50000"/>
              </a:spcBef>
              <a:buFontTx/>
              <a:buNone/>
            </a:pPr>
            <a:r>
              <a:rPr lang="en-CA" altLang="en-US" sz="1600" b="1" i="1">
                <a:solidFill>
                  <a:schemeClr val="tx1"/>
                </a:solidFill>
              </a:rPr>
              <a:t>Science</a:t>
            </a:r>
            <a:r>
              <a:rPr lang="en-CA" altLang="en-US" sz="1600">
                <a:solidFill>
                  <a:schemeClr val="tx1"/>
                </a:solidFill>
              </a:rPr>
              <a:t> 301:279 (Editors’ Choice)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400" smtClean="0"/>
              <a:t>Xuhua Xia</a:t>
            </a:r>
          </a:p>
        </p:txBody>
      </p:sp>
      <p:sp>
        <p:nvSpPr>
          <p:cNvPr id="1126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400">
                <a:solidFill>
                  <a:schemeClr val="tx1"/>
                </a:solidFill>
              </a:rPr>
              <a:t>Slide </a:t>
            </a:r>
            <a:fld id="{C26F739B-E7CA-42AC-8E85-483440EC8329}" type="slidenum">
              <a:rPr lang="en-US" altLang="en-US" sz="1400">
                <a:solidFill>
                  <a:schemeClr val="tx1"/>
                </a:solidFill>
              </a:rPr>
              <a:pPr>
                <a:spcBef>
                  <a:spcPct val="0"/>
                </a:spcBef>
                <a:buFontTx/>
                <a:buNone/>
              </a:pPr>
              <a:t>6</a:t>
            </a:fld>
            <a:endParaRPr lang="en-US" altLang="en-US" sz="1400">
              <a:solidFill>
                <a:schemeClr val="tx1"/>
              </a:solidFill>
            </a:endParaRPr>
          </a:p>
        </p:txBody>
      </p:sp>
      <p:sp>
        <p:nvSpPr>
          <p:cNvPr id="11268" name="Rectangle 6"/>
          <p:cNvSpPr>
            <a:spLocks noGrp="1" noChangeArrowheads="1"/>
          </p:cNvSpPr>
          <p:nvPr>
            <p:ph type="title"/>
          </p:nvPr>
        </p:nvSpPr>
        <p:spPr/>
        <p:txBody>
          <a:bodyPr/>
          <a:lstStyle/>
          <a:p>
            <a:r>
              <a:rPr lang="en-US" altLang="en-US" smtClean="0"/>
              <a:t>Fundamental concepts</a:t>
            </a:r>
          </a:p>
        </p:txBody>
      </p:sp>
      <p:sp>
        <p:nvSpPr>
          <p:cNvPr id="11269" name="Rectangle 7"/>
          <p:cNvSpPr>
            <a:spLocks noGrp="1" noChangeArrowheads="1"/>
          </p:cNvSpPr>
          <p:nvPr>
            <p:ph type="body" idx="1"/>
          </p:nvPr>
        </p:nvSpPr>
        <p:spPr>
          <a:xfrm>
            <a:off x="533400" y="990600"/>
            <a:ext cx="8153400" cy="5399088"/>
          </a:xfrm>
        </p:spPr>
        <p:txBody>
          <a:bodyPr>
            <a:spAutoFit/>
          </a:bodyPr>
          <a:lstStyle/>
          <a:p>
            <a:r>
              <a:rPr lang="en-US" altLang="en-US" smtClean="0"/>
              <a:t>The purpose of sequence alignment:</a:t>
            </a:r>
          </a:p>
          <a:p>
            <a:pPr lvl="1"/>
            <a:r>
              <a:rPr lang="en-US" altLang="en-US" smtClean="0"/>
              <a:t>Identification of sequence homology and homologous sites</a:t>
            </a:r>
          </a:p>
          <a:p>
            <a:pPr lvl="1"/>
            <a:r>
              <a:rPr lang="en-CA" altLang="en-US" smtClean="0"/>
              <a:t>Homology: similarity that is the result of inheritance from a common ancestor (identification and analysis of homologies is central to phylogenetic systematics).</a:t>
            </a:r>
          </a:p>
          <a:p>
            <a:pPr lvl="1"/>
            <a:r>
              <a:rPr lang="en-CA" altLang="en-US" smtClean="0"/>
              <a:t>An Alignment is an hypothesis of positional homology between bases/Amino Acids.</a:t>
            </a:r>
          </a:p>
          <a:p>
            <a:r>
              <a:rPr lang="en-US" altLang="en-US" smtClean="0"/>
              <a:t>The fundamental assumptions: Shared ancestry that is computationally identifiable.</a:t>
            </a:r>
          </a:p>
          <a:p>
            <a:pPr lvl="1"/>
            <a:r>
              <a:rPr lang="en-US" altLang="en-US" smtClean="0"/>
              <a:t>The criterion: maximum alignment score given a scoring scheme</a:t>
            </a:r>
          </a:p>
          <a:p>
            <a:pPr lvl="1"/>
            <a:r>
              <a:rPr lang="en-US" altLang="en-US" smtClean="0"/>
              <a:t>The algorithm: dynamic programming</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400" smtClean="0"/>
              <a:t>Xuhua Xia</a:t>
            </a:r>
          </a:p>
        </p:txBody>
      </p:sp>
      <p:sp>
        <p:nvSpPr>
          <p:cNvPr id="1229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400">
                <a:solidFill>
                  <a:schemeClr val="tx1"/>
                </a:solidFill>
              </a:rPr>
              <a:t>Slide </a:t>
            </a:r>
            <a:fld id="{5C6B3760-558C-4260-9A07-371B38F91C6A}" type="slidenum">
              <a:rPr lang="en-US" altLang="en-US" sz="1400">
                <a:solidFill>
                  <a:schemeClr val="tx1"/>
                </a:solidFill>
              </a:rPr>
              <a:pPr>
                <a:spcBef>
                  <a:spcPct val="0"/>
                </a:spcBef>
                <a:buFontTx/>
                <a:buNone/>
              </a:pPr>
              <a:t>7</a:t>
            </a:fld>
            <a:endParaRPr lang="en-US" altLang="en-US" sz="1400">
              <a:solidFill>
                <a:schemeClr val="tx1"/>
              </a:solidFill>
            </a:endParaRPr>
          </a:p>
        </p:txBody>
      </p:sp>
      <p:sp>
        <p:nvSpPr>
          <p:cNvPr id="12292" name="Rectangle 2"/>
          <p:cNvSpPr>
            <a:spLocks noGrp="1" noChangeArrowheads="1"/>
          </p:cNvSpPr>
          <p:nvPr>
            <p:ph type="title"/>
          </p:nvPr>
        </p:nvSpPr>
        <p:spPr/>
        <p:txBody>
          <a:bodyPr/>
          <a:lstStyle/>
          <a:p>
            <a:r>
              <a:rPr lang="en-US" altLang="en-US" smtClean="0"/>
              <a:t>An alignment is a hypothesis</a:t>
            </a:r>
          </a:p>
        </p:txBody>
      </p:sp>
      <p:sp>
        <p:nvSpPr>
          <p:cNvPr id="12293" name="Rectangle 3"/>
          <p:cNvSpPr>
            <a:spLocks noGrp="1" noChangeArrowheads="1"/>
          </p:cNvSpPr>
          <p:nvPr>
            <p:ph type="body" idx="1"/>
          </p:nvPr>
        </p:nvSpPr>
        <p:spPr>
          <a:xfrm>
            <a:off x="533400" y="990600"/>
            <a:ext cx="8153400" cy="4022725"/>
          </a:xfrm>
        </p:spPr>
        <p:txBody>
          <a:bodyPr/>
          <a:lstStyle/>
          <a:p>
            <a:pPr>
              <a:lnSpc>
                <a:spcPct val="80000"/>
              </a:lnSpc>
            </a:pPr>
            <a:r>
              <a:rPr lang="en-US" altLang="en-US" sz="2000" smtClean="0"/>
              <a:t>Compare the Favorite with Favourite </a:t>
            </a:r>
          </a:p>
          <a:p>
            <a:pPr>
              <a:lnSpc>
                <a:spcPct val="80000"/>
              </a:lnSpc>
            </a:pPr>
            <a:r>
              <a:rPr lang="en-US" altLang="en-US" sz="2000" smtClean="0"/>
              <a:t>After alignment, we have</a:t>
            </a:r>
            <a:br>
              <a:rPr lang="en-US" altLang="en-US" sz="2000" smtClean="0"/>
            </a:br>
            <a:r>
              <a:rPr lang="en-US" altLang="en-US" sz="2000" smtClean="0">
                <a:latin typeface="Courier New" panose="02070309020205020404" pitchFamily="49" charset="0"/>
              </a:rPr>
              <a:t>123456789</a:t>
            </a:r>
            <a:r>
              <a:rPr lang="en-US" altLang="en-US" sz="2000" smtClean="0"/>
              <a:t/>
            </a:r>
            <a:br>
              <a:rPr lang="en-US" altLang="en-US" sz="2000" smtClean="0"/>
            </a:br>
            <a:r>
              <a:rPr lang="en-US" altLang="en-US" sz="2000" smtClean="0">
                <a:latin typeface="Courier New" panose="02070309020205020404" pitchFamily="49" charset="0"/>
              </a:rPr>
              <a:t>Favo-rite </a:t>
            </a:r>
            <a:br>
              <a:rPr lang="en-US" altLang="en-US" sz="2000" smtClean="0">
                <a:latin typeface="Courier New" panose="02070309020205020404" pitchFamily="49" charset="0"/>
              </a:rPr>
            </a:br>
            <a:r>
              <a:rPr lang="en-US" altLang="en-US" sz="2000" smtClean="0">
                <a:latin typeface="Courier New" panose="02070309020205020404" pitchFamily="49" charset="0"/>
              </a:rPr>
              <a:t>Favourite</a:t>
            </a:r>
          </a:p>
          <a:p>
            <a:pPr>
              <a:lnSpc>
                <a:spcPct val="80000"/>
              </a:lnSpc>
            </a:pPr>
            <a:r>
              <a:rPr lang="en-US" altLang="en-US" sz="2000" smtClean="0"/>
              <a:t>Assumption and inference we have implicitly made:</a:t>
            </a:r>
          </a:p>
          <a:p>
            <a:pPr lvl="1">
              <a:lnSpc>
                <a:spcPct val="80000"/>
              </a:lnSpc>
            </a:pPr>
            <a:r>
              <a:rPr lang="en-US" altLang="en-US" sz="1800" smtClean="0"/>
              <a:t>The two words share ancestry, with one being evolved from the other or both from a common ancestor.</a:t>
            </a:r>
          </a:p>
          <a:p>
            <a:pPr lvl="1">
              <a:lnSpc>
                <a:spcPct val="80000"/>
              </a:lnSpc>
            </a:pPr>
            <a:r>
              <a:rPr lang="en-US" altLang="en-US" sz="1800" smtClean="0"/>
              <a:t>If “Favorite” is ancestral, then </a:t>
            </a:r>
            <a:r>
              <a:rPr lang="en-US" altLang="en-US" sz="1800" b="1" smtClean="0"/>
              <a:t>an insertion event</a:t>
            </a:r>
            <a:r>
              <a:rPr lang="en-US" altLang="en-US" sz="1800" smtClean="0"/>
              <a:t> of “u” </a:t>
            </a:r>
            <a:r>
              <a:rPr lang="en-US" altLang="en-US" sz="1800" b="1" smtClean="0"/>
              <a:t>between sites 4 and 5</a:t>
            </a:r>
            <a:r>
              <a:rPr lang="en-US" altLang="en-US" sz="1800" smtClean="0"/>
              <a:t> has happened during the evolution of the word</a:t>
            </a:r>
          </a:p>
          <a:p>
            <a:pPr lvl="1">
              <a:lnSpc>
                <a:spcPct val="80000"/>
              </a:lnSpc>
            </a:pPr>
            <a:r>
              <a:rPr lang="en-US" altLang="en-US" sz="1800" smtClean="0"/>
              <a:t>If “Favourite” is ancestral, then </a:t>
            </a:r>
            <a:r>
              <a:rPr lang="en-US" altLang="en-US" sz="1800" b="1" smtClean="0"/>
              <a:t>a deletion event</a:t>
            </a:r>
            <a:r>
              <a:rPr lang="en-US" altLang="en-US" sz="1800" smtClean="0"/>
              <a:t> of “u” </a:t>
            </a:r>
            <a:r>
              <a:rPr lang="en-US" altLang="en-US" sz="1800" b="1" smtClean="0"/>
              <a:t>at site 5</a:t>
            </a:r>
            <a:r>
              <a:rPr lang="en-US" altLang="en-US" sz="1800" smtClean="0"/>
              <a:t> has happened during the evolution of the word</a:t>
            </a:r>
          </a:p>
          <a:p>
            <a:pPr lvl="1">
              <a:lnSpc>
                <a:spcPct val="80000"/>
              </a:lnSpc>
            </a:pPr>
            <a:r>
              <a:rPr lang="en-US" altLang="en-US" sz="1800" smtClean="0"/>
              <a:t>Note the importance of knowing the ancestral states: assuming a wrong ancestral state will lead to a wrong inference of evolutionary events.</a:t>
            </a:r>
          </a:p>
        </p:txBody>
      </p:sp>
      <p:grpSp>
        <p:nvGrpSpPr>
          <p:cNvPr id="12294" name="Group 8"/>
          <p:cNvGrpSpPr>
            <a:grpSpLocks/>
          </p:cNvGrpSpPr>
          <p:nvPr/>
        </p:nvGrpSpPr>
        <p:grpSpPr bwMode="auto">
          <a:xfrm>
            <a:off x="1258888" y="4941888"/>
            <a:ext cx="2087562" cy="1436687"/>
            <a:chOff x="1973" y="3158"/>
            <a:chExt cx="1315" cy="905"/>
          </a:xfrm>
        </p:grpSpPr>
        <p:sp>
          <p:nvSpPr>
            <p:cNvPr id="12296" name="Text Box 4"/>
            <p:cNvSpPr txBox="1">
              <a:spLocks noChangeArrowheads="1"/>
            </p:cNvSpPr>
            <p:nvPr/>
          </p:nvSpPr>
          <p:spPr bwMode="auto">
            <a:xfrm>
              <a:off x="1973" y="3158"/>
              <a:ext cx="1315" cy="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50000"/>
                </a:spcBef>
                <a:buFontTx/>
                <a:buNone/>
              </a:pPr>
              <a:r>
                <a:rPr lang="en-US" altLang="en-US" sz="1600">
                  <a:solidFill>
                    <a:schemeClr val="tx1"/>
                  </a:solidFill>
                </a:rPr>
                <a:t>Or alternatively:</a:t>
              </a:r>
            </a:p>
            <a:p>
              <a:pPr>
                <a:spcBef>
                  <a:spcPct val="50000"/>
                </a:spcBef>
                <a:buFontTx/>
                <a:buNone/>
              </a:pPr>
              <a:r>
                <a:rPr lang="en-US" altLang="en-US" sz="1600">
                  <a:solidFill>
                    <a:schemeClr val="tx1"/>
                  </a:solidFill>
                </a:rPr>
                <a:t>Favor	 Favour</a:t>
              </a:r>
            </a:p>
            <a:p>
              <a:pPr>
                <a:spcBef>
                  <a:spcPct val="50000"/>
                </a:spcBef>
                <a:buFontTx/>
                <a:buNone/>
              </a:pPr>
              <a:endParaRPr lang="en-US" altLang="en-US" sz="1600">
                <a:solidFill>
                  <a:schemeClr val="tx1"/>
                </a:solidFill>
              </a:endParaRPr>
            </a:p>
            <a:p>
              <a:pPr>
                <a:spcBef>
                  <a:spcPct val="50000"/>
                </a:spcBef>
                <a:buFontTx/>
                <a:buNone/>
              </a:pPr>
              <a:r>
                <a:rPr lang="en-US" altLang="en-US" sz="1600">
                  <a:solidFill>
                    <a:schemeClr val="tx1"/>
                  </a:solidFill>
                </a:rPr>
                <a:t>Favorite	Favourite</a:t>
              </a:r>
            </a:p>
          </p:txBody>
        </p:sp>
        <p:sp>
          <p:nvSpPr>
            <p:cNvPr id="12297" name="Line 5"/>
            <p:cNvSpPr>
              <a:spLocks noChangeShapeType="1"/>
            </p:cNvSpPr>
            <p:nvPr/>
          </p:nvSpPr>
          <p:spPr bwMode="auto">
            <a:xfrm>
              <a:off x="2381" y="3521"/>
              <a:ext cx="227" cy="0"/>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12298" name="Line 6"/>
            <p:cNvSpPr>
              <a:spLocks noChangeShapeType="1"/>
            </p:cNvSpPr>
            <p:nvPr/>
          </p:nvSpPr>
          <p:spPr bwMode="auto">
            <a:xfrm>
              <a:off x="2200" y="3566"/>
              <a:ext cx="0" cy="318"/>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12299" name="Line 7"/>
            <p:cNvSpPr>
              <a:spLocks noChangeShapeType="1"/>
            </p:cNvSpPr>
            <p:nvPr/>
          </p:nvSpPr>
          <p:spPr bwMode="auto">
            <a:xfrm>
              <a:off x="2789" y="3612"/>
              <a:ext cx="0" cy="272"/>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grpSp>
      <p:sp>
        <p:nvSpPr>
          <p:cNvPr id="12295" name="Text Box 9"/>
          <p:cNvSpPr txBox="1">
            <a:spLocks noChangeArrowheads="1"/>
          </p:cNvSpPr>
          <p:nvPr/>
        </p:nvSpPr>
        <p:spPr bwMode="auto">
          <a:xfrm>
            <a:off x="4140200" y="5157788"/>
            <a:ext cx="4535488"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50000"/>
              </a:spcBef>
              <a:buFontTx/>
              <a:buNone/>
            </a:pPr>
            <a:r>
              <a:rPr lang="en-US" altLang="en-US" sz="1600">
                <a:solidFill>
                  <a:schemeClr val="tx1"/>
                </a:solidFill>
              </a:rPr>
              <a:t>Much of modern science is about formulating and testing hypotheses.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400" smtClean="0"/>
              <a:t>Xuhua Xia</a:t>
            </a:r>
          </a:p>
        </p:txBody>
      </p:sp>
      <p:sp>
        <p:nvSpPr>
          <p:cNvPr id="1331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400">
                <a:solidFill>
                  <a:schemeClr val="tx1"/>
                </a:solidFill>
              </a:rPr>
              <a:t>Slide </a:t>
            </a:r>
            <a:fld id="{6ED87953-1669-40EE-9914-792F80F6C453}" type="slidenum">
              <a:rPr lang="en-US" altLang="en-US" sz="1400">
                <a:solidFill>
                  <a:schemeClr val="tx1"/>
                </a:solidFill>
              </a:rPr>
              <a:pPr>
                <a:spcBef>
                  <a:spcPct val="0"/>
                </a:spcBef>
                <a:buFontTx/>
                <a:buNone/>
              </a:pPr>
              <a:t>8</a:t>
            </a:fld>
            <a:endParaRPr lang="en-US" altLang="en-US" sz="1400">
              <a:solidFill>
                <a:schemeClr val="tx1"/>
              </a:solidFill>
            </a:endParaRPr>
          </a:p>
        </p:txBody>
      </p:sp>
      <p:sp>
        <p:nvSpPr>
          <p:cNvPr id="13316" name="Rectangle 2"/>
          <p:cNvSpPr>
            <a:spLocks noGrp="1" noChangeArrowheads="1"/>
          </p:cNvSpPr>
          <p:nvPr>
            <p:ph type="title"/>
          </p:nvPr>
        </p:nvSpPr>
        <p:spPr/>
        <p:txBody>
          <a:bodyPr/>
          <a:lstStyle/>
          <a:p>
            <a:r>
              <a:rPr lang="en-US" altLang="en-US" smtClean="0"/>
              <a:t>Type of Alignment</a:t>
            </a:r>
          </a:p>
        </p:txBody>
      </p:sp>
      <p:sp>
        <p:nvSpPr>
          <p:cNvPr id="13317" name="Rectangle 3"/>
          <p:cNvSpPr>
            <a:spLocks noGrp="1" noChangeArrowheads="1"/>
          </p:cNvSpPr>
          <p:nvPr>
            <p:ph type="body" idx="1"/>
          </p:nvPr>
        </p:nvSpPr>
        <p:spPr/>
        <p:txBody>
          <a:bodyPr/>
          <a:lstStyle/>
          <a:p>
            <a:pPr>
              <a:lnSpc>
                <a:spcPct val="90000"/>
              </a:lnSpc>
            </a:pPr>
            <a:r>
              <a:rPr lang="en-US" altLang="en-US" sz="2000" smtClean="0"/>
              <a:t>Dynamic programming to obtain optimal alignments</a:t>
            </a:r>
          </a:p>
          <a:p>
            <a:pPr lvl="1">
              <a:lnSpc>
                <a:spcPct val="90000"/>
              </a:lnSpc>
            </a:pPr>
            <a:r>
              <a:rPr lang="en-US" altLang="en-US" sz="1800" smtClean="0"/>
              <a:t>Global alignment</a:t>
            </a:r>
          </a:p>
          <a:p>
            <a:pPr lvl="2">
              <a:lnSpc>
                <a:spcPct val="90000"/>
              </a:lnSpc>
            </a:pPr>
            <a:r>
              <a:rPr lang="en-US" altLang="en-US" sz="1600" smtClean="0"/>
              <a:t>Representative: Needleman &amp; Wunsch 1970</a:t>
            </a:r>
          </a:p>
          <a:p>
            <a:pPr lvl="2">
              <a:lnSpc>
                <a:spcPct val="90000"/>
              </a:lnSpc>
            </a:pPr>
            <a:r>
              <a:rPr lang="en-US" altLang="en-US" sz="1600" smtClean="0"/>
              <a:t>Application: aligning homologous genes, e.g., between normal and mutant sequences of human hemoglobin β-chain</a:t>
            </a:r>
          </a:p>
          <a:p>
            <a:pPr lvl="1">
              <a:lnSpc>
                <a:spcPct val="90000"/>
              </a:lnSpc>
            </a:pPr>
            <a:r>
              <a:rPr lang="en-US" altLang="en-US" sz="1800" smtClean="0"/>
              <a:t>Local alignment</a:t>
            </a:r>
          </a:p>
          <a:p>
            <a:pPr lvl="2">
              <a:lnSpc>
                <a:spcPct val="90000"/>
              </a:lnSpc>
            </a:pPr>
            <a:r>
              <a:rPr lang="en-US" altLang="en-US" sz="1600" smtClean="0"/>
              <a:t>Representative: Smith &amp; Waterman 1981</a:t>
            </a:r>
          </a:p>
          <a:p>
            <a:pPr lvl="2">
              <a:lnSpc>
                <a:spcPct val="90000"/>
              </a:lnSpc>
            </a:pPr>
            <a:r>
              <a:rPr lang="en-US" altLang="en-US" sz="1600" smtClean="0"/>
              <a:t>Application: searching local similarities, e.g., homeobox genes</a:t>
            </a:r>
          </a:p>
          <a:p>
            <a:pPr>
              <a:lnSpc>
                <a:spcPct val="90000"/>
              </a:lnSpc>
            </a:pPr>
            <a:r>
              <a:rPr lang="en-US" altLang="en-US" sz="2000" smtClean="0"/>
              <a:t>Heuristic alignment methods</a:t>
            </a:r>
          </a:p>
          <a:p>
            <a:pPr lvl="1">
              <a:lnSpc>
                <a:spcPct val="90000"/>
              </a:lnSpc>
            </a:pPr>
            <a:r>
              <a:rPr lang="en-US" altLang="en-US" sz="1800" smtClean="0"/>
              <a:t>D. E. Knuth 1973: author of Tex</a:t>
            </a:r>
          </a:p>
          <a:p>
            <a:pPr lvl="1">
              <a:lnSpc>
                <a:spcPct val="90000"/>
              </a:lnSpc>
            </a:pPr>
            <a:r>
              <a:rPr lang="en-US" altLang="en-US" sz="1800" smtClean="0"/>
              <a:t>D. J. Lipman &amp; W. R. Pearson 1985: FASTA algorithm</a:t>
            </a:r>
          </a:p>
          <a:p>
            <a:pPr lvl="1">
              <a:lnSpc>
                <a:spcPct val="90000"/>
              </a:lnSpc>
            </a:pPr>
            <a:r>
              <a:rPr lang="en-US" altLang="en-US" sz="1800" smtClean="0"/>
              <a:t>S. Altschul et al. 1990. BLAST algorithm.</a:t>
            </a:r>
          </a:p>
          <a:p>
            <a:pPr>
              <a:lnSpc>
                <a:spcPct val="90000"/>
              </a:lnSpc>
            </a:pPr>
            <a:r>
              <a:rPr lang="en-US" altLang="en-US" sz="2000" smtClean="0"/>
              <a:t>All heuristic alignment methods currently in use are for local sequence alignment, i.e., searching for local similarities</a:t>
            </a:r>
          </a:p>
          <a:p>
            <a:pPr>
              <a:lnSpc>
                <a:spcPct val="90000"/>
              </a:lnSpc>
            </a:pPr>
            <a:r>
              <a:rPr lang="en-US" altLang="en-US" sz="2000" smtClean="0"/>
              <a:t>This lecture focuses on global alignment by dynamic programming, but do find (in the textbook) the three key differences between the global and the local alignment by dynamic programming.</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400" smtClean="0"/>
              <a:t>Xuhua Xia</a:t>
            </a:r>
          </a:p>
        </p:txBody>
      </p:sp>
      <p:sp>
        <p:nvSpPr>
          <p:cNvPr id="1433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40000"/>
              </a:spcBef>
              <a:buChar char="•"/>
              <a:defRPr sz="2800">
                <a:solidFill>
                  <a:srgbClr val="000066"/>
                </a:solidFill>
                <a:latin typeface="Times New Roman" panose="02020603050405020304" pitchFamily="18" charset="0"/>
              </a:defRPr>
            </a:lvl1pPr>
            <a:lvl2pPr marL="742950" indent="-285750">
              <a:spcBef>
                <a:spcPct val="20000"/>
              </a:spcBef>
              <a:spcAft>
                <a:spcPct val="10000"/>
              </a:spcAft>
              <a:buChar char="–"/>
              <a:defRPr sz="2400">
                <a:solidFill>
                  <a:srgbClr val="000066"/>
                </a:solidFill>
                <a:latin typeface="Times New Roman" panose="02020603050405020304" pitchFamily="18" charset="0"/>
              </a:defRPr>
            </a:lvl2pPr>
            <a:lvl3pPr marL="1143000" indent="-228600">
              <a:spcBef>
                <a:spcPct val="20000"/>
              </a:spcBef>
              <a:buChar char="•"/>
              <a:defRPr sz="2000">
                <a:solidFill>
                  <a:srgbClr val="000066"/>
                </a:solidFill>
                <a:latin typeface="Times New Roman" panose="02020603050405020304" pitchFamily="18" charset="0"/>
              </a:defRPr>
            </a:lvl3pPr>
            <a:lvl4pPr marL="1600200" indent="-228600">
              <a:spcBef>
                <a:spcPct val="20000"/>
              </a:spcBef>
              <a:buChar char="–"/>
              <a:defRPr>
                <a:solidFill>
                  <a:srgbClr val="000066"/>
                </a:solidFill>
                <a:latin typeface="Times New Roman" panose="02020603050405020304" pitchFamily="18" charset="0"/>
              </a:defRPr>
            </a:lvl4pPr>
            <a:lvl5pPr marL="2057400" indent="-228600">
              <a:spcBef>
                <a:spcPct val="20000"/>
              </a:spcBef>
              <a:buChar char="»"/>
              <a:defRPr sz="2000">
                <a:solidFill>
                  <a:srgbClr val="000066"/>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66"/>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66"/>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66"/>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66"/>
                </a:solidFill>
                <a:latin typeface="Times New Roman" panose="02020603050405020304" pitchFamily="18" charset="0"/>
              </a:defRPr>
            </a:lvl9pPr>
          </a:lstStyle>
          <a:p>
            <a:pPr>
              <a:spcBef>
                <a:spcPct val="0"/>
              </a:spcBef>
              <a:buFontTx/>
              <a:buNone/>
            </a:pPr>
            <a:r>
              <a:rPr lang="en-US" altLang="en-US" sz="1400">
                <a:solidFill>
                  <a:schemeClr val="tx1"/>
                </a:solidFill>
              </a:rPr>
              <a:t>Slide </a:t>
            </a:r>
            <a:fld id="{5D0C5450-3C4A-4536-A848-CA6B91369FF3}" type="slidenum">
              <a:rPr lang="en-US" altLang="en-US" sz="1400">
                <a:solidFill>
                  <a:schemeClr val="tx1"/>
                </a:solidFill>
              </a:rPr>
              <a:pPr>
                <a:spcBef>
                  <a:spcPct val="0"/>
                </a:spcBef>
                <a:buFontTx/>
                <a:buNone/>
              </a:pPr>
              <a:t>9</a:t>
            </a:fld>
            <a:endParaRPr lang="en-US" altLang="en-US" sz="1400">
              <a:solidFill>
                <a:schemeClr val="tx1"/>
              </a:solidFill>
            </a:endParaRPr>
          </a:p>
        </p:txBody>
      </p:sp>
      <p:sp>
        <p:nvSpPr>
          <p:cNvPr id="14340" name="Rectangle 2"/>
          <p:cNvSpPr>
            <a:spLocks noGrp="1" noChangeArrowheads="1"/>
          </p:cNvSpPr>
          <p:nvPr>
            <p:ph type="title"/>
          </p:nvPr>
        </p:nvSpPr>
        <p:spPr/>
        <p:txBody>
          <a:bodyPr/>
          <a:lstStyle/>
          <a:p>
            <a:r>
              <a:rPr lang="en-US" altLang="en-US" smtClean="0"/>
              <a:t>What is an optimal alignment?</a:t>
            </a:r>
          </a:p>
        </p:txBody>
      </p:sp>
      <p:sp>
        <p:nvSpPr>
          <p:cNvPr id="228355" name="Rectangle 3"/>
          <p:cNvSpPr>
            <a:spLocks noGrp="1" noChangeArrowheads="1"/>
          </p:cNvSpPr>
          <p:nvPr>
            <p:ph type="body" idx="1"/>
          </p:nvPr>
        </p:nvSpPr>
        <p:spPr/>
        <p:txBody>
          <a:bodyPr/>
          <a:lstStyle/>
          <a:p>
            <a:pPr>
              <a:lnSpc>
                <a:spcPct val="90000"/>
              </a:lnSpc>
              <a:defRPr/>
            </a:pPr>
            <a:r>
              <a:rPr lang="en-US" sz="2000" dirty="0" smtClean="0">
                <a:latin typeface="+mj-lt"/>
              </a:rPr>
              <a:t>An alignment is the stacking of two or more sequences:</a:t>
            </a:r>
          </a:p>
          <a:p>
            <a:pPr lvl="1">
              <a:lnSpc>
                <a:spcPct val="90000"/>
              </a:lnSpc>
              <a:defRPr/>
            </a:pPr>
            <a:r>
              <a:rPr lang="en-US" sz="1600" dirty="0" smtClean="0">
                <a:latin typeface="Courier New" pitchFamily="49" charset="0"/>
              </a:rPr>
              <a:t>Alignment1: Favorite- </a:t>
            </a:r>
            <a:br>
              <a:rPr lang="en-US" sz="1600" dirty="0" smtClean="0">
                <a:latin typeface="Courier New" pitchFamily="49" charset="0"/>
              </a:rPr>
            </a:br>
            <a:r>
              <a:rPr lang="en-US" sz="1600" dirty="0" smtClean="0">
                <a:latin typeface="Courier New" pitchFamily="49" charset="0"/>
              </a:rPr>
              <a:t>            </a:t>
            </a:r>
            <a:r>
              <a:rPr lang="en-US" sz="1600" dirty="0" err="1" smtClean="0">
                <a:latin typeface="Courier New" pitchFamily="49" charset="0"/>
              </a:rPr>
              <a:t>Favourite</a:t>
            </a:r>
            <a:endParaRPr lang="en-US" sz="1600" dirty="0" smtClean="0"/>
          </a:p>
          <a:p>
            <a:pPr lvl="1">
              <a:lnSpc>
                <a:spcPct val="90000"/>
              </a:lnSpc>
              <a:defRPr/>
            </a:pPr>
            <a:r>
              <a:rPr lang="en-US" sz="1600" dirty="0" smtClean="0">
                <a:latin typeface="Courier New" pitchFamily="49" charset="0"/>
              </a:rPr>
              <a:t>Alignment2: ---Favorite </a:t>
            </a:r>
            <a:br>
              <a:rPr lang="en-US" sz="1600" dirty="0" smtClean="0">
                <a:latin typeface="Courier New" pitchFamily="49" charset="0"/>
              </a:rPr>
            </a:br>
            <a:r>
              <a:rPr lang="en-US" sz="1600" dirty="0" smtClean="0">
                <a:latin typeface="Courier New" pitchFamily="49" charset="0"/>
              </a:rPr>
              <a:t>            </a:t>
            </a:r>
            <a:r>
              <a:rPr lang="en-US" sz="1600" dirty="0" err="1" smtClean="0">
                <a:latin typeface="Courier New" pitchFamily="49" charset="0"/>
              </a:rPr>
              <a:t>Favourite</a:t>
            </a:r>
            <a:r>
              <a:rPr lang="en-US" sz="1600" dirty="0" smtClean="0">
                <a:latin typeface="Courier New" pitchFamily="49" charset="0"/>
              </a:rPr>
              <a:t>--</a:t>
            </a:r>
            <a:endParaRPr lang="en-US" sz="1600" dirty="0" smtClean="0"/>
          </a:p>
          <a:p>
            <a:pPr lvl="1">
              <a:lnSpc>
                <a:spcPct val="90000"/>
              </a:lnSpc>
              <a:defRPr/>
            </a:pPr>
            <a:r>
              <a:rPr lang="en-US" sz="1600" dirty="0" smtClean="0">
                <a:latin typeface="Courier New" pitchFamily="49" charset="0"/>
              </a:rPr>
              <a:t>Alignment3: Favorite------ </a:t>
            </a:r>
            <a:br>
              <a:rPr lang="en-US" sz="1600" dirty="0" smtClean="0">
                <a:latin typeface="Courier New" pitchFamily="49" charset="0"/>
              </a:rPr>
            </a:br>
            <a:r>
              <a:rPr lang="en-US" sz="1600" dirty="0" smtClean="0">
                <a:latin typeface="Courier New" pitchFamily="49" charset="0"/>
              </a:rPr>
              <a:t>            -----</a:t>
            </a:r>
            <a:r>
              <a:rPr lang="en-US" sz="1600" dirty="0" err="1" smtClean="0">
                <a:latin typeface="Courier New" pitchFamily="49" charset="0"/>
              </a:rPr>
              <a:t>Favourite</a:t>
            </a:r>
            <a:endParaRPr lang="en-US" sz="1600" dirty="0" smtClean="0"/>
          </a:p>
          <a:p>
            <a:pPr lvl="1">
              <a:lnSpc>
                <a:spcPct val="90000"/>
              </a:lnSpc>
              <a:defRPr/>
            </a:pPr>
            <a:r>
              <a:rPr lang="en-US" sz="1600" dirty="0" smtClean="0">
                <a:latin typeface="Courier New" pitchFamily="49" charset="0"/>
              </a:rPr>
              <a:t>Alignment4: </a:t>
            </a:r>
            <a:r>
              <a:rPr lang="en-US" sz="1600" dirty="0" err="1" smtClean="0">
                <a:latin typeface="Courier New" pitchFamily="49" charset="0"/>
              </a:rPr>
              <a:t>Favo</a:t>
            </a:r>
            <a:r>
              <a:rPr lang="en-US" sz="1600" dirty="0" smtClean="0">
                <a:latin typeface="Courier New" pitchFamily="49" charset="0"/>
              </a:rPr>
              <a:t>-rite </a:t>
            </a:r>
            <a:br>
              <a:rPr lang="en-US" sz="1600" dirty="0" smtClean="0">
                <a:latin typeface="Courier New" pitchFamily="49" charset="0"/>
              </a:rPr>
            </a:br>
            <a:r>
              <a:rPr lang="en-US" sz="1600" dirty="0" smtClean="0">
                <a:latin typeface="Courier New" pitchFamily="49" charset="0"/>
              </a:rPr>
              <a:t>            </a:t>
            </a:r>
            <a:r>
              <a:rPr lang="en-US" sz="1600" dirty="0" err="1" smtClean="0">
                <a:latin typeface="Courier New" pitchFamily="49" charset="0"/>
              </a:rPr>
              <a:t>Favourite</a:t>
            </a:r>
            <a:endParaRPr lang="en-US" sz="1600" dirty="0" smtClean="0">
              <a:latin typeface="Courier New" pitchFamily="49" charset="0"/>
            </a:endParaRPr>
          </a:p>
          <a:p>
            <a:pPr>
              <a:lnSpc>
                <a:spcPct val="90000"/>
              </a:lnSpc>
              <a:defRPr/>
            </a:pPr>
            <a:r>
              <a:rPr lang="en-US" sz="2000" dirty="0" smtClean="0"/>
              <a:t>An optimal alignment </a:t>
            </a:r>
          </a:p>
          <a:p>
            <a:pPr lvl="1">
              <a:lnSpc>
                <a:spcPct val="90000"/>
              </a:lnSpc>
              <a:defRPr/>
            </a:pPr>
            <a:r>
              <a:rPr lang="en-US" sz="1800" dirty="0" smtClean="0"/>
              <a:t>One with maximum number of matches and minimum number of mismatches and gaps</a:t>
            </a:r>
          </a:p>
          <a:p>
            <a:pPr lvl="1">
              <a:lnSpc>
                <a:spcPct val="90000"/>
              </a:lnSpc>
              <a:defRPr/>
            </a:pPr>
            <a:r>
              <a:rPr lang="en-US" sz="1800" dirty="0" smtClean="0"/>
              <a:t>Operational definition: one with highest alignment score given a particular scoring scheme (e.g., match: 2, mismatch: -1, gap: -2)</a:t>
            </a:r>
          </a:p>
          <a:p>
            <a:pPr>
              <a:lnSpc>
                <a:spcPct val="90000"/>
              </a:lnSpc>
              <a:defRPr/>
            </a:pPr>
            <a:r>
              <a:rPr lang="en-US" sz="2000" dirty="0" smtClean="0"/>
              <a:t>Which of the 4 alignments above is the optimal alignment?</a:t>
            </a:r>
          </a:p>
          <a:p>
            <a:pPr>
              <a:lnSpc>
                <a:spcPct val="90000"/>
              </a:lnSpc>
              <a:defRPr/>
            </a:pPr>
            <a:r>
              <a:rPr lang="en-US" sz="2000" dirty="0" smtClean="0"/>
              <a:t>We need a criterion.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Xia">
  <a:themeElements>
    <a:clrScheme name="Xi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Xi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Xi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Xi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Xi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Xi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Xi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Xi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Xi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D:\Program Files\Microsoft Office\Templates\Presentation Designs\Xia.pot</Template>
  <TotalTime>8401</TotalTime>
  <Words>2741</Words>
  <Application>Microsoft Office PowerPoint</Application>
  <PresentationFormat>On-screen Show (4:3)</PresentationFormat>
  <Paragraphs>1239</Paragraphs>
  <Slides>25</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5</vt:i4>
      </vt:variant>
      <vt:variant>
        <vt:lpstr>Slide Titles</vt:lpstr>
      </vt:variant>
      <vt:variant>
        <vt:i4>25</vt:i4>
      </vt:variant>
    </vt:vector>
  </HeadingPairs>
  <TitlesOfParts>
    <vt:vector size="36" baseType="lpstr">
      <vt:lpstr>SimSun</vt:lpstr>
      <vt:lpstr>Arial</vt:lpstr>
      <vt:lpstr>Calibri</vt:lpstr>
      <vt:lpstr>Courier New</vt:lpstr>
      <vt:lpstr>Times New Roman</vt:lpstr>
      <vt:lpstr>Xia</vt:lpstr>
      <vt:lpstr>Worksheet</vt:lpstr>
      <vt:lpstr>Slide</vt:lpstr>
      <vt:lpstr>MathType 5.0 Equation</vt:lpstr>
      <vt:lpstr>Photo Editor Photo</vt:lpstr>
      <vt:lpstr>Document</vt:lpstr>
      <vt:lpstr>Sequence alignment with constant and Affine function gap penalties</vt:lpstr>
      <vt:lpstr>Normal and Thalassemia HBb</vt:lpstr>
      <vt:lpstr>Janeka, JE et al. 2007 Science 318:792</vt:lpstr>
      <vt:lpstr>Example of poor alignment</vt:lpstr>
      <vt:lpstr>Testing phylogenetic hypotheses</vt:lpstr>
      <vt:lpstr>Fundamental concepts</vt:lpstr>
      <vt:lpstr>An alignment is a hypothesis</vt:lpstr>
      <vt:lpstr>Type of Alignment</vt:lpstr>
      <vt:lpstr>What is an optimal alignment?</vt:lpstr>
      <vt:lpstr>Importance of scoring schemes</vt:lpstr>
      <vt:lpstr>Dynamic Programming</vt:lpstr>
      <vt:lpstr>Three kinds of alignment blocks</vt:lpstr>
      <vt:lpstr>PowerPoint Presentation</vt:lpstr>
      <vt:lpstr>PowerPoint Presentation</vt:lpstr>
      <vt:lpstr>PowerPoint Presentation</vt:lpstr>
      <vt:lpstr>PowerPoint Presentation</vt:lpstr>
      <vt:lpstr>Scoring Schemes</vt:lpstr>
      <vt:lpstr>Match-Mismatch Matrices</vt:lpstr>
      <vt:lpstr>Gap penalty</vt:lpstr>
      <vt:lpstr>Alignment with secondary structure</vt:lpstr>
      <vt:lpstr>Type of alignment</vt:lpstr>
      <vt:lpstr>Multiple alignment</vt:lpstr>
      <vt:lpstr>Multiple Alignment: Guide Tree</vt:lpstr>
      <vt:lpstr>Aligned FOXL2 Sequences</vt:lpstr>
      <vt:lpstr>Align nuc seq. against aling AA seq</vt:lpstr>
    </vt:vector>
  </TitlesOfParts>
  <Company>HKU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Molecular Evolution of Pasteurella multocida During Vaccine Development</dc:title>
  <dc:creator>X. Xia</dc:creator>
  <cp:lastModifiedBy>Xuhua Xia</cp:lastModifiedBy>
  <cp:revision>103</cp:revision>
  <dcterms:created xsi:type="dcterms:W3CDTF">1999-07-07T07:21:34Z</dcterms:created>
  <dcterms:modified xsi:type="dcterms:W3CDTF">2017-09-19T16:06:42Z</dcterms:modified>
</cp:coreProperties>
</file>