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318" r:id="rId2"/>
    <p:sldId id="320" r:id="rId3"/>
    <p:sldId id="321" r:id="rId4"/>
    <p:sldId id="322" r:id="rId5"/>
    <p:sldId id="325" r:id="rId6"/>
    <p:sldId id="326" r:id="rId7"/>
    <p:sldId id="327" r:id="rId8"/>
    <p:sldId id="328" r:id="rId9"/>
    <p:sldId id="329" r:id="rId10"/>
    <p:sldId id="319" r:id="rId11"/>
    <p:sldId id="331" r:id="rId12"/>
    <p:sldId id="330" r:id="rId13"/>
    <p:sldId id="332" r:id="rId14"/>
    <p:sldId id="333" r:id="rId15"/>
    <p:sldId id="334" r:id="rId16"/>
    <p:sldId id="335" r:id="rId17"/>
    <p:sldId id="33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CC99"/>
    <a:srgbClr val="008000"/>
    <a:srgbClr val="040000"/>
    <a:srgbClr val="FFFF66"/>
    <a:srgbClr val="6699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3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1844D8-407E-41FA-A0F9-4F34821DAA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197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0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0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F92F70-31D5-4B1C-BE22-F9BCEFDE41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20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B1CB46C-D59D-40DC-922D-F9D2B8891C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4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6AEF82F-138B-4601-AACB-14E6785129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096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0"/>
            <a:ext cx="20383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0"/>
            <a:ext cx="59626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EC3FAE5-9CBC-4209-BF95-AE7D6711BC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845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990600"/>
            <a:ext cx="40005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6300" y="990600"/>
            <a:ext cx="4000500" cy="5105400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889E5D4-1F56-412E-A5D4-1B1D51BF06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81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F6123EC-0681-4389-B757-D625C3E895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05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8039EA6-6D5D-46AA-8348-AEADBACDCA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09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4000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000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DE694C0-5335-483C-B66D-845EC7D61A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1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668B32B-7DD3-46B7-9C76-2C46004790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22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71B0634-7C93-455F-86C9-07FB1C504B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88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86EBCAD-2D3C-45C8-A543-A1EC7A44C8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46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50A7589-B7E2-4261-9F2D-11D42095E6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6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6F53472-6DC7-4479-9668-4AFD293F1B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430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90600"/>
            <a:ext cx="8153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008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6149" name="Group 6"/>
          <p:cNvGrpSpPr>
            <a:grpSpLocks/>
          </p:cNvGrpSpPr>
          <p:nvPr/>
        </p:nvGrpSpPr>
        <p:grpSpPr bwMode="auto">
          <a:xfrm>
            <a:off x="0" y="838200"/>
            <a:ext cx="9132888" cy="152400"/>
            <a:chOff x="0" y="900"/>
            <a:chExt cx="5753" cy="96"/>
          </a:xfrm>
        </p:grpSpPr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CA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CA"/>
            </a:p>
          </p:txBody>
        </p:sp>
      </p:grpSp>
      <p:sp>
        <p:nvSpPr>
          <p:cNvPr id="5129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52400" y="152400"/>
            <a:ext cx="457200" cy="4572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5130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10600" y="152400"/>
            <a:ext cx="457200" cy="4572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62800" y="63246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en-US"/>
              <a:t>Slide </a:t>
            </a:r>
            <a:fld id="{A9A34576-E4A1-4D27-8D75-2BF4F82344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har char="•"/>
        <a:defRPr sz="28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10000"/>
        </a:spcAft>
        <a:buChar char="–"/>
        <a:defRPr sz="24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hyperlink" Target="#_ENREF_4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Slide1.sldx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PowerPoint_Slide2.sldx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341438"/>
            <a:ext cx="7772400" cy="1143000"/>
          </a:xfrm>
        </p:spPr>
        <p:txBody>
          <a:bodyPr/>
          <a:lstStyle/>
          <a:p>
            <a:r>
              <a:rPr lang="en-US" altLang="en-US" sz="3600" smtClean="0"/>
              <a:t>Self-organizing map numeric vectors and sequence motifs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36988"/>
            <a:ext cx="6400800" cy="1752600"/>
          </a:xfrm>
        </p:spPr>
        <p:txBody>
          <a:bodyPr/>
          <a:lstStyle/>
          <a:p>
            <a:endParaRPr lang="en-US" altLang="en-US" smtClean="0"/>
          </a:p>
          <a:p>
            <a:r>
              <a:rPr lang="en-US" altLang="en-US" smtClean="0"/>
              <a:t>Xuhua Xia</a:t>
            </a:r>
          </a:p>
          <a:p>
            <a:r>
              <a:rPr lang="en-US" altLang="en-US" smtClean="0"/>
              <a:t>xxia@uottawa.ca</a:t>
            </a:r>
          </a:p>
          <a:p>
            <a:r>
              <a:rPr lang="en-US" altLang="en-US" smtClean="0"/>
              <a:t>http://dambe.bio.uottawa.ca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3349625"/>
            <a:ext cx="9132888" cy="152400"/>
            <a:chOff x="0" y="900"/>
            <a:chExt cx="5753" cy="96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6060"/>
                </a:gs>
                <a:gs pos="50000">
                  <a:srgbClr val="00C0C0"/>
                </a:gs>
                <a:gs pos="100000">
                  <a:srgbClr val="00606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CA" alt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CA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A grid of "artificial neurons"</a:t>
            </a:r>
          </a:p>
          <a:p>
            <a:r>
              <a:rPr lang="en-CA" smtClean="0"/>
              <a:t>Training data</a:t>
            </a:r>
          </a:p>
          <a:p>
            <a:pPr lvl="1"/>
            <a:r>
              <a:rPr lang="en-CA" smtClean="0"/>
              <a:t>numeric vectors</a:t>
            </a:r>
          </a:p>
          <a:p>
            <a:pPr lvl="1"/>
            <a:r>
              <a:rPr lang="en-CA" smtClean="0"/>
              <a:t>sequence motifs</a:t>
            </a:r>
          </a:p>
          <a:p>
            <a:r>
              <a:rPr lang="en-CA" smtClean="0"/>
              <a:t>A distance or similarity index</a:t>
            </a:r>
          </a:p>
          <a:p>
            <a:pPr lvl="1"/>
            <a:r>
              <a:rPr lang="en-CA" smtClean="0"/>
              <a:t>between numeric vectors</a:t>
            </a:r>
          </a:p>
          <a:p>
            <a:pPr lvl="1"/>
            <a:r>
              <a:rPr lang="en-CA" smtClean="0"/>
              <a:t>between sequence motifs</a:t>
            </a:r>
          </a:p>
          <a:p>
            <a:r>
              <a:rPr lang="en-CA" smtClean="0"/>
              <a:t>An algorithm to update the neurons in response to input (the learning process)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F6123EC-0681-4389-B757-D625C3E895EB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79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Data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F6123EC-0681-4389-B757-D625C3E895EB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64694"/>
              </p:ext>
            </p:extLst>
          </p:nvPr>
        </p:nvGraphicFramePr>
        <p:xfrm>
          <a:off x="3059832" y="1484784"/>
          <a:ext cx="3024335" cy="3749040"/>
        </p:xfrm>
        <a:graphic>
          <a:graphicData uri="http://schemas.openxmlformats.org/drawingml/2006/table">
            <a:tbl>
              <a:tblPr firstRow="1" firstCol="1" bandRow="1" bandCol="1">
                <a:tableStyleId>{93296810-A885-4BE3-A3E7-6D5BEEA58F35}</a:tableStyleId>
              </a:tblPr>
              <a:tblGrid>
                <a:gridCol w="678184"/>
                <a:gridCol w="510166"/>
                <a:gridCol w="601812"/>
                <a:gridCol w="601812"/>
                <a:gridCol w="632361"/>
              </a:tblGrid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Gene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Sum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1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Data and SOM grid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F6123EC-0681-4389-B757-D625C3E895EB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866121"/>
              </p:ext>
            </p:extLst>
          </p:nvPr>
        </p:nvGraphicFramePr>
        <p:xfrm>
          <a:off x="107505" y="1124744"/>
          <a:ext cx="3024335" cy="3749040"/>
        </p:xfrm>
        <a:graphic>
          <a:graphicData uri="http://schemas.openxmlformats.org/drawingml/2006/table">
            <a:tbl>
              <a:tblPr firstRow="1" firstCol="1" bandRow="1" bandCol="1">
                <a:tableStyleId>{93296810-A885-4BE3-A3E7-6D5BEEA58F35}</a:tableStyleId>
              </a:tblPr>
              <a:tblGrid>
                <a:gridCol w="678184"/>
                <a:gridCol w="510166"/>
                <a:gridCol w="601812"/>
                <a:gridCol w="601812"/>
                <a:gridCol w="632361"/>
              </a:tblGrid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Gene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Sum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96035"/>
              </p:ext>
            </p:extLst>
          </p:nvPr>
        </p:nvGraphicFramePr>
        <p:xfrm>
          <a:off x="3563888" y="2996952"/>
          <a:ext cx="5326361" cy="150386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2421"/>
                <a:gridCol w="552660"/>
                <a:gridCol w="552660"/>
                <a:gridCol w="552660"/>
                <a:gridCol w="552660"/>
                <a:gridCol w="552660"/>
                <a:gridCol w="552660"/>
                <a:gridCol w="552660"/>
                <a:gridCol w="552660"/>
                <a:gridCol w="552660"/>
              </a:tblGrid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33.4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28.7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51.3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61.6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76.1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71.2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94.6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63888" y="2492896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mtClean="0"/>
              <a:t>3 by 3 SOM grid with random initial vectors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6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71B0634-7C93-455F-86C9-07FB1C504BA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93304" y="1124744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/>
              <a:t>We now randomly choose one gene, and suppose we happen to have chosen </a:t>
            </a:r>
            <a:r>
              <a:rPr lang="en-CA">
                <a:solidFill>
                  <a:srgbClr val="FF0000"/>
                </a:solidFill>
              </a:rPr>
              <a:t>Gene 4</a:t>
            </a:r>
            <a:r>
              <a:rPr lang="en-CA"/>
              <a:t> with T0, T10 and T20 equal to 69, 74 and 96, respectively (Table 6-1). The Euclidean distances (designated hereafter as d) between this gene and each of the 9 nodes (Table 6-3) show that Gene 4 is closest to node (3,1), with </a:t>
            </a:r>
            <a:endParaRPr lang="en-US"/>
          </a:p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533262"/>
              </p:ext>
            </p:extLst>
          </p:nvPr>
        </p:nvGraphicFramePr>
        <p:xfrm>
          <a:off x="251520" y="2348880"/>
          <a:ext cx="2471736" cy="3749040"/>
        </p:xfrm>
        <a:graphic>
          <a:graphicData uri="http://schemas.openxmlformats.org/drawingml/2006/table">
            <a:tbl>
              <a:tblPr firstRow="1" firstCol="1" bandRow="1" bandCol="1">
                <a:tableStyleId>{93296810-A885-4BE3-A3E7-6D5BEEA58F35}</a:tableStyleId>
              </a:tblPr>
              <a:tblGrid>
                <a:gridCol w="594678"/>
                <a:gridCol w="378777"/>
                <a:gridCol w="480377"/>
                <a:gridCol w="480377"/>
                <a:gridCol w="537527"/>
              </a:tblGrid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Gene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Sum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  <a:tr h="23431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marT="72000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11767"/>
              </p:ext>
            </p:extLst>
          </p:nvPr>
        </p:nvGraphicFramePr>
        <p:xfrm>
          <a:off x="3347864" y="2462653"/>
          <a:ext cx="5326361" cy="150386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2421"/>
                <a:gridCol w="552660"/>
                <a:gridCol w="552660"/>
                <a:gridCol w="552660"/>
                <a:gridCol w="552660"/>
                <a:gridCol w="552660"/>
                <a:gridCol w="552660"/>
                <a:gridCol w="552660"/>
                <a:gridCol w="552660"/>
                <a:gridCol w="552660"/>
              </a:tblGrid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33.4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28.7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51.3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61.6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76.1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71.2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94.6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995370"/>
              </p:ext>
            </p:extLst>
          </p:nvPr>
        </p:nvGraphicFramePr>
        <p:xfrm>
          <a:off x="3697245" y="4621688"/>
          <a:ext cx="4627597" cy="369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3340100" imgH="266700" progId="Equation.DSMT4">
                  <p:embed/>
                </p:oleObj>
              </mc:Choice>
              <mc:Fallback>
                <p:oleObj name="Equation" r:id="rId3" imgW="3340100" imgH="266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245" y="4621688"/>
                        <a:ext cx="4627597" cy="3691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ounded Rectangle 11"/>
          <p:cNvSpPr/>
          <p:nvPr/>
        </p:nvSpPr>
        <p:spPr bwMode="auto">
          <a:xfrm>
            <a:off x="3707904" y="3645024"/>
            <a:ext cx="1656184" cy="321494"/>
          </a:xfrm>
          <a:prstGeom prst="roundRect">
            <a:avLst/>
          </a:prstGeom>
          <a:solidFill>
            <a:srgbClr val="FF3300">
              <a:alpha val="2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78796" y="417833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Winning node</a:t>
            </a:r>
            <a:endParaRPr lang="en-US"/>
          </a:p>
        </p:txBody>
      </p:sp>
      <p:sp>
        <p:nvSpPr>
          <p:cNvPr id="14" name="Up Arrow 13"/>
          <p:cNvSpPr/>
          <p:nvPr/>
        </p:nvSpPr>
        <p:spPr bwMode="auto">
          <a:xfrm>
            <a:off x="4425752" y="3996436"/>
            <a:ext cx="146248" cy="226964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69452"/>
              </p:ext>
            </p:extLst>
          </p:nvPr>
        </p:nvGraphicFramePr>
        <p:xfrm>
          <a:off x="3777096" y="5451706"/>
          <a:ext cx="2808311" cy="120488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55962"/>
                <a:gridCol w="818659"/>
                <a:gridCol w="818659"/>
                <a:gridCol w="715031"/>
              </a:tblGrid>
              <a:tr h="301221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01221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111.0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109.0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78.0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01221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98.5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86.2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01221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37.8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76.4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778796" y="5148889"/>
            <a:ext cx="1585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All 9 distances: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38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71B0634-7C93-455F-86C9-07FB1C504BAE}" type="slidenum">
              <a:rPr lang="en-US" altLang="en-US" smtClean="0"/>
              <a:pPr/>
              <a:t>14</a:t>
            </a:fld>
            <a:endParaRPr lang="en-US" alt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409409"/>
              </p:ext>
            </p:extLst>
          </p:nvPr>
        </p:nvGraphicFramePr>
        <p:xfrm>
          <a:off x="609600" y="2924229"/>
          <a:ext cx="225416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3" imgW="1143000" imgH="215900" progId="Equation.DSMT4">
                  <p:embed/>
                </p:oleObj>
              </mc:Choice>
              <mc:Fallback>
                <p:oleObj name="Equation" r:id="rId3" imgW="1143000" imgH="215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924229"/>
                        <a:ext cx="2254163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366949"/>
              </p:ext>
            </p:extLst>
          </p:nvPr>
        </p:nvGraphicFramePr>
        <p:xfrm>
          <a:off x="107504" y="1117978"/>
          <a:ext cx="5326361" cy="150386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2421"/>
                <a:gridCol w="552660"/>
                <a:gridCol w="552660"/>
                <a:gridCol w="552660"/>
                <a:gridCol w="552660"/>
                <a:gridCol w="552660"/>
                <a:gridCol w="552660"/>
                <a:gridCol w="552660"/>
                <a:gridCol w="552660"/>
                <a:gridCol w="552660"/>
              </a:tblGrid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33.4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28.7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51.3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61.6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  <a:tr h="300773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76.1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71.2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94.6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 bwMode="auto">
          <a:xfrm>
            <a:off x="467544" y="2300349"/>
            <a:ext cx="1656184" cy="321494"/>
          </a:xfrm>
          <a:prstGeom prst="roundRect">
            <a:avLst/>
          </a:prstGeom>
          <a:solidFill>
            <a:srgbClr val="FF3300">
              <a:alpha val="2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09524" y="3687436"/>
            <a:ext cx="19976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/>
              <a:t>Gene </a:t>
            </a:r>
            <a:r>
              <a:rPr lang="en-CA" smtClean="0"/>
              <a:t>4: </a:t>
            </a:r>
            <a:r>
              <a:rPr lang="en-CA"/>
              <a:t>69, 74 and 96</a:t>
            </a:r>
            <a:endParaRPr lang="en-US"/>
          </a:p>
        </p:txBody>
      </p:sp>
      <p:sp>
        <p:nvSpPr>
          <p:cNvPr id="10" name="Down Arrow 9"/>
          <p:cNvSpPr/>
          <p:nvPr/>
        </p:nvSpPr>
        <p:spPr bwMode="auto">
          <a:xfrm flipV="1">
            <a:off x="2508191" y="3361187"/>
            <a:ext cx="73968" cy="326249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259632" y="2708920"/>
            <a:ext cx="72008" cy="21602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1275638"/>
              </p:ext>
            </p:extLst>
          </p:nvPr>
        </p:nvGraphicFramePr>
        <p:xfrm>
          <a:off x="467543" y="4530876"/>
          <a:ext cx="3110931" cy="1135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5" imgW="1892300" imgH="685800" progId="Equation.DSMT4">
                  <p:embed/>
                </p:oleObj>
              </mc:Choice>
              <mc:Fallback>
                <p:oleObj name="Equation" r:id="rId5" imgW="189230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4530876"/>
                        <a:ext cx="3110931" cy="11354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491879" y="2957452"/>
            <a:ext cx="21602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Learning rate: use 0.5</a:t>
            </a:r>
            <a:endParaRPr lang="en-US"/>
          </a:p>
        </p:txBody>
      </p:sp>
      <p:sp>
        <p:nvSpPr>
          <p:cNvPr id="15" name="Left Arrow 14"/>
          <p:cNvSpPr/>
          <p:nvPr/>
        </p:nvSpPr>
        <p:spPr bwMode="auto">
          <a:xfrm>
            <a:off x="2915816" y="3126729"/>
            <a:ext cx="504056" cy="86247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6608"/>
              </p:ext>
            </p:extLst>
          </p:nvPr>
        </p:nvGraphicFramePr>
        <p:xfrm>
          <a:off x="3995936" y="4365104"/>
          <a:ext cx="4824536" cy="14856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217"/>
                <a:gridCol w="500591"/>
                <a:gridCol w="500591"/>
                <a:gridCol w="500591"/>
                <a:gridCol w="500591"/>
                <a:gridCol w="500591"/>
                <a:gridCol w="500591"/>
                <a:gridCol w="500591"/>
                <a:gridCol w="500591"/>
                <a:gridCol w="500591"/>
              </a:tblGrid>
              <a:tr h="297132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132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97132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33.4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63.8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97132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38.7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41.1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59.3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28.7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51.3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61.6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97132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54.7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75.0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83.6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77.1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89.5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41.4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76.2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7" name="Rounded Rectangle 16"/>
          <p:cNvSpPr/>
          <p:nvPr/>
        </p:nvSpPr>
        <p:spPr bwMode="auto">
          <a:xfrm>
            <a:off x="4287781" y="5529270"/>
            <a:ext cx="1508355" cy="321494"/>
          </a:xfrm>
          <a:prstGeom prst="roundRect">
            <a:avLst/>
          </a:prstGeom>
          <a:solidFill>
            <a:srgbClr val="FF3300">
              <a:alpha val="2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3925" y="6161935"/>
            <a:ext cx="3652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Contrinue with other vectors and repeat until no more updating is possible</a:t>
            </a:r>
            <a:endParaRPr lang="en-US"/>
          </a:p>
        </p:txBody>
      </p:sp>
      <p:sp>
        <p:nvSpPr>
          <p:cNvPr id="19" name="Right Arrow 18"/>
          <p:cNvSpPr/>
          <p:nvPr/>
        </p:nvSpPr>
        <p:spPr bwMode="auto">
          <a:xfrm>
            <a:off x="2770684" y="5091583"/>
            <a:ext cx="721195" cy="16927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5868144" y="5937434"/>
            <a:ext cx="144016" cy="30049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217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Trained SOM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71B0634-7C93-455F-86C9-07FB1C504BAE}" type="slidenum">
              <a:rPr lang="en-US" altLang="en-US" smtClean="0"/>
              <a:pPr/>
              <a:t>15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00158"/>
              </p:ext>
            </p:extLst>
          </p:nvPr>
        </p:nvGraphicFramePr>
        <p:xfrm>
          <a:off x="107504" y="1052736"/>
          <a:ext cx="5146956" cy="1359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035"/>
                <a:gridCol w="514769"/>
                <a:gridCol w="514769"/>
                <a:gridCol w="514769"/>
                <a:gridCol w="514769"/>
                <a:gridCol w="514769"/>
                <a:gridCol w="514769"/>
                <a:gridCol w="514769"/>
                <a:gridCol w="514769"/>
                <a:gridCol w="514769"/>
              </a:tblGrid>
              <a:tr h="271803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803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</a:tr>
              <a:tr h="271803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80.7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73.3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77.9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67.3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69.2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72.2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</a:tr>
              <a:tr h="271803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84.4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81.9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82.1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82.5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81.2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81.4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78.2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</a:tr>
              <a:tr h="271803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85.4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88.1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82.9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91.7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79.9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79.1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89.4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496951"/>
              </p:ext>
            </p:extLst>
          </p:nvPr>
        </p:nvGraphicFramePr>
        <p:xfrm>
          <a:off x="3203848" y="2749495"/>
          <a:ext cx="4328311" cy="36380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81962"/>
                <a:gridCol w="513008"/>
                <a:gridCol w="605165"/>
                <a:gridCol w="605165"/>
                <a:gridCol w="635884"/>
                <a:gridCol w="559086"/>
                <a:gridCol w="728041"/>
              </a:tblGrid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Gene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T20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Row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Col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9.69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4.41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6.54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13.77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6.80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17.43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4.90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10.17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6.12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3300"/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23.00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6.30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6.19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4.84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13.63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27375">
                <a:tc>
                  <a:txBody>
                    <a:bodyPr/>
                    <a:lstStyle/>
                    <a:p>
                      <a:pPr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16.54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109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Sequence as a matrix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71B0634-7C93-455F-86C9-07FB1C504BAE}" type="slidenum">
              <a:rPr lang="en-US" altLang="en-US" smtClean="0"/>
              <a:pPr/>
              <a:t>16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346176"/>
              </p:ext>
            </p:extLst>
          </p:nvPr>
        </p:nvGraphicFramePr>
        <p:xfrm>
          <a:off x="1802130" y="2590800"/>
          <a:ext cx="5615940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9780"/>
                <a:gridCol w="659130"/>
                <a:gridCol w="659130"/>
                <a:gridCol w="659130"/>
                <a:gridCol w="659130"/>
                <a:gridCol w="659130"/>
                <a:gridCol w="770255"/>
                <a:gridCol w="77025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(a)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C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T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(b)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1.695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1.695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C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2.280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2.280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2.280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−4.379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T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1.695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1.695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−4.963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1340768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Table 2.</a:t>
            </a:r>
            <a:r>
              <a:rPr lang="en-US"/>
              <a:t> </a:t>
            </a:r>
            <a:r>
              <a:rPr lang="en-CA"/>
              <a:t>A matrix representation of sequence “ACCGTTA” </a:t>
            </a:r>
            <a:r>
              <a:rPr lang="en-CA" b="1"/>
              <a:t>(a)</a:t>
            </a:r>
            <a:r>
              <a:rPr lang="en-CA"/>
              <a:t>. The resulting position weight matrix (</a:t>
            </a:r>
            <a:r>
              <a:rPr lang="en-CA" b="1"/>
              <a:t>b</a:t>
            </a:r>
            <a:r>
              <a:rPr lang="en-CA"/>
              <a:t>) is obtained after adding a pseudocount of 0.01 to each cell in (</a:t>
            </a:r>
            <a:r>
              <a:rPr lang="en-CA" b="1"/>
              <a:t>a</a:t>
            </a:r>
            <a:r>
              <a:rPr lang="en-CA"/>
              <a:t>), with background frequencies being 0.3, 0.2, 0.2, </a:t>
            </a:r>
            <a:r>
              <a:rPr lang="en-CA" i="1"/>
              <a:t>and </a:t>
            </a:r>
            <a:r>
              <a:rPr lang="en-CA"/>
              <a:t>0.3 for A, C, G, and T, respectively.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92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Learning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71B0634-7C93-455F-86C9-07FB1C504BAE}" type="slidenum">
              <a:rPr lang="en-US" altLang="en-US" smtClean="0"/>
              <a:pPr/>
              <a:t>17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45126"/>
              </p:ext>
            </p:extLst>
          </p:nvPr>
        </p:nvGraphicFramePr>
        <p:xfrm>
          <a:off x="1763688" y="2996952"/>
          <a:ext cx="5726389" cy="2074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116"/>
                <a:gridCol w="672093"/>
                <a:gridCol w="672093"/>
                <a:gridCol w="672093"/>
                <a:gridCol w="672093"/>
                <a:gridCol w="672093"/>
                <a:gridCol w="785404"/>
                <a:gridCol w="785404"/>
              </a:tblGrid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(a)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C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T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(b)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0.723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−5.935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−5.935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0.723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−5.935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−5.935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1.716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C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2.301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2.301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1.308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1.308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−5.350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49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T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−5.935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−5.935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−5.935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−5.935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1.716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1.716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−5.935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3780" y="206084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Table 3.</a:t>
            </a:r>
            <a:r>
              <a:rPr lang="en-US"/>
              <a:t> </a:t>
            </a:r>
            <a:r>
              <a:rPr lang="en-CA"/>
              <a:t>Updating the node in Table 2a by the new input sequence “GCCATTA” and the resulting position weight matrix (PWM) obtained in (</a:t>
            </a:r>
            <a:r>
              <a:rPr lang="en-CA" b="1"/>
              <a:t>b</a:t>
            </a:r>
            <a:r>
              <a:rPr lang="en-CA"/>
              <a:t>) after adding a pseudocount of 0.01 to each cell in (</a:t>
            </a:r>
            <a:r>
              <a:rPr lang="en-CA" b="1"/>
              <a:t>a</a:t>
            </a:r>
            <a:r>
              <a:rPr lang="en-CA" smtClean="0"/>
              <a:t>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0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Co-expressed genes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F6123EC-0681-4389-B757-D625C3E895EB}" type="slidenum">
              <a:rPr lang="en-US" altLang="en-US" smtClean="0"/>
              <a:pPr/>
              <a:t>2</a:t>
            </a:fld>
            <a:endParaRPr lang="en-US" alt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571950"/>
              </p:ext>
            </p:extLst>
          </p:nvPr>
        </p:nvGraphicFramePr>
        <p:xfrm>
          <a:off x="755576" y="1053792"/>
          <a:ext cx="8146836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Slide" r:id="rId4" imgW="4101020" imgH="1856298" progId="PowerPoint.Slide.12">
                  <p:embed/>
                </p:oleObj>
              </mc:Choice>
              <mc:Fallback>
                <p:oleObj name="Slide" r:id="rId4" imgW="4101020" imgH="1856298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053792"/>
                        <a:ext cx="8146836" cy="36724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899592" y="4752513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>
                <a:latin typeface="Times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Fig. 6-1.</a:t>
            </a:r>
            <a:r>
              <a:rPr lang="en-US">
                <a:latin typeface="Times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 subset of six co-expressed genes from yeast gene expression data (</a:t>
            </a:r>
            <a:r>
              <a:rPr lang="en-US">
                <a:latin typeface="Times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6" action="ppaction://hlinkfile" tooltip="Cho, 1998 #7116"/>
              </a:rPr>
              <a:t>Cho et al., 1998</a:t>
            </a:r>
            <a:r>
              <a:rPr lang="en-US">
                <a:latin typeface="Times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 These genes have similar expression profile and form a tight cluster in a gene expression tree built from distances that measure differences in expression profiles.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652120" y="6021288"/>
            <a:ext cx="3339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smtClean="0"/>
              <a:t>Xia 2007. Bioinfomatics and the cell. Springer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3604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Distances and scale effect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71B0634-7C93-455F-86C9-07FB1C504BAE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830752"/>
              </p:ext>
            </p:extLst>
          </p:nvPr>
        </p:nvGraphicFramePr>
        <p:xfrm>
          <a:off x="2375756" y="4350788"/>
          <a:ext cx="1368152" cy="5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" imgW="1104900" imgH="444500" progId="Equation.DSMT4">
                  <p:embed/>
                </p:oleObj>
              </mc:Choice>
              <mc:Fallback>
                <p:oleObj name="Equation" r:id="rId3" imgW="11049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756" y="4350788"/>
                        <a:ext cx="1368152" cy="554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764668"/>
              </p:ext>
            </p:extLst>
          </p:nvPr>
        </p:nvGraphicFramePr>
        <p:xfrm>
          <a:off x="2411759" y="5528390"/>
          <a:ext cx="1067056" cy="626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5" imgW="710891" imgH="418918" progId="Equation.DSMT4">
                  <p:embed/>
                </p:oleObj>
              </mc:Choice>
              <mc:Fallback>
                <p:oleObj name="Equation" r:id="rId5" imgW="710891" imgH="418918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59" y="5528390"/>
                        <a:ext cx="1067056" cy="6260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303748" y="3979185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mtClean="0"/>
              <a:t>Euclidian distance: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67744" y="5133654"/>
            <a:ext cx="5976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mtClean="0"/>
              <a:t>Mahalanobis distance = Euclidian distance </a:t>
            </a:r>
            <a:r>
              <a:rPr lang="en-CA" smtClean="0">
                <a:solidFill>
                  <a:srgbClr val="FF0000"/>
                </a:solidFill>
              </a:rPr>
              <a:t>after</a:t>
            </a:r>
            <a:r>
              <a:rPr lang="en-CA" smtClean="0"/>
              <a:t> data standardization:</a:t>
            </a:r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059832" y="11733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950021"/>
              </p:ext>
            </p:extLst>
          </p:nvPr>
        </p:nvGraphicFramePr>
        <p:xfrm>
          <a:off x="2123728" y="1039653"/>
          <a:ext cx="5296604" cy="2713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Slide" r:id="rId7" imgW="3860292" imgH="1987165" progId="PowerPoint.Slide.8">
                  <p:embed/>
                </p:oleObj>
              </mc:Choice>
              <mc:Fallback>
                <p:oleObj name="Slide" r:id="rId7" imgW="3860292" imgH="1987165" progId="PowerPoint.Slid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grayscl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039653"/>
                        <a:ext cx="5296604" cy="27138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883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Clustering approaches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Genes whose expressions changes synchronously have short distances</a:t>
            </a:r>
          </a:p>
          <a:p>
            <a:r>
              <a:rPr lang="en-CA" smtClean="0"/>
              <a:t>We need to identify these genes by clustering them together</a:t>
            </a:r>
          </a:p>
          <a:p>
            <a:r>
              <a:rPr lang="en-CA" smtClean="0"/>
              <a:t>Two approaches</a:t>
            </a:r>
          </a:p>
          <a:p>
            <a:pPr lvl="1"/>
            <a:r>
              <a:rPr lang="en-CA" smtClean="0"/>
              <a:t>Conventional approach (single-linkage, complete-linkage, average linkage). UPGMA is an averega linkage linkage algorithm)</a:t>
            </a:r>
          </a:p>
          <a:p>
            <a:pPr lvl="1"/>
            <a:r>
              <a:rPr lang="en-CA" smtClean="0"/>
              <a:t>Artificial neural network approach (SOM)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71B0634-7C93-455F-86C9-07FB1C504B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97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Xuhua Xia</a:t>
            </a:r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130300"/>
            <a:ext cx="8153400" cy="4965700"/>
          </a:xfrm>
        </p:spPr>
        <p:txBody>
          <a:bodyPr/>
          <a:lstStyle/>
          <a:p>
            <a:r>
              <a:rPr lang="en-US" altLang="en-US" sz="1800">
                <a:solidFill>
                  <a:schemeClr val="tx1"/>
                </a:solidFill>
              </a:rPr>
              <a:t>		</a:t>
            </a:r>
            <a:r>
              <a:rPr lang="en-US" altLang="en-US" sz="1800" smtClean="0">
                <a:solidFill>
                  <a:schemeClr val="tx1"/>
                </a:solidFill>
              </a:rPr>
              <a:t>Gene1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Gene2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Gene3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Gene4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Gene5</a:t>
            </a:r>
            <a:r>
              <a:rPr lang="en-US" altLang="en-US" sz="1800">
                <a:solidFill>
                  <a:schemeClr val="tx1"/>
                </a:solidFill>
              </a:rPr>
              <a:t/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Gene1</a:t>
            </a:r>
            <a:r>
              <a:rPr lang="en-US" altLang="en-US" sz="1800">
                <a:solidFill>
                  <a:schemeClr val="tx1"/>
                </a:solidFill>
              </a:rPr>
              <a:t>		</a:t>
            </a:r>
            <a:r>
              <a:rPr lang="en-US" altLang="en-US" sz="1800" b="1">
                <a:solidFill>
                  <a:schemeClr val="tx1"/>
                </a:solidFill>
              </a:rPr>
              <a:t>0.015</a:t>
            </a:r>
            <a:r>
              <a:rPr lang="en-US" altLang="en-US" sz="1800">
                <a:solidFill>
                  <a:schemeClr val="tx1"/>
                </a:solidFill>
              </a:rPr>
              <a:t>	0.045	0.143	0.198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Gene2</a:t>
            </a:r>
            <a:r>
              <a:rPr lang="en-US" altLang="en-US" sz="1800">
                <a:solidFill>
                  <a:schemeClr val="tx1"/>
                </a:solidFill>
              </a:rPr>
              <a:t>			0.030	0.126	0.179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Gene3</a:t>
            </a:r>
            <a:r>
              <a:rPr lang="en-US" altLang="en-US" sz="1800">
                <a:solidFill>
                  <a:schemeClr val="tx1"/>
                </a:solidFill>
              </a:rPr>
              <a:t>				0.092	0.179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Gene4</a:t>
            </a:r>
            <a:r>
              <a:rPr lang="en-US" altLang="en-US" sz="1800">
                <a:solidFill>
                  <a:schemeClr val="tx1"/>
                </a:solidFill>
              </a:rPr>
              <a:t>					0.179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Gene5</a:t>
            </a:r>
            <a:r>
              <a:rPr lang="en-US" altLang="en-US" sz="1800">
                <a:solidFill>
                  <a:schemeClr val="tx1"/>
                </a:solidFill>
              </a:rPr>
              <a:t>					</a:t>
            </a:r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2000" smtClean="0">
                <a:solidFill>
                  <a:schemeClr val="tx1"/>
                </a:solidFill>
              </a:rPr>
              <a:t>D</a:t>
            </a:r>
            <a:r>
              <a:rPr lang="en-US" altLang="en-US" sz="2000" baseline="-25000" smtClean="0">
                <a:solidFill>
                  <a:schemeClr val="tx1"/>
                </a:solidFill>
              </a:rPr>
              <a:t>12,3</a:t>
            </a:r>
            <a:r>
              <a:rPr lang="en-US" altLang="en-US" sz="2000" smtClean="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</a:rPr>
              <a:t>= (</a:t>
            </a:r>
            <a:r>
              <a:rPr lang="en-US" altLang="en-US" sz="2000" smtClean="0">
                <a:solidFill>
                  <a:schemeClr val="tx1"/>
                </a:solidFill>
              </a:rPr>
              <a:t>D</a:t>
            </a:r>
            <a:r>
              <a:rPr lang="en-US" altLang="en-US" sz="2000" baseline="-25000" smtClean="0">
                <a:solidFill>
                  <a:schemeClr val="tx1"/>
                </a:solidFill>
              </a:rPr>
              <a:t>1,3</a:t>
            </a:r>
            <a:r>
              <a:rPr lang="en-US" altLang="en-US" sz="2000" smtClean="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</a:rPr>
              <a:t>+ </a:t>
            </a:r>
            <a:r>
              <a:rPr lang="en-US" altLang="en-US" sz="2000" smtClean="0">
                <a:solidFill>
                  <a:schemeClr val="tx1"/>
                </a:solidFill>
              </a:rPr>
              <a:t>D</a:t>
            </a:r>
            <a:r>
              <a:rPr lang="en-US" altLang="en-US" sz="2000" baseline="-25000" smtClean="0">
                <a:solidFill>
                  <a:schemeClr val="tx1"/>
                </a:solidFill>
              </a:rPr>
              <a:t>2,3</a:t>
            </a:r>
            <a:r>
              <a:rPr lang="en-US" altLang="en-US" sz="2000" smtClean="0">
                <a:solidFill>
                  <a:schemeClr val="tx1"/>
                </a:solidFill>
              </a:rPr>
              <a:t>)/</a:t>
            </a:r>
            <a:r>
              <a:rPr lang="en-US" altLang="en-US" sz="2000">
                <a:solidFill>
                  <a:schemeClr val="tx1"/>
                </a:solidFill>
              </a:rPr>
              <a:t>2 = 0.038 </a:t>
            </a:r>
            <a:br>
              <a:rPr lang="en-US" altLang="en-US" sz="2000">
                <a:solidFill>
                  <a:schemeClr val="tx1"/>
                </a:solidFill>
              </a:rPr>
            </a:br>
            <a:r>
              <a:rPr lang="en-US" altLang="en-US" sz="2000" smtClean="0">
                <a:solidFill>
                  <a:schemeClr val="tx1"/>
                </a:solidFill>
              </a:rPr>
              <a:t>D</a:t>
            </a:r>
            <a:r>
              <a:rPr lang="en-US" altLang="en-US" sz="2000" baseline="-25000" smtClean="0">
                <a:solidFill>
                  <a:schemeClr val="tx1"/>
                </a:solidFill>
              </a:rPr>
              <a:t>12,4</a:t>
            </a:r>
            <a:r>
              <a:rPr lang="en-US" altLang="en-US" sz="2000" smtClean="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</a:rPr>
              <a:t>= (</a:t>
            </a:r>
            <a:r>
              <a:rPr lang="en-US" altLang="en-US" sz="2000" smtClean="0">
                <a:solidFill>
                  <a:schemeClr val="tx1"/>
                </a:solidFill>
              </a:rPr>
              <a:t>D</a:t>
            </a:r>
            <a:r>
              <a:rPr lang="en-US" altLang="en-US" sz="2000" baseline="-25000" smtClean="0">
                <a:solidFill>
                  <a:schemeClr val="tx1"/>
                </a:solidFill>
              </a:rPr>
              <a:t>1,4 </a:t>
            </a:r>
            <a:r>
              <a:rPr lang="en-US" altLang="en-US" sz="2000" smtClean="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</a:rPr>
              <a:t>+  </a:t>
            </a:r>
            <a:r>
              <a:rPr lang="en-US" altLang="en-US" sz="2000" smtClean="0">
                <a:solidFill>
                  <a:schemeClr val="tx1"/>
                </a:solidFill>
              </a:rPr>
              <a:t>D</a:t>
            </a:r>
            <a:r>
              <a:rPr lang="en-US" altLang="en-US" sz="2000" baseline="-25000" smtClean="0">
                <a:solidFill>
                  <a:schemeClr val="tx1"/>
                </a:solidFill>
              </a:rPr>
              <a:t>2,4</a:t>
            </a:r>
            <a:r>
              <a:rPr lang="en-US" altLang="en-US" sz="2000" smtClean="0">
                <a:solidFill>
                  <a:schemeClr val="tx1"/>
                </a:solidFill>
              </a:rPr>
              <a:t>)/</a:t>
            </a:r>
            <a:r>
              <a:rPr lang="en-US" altLang="en-US" sz="2000">
                <a:solidFill>
                  <a:schemeClr val="tx1"/>
                </a:solidFill>
              </a:rPr>
              <a:t>2 = 0.135</a:t>
            </a:r>
            <a:br>
              <a:rPr lang="en-US" altLang="en-US" sz="2000">
                <a:solidFill>
                  <a:schemeClr val="tx1"/>
                </a:solidFill>
              </a:rPr>
            </a:br>
            <a:r>
              <a:rPr lang="en-US" altLang="en-US" sz="2000" smtClean="0">
                <a:solidFill>
                  <a:schemeClr val="tx1"/>
                </a:solidFill>
              </a:rPr>
              <a:t>D</a:t>
            </a:r>
            <a:r>
              <a:rPr lang="en-US" altLang="en-US" sz="2000" baseline="-25000" smtClean="0">
                <a:solidFill>
                  <a:schemeClr val="tx1"/>
                </a:solidFill>
              </a:rPr>
              <a:t>12,5</a:t>
            </a:r>
            <a:r>
              <a:rPr lang="en-US" altLang="en-US" sz="2000" smtClean="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</a:rPr>
              <a:t>= (</a:t>
            </a:r>
            <a:r>
              <a:rPr lang="en-US" altLang="en-US" sz="2000" smtClean="0">
                <a:solidFill>
                  <a:schemeClr val="tx1"/>
                </a:solidFill>
              </a:rPr>
              <a:t>D</a:t>
            </a:r>
            <a:r>
              <a:rPr lang="en-US" altLang="en-US" sz="2000" baseline="-25000" smtClean="0">
                <a:solidFill>
                  <a:schemeClr val="tx1"/>
                </a:solidFill>
              </a:rPr>
              <a:t>1,5</a:t>
            </a:r>
            <a:r>
              <a:rPr lang="en-US" altLang="en-US" sz="2000" smtClean="0">
                <a:solidFill>
                  <a:schemeClr val="tx1"/>
                </a:solidFill>
              </a:rPr>
              <a:t>  </a:t>
            </a:r>
            <a:r>
              <a:rPr lang="en-US" altLang="en-US" sz="2000">
                <a:solidFill>
                  <a:schemeClr val="tx1"/>
                </a:solidFill>
              </a:rPr>
              <a:t>+ </a:t>
            </a:r>
            <a:r>
              <a:rPr lang="en-US" altLang="en-US" sz="2000" smtClean="0">
                <a:solidFill>
                  <a:schemeClr val="tx1"/>
                </a:solidFill>
              </a:rPr>
              <a:t>D</a:t>
            </a:r>
            <a:r>
              <a:rPr lang="en-US" altLang="en-US" sz="2000" baseline="-25000" smtClean="0">
                <a:solidFill>
                  <a:schemeClr val="tx1"/>
                </a:solidFill>
              </a:rPr>
              <a:t>2,5</a:t>
            </a:r>
            <a:r>
              <a:rPr lang="en-US" altLang="en-US" sz="2000" smtClean="0">
                <a:solidFill>
                  <a:schemeClr val="tx1"/>
                </a:solidFill>
              </a:rPr>
              <a:t>)/</a:t>
            </a:r>
            <a:r>
              <a:rPr lang="en-US" altLang="en-US" sz="2000">
                <a:solidFill>
                  <a:schemeClr val="tx1"/>
                </a:solidFill>
              </a:rPr>
              <a:t>2 = 0.189</a:t>
            </a:r>
            <a:br>
              <a:rPr lang="en-US" altLang="en-US" sz="2000">
                <a:solidFill>
                  <a:schemeClr val="tx1"/>
                </a:solidFill>
              </a:rPr>
            </a:br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1800">
                <a:solidFill>
                  <a:schemeClr val="tx1"/>
                </a:solidFill>
              </a:rPr>
              <a:t>		</a:t>
            </a:r>
            <a:r>
              <a:rPr lang="en-US" altLang="en-US" sz="1800" smtClean="0">
                <a:solidFill>
                  <a:schemeClr val="tx1"/>
                </a:solidFill>
              </a:rPr>
              <a:t>Gene12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Gene3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Gene4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Gene5</a:t>
            </a:r>
            <a:r>
              <a:rPr lang="en-US" altLang="en-US" sz="1800">
                <a:solidFill>
                  <a:schemeClr val="tx1"/>
                </a:solidFill>
              </a:rPr>
              <a:t/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Gene12</a:t>
            </a:r>
            <a:r>
              <a:rPr lang="en-US" altLang="en-US" sz="1800">
                <a:solidFill>
                  <a:schemeClr val="tx1"/>
                </a:solidFill>
              </a:rPr>
              <a:t>		</a:t>
            </a:r>
            <a:r>
              <a:rPr lang="en-US" altLang="en-US" sz="1800" b="1" smtClean="0">
                <a:solidFill>
                  <a:schemeClr val="tx1"/>
                </a:solidFill>
              </a:rPr>
              <a:t>0.038</a:t>
            </a:r>
            <a:r>
              <a:rPr lang="en-US" altLang="en-US" sz="1800">
                <a:solidFill>
                  <a:schemeClr val="tx1"/>
                </a:solidFill>
              </a:rPr>
              <a:t>	0.135	0.189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Gene3</a:t>
            </a:r>
            <a:r>
              <a:rPr lang="en-US" altLang="en-US" sz="1800">
                <a:solidFill>
                  <a:schemeClr val="tx1"/>
                </a:solidFill>
              </a:rPr>
              <a:t>			0.092	0.179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Gene4</a:t>
            </a:r>
            <a:r>
              <a:rPr lang="en-US" altLang="en-US" sz="1800">
                <a:solidFill>
                  <a:schemeClr val="tx1"/>
                </a:solidFill>
              </a:rPr>
              <a:t>				0.179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Gene5</a:t>
            </a:r>
            <a:r>
              <a:rPr lang="en-US" altLang="en-US" sz="1800">
                <a:solidFill>
                  <a:schemeClr val="tx1"/>
                </a:solidFill>
              </a:rPr>
              <a:t>				</a:t>
            </a:r>
          </a:p>
          <a:p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4724" name="Line 4"/>
          <p:cNvSpPr>
            <a:spLocks noChangeShapeType="1"/>
          </p:cNvSpPr>
          <p:nvPr/>
        </p:nvSpPr>
        <p:spPr bwMode="auto">
          <a:xfrm flipH="1">
            <a:off x="6934200" y="1155700"/>
            <a:ext cx="966788" cy="539750"/>
          </a:xfrm>
          <a:prstGeom prst="line">
            <a:avLst/>
          </a:prstGeom>
          <a:noFill/>
          <a:ln w="2381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25" name="Rectangle 5"/>
          <p:cNvSpPr>
            <a:spLocks noChangeArrowheads="1"/>
          </p:cNvSpPr>
          <p:nvPr/>
        </p:nvSpPr>
        <p:spPr bwMode="auto">
          <a:xfrm>
            <a:off x="7912100" y="106680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Gene1</a:t>
            </a:r>
            <a:endParaRPr lang="en-US" altLang="en-US" sz="1800"/>
          </a:p>
        </p:txBody>
      </p:sp>
      <p:sp>
        <p:nvSpPr>
          <p:cNvPr id="414726" name="Line 6"/>
          <p:cNvSpPr>
            <a:spLocks noChangeShapeType="1"/>
          </p:cNvSpPr>
          <p:nvPr/>
        </p:nvSpPr>
        <p:spPr bwMode="auto">
          <a:xfrm flipH="1">
            <a:off x="6934200" y="1425575"/>
            <a:ext cx="966788" cy="269875"/>
          </a:xfrm>
          <a:prstGeom prst="line">
            <a:avLst/>
          </a:prstGeom>
          <a:noFill/>
          <a:ln w="2381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27" name="Rectangle 7"/>
          <p:cNvSpPr>
            <a:spLocks noChangeArrowheads="1"/>
          </p:cNvSpPr>
          <p:nvPr/>
        </p:nvSpPr>
        <p:spPr bwMode="auto">
          <a:xfrm>
            <a:off x="7912100" y="1336675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Gene2</a:t>
            </a:r>
            <a:endParaRPr lang="en-US" altLang="en-US" sz="1800"/>
          </a:p>
        </p:txBody>
      </p:sp>
      <p:sp>
        <p:nvSpPr>
          <p:cNvPr id="414728" name="Line 8"/>
          <p:cNvSpPr>
            <a:spLocks noChangeShapeType="1"/>
          </p:cNvSpPr>
          <p:nvPr/>
        </p:nvSpPr>
        <p:spPr bwMode="auto">
          <a:xfrm flipH="1">
            <a:off x="6934200" y="1695450"/>
            <a:ext cx="966788" cy="0"/>
          </a:xfrm>
          <a:prstGeom prst="line">
            <a:avLst/>
          </a:prstGeom>
          <a:noFill/>
          <a:ln w="2381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29" name="Rectangle 9"/>
          <p:cNvSpPr>
            <a:spLocks noChangeArrowheads="1"/>
          </p:cNvSpPr>
          <p:nvPr/>
        </p:nvSpPr>
        <p:spPr bwMode="auto">
          <a:xfrm>
            <a:off x="7912100" y="1604963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Gene3</a:t>
            </a:r>
            <a:endParaRPr lang="en-US" altLang="en-US" sz="1800"/>
          </a:p>
        </p:txBody>
      </p:sp>
      <p:sp>
        <p:nvSpPr>
          <p:cNvPr id="414730" name="Line 10"/>
          <p:cNvSpPr>
            <a:spLocks noChangeShapeType="1"/>
          </p:cNvSpPr>
          <p:nvPr/>
        </p:nvSpPr>
        <p:spPr bwMode="auto">
          <a:xfrm flipH="1" flipV="1">
            <a:off x="6934200" y="1695450"/>
            <a:ext cx="966788" cy="268288"/>
          </a:xfrm>
          <a:prstGeom prst="line">
            <a:avLst/>
          </a:prstGeom>
          <a:noFill/>
          <a:ln w="2381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31" name="Rectangle 11"/>
          <p:cNvSpPr>
            <a:spLocks noChangeArrowheads="1"/>
          </p:cNvSpPr>
          <p:nvPr/>
        </p:nvSpPr>
        <p:spPr bwMode="auto">
          <a:xfrm>
            <a:off x="7912100" y="1876425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Gene4</a:t>
            </a:r>
            <a:endParaRPr lang="en-US" altLang="en-US" sz="1800"/>
          </a:p>
        </p:txBody>
      </p:sp>
      <p:sp>
        <p:nvSpPr>
          <p:cNvPr id="414732" name="Line 12"/>
          <p:cNvSpPr>
            <a:spLocks noChangeShapeType="1"/>
          </p:cNvSpPr>
          <p:nvPr/>
        </p:nvSpPr>
        <p:spPr bwMode="auto">
          <a:xfrm flipH="1" flipV="1">
            <a:off x="6934200" y="1695450"/>
            <a:ext cx="966788" cy="538163"/>
          </a:xfrm>
          <a:prstGeom prst="line">
            <a:avLst/>
          </a:prstGeom>
          <a:noFill/>
          <a:ln w="2381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33" name="Rectangle 13"/>
          <p:cNvSpPr>
            <a:spLocks noChangeArrowheads="1"/>
          </p:cNvSpPr>
          <p:nvPr/>
        </p:nvSpPr>
        <p:spPr bwMode="auto">
          <a:xfrm>
            <a:off x="7912100" y="214630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Gene5</a:t>
            </a:r>
            <a:endParaRPr lang="en-US" altLang="en-US" sz="1800"/>
          </a:p>
        </p:txBody>
      </p:sp>
      <p:sp>
        <p:nvSpPr>
          <p:cNvPr id="414735" name="Line 15"/>
          <p:cNvSpPr>
            <a:spLocks noChangeShapeType="1"/>
          </p:cNvSpPr>
          <p:nvPr/>
        </p:nvSpPr>
        <p:spPr bwMode="auto">
          <a:xfrm flipH="1">
            <a:off x="6781800" y="2752725"/>
            <a:ext cx="1176338" cy="54451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36" name="Rectangle 16"/>
          <p:cNvSpPr>
            <a:spLocks noChangeArrowheads="1"/>
          </p:cNvSpPr>
          <p:nvPr/>
        </p:nvSpPr>
        <p:spPr bwMode="auto">
          <a:xfrm>
            <a:off x="7972425" y="266700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Gene3</a:t>
            </a:r>
            <a:endParaRPr lang="en-US" altLang="en-US" sz="1800"/>
          </a:p>
        </p:txBody>
      </p:sp>
      <p:sp>
        <p:nvSpPr>
          <p:cNvPr id="414737" name="Line 17"/>
          <p:cNvSpPr>
            <a:spLocks noChangeShapeType="1"/>
          </p:cNvSpPr>
          <p:nvPr/>
        </p:nvSpPr>
        <p:spPr bwMode="auto">
          <a:xfrm flipH="1">
            <a:off x="6781800" y="3025775"/>
            <a:ext cx="1176338" cy="2714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38" name="Rectangle 18"/>
          <p:cNvSpPr>
            <a:spLocks noChangeArrowheads="1"/>
          </p:cNvSpPr>
          <p:nvPr/>
        </p:nvSpPr>
        <p:spPr bwMode="auto">
          <a:xfrm>
            <a:off x="7972425" y="294005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Gene4</a:t>
            </a:r>
            <a:endParaRPr lang="en-US" altLang="en-US" sz="1800"/>
          </a:p>
        </p:txBody>
      </p:sp>
      <p:sp>
        <p:nvSpPr>
          <p:cNvPr id="414739" name="Line 19"/>
          <p:cNvSpPr>
            <a:spLocks noChangeShapeType="1"/>
          </p:cNvSpPr>
          <p:nvPr/>
        </p:nvSpPr>
        <p:spPr bwMode="auto">
          <a:xfrm flipH="1">
            <a:off x="6781800" y="3297238"/>
            <a:ext cx="1176338" cy="15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40" name="Rectangle 20"/>
          <p:cNvSpPr>
            <a:spLocks noChangeArrowheads="1"/>
          </p:cNvSpPr>
          <p:nvPr/>
        </p:nvSpPr>
        <p:spPr bwMode="auto">
          <a:xfrm>
            <a:off x="7972425" y="3211513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Gene5</a:t>
            </a:r>
            <a:endParaRPr lang="en-US" altLang="en-US" sz="1800"/>
          </a:p>
        </p:txBody>
      </p:sp>
      <p:sp>
        <p:nvSpPr>
          <p:cNvPr id="414741" name="Line 21"/>
          <p:cNvSpPr>
            <a:spLocks noChangeShapeType="1"/>
          </p:cNvSpPr>
          <p:nvPr/>
        </p:nvSpPr>
        <p:spPr bwMode="auto">
          <a:xfrm flipH="1">
            <a:off x="7662863" y="3570288"/>
            <a:ext cx="295275" cy="1349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42" name="Rectangle 22"/>
          <p:cNvSpPr>
            <a:spLocks noChangeArrowheads="1"/>
          </p:cNvSpPr>
          <p:nvPr/>
        </p:nvSpPr>
        <p:spPr bwMode="auto">
          <a:xfrm>
            <a:off x="7972425" y="3482975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Gene1</a:t>
            </a:r>
            <a:endParaRPr lang="en-US" altLang="en-US" sz="1800"/>
          </a:p>
        </p:txBody>
      </p:sp>
      <p:sp>
        <p:nvSpPr>
          <p:cNvPr id="414743" name="Line 23"/>
          <p:cNvSpPr>
            <a:spLocks noChangeShapeType="1"/>
          </p:cNvSpPr>
          <p:nvPr/>
        </p:nvSpPr>
        <p:spPr bwMode="auto">
          <a:xfrm flipH="1" flipV="1">
            <a:off x="7662863" y="3705225"/>
            <a:ext cx="295275" cy="1365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44" name="Rectangle 24"/>
          <p:cNvSpPr>
            <a:spLocks noChangeArrowheads="1"/>
          </p:cNvSpPr>
          <p:nvPr/>
        </p:nvSpPr>
        <p:spPr bwMode="auto">
          <a:xfrm>
            <a:off x="7972425" y="3754438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Gene2</a:t>
            </a:r>
            <a:endParaRPr lang="en-US" altLang="en-US" sz="1800"/>
          </a:p>
        </p:txBody>
      </p:sp>
      <p:sp>
        <p:nvSpPr>
          <p:cNvPr id="414745" name="Line 25"/>
          <p:cNvSpPr>
            <a:spLocks noChangeShapeType="1"/>
          </p:cNvSpPr>
          <p:nvPr/>
        </p:nvSpPr>
        <p:spPr bwMode="auto">
          <a:xfrm flipH="1" flipV="1">
            <a:off x="6781800" y="3297238"/>
            <a:ext cx="881063" cy="4079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46" name="Rectangle 26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47700"/>
          </a:xfrm>
        </p:spPr>
        <p:txBody>
          <a:bodyPr/>
          <a:lstStyle/>
          <a:p>
            <a:r>
              <a:rPr lang="en-US" altLang="en-US" sz="2800" b="1">
                <a:solidFill>
                  <a:schemeClr val="tx1"/>
                </a:solidFill>
              </a:rPr>
              <a:t>UPGMA</a:t>
            </a:r>
            <a:endParaRPr lang="en-US" altLang="en-US" b="1">
              <a:solidFill>
                <a:schemeClr val="tx1"/>
              </a:solidFill>
            </a:endParaRPr>
          </a:p>
        </p:txBody>
      </p:sp>
      <p:sp>
        <p:nvSpPr>
          <p:cNvPr id="414748" name="Line 28"/>
          <p:cNvSpPr>
            <a:spLocks noChangeShapeType="1"/>
          </p:cNvSpPr>
          <p:nvPr/>
        </p:nvSpPr>
        <p:spPr bwMode="auto">
          <a:xfrm flipH="1">
            <a:off x="6934200" y="4856163"/>
            <a:ext cx="1120775" cy="555625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49" name="Rectangle 29"/>
          <p:cNvSpPr>
            <a:spLocks noChangeArrowheads="1"/>
          </p:cNvSpPr>
          <p:nvPr/>
        </p:nvSpPr>
        <p:spPr bwMode="auto">
          <a:xfrm>
            <a:off x="8069263" y="480060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Gene4</a:t>
            </a:r>
            <a:endParaRPr lang="en-US" altLang="en-US" sz="1800"/>
          </a:p>
        </p:txBody>
      </p:sp>
      <p:sp>
        <p:nvSpPr>
          <p:cNvPr id="414750" name="Line 30"/>
          <p:cNvSpPr>
            <a:spLocks noChangeShapeType="1"/>
          </p:cNvSpPr>
          <p:nvPr/>
        </p:nvSpPr>
        <p:spPr bwMode="auto">
          <a:xfrm flipH="1">
            <a:off x="6934200" y="5133975"/>
            <a:ext cx="1120775" cy="277813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51" name="Rectangle 31"/>
          <p:cNvSpPr>
            <a:spLocks noChangeArrowheads="1"/>
          </p:cNvSpPr>
          <p:nvPr/>
        </p:nvSpPr>
        <p:spPr bwMode="auto">
          <a:xfrm>
            <a:off x="8069263" y="5078413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Gene5</a:t>
            </a:r>
            <a:endParaRPr lang="en-US" altLang="en-US" sz="1800"/>
          </a:p>
        </p:txBody>
      </p:sp>
      <p:sp>
        <p:nvSpPr>
          <p:cNvPr id="414752" name="Line 32"/>
          <p:cNvSpPr>
            <a:spLocks noChangeShapeType="1"/>
          </p:cNvSpPr>
          <p:nvPr/>
        </p:nvSpPr>
        <p:spPr bwMode="auto">
          <a:xfrm flipH="1">
            <a:off x="7494588" y="5411788"/>
            <a:ext cx="560387" cy="277812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53" name="Rectangle 33"/>
          <p:cNvSpPr>
            <a:spLocks noChangeArrowheads="1"/>
          </p:cNvSpPr>
          <p:nvPr/>
        </p:nvSpPr>
        <p:spPr bwMode="auto">
          <a:xfrm>
            <a:off x="8069263" y="5356225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Gene3</a:t>
            </a:r>
            <a:endParaRPr lang="en-US" altLang="en-US" sz="1800"/>
          </a:p>
        </p:txBody>
      </p:sp>
      <p:sp>
        <p:nvSpPr>
          <p:cNvPr id="414754" name="Line 34"/>
          <p:cNvSpPr>
            <a:spLocks noChangeShapeType="1"/>
          </p:cNvSpPr>
          <p:nvPr/>
        </p:nvSpPr>
        <p:spPr bwMode="auto">
          <a:xfrm flipH="1">
            <a:off x="7773988" y="5689600"/>
            <a:ext cx="280987" cy="139700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55" name="Rectangle 35"/>
          <p:cNvSpPr>
            <a:spLocks noChangeArrowheads="1"/>
          </p:cNvSpPr>
          <p:nvPr/>
        </p:nvSpPr>
        <p:spPr bwMode="auto">
          <a:xfrm>
            <a:off x="8069263" y="5634038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Gene1</a:t>
            </a:r>
            <a:endParaRPr lang="en-US" altLang="en-US" sz="1800"/>
          </a:p>
        </p:txBody>
      </p:sp>
      <p:sp>
        <p:nvSpPr>
          <p:cNvPr id="414756" name="Line 36"/>
          <p:cNvSpPr>
            <a:spLocks noChangeShapeType="1"/>
          </p:cNvSpPr>
          <p:nvPr/>
        </p:nvSpPr>
        <p:spPr bwMode="auto">
          <a:xfrm flipH="1" flipV="1">
            <a:off x="7773988" y="5829300"/>
            <a:ext cx="280987" cy="138113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57" name="Rectangle 37"/>
          <p:cNvSpPr>
            <a:spLocks noChangeArrowheads="1"/>
          </p:cNvSpPr>
          <p:nvPr/>
        </p:nvSpPr>
        <p:spPr bwMode="auto">
          <a:xfrm>
            <a:off x="8069263" y="591185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Gene2</a:t>
            </a:r>
            <a:endParaRPr lang="en-US" altLang="en-US" sz="1800"/>
          </a:p>
        </p:txBody>
      </p:sp>
      <p:sp>
        <p:nvSpPr>
          <p:cNvPr id="414758" name="Line 38"/>
          <p:cNvSpPr>
            <a:spLocks noChangeShapeType="1"/>
          </p:cNvSpPr>
          <p:nvPr/>
        </p:nvSpPr>
        <p:spPr bwMode="auto">
          <a:xfrm flipH="1" flipV="1">
            <a:off x="7494588" y="5689600"/>
            <a:ext cx="279400" cy="139700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59" name="Line 39"/>
          <p:cNvSpPr>
            <a:spLocks noChangeShapeType="1"/>
          </p:cNvSpPr>
          <p:nvPr/>
        </p:nvSpPr>
        <p:spPr bwMode="auto">
          <a:xfrm flipH="1" flipV="1">
            <a:off x="6934200" y="5411788"/>
            <a:ext cx="560388" cy="277812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4760" name="Text Box 40"/>
          <p:cNvSpPr txBox="1">
            <a:spLocks noChangeArrowheads="1"/>
          </p:cNvSpPr>
          <p:nvPr/>
        </p:nvSpPr>
        <p:spPr bwMode="auto">
          <a:xfrm>
            <a:off x="6781800" y="4114800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smtClean="0"/>
              <a:t>(1,2),(3,4,5)</a:t>
            </a:r>
            <a:endParaRPr lang="en-US" altLang="en-US" sz="2000"/>
          </a:p>
        </p:txBody>
      </p:sp>
      <p:sp>
        <p:nvSpPr>
          <p:cNvPr id="414761" name="Text Box 41"/>
          <p:cNvSpPr txBox="1">
            <a:spLocks noChangeArrowheads="1"/>
          </p:cNvSpPr>
          <p:nvPr/>
        </p:nvSpPr>
        <p:spPr bwMode="auto">
          <a:xfrm>
            <a:off x="6781800" y="6156325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smtClean="0"/>
              <a:t>((1,2),3),(4,5)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774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Xuhua Xia</a:t>
            </a: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512991D-B35E-453B-987C-CD7D0247882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800">
                <a:solidFill>
                  <a:schemeClr val="tx1"/>
                </a:solidFill>
              </a:rPr>
              <a:t>		</a:t>
            </a:r>
            <a:r>
              <a:rPr lang="en-US" altLang="en-US" sz="1800" smtClean="0">
                <a:solidFill>
                  <a:schemeClr val="tx1"/>
                </a:solidFill>
              </a:rPr>
              <a:t>Gene1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Gene2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Gene3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Gene4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Gene5</a:t>
            </a:r>
            <a:r>
              <a:rPr lang="en-US" altLang="en-US" sz="1800">
                <a:solidFill>
                  <a:schemeClr val="tx1"/>
                </a:solidFill>
              </a:rPr>
              <a:t/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Gene1</a:t>
            </a:r>
            <a:r>
              <a:rPr lang="en-US" altLang="en-US" sz="1800">
                <a:solidFill>
                  <a:schemeClr val="tx1"/>
                </a:solidFill>
              </a:rPr>
              <a:t>		0.015	0.045	0.143	0.198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Gene2</a:t>
            </a:r>
            <a:r>
              <a:rPr lang="en-US" altLang="en-US" sz="1800">
                <a:solidFill>
                  <a:schemeClr val="tx1"/>
                </a:solidFill>
              </a:rPr>
              <a:t>			0.030	0.126	0.179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Gene3</a:t>
            </a:r>
            <a:r>
              <a:rPr lang="en-US" altLang="en-US" sz="1800">
                <a:solidFill>
                  <a:schemeClr val="tx1"/>
                </a:solidFill>
              </a:rPr>
              <a:t>				0.092	0.179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Gene4</a:t>
            </a:r>
            <a:r>
              <a:rPr lang="en-US" altLang="en-US" sz="1800">
                <a:solidFill>
                  <a:schemeClr val="tx1"/>
                </a:solidFill>
              </a:rPr>
              <a:t>					0.179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Gene5</a:t>
            </a:r>
            <a:r>
              <a:rPr lang="en-US" altLang="en-US" sz="1800">
                <a:solidFill>
                  <a:schemeClr val="tx1"/>
                </a:solidFill>
              </a:rPr>
              <a:t>					</a:t>
            </a:r>
            <a:endParaRPr lang="en-US" altLang="en-US" sz="3200" b="1">
              <a:solidFill>
                <a:schemeClr val="tx1"/>
              </a:solidFill>
            </a:endParaRPr>
          </a:p>
          <a:p>
            <a:endParaRPr lang="en-US" altLang="en-US" sz="1800">
              <a:solidFill>
                <a:schemeClr val="tx1"/>
              </a:solidFill>
            </a:endParaRPr>
          </a:p>
          <a:p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123,4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= (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1,4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+ 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2,4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+ 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3,4</a:t>
            </a:r>
            <a:r>
              <a:rPr lang="en-US" altLang="en-US" sz="1800" smtClean="0">
                <a:solidFill>
                  <a:schemeClr val="tx1"/>
                </a:solidFill>
              </a:rPr>
              <a:t>)/</a:t>
            </a:r>
            <a:r>
              <a:rPr lang="en-US" altLang="en-US" sz="1800">
                <a:solidFill>
                  <a:schemeClr val="tx1"/>
                </a:solidFill>
              </a:rPr>
              <a:t>3 = 0.120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123,5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= (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1,5 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+  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2,5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+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3,5</a:t>
            </a:r>
            <a:r>
              <a:rPr lang="en-US" altLang="en-US" sz="1800" smtClean="0">
                <a:solidFill>
                  <a:schemeClr val="tx1"/>
                </a:solidFill>
              </a:rPr>
              <a:t>)/</a:t>
            </a:r>
            <a:r>
              <a:rPr lang="en-US" altLang="en-US" sz="1800">
                <a:solidFill>
                  <a:schemeClr val="tx1"/>
                </a:solidFill>
              </a:rPr>
              <a:t>3 = 0.185</a:t>
            </a:r>
          </a:p>
          <a:p>
            <a:endParaRPr lang="en-US" altLang="en-US" sz="1800">
              <a:solidFill>
                <a:schemeClr val="tx1"/>
              </a:solidFill>
            </a:endParaRPr>
          </a:p>
          <a:p>
            <a:r>
              <a:rPr lang="en-US" altLang="en-US" sz="1800">
                <a:solidFill>
                  <a:schemeClr val="tx1"/>
                </a:solidFill>
              </a:rPr>
              <a:t>	            </a:t>
            </a:r>
            <a:r>
              <a:rPr lang="en-US" altLang="en-US" sz="1800" smtClean="0">
                <a:solidFill>
                  <a:schemeClr val="tx1"/>
                </a:solidFill>
              </a:rPr>
              <a:t>Gene123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Gene4</a:t>
            </a:r>
            <a:r>
              <a:rPr lang="en-US" altLang="en-US" sz="1800">
                <a:solidFill>
                  <a:schemeClr val="tx1"/>
                </a:solidFill>
              </a:rPr>
              <a:t>	</a:t>
            </a:r>
            <a:r>
              <a:rPr lang="en-US" altLang="en-US" sz="1800" smtClean="0">
                <a:solidFill>
                  <a:schemeClr val="tx1"/>
                </a:solidFill>
              </a:rPr>
              <a:t>Gene5</a:t>
            </a:r>
            <a:r>
              <a:rPr lang="en-US" altLang="en-US" sz="1800">
                <a:solidFill>
                  <a:schemeClr val="tx1"/>
                </a:solidFill>
              </a:rPr>
              <a:t/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Gene123</a:t>
            </a:r>
            <a:r>
              <a:rPr lang="en-US" altLang="en-US" sz="1800">
                <a:solidFill>
                  <a:schemeClr val="tx1"/>
                </a:solidFill>
              </a:rPr>
              <a:t>		</a:t>
            </a:r>
            <a:r>
              <a:rPr lang="en-US" altLang="en-US" sz="1800" b="1">
                <a:solidFill>
                  <a:schemeClr val="tx1"/>
                </a:solidFill>
              </a:rPr>
              <a:t>0.120</a:t>
            </a:r>
            <a:r>
              <a:rPr lang="en-US" altLang="en-US" sz="1800">
                <a:solidFill>
                  <a:schemeClr val="tx1"/>
                </a:solidFill>
              </a:rPr>
              <a:t>	0.185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Gene4</a:t>
            </a:r>
            <a:r>
              <a:rPr lang="en-US" altLang="en-US" sz="1800">
                <a:solidFill>
                  <a:schemeClr val="tx1"/>
                </a:solidFill>
              </a:rPr>
              <a:t>			0.179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Gene5</a:t>
            </a:r>
            <a:r>
              <a:rPr lang="en-US" altLang="en-US" sz="1800">
                <a:solidFill>
                  <a:schemeClr val="tx1"/>
                </a:solidFill>
              </a:rPr>
              <a:t>			</a:t>
            </a:r>
          </a:p>
          <a:p>
            <a:endParaRPr lang="en-US" altLang="en-US" sz="1800">
              <a:solidFill>
                <a:schemeClr val="tx1"/>
              </a:solidFill>
            </a:endParaRPr>
          </a:p>
          <a:p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1234,5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= (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1,5 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+  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2,5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+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3,5</a:t>
            </a:r>
            <a:r>
              <a:rPr lang="en-US" altLang="en-US" sz="1800" smtClean="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+ </a:t>
            </a:r>
            <a:r>
              <a:rPr lang="en-US" altLang="en-US" sz="1800" smtClean="0">
                <a:solidFill>
                  <a:schemeClr val="tx1"/>
                </a:solidFill>
              </a:rPr>
              <a:t>D</a:t>
            </a:r>
            <a:r>
              <a:rPr lang="en-US" altLang="en-US" sz="1800" baseline="-25000" smtClean="0">
                <a:solidFill>
                  <a:schemeClr val="tx1"/>
                </a:solidFill>
              </a:rPr>
              <a:t>4,5</a:t>
            </a:r>
            <a:r>
              <a:rPr lang="en-US" altLang="en-US" sz="1800" smtClean="0">
                <a:solidFill>
                  <a:schemeClr val="tx1"/>
                </a:solidFill>
              </a:rPr>
              <a:t>)/</a:t>
            </a:r>
            <a:r>
              <a:rPr lang="en-US" altLang="en-US" sz="1800">
                <a:solidFill>
                  <a:schemeClr val="tx1"/>
                </a:solidFill>
              </a:rPr>
              <a:t>4 = 0.184</a:t>
            </a:r>
          </a:p>
        </p:txBody>
      </p:sp>
      <p:sp>
        <p:nvSpPr>
          <p:cNvPr id="415748" name="Line 4"/>
          <p:cNvSpPr>
            <a:spLocks noChangeShapeType="1"/>
          </p:cNvSpPr>
          <p:nvPr/>
        </p:nvSpPr>
        <p:spPr bwMode="auto">
          <a:xfrm flipH="1">
            <a:off x="6934200" y="1503363"/>
            <a:ext cx="1120775" cy="555625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49" name="Rectangle 5"/>
          <p:cNvSpPr>
            <a:spLocks noChangeArrowheads="1"/>
          </p:cNvSpPr>
          <p:nvPr/>
        </p:nvSpPr>
        <p:spPr bwMode="auto">
          <a:xfrm>
            <a:off x="8069263" y="144780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Gene4</a:t>
            </a:r>
            <a:endParaRPr lang="en-US" altLang="en-US" sz="1800"/>
          </a:p>
        </p:txBody>
      </p:sp>
      <p:sp>
        <p:nvSpPr>
          <p:cNvPr id="415750" name="Line 6"/>
          <p:cNvSpPr>
            <a:spLocks noChangeShapeType="1"/>
          </p:cNvSpPr>
          <p:nvPr/>
        </p:nvSpPr>
        <p:spPr bwMode="auto">
          <a:xfrm flipH="1">
            <a:off x="6934200" y="1781175"/>
            <a:ext cx="1120775" cy="277813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51" name="Rectangle 7"/>
          <p:cNvSpPr>
            <a:spLocks noChangeArrowheads="1"/>
          </p:cNvSpPr>
          <p:nvPr/>
        </p:nvSpPr>
        <p:spPr bwMode="auto">
          <a:xfrm>
            <a:off x="8069263" y="1725613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Gene5</a:t>
            </a:r>
            <a:endParaRPr lang="en-US" altLang="en-US" sz="1800"/>
          </a:p>
        </p:txBody>
      </p:sp>
      <p:sp>
        <p:nvSpPr>
          <p:cNvPr id="415752" name="Line 8"/>
          <p:cNvSpPr>
            <a:spLocks noChangeShapeType="1"/>
          </p:cNvSpPr>
          <p:nvPr/>
        </p:nvSpPr>
        <p:spPr bwMode="auto">
          <a:xfrm flipH="1">
            <a:off x="7494588" y="2058988"/>
            <a:ext cx="560387" cy="277812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53" name="Rectangle 9"/>
          <p:cNvSpPr>
            <a:spLocks noChangeArrowheads="1"/>
          </p:cNvSpPr>
          <p:nvPr/>
        </p:nvSpPr>
        <p:spPr bwMode="auto">
          <a:xfrm>
            <a:off x="8069263" y="2003425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Gene3</a:t>
            </a:r>
            <a:endParaRPr lang="en-US" altLang="en-US" sz="1800"/>
          </a:p>
        </p:txBody>
      </p:sp>
      <p:sp>
        <p:nvSpPr>
          <p:cNvPr id="415754" name="Line 10"/>
          <p:cNvSpPr>
            <a:spLocks noChangeShapeType="1"/>
          </p:cNvSpPr>
          <p:nvPr/>
        </p:nvSpPr>
        <p:spPr bwMode="auto">
          <a:xfrm flipH="1">
            <a:off x="7773988" y="2336800"/>
            <a:ext cx="280987" cy="139700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55" name="Rectangle 11"/>
          <p:cNvSpPr>
            <a:spLocks noChangeArrowheads="1"/>
          </p:cNvSpPr>
          <p:nvPr/>
        </p:nvSpPr>
        <p:spPr bwMode="auto">
          <a:xfrm>
            <a:off x="8069263" y="2281238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Gene1</a:t>
            </a:r>
            <a:endParaRPr lang="en-US" altLang="en-US" sz="1800"/>
          </a:p>
        </p:txBody>
      </p:sp>
      <p:sp>
        <p:nvSpPr>
          <p:cNvPr id="415756" name="Line 12"/>
          <p:cNvSpPr>
            <a:spLocks noChangeShapeType="1"/>
          </p:cNvSpPr>
          <p:nvPr/>
        </p:nvSpPr>
        <p:spPr bwMode="auto">
          <a:xfrm flipH="1" flipV="1">
            <a:off x="7773988" y="2476500"/>
            <a:ext cx="280987" cy="138113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57" name="Rectangle 13"/>
          <p:cNvSpPr>
            <a:spLocks noChangeArrowheads="1"/>
          </p:cNvSpPr>
          <p:nvPr/>
        </p:nvSpPr>
        <p:spPr bwMode="auto">
          <a:xfrm>
            <a:off x="8069263" y="255905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Gene2</a:t>
            </a:r>
            <a:endParaRPr lang="en-US" altLang="en-US" sz="1800"/>
          </a:p>
        </p:txBody>
      </p:sp>
      <p:sp>
        <p:nvSpPr>
          <p:cNvPr id="415758" name="Line 14"/>
          <p:cNvSpPr>
            <a:spLocks noChangeShapeType="1"/>
          </p:cNvSpPr>
          <p:nvPr/>
        </p:nvSpPr>
        <p:spPr bwMode="auto">
          <a:xfrm flipH="1" flipV="1">
            <a:off x="7494588" y="2336800"/>
            <a:ext cx="279400" cy="139700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59" name="Line 15"/>
          <p:cNvSpPr>
            <a:spLocks noChangeShapeType="1"/>
          </p:cNvSpPr>
          <p:nvPr/>
        </p:nvSpPr>
        <p:spPr bwMode="auto">
          <a:xfrm flipH="1" flipV="1">
            <a:off x="6934200" y="2058988"/>
            <a:ext cx="560388" cy="277812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61" name="Line 17"/>
          <p:cNvSpPr>
            <a:spLocks noChangeShapeType="1"/>
          </p:cNvSpPr>
          <p:nvPr/>
        </p:nvSpPr>
        <p:spPr bwMode="auto">
          <a:xfrm flipH="1">
            <a:off x="7010400" y="3552825"/>
            <a:ext cx="1057275" cy="530225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8080375" y="350520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Gene5</a:t>
            </a:r>
            <a:endParaRPr lang="en-US" altLang="en-US" sz="1800"/>
          </a:p>
        </p:txBody>
      </p:sp>
      <p:sp>
        <p:nvSpPr>
          <p:cNvPr id="415763" name="Line 19"/>
          <p:cNvSpPr>
            <a:spLocks noChangeShapeType="1"/>
          </p:cNvSpPr>
          <p:nvPr/>
        </p:nvSpPr>
        <p:spPr bwMode="auto">
          <a:xfrm flipH="1">
            <a:off x="7273925" y="3817938"/>
            <a:ext cx="793750" cy="396875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64" name="Rectangle 20"/>
          <p:cNvSpPr>
            <a:spLocks noChangeArrowheads="1"/>
          </p:cNvSpPr>
          <p:nvPr/>
        </p:nvSpPr>
        <p:spPr bwMode="auto">
          <a:xfrm>
            <a:off x="8080375" y="3770313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Gene4</a:t>
            </a:r>
            <a:endParaRPr lang="en-US" altLang="en-US" sz="1800"/>
          </a:p>
        </p:txBody>
      </p:sp>
      <p:sp>
        <p:nvSpPr>
          <p:cNvPr id="415765" name="Line 21"/>
          <p:cNvSpPr>
            <a:spLocks noChangeShapeType="1"/>
          </p:cNvSpPr>
          <p:nvPr/>
        </p:nvSpPr>
        <p:spPr bwMode="auto">
          <a:xfrm flipH="1">
            <a:off x="7539038" y="4083050"/>
            <a:ext cx="528637" cy="263525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66" name="Rectangle 22"/>
          <p:cNvSpPr>
            <a:spLocks noChangeArrowheads="1"/>
          </p:cNvSpPr>
          <p:nvPr/>
        </p:nvSpPr>
        <p:spPr bwMode="auto">
          <a:xfrm>
            <a:off x="8080375" y="4035425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Gene3</a:t>
            </a:r>
            <a:endParaRPr lang="en-US" altLang="en-US" sz="1800"/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 flipH="1">
            <a:off x="7802563" y="4346575"/>
            <a:ext cx="265112" cy="133350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68" name="Rectangle 24"/>
          <p:cNvSpPr>
            <a:spLocks noChangeArrowheads="1"/>
          </p:cNvSpPr>
          <p:nvPr/>
        </p:nvSpPr>
        <p:spPr bwMode="auto">
          <a:xfrm>
            <a:off x="8080375" y="429895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Gene1</a:t>
            </a:r>
            <a:endParaRPr lang="en-US" altLang="en-US" sz="1800"/>
          </a:p>
        </p:txBody>
      </p:sp>
      <p:sp>
        <p:nvSpPr>
          <p:cNvPr id="415769" name="Line 25"/>
          <p:cNvSpPr>
            <a:spLocks noChangeShapeType="1"/>
          </p:cNvSpPr>
          <p:nvPr/>
        </p:nvSpPr>
        <p:spPr bwMode="auto">
          <a:xfrm flipH="1" flipV="1">
            <a:off x="7802563" y="4479925"/>
            <a:ext cx="265112" cy="133350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70" name="Rectangle 26"/>
          <p:cNvSpPr>
            <a:spLocks noChangeArrowheads="1"/>
          </p:cNvSpPr>
          <p:nvPr/>
        </p:nvSpPr>
        <p:spPr bwMode="auto">
          <a:xfrm>
            <a:off x="8080375" y="4565650"/>
            <a:ext cx="6924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800" smtClean="0">
                <a:latin typeface="Arial" panose="020B0604020202020204" pitchFamily="34" charset="0"/>
              </a:rPr>
              <a:t>Gene2</a:t>
            </a:r>
            <a:endParaRPr lang="en-US" altLang="en-US" sz="1800"/>
          </a:p>
        </p:txBody>
      </p:sp>
      <p:sp>
        <p:nvSpPr>
          <p:cNvPr id="415771" name="Line 27"/>
          <p:cNvSpPr>
            <a:spLocks noChangeShapeType="1"/>
          </p:cNvSpPr>
          <p:nvPr/>
        </p:nvSpPr>
        <p:spPr bwMode="auto">
          <a:xfrm flipH="1" flipV="1">
            <a:off x="7539038" y="4346575"/>
            <a:ext cx="263525" cy="133350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72" name="Line 28"/>
          <p:cNvSpPr>
            <a:spLocks noChangeShapeType="1"/>
          </p:cNvSpPr>
          <p:nvPr/>
        </p:nvSpPr>
        <p:spPr bwMode="auto">
          <a:xfrm flipH="1" flipV="1">
            <a:off x="7273925" y="4214813"/>
            <a:ext cx="265113" cy="131762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73" name="Line 29"/>
          <p:cNvSpPr>
            <a:spLocks noChangeShapeType="1"/>
          </p:cNvSpPr>
          <p:nvPr/>
        </p:nvSpPr>
        <p:spPr bwMode="auto">
          <a:xfrm flipH="1" flipV="1">
            <a:off x="7010400" y="4083050"/>
            <a:ext cx="263525" cy="131763"/>
          </a:xfrm>
          <a:prstGeom prst="line">
            <a:avLst/>
          </a:prstGeom>
          <a:noFill/>
          <a:ln w="7938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577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b="1">
                <a:solidFill>
                  <a:schemeClr val="tx1"/>
                </a:solidFill>
              </a:rPr>
              <a:t>UPGMA</a:t>
            </a:r>
          </a:p>
        </p:txBody>
      </p:sp>
      <p:sp>
        <p:nvSpPr>
          <p:cNvPr id="415775" name="Text Box 31"/>
          <p:cNvSpPr txBox="1">
            <a:spLocks noChangeArrowheads="1"/>
          </p:cNvSpPr>
          <p:nvPr/>
        </p:nvSpPr>
        <p:spPr bwMode="auto">
          <a:xfrm>
            <a:off x="6629400" y="5029200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smtClean="0"/>
              <a:t>(((1,2),3),4),5)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659296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Xuhua Xia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4105CBF-5997-41AA-B96C-00FF35AC1EB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/>
              <a:t>Phylogenetic Relationship from UPGMA</a:t>
            </a:r>
            <a:endParaRPr lang="en-US" altLang="en-US" b="1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990600"/>
            <a:ext cx="6858000" cy="5105400"/>
          </a:xfrm>
        </p:spPr>
        <p:txBody>
          <a:bodyPr/>
          <a:lstStyle/>
          <a:p>
            <a:r>
              <a:rPr lang="en-US" altLang="en-US" sz="1800"/>
              <a:t>		</a:t>
            </a:r>
            <a:r>
              <a:rPr lang="en-US" altLang="en-US" sz="1800" smtClean="0"/>
              <a:t>Gene1</a:t>
            </a:r>
            <a:r>
              <a:rPr lang="en-US" altLang="en-US" sz="1800"/>
              <a:t>	</a:t>
            </a:r>
            <a:r>
              <a:rPr lang="en-US" altLang="en-US" sz="1800" smtClean="0"/>
              <a:t>Gene2</a:t>
            </a:r>
            <a:r>
              <a:rPr lang="en-US" altLang="en-US" sz="1800"/>
              <a:t>	</a:t>
            </a:r>
            <a:r>
              <a:rPr lang="en-US" altLang="en-US" sz="1800" smtClean="0"/>
              <a:t>Gene3</a:t>
            </a:r>
            <a:r>
              <a:rPr lang="en-US" altLang="en-US" sz="1800"/>
              <a:t>	</a:t>
            </a:r>
            <a:r>
              <a:rPr lang="en-US" altLang="en-US" sz="1800" smtClean="0"/>
              <a:t>Gene4</a:t>
            </a:r>
            <a:r>
              <a:rPr lang="en-US" altLang="en-US" sz="1800"/>
              <a:t>	</a:t>
            </a:r>
            <a:r>
              <a:rPr lang="en-US" altLang="en-US" sz="1800" smtClean="0"/>
              <a:t>Gene5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 smtClean="0"/>
              <a:t>Gene1</a:t>
            </a:r>
            <a:r>
              <a:rPr lang="en-US" altLang="en-US" sz="1800"/>
              <a:t>		</a:t>
            </a:r>
            <a:r>
              <a:rPr lang="en-US" altLang="en-US" sz="1800" b="1"/>
              <a:t>0.015</a:t>
            </a:r>
            <a:r>
              <a:rPr lang="en-US" altLang="en-US" sz="1800"/>
              <a:t>	0.045	0.143	0.198</a:t>
            </a:r>
            <a:br>
              <a:rPr lang="en-US" altLang="en-US" sz="1800"/>
            </a:br>
            <a:r>
              <a:rPr lang="en-US" altLang="en-US" sz="1800" smtClean="0"/>
              <a:t>Gene2</a:t>
            </a:r>
            <a:r>
              <a:rPr lang="en-US" altLang="en-US" sz="1800"/>
              <a:t>			0.030	0.126	0.179</a:t>
            </a:r>
            <a:br>
              <a:rPr lang="en-US" altLang="en-US" sz="1800"/>
            </a:br>
            <a:r>
              <a:rPr lang="en-US" altLang="en-US" sz="1800" smtClean="0"/>
              <a:t>Gene3</a:t>
            </a:r>
            <a:r>
              <a:rPr lang="en-US" altLang="en-US" sz="1800"/>
              <a:t>				0.092	0.179</a:t>
            </a:r>
            <a:br>
              <a:rPr lang="en-US" altLang="en-US" sz="1800"/>
            </a:br>
            <a:r>
              <a:rPr lang="en-US" altLang="en-US" sz="1800" smtClean="0"/>
              <a:t>Gene4</a:t>
            </a:r>
            <a:r>
              <a:rPr lang="en-US" altLang="en-US" sz="1800"/>
              <a:t>					0.179</a:t>
            </a:r>
            <a:br>
              <a:rPr lang="en-US" altLang="en-US" sz="1800"/>
            </a:br>
            <a:r>
              <a:rPr lang="en-US" altLang="en-US" sz="1800" smtClean="0"/>
              <a:t>Gene5</a:t>
            </a:r>
            <a:r>
              <a:rPr lang="en-US" altLang="en-US" sz="1800"/>
              <a:t>					</a:t>
            </a:r>
          </a:p>
          <a:p>
            <a:endParaRPr lang="en-US" altLang="en-US" sz="1800"/>
          </a:p>
          <a:p>
            <a:r>
              <a:rPr lang="en-US" altLang="en-US" sz="1800"/>
              <a:t>		</a:t>
            </a:r>
            <a:r>
              <a:rPr lang="en-US" altLang="en-US" sz="1800" smtClean="0"/>
              <a:t>Gene12</a:t>
            </a:r>
            <a:r>
              <a:rPr lang="en-US" altLang="en-US" sz="1800"/>
              <a:t>	</a:t>
            </a:r>
            <a:r>
              <a:rPr lang="en-US" altLang="en-US" sz="1800" smtClean="0"/>
              <a:t>Gene3</a:t>
            </a:r>
            <a:r>
              <a:rPr lang="en-US" altLang="en-US" sz="1800"/>
              <a:t>	</a:t>
            </a:r>
            <a:r>
              <a:rPr lang="en-US" altLang="en-US" sz="1800" smtClean="0"/>
              <a:t>Gene4</a:t>
            </a:r>
            <a:r>
              <a:rPr lang="en-US" altLang="en-US" sz="1800"/>
              <a:t>	</a:t>
            </a:r>
            <a:r>
              <a:rPr lang="en-US" altLang="en-US" sz="1800" smtClean="0"/>
              <a:t>Gene5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 smtClean="0"/>
              <a:t>Gene12</a:t>
            </a:r>
            <a:r>
              <a:rPr lang="en-US" altLang="en-US" sz="1800"/>
              <a:t>	</a:t>
            </a:r>
            <a:r>
              <a:rPr lang="en-US" altLang="en-US" sz="1800" smtClean="0"/>
              <a:t>	</a:t>
            </a:r>
            <a:r>
              <a:rPr lang="en-US" altLang="en-US" sz="1800" b="1" smtClean="0"/>
              <a:t>0.038</a:t>
            </a:r>
            <a:r>
              <a:rPr lang="en-US" altLang="en-US" sz="1800"/>
              <a:t>	0.135	0.189</a:t>
            </a:r>
            <a:br>
              <a:rPr lang="en-US" altLang="en-US" sz="1800"/>
            </a:br>
            <a:r>
              <a:rPr lang="en-US" altLang="en-US" sz="1800" smtClean="0"/>
              <a:t>Gene3</a:t>
            </a:r>
            <a:r>
              <a:rPr lang="en-US" altLang="en-US" sz="1800"/>
              <a:t>		</a:t>
            </a:r>
            <a:r>
              <a:rPr lang="en-US" altLang="en-US" sz="1800" smtClean="0"/>
              <a:t>	0.092</a:t>
            </a:r>
            <a:r>
              <a:rPr lang="en-US" altLang="en-US" sz="1800"/>
              <a:t>	0.179</a:t>
            </a:r>
            <a:br>
              <a:rPr lang="en-US" altLang="en-US" sz="1800"/>
            </a:br>
            <a:r>
              <a:rPr lang="en-US" altLang="en-US" sz="1800" smtClean="0"/>
              <a:t>Gene4</a:t>
            </a:r>
            <a:r>
              <a:rPr lang="en-US" altLang="en-US" sz="1800"/>
              <a:t>			</a:t>
            </a:r>
            <a:r>
              <a:rPr lang="en-US" altLang="en-US" sz="1800" smtClean="0"/>
              <a:t>	0.179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 smtClean="0"/>
              <a:t>Gene5</a:t>
            </a:r>
            <a:r>
              <a:rPr lang="en-US" altLang="en-US" sz="1800"/>
              <a:t>				</a:t>
            </a:r>
          </a:p>
          <a:p>
            <a:endParaRPr lang="en-US" altLang="en-US" sz="1800"/>
          </a:p>
          <a:p>
            <a:r>
              <a:rPr lang="en-US" altLang="en-US" sz="1800"/>
              <a:t>		</a:t>
            </a:r>
            <a:r>
              <a:rPr lang="en-US" altLang="en-US" sz="1800" smtClean="0"/>
              <a:t>Gene123</a:t>
            </a:r>
            <a:r>
              <a:rPr lang="en-US" altLang="en-US" sz="1800"/>
              <a:t>	</a:t>
            </a:r>
            <a:r>
              <a:rPr lang="en-US" altLang="en-US" sz="1800" smtClean="0"/>
              <a:t>Gene4</a:t>
            </a:r>
            <a:r>
              <a:rPr lang="en-US" altLang="en-US" sz="1800"/>
              <a:t>	</a:t>
            </a:r>
            <a:r>
              <a:rPr lang="en-US" altLang="en-US" sz="1800" smtClean="0"/>
              <a:t>Gene5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 smtClean="0"/>
              <a:t>Gene123</a:t>
            </a:r>
            <a:r>
              <a:rPr lang="en-US" altLang="en-US" sz="1800"/>
              <a:t>		</a:t>
            </a:r>
            <a:r>
              <a:rPr lang="en-US" altLang="en-US" sz="1800" b="1"/>
              <a:t>0.120</a:t>
            </a:r>
            <a:r>
              <a:rPr lang="en-US" altLang="en-US" sz="1800"/>
              <a:t>	0.185</a:t>
            </a:r>
            <a:br>
              <a:rPr lang="en-US" altLang="en-US" sz="1800"/>
            </a:br>
            <a:r>
              <a:rPr lang="en-US" altLang="en-US" sz="1800" smtClean="0"/>
              <a:t>Gene4</a:t>
            </a:r>
            <a:r>
              <a:rPr lang="en-US" altLang="en-US" sz="1800"/>
              <a:t>			0.179</a:t>
            </a:r>
            <a:br>
              <a:rPr lang="en-US" altLang="en-US" sz="1800"/>
            </a:br>
            <a:r>
              <a:rPr lang="en-US" altLang="en-US" sz="1800" smtClean="0"/>
              <a:t>Gene5</a:t>
            </a:r>
            <a:r>
              <a:rPr lang="en-US" altLang="en-US" sz="180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398021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Xuhua Xia</a:t>
            </a:r>
          </a:p>
        </p:txBody>
      </p:sp>
      <p:sp>
        <p:nvSpPr>
          <p:cNvPr id="2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8597AE6-2661-44BA-985C-C56327F3CD7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Branch Lengths</a:t>
            </a:r>
          </a:p>
        </p:txBody>
      </p:sp>
      <p:sp>
        <p:nvSpPr>
          <p:cNvPr id="417795" name="Text Box 3"/>
          <p:cNvSpPr txBox="1">
            <a:spLocks noChangeArrowheads="1"/>
          </p:cNvSpPr>
          <p:nvPr/>
        </p:nvSpPr>
        <p:spPr bwMode="auto">
          <a:xfrm>
            <a:off x="6443663" y="1125538"/>
            <a:ext cx="23828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smtClean="0"/>
              <a:t>((1,2),(3,4,5))</a:t>
            </a:r>
            <a:endParaRPr lang="en-US" altLang="en-US" sz="2000"/>
          </a:p>
          <a:p>
            <a:pPr>
              <a:spcBef>
                <a:spcPct val="50000"/>
              </a:spcBef>
            </a:pPr>
            <a:r>
              <a:rPr lang="en-US" altLang="en-US" sz="2000" smtClean="0"/>
              <a:t>(((1,2),3),(4,5))</a:t>
            </a:r>
            <a:endParaRPr lang="en-US" altLang="en-US" sz="2000"/>
          </a:p>
          <a:p>
            <a:pPr>
              <a:spcBef>
                <a:spcPct val="50000"/>
              </a:spcBef>
            </a:pPr>
            <a:r>
              <a:rPr lang="en-US" altLang="en-US" sz="2000" smtClean="0"/>
              <a:t>((((1,2),3),4),5)</a:t>
            </a:r>
            <a:endParaRPr lang="en-US" altLang="en-US" sz="2000"/>
          </a:p>
        </p:txBody>
      </p:sp>
      <p:sp>
        <p:nvSpPr>
          <p:cNvPr id="417796" name="Rectangle 4"/>
          <p:cNvSpPr>
            <a:spLocks noChangeArrowheads="1"/>
          </p:cNvSpPr>
          <p:nvPr/>
        </p:nvSpPr>
        <p:spPr bwMode="auto">
          <a:xfrm>
            <a:off x="107950" y="1143000"/>
            <a:ext cx="564930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smtClean="0"/>
              <a:t>D</a:t>
            </a:r>
            <a:r>
              <a:rPr lang="en-US" altLang="en-US" sz="2000" baseline="-25000" smtClean="0"/>
              <a:t>12</a:t>
            </a:r>
            <a:r>
              <a:rPr lang="en-US" altLang="en-US" sz="2000" smtClean="0"/>
              <a:t> </a:t>
            </a:r>
            <a:r>
              <a:rPr lang="en-US" altLang="en-US" sz="2000"/>
              <a:t>= 0.015</a:t>
            </a:r>
          </a:p>
          <a:p>
            <a:r>
              <a:rPr lang="en-US" altLang="en-US" sz="2000" smtClean="0">
                <a:solidFill>
                  <a:srgbClr val="FF0000"/>
                </a:solidFill>
              </a:rPr>
              <a:t>D</a:t>
            </a:r>
            <a:r>
              <a:rPr lang="en-US" altLang="en-US" sz="2000" baseline="-25000" smtClean="0">
                <a:solidFill>
                  <a:srgbClr val="FF0000"/>
                </a:solidFill>
              </a:rPr>
              <a:t>12,3</a:t>
            </a:r>
            <a:r>
              <a:rPr lang="en-US" altLang="en-US" sz="2000" smtClean="0">
                <a:solidFill>
                  <a:srgbClr val="FF0000"/>
                </a:solidFill>
              </a:rPr>
              <a:t> </a:t>
            </a:r>
            <a:r>
              <a:rPr lang="en-US" altLang="en-US" sz="2000">
                <a:solidFill>
                  <a:srgbClr val="FF0000"/>
                </a:solidFill>
              </a:rPr>
              <a:t>= (</a:t>
            </a:r>
            <a:r>
              <a:rPr lang="en-US" altLang="en-US" sz="2000" smtClean="0">
                <a:solidFill>
                  <a:srgbClr val="FF0000"/>
                </a:solidFill>
              </a:rPr>
              <a:t>D</a:t>
            </a:r>
            <a:r>
              <a:rPr lang="en-US" altLang="en-US" sz="2000" baseline="-25000" smtClean="0">
                <a:solidFill>
                  <a:srgbClr val="FF0000"/>
                </a:solidFill>
              </a:rPr>
              <a:t>1,3</a:t>
            </a:r>
            <a:r>
              <a:rPr lang="en-US" altLang="en-US" sz="2000" smtClean="0">
                <a:solidFill>
                  <a:srgbClr val="FF0000"/>
                </a:solidFill>
              </a:rPr>
              <a:t> </a:t>
            </a:r>
            <a:r>
              <a:rPr lang="en-US" altLang="en-US" sz="2000">
                <a:solidFill>
                  <a:srgbClr val="FF0000"/>
                </a:solidFill>
              </a:rPr>
              <a:t>+ </a:t>
            </a:r>
            <a:r>
              <a:rPr lang="en-US" altLang="en-US" sz="2000" smtClean="0">
                <a:solidFill>
                  <a:srgbClr val="FF0000"/>
                </a:solidFill>
              </a:rPr>
              <a:t>D</a:t>
            </a:r>
            <a:r>
              <a:rPr lang="en-US" altLang="en-US" sz="2000" baseline="-25000" smtClean="0">
                <a:solidFill>
                  <a:srgbClr val="FF0000"/>
                </a:solidFill>
              </a:rPr>
              <a:t>2,3</a:t>
            </a:r>
            <a:r>
              <a:rPr lang="en-US" altLang="en-US" sz="2000" smtClean="0">
                <a:solidFill>
                  <a:srgbClr val="FF0000"/>
                </a:solidFill>
              </a:rPr>
              <a:t>)/</a:t>
            </a:r>
            <a:r>
              <a:rPr lang="en-US" altLang="en-US" sz="2000">
                <a:solidFill>
                  <a:srgbClr val="FF0000"/>
                </a:solidFill>
              </a:rPr>
              <a:t>2 = 0.038 </a:t>
            </a:r>
            <a:r>
              <a:rPr lang="en-US" altLang="en-US" sz="2000" smtClean="0">
                <a:solidFill>
                  <a:srgbClr val="FF0000"/>
                </a:solidFill>
              </a:rPr>
              <a:t>(previous slide)</a:t>
            </a:r>
            <a:r>
              <a:rPr lang="en-US" altLang="en-US" sz="2000">
                <a:solidFill>
                  <a:srgbClr val="FF0000"/>
                </a:solidFill>
              </a:rPr>
              <a:t/>
            </a:r>
            <a:br>
              <a:rPr lang="en-US" altLang="en-US" sz="2000">
                <a:solidFill>
                  <a:srgbClr val="FF0000"/>
                </a:solidFill>
              </a:rPr>
            </a:br>
            <a:r>
              <a:rPr lang="en-US" altLang="en-US" sz="2000" smtClean="0"/>
              <a:t>D</a:t>
            </a:r>
            <a:r>
              <a:rPr lang="en-US" altLang="en-US" sz="2000" baseline="-25000" smtClean="0"/>
              <a:t>12,4</a:t>
            </a:r>
            <a:r>
              <a:rPr lang="en-US" altLang="en-US" sz="2000" smtClean="0"/>
              <a:t> </a:t>
            </a:r>
            <a:r>
              <a:rPr lang="en-US" altLang="en-US" sz="2000"/>
              <a:t>= (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1,4 </a:t>
            </a:r>
            <a:r>
              <a:rPr lang="en-US" altLang="en-US" sz="2000" smtClean="0"/>
              <a:t> </a:t>
            </a:r>
            <a:r>
              <a:rPr lang="en-US" altLang="en-US" sz="2000"/>
              <a:t>+  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2,4</a:t>
            </a:r>
            <a:r>
              <a:rPr lang="en-US" altLang="en-US" sz="2000" smtClean="0"/>
              <a:t>)/</a:t>
            </a:r>
            <a:r>
              <a:rPr lang="en-US" altLang="en-US" sz="2000"/>
              <a:t>2 = 0.135</a:t>
            </a:r>
            <a:br>
              <a:rPr lang="en-US" altLang="en-US" sz="2000"/>
            </a:br>
            <a:r>
              <a:rPr lang="en-US" altLang="en-US" sz="2000" smtClean="0"/>
              <a:t>D</a:t>
            </a:r>
            <a:r>
              <a:rPr lang="en-US" altLang="en-US" sz="2000" baseline="-25000" smtClean="0"/>
              <a:t>12,5</a:t>
            </a:r>
            <a:r>
              <a:rPr lang="en-US" altLang="en-US" sz="2000" smtClean="0"/>
              <a:t> </a:t>
            </a:r>
            <a:r>
              <a:rPr lang="en-US" altLang="en-US" sz="2000"/>
              <a:t>= (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1,5</a:t>
            </a:r>
            <a:r>
              <a:rPr lang="en-US" altLang="en-US" sz="2000" smtClean="0"/>
              <a:t>  </a:t>
            </a:r>
            <a:r>
              <a:rPr lang="en-US" altLang="en-US" sz="2000"/>
              <a:t>+ 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2,5</a:t>
            </a:r>
            <a:r>
              <a:rPr lang="en-US" altLang="en-US" sz="2000" smtClean="0"/>
              <a:t>)/</a:t>
            </a:r>
            <a:r>
              <a:rPr lang="en-US" altLang="en-US" sz="2000"/>
              <a:t>2 = 0.189</a:t>
            </a:r>
            <a:br>
              <a:rPr lang="en-US" altLang="en-US" sz="2000"/>
            </a:br>
            <a:endParaRPr lang="en-US" altLang="en-US" sz="2000"/>
          </a:p>
          <a:p>
            <a:r>
              <a:rPr lang="en-US" altLang="en-US" sz="2000" smtClean="0"/>
              <a:t>D</a:t>
            </a:r>
            <a:r>
              <a:rPr lang="en-US" altLang="en-US" sz="2000" baseline="-25000" smtClean="0"/>
              <a:t>123,4</a:t>
            </a:r>
            <a:r>
              <a:rPr lang="en-US" altLang="en-US" sz="2000" smtClean="0"/>
              <a:t> </a:t>
            </a:r>
            <a:r>
              <a:rPr lang="en-US" altLang="en-US" sz="2000"/>
              <a:t>= (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1,4</a:t>
            </a:r>
            <a:r>
              <a:rPr lang="en-US" altLang="en-US" sz="2000" smtClean="0"/>
              <a:t> </a:t>
            </a:r>
            <a:r>
              <a:rPr lang="en-US" altLang="en-US" sz="2000"/>
              <a:t>+ 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2,4</a:t>
            </a:r>
            <a:r>
              <a:rPr lang="en-US" altLang="en-US" sz="2000" smtClean="0"/>
              <a:t> </a:t>
            </a:r>
            <a:r>
              <a:rPr lang="en-US" altLang="en-US" sz="2000"/>
              <a:t>+ 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3,4</a:t>
            </a:r>
            <a:r>
              <a:rPr lang="en-US" altLang="en-US" sz="2000" smtClean="0"/>
              <a:t>)/</a:t>
            </a:r>
            <a:r>
              <a:rPr lang="en-US" altLang="en-US" sz="2000"/>
              <a:t>3 = </a:t>
            </a:r>
            <a:r>
              <a:rPr lang="en-US" altLang="en-US" sz="2000" smtClean="0"/>
              <a:t>0.120 </a:t>
            </a:r>
            <a:r>
              <a:rPr lang="en-US" altLang="en-US" sz="2000">
                <a:solidFill>
                  <a:srgbClr val="FF0000"/>
                </a:solidFill>
              </a:rPr>
              <a:t>(previous slide)</a:t>
            </a:r>
            <a:r>
              <a:rPr lang="en-US" altLang="en-US" sz="2000"/>
              <a:t/>
            </a:r>
            <a:br>
              <a:rPr lang="en-US" altLang="en-US" sz="2000"/>
            </a:br>
            <a:r>
              <a:rPr lang="en-US" altLang="en-US" sz="2000" smtClean="0"/>
              <a:t>D</a:t>
            </a:r>
            <a:r>
              <a:rPr lang="en-US" altLang="en-US" sz="2000" baseline="-25000" smtClean="0"/>
              <a:t>123,5</a:t>
            </a:r>
            <a:r>
              <a:rPr lang="en-US" altLang="en-US" sz="2000" smtClean="0"/>
              <a:t> </a:t>
            </a:r>
            <a:r>
              <a:rPr lang="en-US" altLang="en-US" sz="2000"/>
              <a:t>= (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1,5 </a:t>
            </a:r>
            <a:r>
              <a:rPr lang="en-US" altLang="en-US" sz="2000" smtClean="0"/>
              <a:t> </a:t>
            </a:r>
            <a:r>
              <a:rPr lang="en-US" altLang="en-US" sz="2000"/>
              <a:t>+  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2,5</a:t>
            </a:r>
            <a:r>
              <a:rPr lang="en-US" altLang="en-US" sz="2000" smtClean="0"/>
              <a:t> </a:t>
            </a:r>
            <a:r>
              <a:rPr lang="en-US" altLang="en-US" sz="2000"/>
              <a:t>+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3,5</a:t>
            </a:r>
            <a:r>
              <a:rPr lang="en-US" altLang="en-US" sz="2000" smtClean="0"/>
              <a:t>)/</a:t>
            </a:r>
            <a:r>
              <a:rPr lang="en-US" altLang="en-US" sz="2000"/>
              <a:t>3 = 0.185</a:t>
            </a:r>
          </a:p>
          <a:p>
            <a:endParaRPr lang="en-US" altLang="en-US" sz="2000"/>
          </a:p>
          <a:p>
            <a:r>
              <a:rPr lang="en-US" altLang="en-US" sz="2000" smtClean="0"/>
              <a:t>D</a:t>
            </a:r>
            <a:r>
              <a:rPr lang="en-US" altLang="en-US" sz="2000" baseline="-25000" smtClean="0"/>
              <a:t>1234),5</a:t>
            </a:r>
            <a:r>
              <a:rPr lang="en-US" altLang="en-US" sz="2000" smtClean="0"/>
              <a:t> </a:t>
            </a:r>
            <a:r>
              <a:rPr lang="en-US" altLang="en-US" sz="2000"/>
              <a:t>= (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1,5 </a:t>
            </a:r>
            <a:r>
              <a:rPr lang="en-US" altLang="en-US" sz="2000" smtClean="0"/>
              <a:t> </a:t>
            </a:r>
            <a:r>
              <a:rPr lang="en-US" altLang="en-US" sz="2000"/>
              <a:t>+  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2,5</a:t>
            </a:r>
            <a:r>
              <a:rPr lang="en-US" altLang="en-US" sz="2000" smtClean="0"/>
              <a:t> </a:t>
            </a:r>
            <a:r>
              <a:rPr lang="en-US" altLang="en-US" sz="2000"/>
              <a:t>+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3,5</a:t>
            </a:r>
            <a:r>
              <a:rPr lang="en-US" altLang="en-US" sz="2000" smtClean="0"/>
              <a:t> </a:t>
            </a:r>
            <a:r>
              <a:rPr lang="en-US" altLang="en-US" sz="2000"/>
              <a:t>+ </a:t>
            </a:r>
            <a:r>
              <a:rPr lang="en-US" altLang="en-US" sz="2000" smtClean="0"/>
              <a:t>D</a:t>
            </a:r>
            <a:r>
              <a:rPr lang="en-US" altLang="en-US" sz="2000" baseline="-25000" smtClean="0"/>
              <a:t>4,5</a:t>
            </a:r>
            <a:r>
              <a:rPr lang="en-US" altLang="en-US" sz="2000" smtClean="0"/>
              <a:t>)/</a:t>
            </a:r>
            <a:r>
              <a:rPr lang="en-US" altLang="en-US" sz="2000"/>
              <a:t>4 = 0.184</a:t>
            </a:r>
          </a:p>
        </p:txBody>
      </p:sp>
      <p:sp>
        <p:nvSpPr>
          <p:cNvPr id="417797" name="Text Box 5"/>
          <p:cNvSpPr txBox="1">
            <a:spLocks noChangeArrowheads="1"/>
          </p:cNvSpPr>
          <p:nvPr/>
        </p:nvSpPr>
        <p:spPr bwMode="auto">
          <a:xfrm>
            <a:off x="107950" y="4422775"/>
            <a:ext cx="7772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smtClean="0"/>
              <a:t>((1:0.0075,2:0.0075),(3,4,5))</a:t>
            </a:r>
            <a:endParaRPr lang="en-US" altLang="en-US" sz="2000"/>
          </a:p>
          <a:p>
            <a:pPr>
              <a:spcBef>
                <a:spcPct val="50000"/>
              </a:spcBef>
            </a:pPr>
            <a:r>
              <a:rPr lang="en-US" altLang="en-US" sz="2000" smtClean="0"/>
              <a:t>(((1:0.0075,2:0.0075</a:t>
            </a:r>
            <a:r>
              <a:rPr lang="en-US" altLang="en-US" sz="2000"/>
              <a:t>):</a:t>
            </a:r>
            <a:r>
              <a:rPr lang="en-US" altLang="en-US" sz="2000" smtClean="0"/>
              <a:t>0.019,3:0.019),(4,5))</a:t>
            </a:r>
            <a:endParaRPr lang="en-US" altLang="en-US" sz="2000"/>
          </a:p>
          <a:p>
            <a:pPr>
              <a:spcBef>
                <a:spcPct val="50000"/>
              </a:spcBef>
            </a:pPr>
            <a:r>
              <a:rPr lang="en-US" altLang="en-US" sz="2000" smtClean="0"/>
              <a:t>((((1:0.0075,2:0.0075</a:t>
            </a:r>
            <a:r>
              <a:rPr lang="en-US" altLang="en-US" sz="2000"/>
              <a:t>):</a:t>
            </a:r>
            <a:r>
              <a:rPr lang="en-US" altLang="en-US" sz="2000" smtClean="0"/>
              <a:t>0.0115,3:0.019</a:t>
            </a:r>
            <a:r>
              <a:rPr lang="en-US" altLang="en-US" sz="2000"/>
              <a:t>):</a:t>
            </a:r>
            <a:r>
              <a:rPr lang="en-US" altLang="en-US" sz="2000" smtClean="0"/>
              <a:t>0.041,4:0.06</a:t>
            </a:r>
            <a:r>
              <a:rPr lang="en-US" altLang="en-US" sz="2000"/>
              <a:t>):</a:t>
            </a:r>
            <a:r>
              <a:rPr lang="en-US" altLang="en-US" sz="2000" smtClean="0"/>
              <a:t>0.032,5:0.092</a:t>
            </a:r>
            <a:r>
              <a:rPr lang="en-US" altLang="en-US" sz="2000"/>
              <a:t>)</a:t>
            </a:r>
          </a:p>
        </p:txBody>
      </p:sp>
      <p:grpSp>
        <p:nvGrpSpPr>
          <p:cNvPr id="417798" name="Group 6"/>
          <p:cNvGrpSpPr>
            <a:grpSpLocks/>
          </p:cNvGrpSpPr>
          <p:nvPr/>
        </p:nvGrpSpPr>
        <p:grpSpPr bwMode="auto">
          <a:xfrm>
            <a:off x="5435600" y="3141663"/>
            <a:ext cx="2520950" cy="1670050"/>
            <a:chOff x="1728" y="2640"/>
            <a:chExt cx="3117" cy="1119"/>
          </a:xfrm>
        </p:grpSpPr>
        <p:grpSp>
          <p:nvGrpSpPr>
            <p:cNvPr id="417799" name="Group 7"/>
            <p:cNvGrpSpPr>
              <a:grpSpLocks/>
            </p:cNvGrpSpPr>
            <p:nvPr/>
          </p:nvGrpSpPr>
          <p:grpSpPr bwMode="auto">
            <a:xfrm>
              <a:off x="4085" y="2640"/>
              <a:ext cx="760" cy="304"/>
              <a:chOff x="4085" y="2640"/>
              <a:chExt cx="760" cy="304"/>
            </a:xfrm>
          </p:grpSpPr>
          <p:sp>
            <p:nvSpPr>
              <p:cNvPr id="417800" name="Line 8"/>
              <p:cNvSpPr>
                <a:spLocks noChangeShapeType="1"/>
              </p:cNvSpPr>
              <p:nvPr/>
            </p:nvSpPr>
            <p:spPr bwMode="auto">
              <a:xfrm flipH="1">
                <a:off x="4085" y="2640"/>
                <a:ext cx="760" cy="0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7801" name="Line 9"/>
              <p:cNvSpPr>
                <a:spLocks noChangeShapeType="1"/>
              </p:cNvSpPr>
              <p:nvPr/>
            </p:nvSpPr>
            <p:spPr bwMode="auto">
              <a:xfrm>
                <a:off x="4085" y="2640"/>
                <a:ext cx="0" cy="304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7802" name="Line 10"/>
              <p:cNvSpPr>
                <a:spLocks noChangeShapeType="1"/>
              </p:cNvSpPr>
              <p:nvPr/>
            </p:nvSpPr>
            <p:spPr bwMode="auto">
              <a:xfrm>
                <a:off x="4085" y="2944"/>
                <a:ext cx="760" cy="0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417803" name="Group 11"/>
            <p:cNvGrpSpPr>
              <a:grpSpLocks/>
            </p:cNvGrpSpPr>
            <p:nvPr/>
          </p:nvGrpSpPr>
          <p:grpSpPr bwMode="auto">
            <a:xfrm>
              <a:off x="3704" y="2808"/>
              <a:ext cx="1141" cy="405"/>
              <a:chOff x="3704" y="2808"/>
              <a:chExt cx="1141" cy="405"/>
            </a:xfrm>
          </p:grpSpPr>
          <p:sp>
            <p:nvSpPr>
              <p:cNvPr id="417804" name="Line 12"/>
              <p:cNvSpPr>
                <a:spLocks noChangeShapeType="1"/>
              </p:cNvSpPr>
              <p:nvPr/>
            </p:nvSpPr>
            <p:spPr bwMode="auto">
              <a:xfrm flipH="1">
                <a:off x="3704" y="2808"/>
                <a:ext cx="381" cy="0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7805" name="Line 13"/>
              <p:cNvSpPr>
                <a:spLocks noChangeShapeType="1"/>
              </p:cNvSpPr>
              <p:nvPr/>
            </p:nvSpPr>
            <p:spPr bwMode="auto">
              <a:xfrm>
                <a:off x="3704" y="2808"/>
                <a:ext cx="0" cy="405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7806" name="Line 14"/>
              <p:cNvSpPr>
                <a:spLocks noChangeShapeType="1"/>
              </p:cNvSpPr>
              <p:nvPr/>
            </p:nvSpPr>
            <p:spPr bwMode="auto">
              <a:xfrm>
                <a:off x="3704" y="3213"/>
                <a:ext cx="1141" cy="0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417807" name="Line 15"/>
            <p:cNvSpPr>
              <a:spLocks noChangeShapeType="1"/>
            </p:cNvSpPr>
            <p:nvPr/>
          </p:nvSpPr>
          <p:spPr bwMode="auto">
            <a:xfrm flipH="1">
              <a:off x="2869" y="3039"/>
              <a:ext cx="83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7808" name="Line 16"/>
            <p:cNvSpPr>
              <a:spLocks noChangeShapeType="1"/>
            </p:cNvSpPr>
            <p:nvPr/>
          </p:nvSpPr>
          <p:spPr bwMode="auto">
            <a:xfrm>
              <a:off x="2869" y="3039"/>
              <a:ext cx="0" cy="432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7809" name="Line 17"/>
            <p:cNvSpPr>
              <a:spLocks noChangeShapeType="1"/>
            </p:cNvSpPr>
            <p:nvPr/>
          </p:nvSpPr>
          <p:spPr bwMode="auto">
            <a:xfrm>
              <a:off x="2869" y="3471"/>
              <a:ext cx="1976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7810" name="Line 18"/>
            <p:cNvSpPr>
              <a:spLocks noChangeShapeType="1"/>
            </p:cNvSpPr>
            <p:nvPr/>
          </p:nvSpPr>
          <p:spPr bwMode="auto">
            <a:xfrm flipH="1">
              <a:off x="2260" y="3279"/>
              <a:ext cx="609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7811" name="Line 19"/>
            <p:cNvSpPr>
              <a:spLocks noChangeShapeType="1"/>
            </p:cNvSpPr>
            <p:nvPr/>
          </p:nvSpPr>
          <p:spPr bwMode="auto">
            <a:xfrm>
              <a:off x="2260" y="3279"/>
              <a:ext cx="0" cy="48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7812" name="Line 20"/>
            <p:cNvSpPr>
              <a:spLocks noChangeShapeType="1"/>
            </p:cNvSpPr>
            <p:nvPr/>
          </p:nvSpPr>
          <p:spPr bwMode="auto">
            <a:xfrm>
              <a:off x="2260" y="3759"/>
              <a:ext cx="258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7813" name="Line 21"/>
            <p:cNvSpPr>
              <a:spLocks noChangeShapeType="1"/>
            </p:cNvSpPr>
            <p:nvPr/>
          </p:nvSpPr>
          <p:spPr bwMode="auto">
            <a:xfrm flipH="1">
              <a:off x="1728" y="3480"/>
              <a:ext cx="532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17814" name="Rectangle 22"/>
          <p:cNvSpPr>
            <a:spLocks noChangeArrowheads="1"/>
          </p:cNvSpPr>
          <p:nvPr/>
        </p:nvSpPr>
        <p:spPr bwMode="auto">
          <a:xfrm>
            <a:off x="7878763" y="3082925"/>
            <a:ext cx="788677" cy="192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en-US" sz="1800" smtClean="0"/>
              <a:t>Gene1</a:t>
            </a:r>
            <a:endParaRPr lang="en-US" altLang="en-US" sz="1800"/>
          </a:p>
          <a:p>
            <a:pPr>
              <a:lnSpc>
                <a:spcPct val="70000"/>
              </a:lnSpc>
            </a:pPr>
            <a:endParaRPr lang="en-US" altLang="en-US" sz="1800"/>
          </a:p>
          <a:p>
            <a:pPr>
              <a:lnSpc>
                <a:spcPct val="70000"/>
              </a:lnSpc>
            </a:pPr>
            <a:r>
              <a:rPr lang="en-US" altLang="en-US" sz="1800" smtClean="0"/>
              <a:t>Gene2</a:t>
            </a:r>
            <a:endParaRPr lang="en-US" altLang="en-US" sz="1800"/>
          </a:p>
          <a:p>
            <a:pPr>
              <a:lnSpc>
                <a:spcPct val="70000"/>
              </a:lnSpc>
            </a:pPr>
            <a:endParaRPr lang="en-US" altLang="en-US" sz="1800"/>
          </a:p>
          <a:p>
            <a:pPr>
              <a:lnSpc>
                <a:spcPct val="70000"/>
              </a:lnSpc>
            </a:pPr>
            <a:r>
              <a:rPr lang="en-US" altLang="en-US" sz="1800" smtClean="0"/>
              <a:t>Gene3</a:t>
            </a:r>
            <a:endParaRPr lang="en-US" altLang="en-US" sz="1800"/>
          </a:p>
          <a:p>
            <a:pPr>
              <a:lnSpc>
                <a:spcPct val="70000"/>
              </a:lnSpc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1800" smtClean="0"/>
              <a:t>Gene4</a:t>
            </a:r>
            <a:endParaRPr lang="en-US" altLang="en-US" sz="1800"/>
          </a:p>
          <a:p>
            <a:pPr>
              <a:lnSpc>
                <a:spcPct val="7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 smtClean="0"/>
              <a:t>Gene5</a:t>
            </a:r>
            <a:endParaRPr lang="en-US" altLang="en-US" sz="1800"/>
          </a:p>
        </p:txBody>
      </p:sp>
      <p:sp>
        <p:nvSpPr>
          <p:cNvPr id="417816" name="Text Box 24"/>
          <p:cNvSpPr txBox="1">
            <a:spLocks noChangeArrowheads="1"/>
          </p:cNvSpPr>
          <p:nvPr/>
        </p:nvSpPr>
        <p:spPr bwMode="auto">
          <a:xfrm>
            <a:off x="7308850" y="2876550"/>
            <a:ext cx="792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0.0075</a:t>
            </a:r>
            <a:endParaRPr lang="en-CA" altLang="en-US"/>
          </a:p>
        </p:txBody>
      </p:sp>
      <p:sp>
        <p:nvSpPr>
          <p:cNvPr id="417817" name="Text Box 25"/>
          <p:cNvSpPr txBox="1">
            <a:spLocks noChangeArrowheads="1"/>
          </p:cNvSpPr>
          <p:nvPr/>
        </p:nvSpPr>
        <p:spPr bwMode="auto">
          <a:xfrm>
            <a:off x="7092950" y="3716338"/>
            <a:ext cx="792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0.019</a:t>
            </a:r>
            <a:endParaRPr lang="en-CA" altLang="en-US"/>
          </a:p>
        </p:txBody>
      </p:sp>
      <p:sp>
        <p:nvSpPr>
          <p:cNvPr id="417818" name="Text Box 26"/>
          <p:cNvSpPr txBox="1">
            <a:spLocks noChangeArrowheads="1"/>
          </p:cNvSpPr>
          <p:nvPr/>
        </p:nvSpPr>
        <p:spPr bwMode="auto">
          <a:xfrm>
            <a:off x="6804025" y="4100513"/>
            <a:ext cx="792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0.06</a:t>
            </a:r>
            <a:endParaRPr lang="en-CA" altLang="en-US"/>
          </a:p>
        </p:txBody>
      </p:sp>
      <p:sp>
        <p:nvSpPr>
          <p:cNvPr id="417819" name="Text Box 27"/>
          <p:cNvSpPr txBox="1">
            <a:spLocks noChangeArrowheads="1"/>
          </p:cNvSpPr>
          <p:nvPr/>
        </p:nvSpPr>
        <p:spPr bwMode="auto">
          <a:xfrm>
            <a:off x="6732588" y="4508500"/>
            <a:ext cx="7921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0.092</a:t>
            </a:r>
            <a:endParaRPr lang="en-CA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041160" y="5902830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mtClean="0"/>
              <a:t>The reference book (Xia 2007) gave a different example. Make sure to go through it to gain a better understanding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15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UPGMA Result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71B0634-7C93-455F-86C9-07FB1C504BA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3528" y="1152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829918"/>
              </p:ext>
            </p:extLst>
          </p:nvPr>
        </p:nvGraphicFramePr>
        <p:xfrm>
          <a:off x="323528" y="1152525"/>
          <a:ext cx="2419350" cy="501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Slide" r:id="rId3" imgW="1860767" imgH="3845086" progId="PowerPoint.Slide.8">
                  <p:embed/>
                </p:oleObj>
              </mc:Choice>
              <mc:Fallback>
                <p:oleObj name="Slide" r:id="rId3" imgW="1860767" imgH="3845086" progId="PowerPoint.Slid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52525"/>
                        <a:ext cx="2419350" cy="501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705740"/>
              </p:ext>
            </p:extLst>
          </p:nvPr>
        </p:nvGraphicFramePr>
        <p:xfrm>
          <a:off x="2808906" y="2492896"/>
          <a:ext cx="6227590" cy="280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Slide" r:id="rId6" imgW="4101020" imgH="1856298" progId="PowerPoint.Slide.12">
                  <p:embed/>
                </p:oleObj>
              </mc:Choice>
              <mc:Fallback>
                <p:oleObj name="Slide" r:id="rId6" imgW="4101020" imgH="1856298" progId="PowerPoint.Slide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906" y="2492896"/>
                        <a:ext cx="6227590" cy="2807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9530843"/>
      </p:ext>
    </p:extLst>
  </p:cSld>
  <p:clrMapOvr>
    <a:masterClrMapping/>
  </p:clrMapOvr>
</p:sld>
</file>

<file path=ppt/theme/theme1.xml><?xml version="1.0" encoding="utf-8"?>
<a:theme xmlns:a="http://schemas.openxmlformats.org/drawingml/2006/main" name="Xia">
  <a:themeElements>
    <a:clrScheme name="Xi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X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X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Designs\Xia.pot</Template>
  <TotalTime>19647</TotalTime>
  <Words>1359</Words>
  <Application>Microsoft Office PowerPoint</Application>
  <PresentationFormat>On-screen Show (4:3)</PresentationFormat>
  <Paragraphs>882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SimSun</vt:lpstr>
      <vt:lpstr>Arial</vt:lpstr>
      <vt:lpstr>Palatino Linotype</vt:lpstr>
      <vt:lpstr>Times</vt:lpstr>
      <vt:lpstr>Times New Roman</vt:lpstr>
      <vt:lpstr>Xia</vt:lpstr>
      <vt:lpstr>Slide</vt:lpstr>
      <vt:lpstr>Equation</vt:lpstr>
      <vt:lpstr>Self-organizing map numeric vectors and sequence motifs</vt:lpstr>
      <vt:lpstr>Co-expressed genes</vt:lpstr>
      <vt:lpstr>Distances and scale effect</vt:lpstr>
      <vt:lpstr>Clustering approaches</vt:lpstr>
      <vt:lpstr>UPGMA</vt:lpstr>
      <vt:lpstr>UPGMA</vt:lpstr>
      <vt:lpstr>Phylogenetic Relationship from UPGMA</vt:lpstr>
      <vt:lpstr>Branch Lengths</vt:lpstr>
      <vt:lpstr>UPGMA Result</vt:lpstr>
      <vt:lpstr>SOM</vt:lpstr>
      <vt:lpstr>Data</vt:lpstr>
      <vt:lpstr>Data and SOM grid</vt:lpstr>
      <vt:lpstr>Training</vt:lpstr>
      <vt:lpstr>Updating</vt:lpstr>
      <vt:lpstr>Trained SOM</vt:lpstr>
      <vt:lpstr>Sequence as a matrix</vt:lpstr>
      <vt:lpstr>Learning</vt:lpstr>
    </vt:vector>
  </TitlesOfParts>
  <Company>HKU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Evolution of Pasteurella multocida During Vaccine Development</dc:title>
  <dc:creator>X. Xia</dc:creator>
  <cp:lastModifiedBy>Xuhua Xia</cp:lastModifiedBy>
  <cp:revision>134</cp:revision>
  <dcterms:created xsi:type="dcterms:W3CDTF">1999-07-07T07:21:34Z</dcterms:created>
  <dcterms:modified xsi:type="dcterms:W3CDTF">2017-10-10T21:23:38Z</dcterms:modified>
</cp:coreProperties>
</file>